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00" r:id="rId3"/>
    <p:sldId id="304" r:id="rId4"/>
    <p:sldId id="278" r:id="rId5"/>
    <p:sldId id="270" r:id="rId6"/>
    <p:sldId id="287" r:id="rId7"/>
    <p:sldId id="275" r:id="rId8"/>
    <p:sldId id="290" r:id="rId9"/>
    <p:sldId id="289" r:id="rId10"/>
    <p:sldId id="298" r:id="rId11"/>
    <p:sldId id="295" r:id="rId12"/>
    <p:sldId id="296" r:id="rId13"/>
    <p:sldId id="297" r:id="rId14"/>
    <p:sldId id="291" r:id="rId15"/>
    <p:sldId id="293" r:id="rId16"/>
    <p:sldId id="301" r:id="rId17"/>
    <p:sldId id="302" r:id="rId18"/>
    <p:sldId id="30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10"/>
    <p:restoredTop sz="74437"/>
  </p:normalViewPr>
  <p:slideViewPr>
    <p:cSldViewPr snapToGrid="0" snapToObjects="1">
      <p:cViewPr varScale="1">
        <p:scale>
          <a:sx n="72" d="100"/>
          <a:sy n="72" d="100"/>
        </p:scale>
        <p:origin x="4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F3965-24A9-F84B-B960-1F8DFF81EEE9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2F6DB-1E63-2144-9C7E-5CB31AA6E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1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the posterior as the focal point of inference; samples from the posterior are often useful</a:t>
            </a:r>
          </a:p>
          <a:p>
            <a:r>
              <a:rPr lang="en-US" dirty="0"/>
              <a:t>Observation uncertainty: uncertainty about outcome even given a fixed parameter value</a:t>
            </a:r>
          </a:p>
          <a:p>
            <a:r>
              <a:rPr lang="en-US" dirty="0"/>
              <a:t>	Inherent in the use of random generation functions for prediction</a:t>
            </a:r>
          </a:p>
          <a:p>
            <a:r>
              <a:rPr lang="en-US" dirty="0"/>
              <a:t>Parameter uncertainty: uncertainty about what the true parameter values are</a:t>
            </a:r>
          </a:p>
          <a:p>
            <a:r>
              <a:rPr lang="en-US" dirty="0"/>
              <a:t>	Only incorporated if we feed posterior uncertainty (i.e., posterior samples) into our prediction generation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9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ecology and evolution, linear regression is often used to relate environment drivers to some biological variable (e.g., an organismal, population, or community trait)</a:t>
            </a:r>
          </a:p>
          <a:p>
            <a:r>
              <a:rPr lang="en-US" dirty="0"/>
              <a:t>Martin 2015: 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Biometricians had used linear regression to compare parents to their offspring. Ecologists were using linear regression to compare organisms to their environments.”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2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9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also many, many subtle variations on linear regression, like this logarithmic regression</a:t>
            </a:r>
          </a:p>
          <a:p>
            <a:r>
              <a:rPr lang="en-US" dirty="0"/>
              <a:t>Paper title: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FISHING FOR LOBSTERS INDIRECTLY INCREASES EPIDEMICS IN SEA URCHINS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model includes a deterministic node in addition to stochastic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1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how mu is not being directly modeled now</a:t>
            </a:r>
          </a:p>
          <a:p>
            <a:r>
              <a:rPr lang="en-US" dirty="0"/>
              <a:t>Discuss interpretation of alpha and beta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8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lecture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44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6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5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the Gaussian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2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line of the model typically relates the outcome variable to the likelihood function</a:t>
            </a:r>
          </a:p>
          <a:p>
            <a:r>
              <a:rPr lang="en-US" dirty="0"/>
              <a:t>We also need to define prior distributions for all parameters being fit</a:t>
            </a:r>
          </a:p>
          <a:p>
            <a:r>
              <a:rPr lang="en-US" dirty="0"/>
              <a:t>In later extensions, we will recognize predictor variables that themselves are used to define parameters</a:t>
            </a:r>
          </a:p>
          <a:p>
            <a:r>
              <a:rPr lang="en-US" dirty="0"/>
              <a:t>The benefit of expressing models in mathematical language is it removes ambiguity about our modeling choices and makes bare all of our modeling assumptions</a:t>
            </a:r>
          </a:p>
          <a:p>
            <a:r>
              <a:rPr lang="en-US" dirty="0"/>
              <a:t>All lines here describe stochastic (rather than deterministic)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 with the estimation process using grid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6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5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lecture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6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2F6DB-1E63-2144-9C7E-5CB31AA6E3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8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6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2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7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9DB6-2A55-E249-AE44-565DA48679AD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E9DB6-2A55-E249-AE44-565DA48679AD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D56A-AD2A-6747-A900-44AFA507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4394-84E1-2E47-A236-40998E34F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4103"/>
            <a:ext cx="9144000" cy="58057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Garamond" panose="02020404030301010803" pitchFamily="18" charset="0"/>
              </a:rPr>
              <a:t>Introduction to Statistics for 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Ecology and Evolutionary Biology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b="1" dirty="0">
                <a:latin typeface="Garamond" panose="02020404030301010803" pitchFamily="18" charset="0"/>
              </a:rPr>
              <a:t>Gaussian Regression Models</a:t>
            </a:r>
            <a:br>
              <a:rPr lang="en-US" sz="4400" dirty="0">
                <a:latin typeface="Garamond" panose="02020404030301010803" pitchFamily="18" charset="0"/>
              </a:rPr>
            </a:b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Week 06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04 March 2019</a:t>
            </a:r>
            <a:br>
              <a:rPr lang="en-US" sz="4400" dirty="0">
                <a:latin typeface="Garamond" panose="02020404030301010803" pitchFamily="18" charset="0"/>
              </a:rPr>
            </a:br>
            <a:endParaRPr lang="en-US" sz="4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3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Linear Regression Terminology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This term is typically used when we have a predictor variable included to model the mean value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Also sometimes called a “linear model”</a:t>
            </a:r>
          </a:p>
          <a:p>
            <a:pPr lvl="1"/>
            <a:r>
              <a:rPr lang="en-US" i="1" dirty="0">
                <a:latin typeface="Garamond" panose="02020404030301010803" pitchFamily="18" charset="0"/>
              </a:rPr>
              <a:t>Generalized </a:t>
            </a:r>
            <a:r>
              <a:rPr lang="en-US" dirty="0">
                <a:latin typeface="Garamond" panose="02020404030301010803" pitchFamily="18" charset="0"/>
              </a:rPr>
              <a:t>linear models – specify a different outcome distribution (coming relatively soon)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Generalized linear </a:t>
            </a:r>
            <a:r>
              <a:rPr lang="en-US" i="1" dirty="0">
                <a:latin typeface="Garamond" panose="02020404030301010803" pitchFamily="18" charset="0"/>
              </a:rPr>
              <a:t>mixed </a:t>
            </a:r>
            <a:r>
              <a:rPr lang="en-US" dirty="0">
                <a:latin typeface="Garamond" panose="02020404030301010803" pitchFamily="18" charset="0"/>
              </a:rPr>
              <a:t>models – a particular modeling strategy using varying (aka random) effects (coming later)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>
                <a:latin typeface="Garamond" panose="02020404030301010803" pitchFamily="18" charset="0"/>
              </a:rPr>
              <a:t>Just </a:t>
            </a:r>
            <a:r>
              <a:rPr lang="en-US" dirty="0">
                <a:latin typeface="Garamond" panose="02020404030301010803" pitchFamily="18" charset="0"/>
              </a:rPr>
              <a:t>note that unless otherwise specified, a “linear regression” or “linear model” usually refers to a statistical modeling strategy with a Gaussian (normal) outcome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8857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Linear Regression in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Ecology and Evolution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D1DD04-F094-004C-9890-0833FB0783A8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Garamond" panose="02020404030301010803" pitchFamily="18" charset="0"/>
              </a:rPr>
              <a:t>James 1970, </a:t>
            </a:r>
            <a:r>
              <a:rPr lang="en-US" sz="1600" i="1" dirty="0">
                <a:latin typeface="Garamond" panose="02020404030301010803" pitchFamily="18" charset="0"/>
              </a:rPr>
              <a:t>Ecology</a:t>
            </a: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AF0B48-B822-E84E-8411-8C2C29FE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17" y="1690689"/>
            <a:ext cx="5497166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8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B93F43-C634-3146-9BFF-5767BBE8E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70" y="1690689"/>
            <a:ext cx="5656839" cy="47245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Linear Regression in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Ecology and Evolution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D1DD04-F094-004C-9890-0833FB0783A8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Garamond" panose="02020404030301010803" pitchFamily="18" charset="0"/>
              </a:rPr>
              <a:t>Kueneman</a:t>
            </a:r>
            <a:r>
              <a:rPr lang="en-US" sz="1600" dirty="0">
                <a:latin typeface="Garamond" panose="02020404030301010803" pitchFamily="18" charset="0"/>
              </a:rPr>
              <a:t> et al. 2019, </a:t>
            </a:r>
            <a:r>
              <a:rPr lang="en-US" sz="1600" i="1" dirty="0">
                <a:latin typeface="Garamond" panose="02020404030301010803" pitchFamily="18" charset="0"/>
              </a:rPr>
              <a:t>Nature Ecology &amp; Evolution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7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Linear Regression in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Ecology and Evolution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D1DD04-F094-004C-9890-0833FB0783A8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Garamond" panose="02020404030301010803" pitchFamily="18" charset="0"/>
              </a:rPr>
              <a:t>Lafferty 2004, </a:t>
            </a:r>
            <a:r>
              <a:rPr lang="en-US" sz="1600" i="1" dirty="0">
                <a:latin typeface="Garamond" panose="02020404030301010803" pitchFamily="18" charset="0"/>
              </a:rPr>
              <a:t>Ecological Applications</a:t>
            </a: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9504A-0DEA-1345-AFA3-C7593B96F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2623022"/>
            <a:ext cx="8752114" cy="284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7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Adding a Weight Predictor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31816"/>
                <a:ext cx="7886700" cy="372608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dirty="0">
                    <a:latin typeface="Garamond" panose="02020404030301010803" pitchFamily="18" charset="0"/>
                  </a:rPr>
                  <a:t>height</a:t>
                </a:r>
                <a:r>
                  <a:rPr lang="en-US" sz="4000" i="1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i="1" baseline="-25000" dirty="0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sz="4000" i="1" baseline="-25000" dirty="0" smtClean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sz="4000" i="1" baseline="-25000" dirty="0">
                        <a:latin typeface="Garamond" panose="02020404030301010803" pitchFamily="18" charset="0"/>
                      </a:rPr>
                      <m:t>i</m:t>
                    </m:r>
                  </m:oMath>
                </a14:m>
                <a:endParaRPr lang="en-US" sz="4000" baseline="-25000" dirty="0">
                  <a:latin typeface="Garamond" panose="02020404030301010803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Normal(178, 100)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 ~ Normal(0, 10)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Uniform(0, 50)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31816"/>
                <a:ext cx="7886700" cy="3726084"/>
              </a:xfrm>
              <a:blipFill>
                <a:blip r:embed="rId3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13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243591"/>
            <a:ext cx="8286750" cy="3944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m4.3 &lt;- map( 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</a:t>
            </a:r>
            <a:r>
              <a:rPr lang="en-US" sz="1800" dirty="0" err="1">
                <a:latin typeface="Monaco" pitchFamily="2" charset="0"/>
              </a:rPr>
              <a:t>alist</a:t>
            </a:r>
            <a:r>
              <a:rPr lang="en-US" sz="18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height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(mu, sigma), # likelihood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mu &lt;- a + b*weight,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a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(178, 100), # prior for the intercept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b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(0, 10), # prior for the slope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sigma ~ </a:t>
            </a:r>
            <a:r>
              <a:rPr lang="en-US" sz="1800" dirty="0" err="1">
                <a:latin typeface="Monaco" pitchFamily="2" charset="0"/>
              </a:rPr>
              <a:t>dunif</a:t>
            </a:r>
            <a:r>
              <a:rPr lang="en-US" sz="1800" dirty="0">
                <a:latin typeface="Monaco" pitchFamily="2" charset="0"/>
              </a:rPr>
              <a:t>(0, 50) # prior for the standard deviation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), 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data = d2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C698BA-81CA-724D-8BC8-E9279E7D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Adding a Weight Predictor</a:t>
            </a:r>
          </a:p>
        </p:txBody>
      </p:sp>
    </p:spTree>
    <p:extLst>
      <p:ext uri="{BB962C8B-B14F-4D97-AF65-F5344CB8AC3E}">
        <p14:creationId xmlns:p14="http://schemas.microsoft.com/office/powerpoint/2010/main" val="224363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Interpretation of Slope Parameters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21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Slope parameters are often the focus of much attention in the interpretation of linear regression models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The slope parameter quantifies the strength of a variable’s effect on the outcome in question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Significant posterior mass above 0 indicates a positive effect, significant posterior mass below 0 indicates a negative effect, significant posterior mass overlapping 0 indicates lack of an effect</a:t>
            </a:r>
          </a:p>
          <a:p>
            <a:pPr lvl="1"/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Given this typical use of slope parameters, it often makes sense to employ a prior for slope parameters that is centered at 0</a:t>
            </a:r>
          </a:p>
        </p:txBody>
      </p:sp>
    </p:spTree>
    <p:extLst>
      <p:ext uri="{BB962C8B-B14F-4D97-AF65-F5344CB8AC3E}">
        <p14:creationId xmlns:p14="http://schemas.microsoft.com/office/powerpoint/2010/main" val="19912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Centering Predictor Variables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2132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Subtract the raw variable mean from each value of the raw variable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 </a:t>
            </a:r>
          </a:p>
          <a:p>
            <a:r>
              <a:rPr lang="en-US" dirty="0">
                <a:latin typeface="Garamond" panose="02020404030301010803" pitchFamily="18" charset="0"/>
              </a:rPr>
              <a:t>Interpretation: a value of 0 for a centered variable corresponds to the mean value of the raw variable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Benefits: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improve model fitting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improve interpretability of the intercept parameter</a:t>
            </a:r>
          </a:p>
        </p:txBody>
      </p:sp>
    </p:spTree>
    <p:extLst>
      <p:ext uri="{BB962C8B-B14F-4D97-AF65-F5344CB8AC3E}">
        <p14:creationId xmlns:p14="http://schemas.microsoft.com/office/powerpoint/2010/main" val="282315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Standardizing Predictor Variables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568"/>
            <a:ext cx="7886700" cy="529045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Subtract the raw variable mean from each value of the raw variable and divide by the raw variable’s standard deviation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Or the R function </a:t>
            </a:r>
            <a:r>
              <a:rPr lang="en-US" sz="1700" dirty="0">
                <a:latin typeface="Monaco" pitchFamily="2" charset="0"/>
              </a:rPr>
              <a:t>scale()</a:t>
            </a:r>
            <a:r>
              <a:rPr lang="en-US" dirty="0">
                <a:latin typeface="Garamond" panose="02020404030301010803" pitchFamily="18" charset="0"/>
              </a:rPr>
              <a:t> will do this for you</a:t>
            </a:r>
          </a:p>
          <a:p>
            <a:pPr marL="457200" lvl="1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Interpretation: a value of 0 for a standardized variable corresponds to the mean value of the raw variable, and increase in 1 unit of the standardized variable corresponds to a 1 standard deviation increase in the raw variable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Benefits: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improve model fitting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Can improve interpretability of the intercept parameter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Allows easier comparison among predictors in a regression model with multiple predictors (i.e., multiple regression)</a:t>
            </a:r>
          </a:p>
        </p:txBody>
      </p:sp>
    </p:spTree>
    <p:extLst>
      <p:ext uri="{BB962C8B-B14F-4D97-AF65-F5344CB8AC3E}">
        <p14:creationId xmlns:p14="http://schemas.microsoft.com/office/powerpoint/2010/main" val="13193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7" y="0"/>
            <a:ext cx="8392885" cy="132556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The Modeling-Prediction Workflow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E27A5-0B49-BE4A-A36B-DC65A7FF603B}"/>
              </a:ext>
            </a:extLst>
          </p:cNvPr>
          <p:cNvSpPr txBox="1"/>
          <p:nvPr/>
        </p:nvSpPr>
        <p:spPr>
          <a:xfrm>
            <a:off x="160564" y="132556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Garamond" panose="02020404030301010803" pitchFamily="18" charset="0"/>
              </a:rPr>
              <a:t>Data</a:t>
            </a:r>
          </a:p>
          <a:p>
            <a:pPr algn="ctr"/>
            <a:r>
              <a:rPr lang="en-US" sz="2400" dirty="0">
                <a:latin typeface="Garamond" panose="02020404030301010803" pitchFamily="18" charset="0"/>
              </a:rPr>
              <a:t>Raw observations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936DD-1C57-1845-A070-D49787D736FF}"/>
              </a:ext>
            </a:extLst>
          </p:cNvPr>
          <p:cNvSpPr txBox="1"/>
          <p:nvPr/>
        </p:nvSpPr>
        <p:spPr>
          <a:xfrm>
            <a:off x="4838697" y="1309234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Garamond" panose="02020404030301010803" pitchFamily="18" charset="0"/>
              </a:rPr>
              <a:t>Model-Based Predictions</a:t>
            </a:r>
          </a:p>
          <a:p>
            <a:pPr algn="ctr"/>
            <a:r>
              <a:rPr lang="en-US" sz="2400" dirty="0">
                <a:latin typeface="Garamond" panose="02020404030301010803" pitchFamily="18" charset="0"/>
              </a:rPr>
              <a:t>Often on same scale as original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7AF62-D7F2-794C-9FC1-1BA9B8408F65}"/>
              </a:ext>
            </a:extLst>
          </p:cNvPr>
          <p:cNvSpPr txBox="1"/>
          <p:nvPr/>
        </p:nvSpPr>
        <p:spPr>
          <a:xfrm>
            <a:off x="160564" y="2910870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Garamond" panose="02020404030301010803" pitchFamily="18" charset="0"/>
              </a:rPr>
              <a:t>Model Fitting</a:t>
            </a:r>
          </a:p>
          <a:p>
            <a:pPr algn="ctr"/>
            <a:r>
              <a:rPr lang="en-US" sz="2400" dirty="0">
                <a:latin typeface="Garamond" panose="02020404030301010803" pitchFamily="18" charset="0"/>
              </a:rPr>
              <a:t>Use probability density or mass functions (i.e., </a:t>
            </a:r>
            <a:r>
              <a:rPr lang="en-US" dirty="0" err="1">
                <a:latin typeface="Monaco" pitchFamily="2" charset="0"/>
              </a:rPr>
              <a:t>dnorm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Monaco" pitchFamily="2" charset="0"/>
              </a:rPr>
              <a:t>dbinom</a:t>
            </a:r>
            <a:r>
              <a:rPr lang="en-US" sz="2400" dirty="0">
                <a:latin typeface="Garamond" panose="02020404030301010803" pitchFamily="18" charset="0"/>
              </a:rPr>
              <a:t>) to define the likelihood. </a:t>
            </a:r>
          </a:p>
          <a:p>
            <a:pPr algn="ctr"/>
            <a:r>
              <a:rPr lang="en-US" sz="2400" dirty="0">
                <a:latin typeface="Garamond" panose="02020404030301010803" pitchFamily="18" charset="0"/>
              </a:rPr>
              <a:t>Define priors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67EBE-3226-9144-ADDA-017484C7B5E2}"/>
              </a:ext>
            </a:extLst>
          </p:cNvPr>
          <p:cNvSpPr txBox="1"/>
          <p:nvPr/>
        </p:nvSpPr>
        <p:spPr>
          <a:xfrm>
            <a:off x="4789714" y="2910870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Garamond" panose="02020404030301010803" pitchFamily="18" charset="0"/>
              </a:rPr>
              <a:t>Prediction Generation</a:t>
            </a:r>
          </a:p>
          <a:p>
            <a:pPr algn="ctr"/>
            <a:r>
              <a:rPr lang="en-US" sz="2400" dirty="0">
                <a:latin typeface="Garamond" panose="02020404030301010803" pitchFamily="18" charset="0"/>
              </a:rPr>
              <a:t>Use random generation functions (i.e., </a:t>
            </a:r>
            <a:r>
              <a:rPr lang="en-US" dirty="0" err="1">
                <a:latin typeface="Monaco" pitchFamily="2" charset="0"/>
              </a:rPr>
              <a:t>rnorm</a:t>
            </a:r>
            <a:r>
              <a:rPr lang="en-US" sz="2400" dirty="0">
                <a:latin typeface="Garamond" panose="02020404030301010803" pitchFamily="18" charset="0"/>
              </a:rPr>
              <a:t>, </a:t>
            </a:r>
            <a:r>
              <a:rPr lang="en-US" dirty="0" err="1">
                <a:latin typeface="Monaco" pitchFamily="2" charset="0"/>
              </a:rPr>
              <a:t>rbinom</a:t>
            </a:r>
            <a:r>
              <a:rPr lang="en-US" sz="2400" dirty="0">
                <a:latin typeface="Garamond" panose="02020404030301010803" pitchFamily="18" charset="0"/>
              </a:rPr>
              <a:t>) and posterior samples to, in a sense, run the model in reverse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A379D-3CAD-F247-82BD-6D258D86BAED}"/>
              </a:ext>
            </a:extLst>
          </p:cNvPr>
          <p:cNvSpPr txBox="1"/>
          <p:nvPr/>
        </p:nvSpPr>
        <p:spPr>
          <a:xfrm>
            <a:off x="2324097" y="5094108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Garamond" panose="02020404030301010803" pitchFamily="18" charset="0"/>
              </a:rPr>
              <a:t>Model</a:t>
            </a:r>
          </a:p>
          <a:p>
            <a:pPr algn="ctr"/>
            <a:r>
              <a:rPr lang="en-US" sz="2400" dirty="0">
                <a:latin typeface="Garamond" panose="02020404030301010803" pitchFamily="18" charset="0"/>
              </a:rPr>
              <a:t>Inference about model parameters made by examining the posterior and summarizing posterior samples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9BE3285-1B31-9E43-B571-45D057528556}"/>
              </a:ext>
            </a:extLst>
          </p:cNvPr>
          <p:cNvSpPr/>
          <p:nvPr/>
        </p:nvSpPr>
        <p:spPr>
          <a:xfrm flipH="1">
            <a:off x="2080804" y="2509563"/>
            <a:ext cx="274320" cy="3657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CE0D55CB-4F81-6141-8FEC-B18A1096EF4C}"/>
              </a:ext>
            </a:extLst>
          </p:cNvPr>
          <p:cNvSpPr/>
          <p:nvPr/>
        </p:nvSpPr>
        <p:spPr>
          <a:xfrm rot="10800000" flipH="1">
            <a:off x="2182587" y="4849862"/>
            <a:ext cx="548640" cy="548640"/>
          </a:xfrm>
          <a:prstGeom prst="bentArrow">
            <a:avLst>
              <a:gd name="adj1" fmla="val 25000"/>
              <a:gd name="adj2" fmla="val 28222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0AAF1BD3-BC8D-414A-89B4-2CC3156803EC}"/>
              </a:ext>
            </a:extLst>
          </p:cNvPr>
          <p:cNvSpPr/>
          <p:nvPr/>
        </p:nvSpPr>
        <p:spPr>
          <a:xfrm rot="5400000" flipH="1">
            <a:off x="6572794" y="4838846"/>
            <a:ext cx="548640" cy="548640"/>
          </a:xfrm>
          <a:prstGeom prst="bentArrow">
            <a:avLst>
              <a:gd name="adj1" fmla="val 25000"/>
              <a:gd name="adj2" fmla="val 28222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DD8122AE-C4E6-B548-8C1D-E1720ABDFD0F}"/>
              </a:ext>
            </a:extLst>
          </p:cNvPr>
          <p:cNvSpPr/>
          <p:nvPr/>
        </p:nvSpPr>
        <p:spPr>
          <a:xfrm rot="10800000" flipH="1">
            <a:off x="6758937" y="2509563"/>
            <a:ext cx="274320" cy="3657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Models</a:t>
            </a:r>
            <a:endParaRPr lang="en-US" sz="3600" dirty="0">
              <a:latin typeface="Monaco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2132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Attempt to learn about the mean and variance of some (continuous) measurement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 common extension of the basic Gaussian model is to make the mean value itself a function of an additive combination of other variables (i.e., “linear regression”)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This accounts for its broad use in ecology and evolution contexts</a:t>
            </a:r>
          </a:p>
        </p:txBody>
      </p:sp>
    </p:spTree>
    <p:extLst>
      <p:ext uri="{BB962C8B-B14F-4D97-AF65-F5344CB8AC3E}">
        <p14:creationId xmlns:p14="http://schemas.microsoft.com/office/powerpoint/2010/main" val="425942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AC1A29-3E5A-BB42-9BD0-143C8DC3B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10341"/>
                <a:ext cx="7886700" cy="55353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aramond" panose="02020404030301010803" pitchFamily="18" charset="0"/>
                  </a:rPr>
                  <a:t>A </a:t>
                </a:r>
                <a:r>
                  <a:rPr lang="en-US" i="1" dirty="0">
                    <a:latin typeface="Garamond" panose="02020404030301010803" pitchFamily="18" charset="0"/>
                  </a:rPr>
                  <a:t>continuous </a:t>
                </a:r>
                <a:r>
                  <a:rPr lang="en-US" dirty="0">
                    <a:latin typeface="Garamond" panose="02020404030301010803" pitchFamily="18" charset="0"/>
                  </a:rPr>
                  <a:t>probability distribution with </a:t>
                </a:r>
                <a:r>
                  <a:rPr lang="en-US" i="1" dirty="0">
                    <a:latin typeface="Garamond" panose="02020404030301010803" pitchFamily="18" charset="0"/>
                  </a:rPr>
                  <a:t>two</a:t>
                </a:r>
                <a:r>
                  <a:rPr lang="en-US" dirty="0">
                    <a:latin typeface="Garamond" panose="02020404030301010803" pitchFamily="18" charset="0"/>
                  </a:rPr>
                  <a:t> parameters: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= mean,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= standard deviation (or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= variance)</a:t>
                </a:r>
              </a:p>
              <a:p>
                <a:pPr lvl="1"/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Outcome is a real number (x) distributed according to a mean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and a variance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The </a:t>
                </a:r>
                <a:r>
                  <a:rPr lang="en-US" i="1" dirty="0">
                    <a:latin typeface="Garamond" panose="02020404030301010803" pitchFamily="18" charset="0"/>
                  </a:rPr>
                  <a:t>probability density function </a:t>
                </a:r>
                <a:r>
                  <a:rPr lang="en-US" dirty="0">
                    <a:latin typeface="Garamond" panose="02020404030301010803" pitchFamily="18" charset="0"/>
                  </a:rPr>
                  <a:t>in R:</a:t>
                </a:r>
              </a:p>
              <a:p>
                <a:pPr lvl="1"/>
                <a:r>
                  <a:rPr lang="en-US" sz="1800" dirty="0" err="1">
                    <a:latin typeface="Monaco" pitchFamily="2" charset="0"/>
                  </a:rPr>
                  <a:t>dnorm</a:t>
                </a:r>
                <a:r>
                  <a:rPr lang="en-US" sz="1800" dirty="0">
                    <a:latin typeface="Monaco" pitchFamily="2" charset="0"/>
                  </a:rPr>
                  <a:t>(x, mean, </a:t>
                </a:r>
                <a:r>
                  <a:rPr lang="en-US" sz="1800" dirty="0" err="1">
                    <a:latin typeface="Monaco" pitchFamily="2" charset="0"/>
                  </a:rPr>
                  <a:t>sd</a:t>
                </a:r>
                <a:r>
                  <a:rPr lang="en-US" sz="1800" dirty="0">
                    <a:latin typeface="Monaco" pitchFamily="2" charset="0"/>
                  </a:rPr>
                  <a:t>)</a:t>
                </a:r>
              </a:p>
              <a:p>
                <a:pPr lvl="1"/>
                <a:r>
                  <a:rPr lang="en-US" dirty="0">
                    <a:latin typeface="Garamond" panose="02020404030301010803" pitchFamily="18" charset="0"/>
                  </a:rPr>
                  <a:t>Where </a:t>
                </a:r>
                <a:r>
                  <a:rPr lang="en-US" sz="1800" dirty="0">
                    <a:latin typeface="Monaco" pitchFamily="2" charset="0"/>
                  </a:rPr>
                  <a:t>x</a:t>
                </a:r>
                <a:r>
                  <a:rPr lang="en-US" dirty="0">
                    <a:latin typeface="Garamond" panose="02020404030301010803" pitchFamily="18" charset="0"/>
                  </a:rPr>
                  <a:t> = a real number, </a:t>
                </a:r>
                <a:r>
                  <a:rPr lang="en-US" sz="1800" dirty="0">
                    <a:latin typeface="Monaco" pitchFamily="2" charset="0"/>
                  </a:rPr>
                  <a:t>mean</a:t>
                </a:r>
                <a:r>
                  <a:rPr lang="en-US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, </a:t>
                </a:r>
                <a:r>
                  <a:rPr lang="en-US" sz="1800" dirty="0" err="1">
                    <a:latin typeface="Monaco" pitchFamily="2" charset="0"/>
                  </a:rPr>
                  <a:t>sd</a:t>
                </a:r>
                <a:r>
                  <a:rPr lang="en-US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i="1" dirty="0">
                  <a:latin typeface="Garamond" panose="02020404030301010803" pitchFamily="18" charset="0"/>
                </a:endParaRPr>
              </a:p>
              <a:p>
                <a:endParaRPr lang="en-US" sz="1800" dirty="0">
                  <a:latin typeface="Monaco" pitchFamily="2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Which can be visualized like so:</a:t>
                </a:r>
              </a:p>
              <a:p>
                <a:pPr lvl="1"/>
                <a:r>
                  <a:rPr lang="en-US" sz="1800" dirty="0">
                    <a:latin typeface="Monaco" pitchFamily="2" charset="0"/>
                  </a:rPr>
                  <a:t>curve(</a:t>
                </a:r>
                <a:r>
                  <a:rPr lang="en-US" sz="1800" dirty="0" err="1">
                    <a:latin typeface="Monaco" pitchFamily="2" charset="0"/>
                  </a:rPr>
                  <a:t>dnorm</a:t>
                </a:r>
                <a:r>
                  <a:rPr lang="en-US" sz="1800" dirty="0">
                    <a:latin typeface="Monaco" pitchFamily="2" charset="0"/>
                  </a:rPr>
                  <a:t>(x, mean = 2.5, </a:t>
                </a:r>
                <a:r>
                  <a:rPr lang="en-US" sz="1800" dirty="0" err="1">
                    <a:latin typeface="Monaco" pitchFamily="2" charset="0"/>
                  </a:rPr>
                  <a:t>sd</a:t>
                </a:r>
                <a:r>
                  <a:rPr lang="en-US" sz="1800" dirty="0">
                    <a:latin typeface="Monaco" pitchFamily="2" charset="0"/>
                  </a:rPr>
                  <a:t> = 1.5),             from = -10, to = 10)</a:t>
                </a:r>
              </a:p>
              <a:p>
                <a:pPr lvl="1"/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The </a:t>
                </a:r>
                <a:r>
                  <a:rPr lang="en-US" i="1" dirty="0">
                    <a:latin typeface="Garamond" panose="02020404030301010803" pitchFamily="18" charset="0"/>
                  </a:rPr>
                  <a:t>random generation function </a:t>
                </a:r>
                <a:r>
                  <a:rPr lang="en-US" dirty="0">
                    <a:latin typeface="Garamond" panose="02020404030301010803" pitchFamily="18" charset="0"/>
                  </a:rPr>
                  <a:t>in R:</a:t>
                </a:r>
              </a:p>
              <a:p>
                <a:pPr lvl="1"/>
                <a:r>
                  <a:rPr lang="en-US" sz="1800" dirty="0" err="1">
                    <a:latin typeface="Monaco" pitchFamily="2" charset="0"/>
                  </a:rPr>
                  <a:t>rnorm</a:t>
                </a:r>
                <a:r>
                  <a:rPr lang="en-US" sz="1800" dirty="0">
                    <a:latin typeface="Monaco" pitchFamily="2" charset="0"/>
                  </a:rPr>
                  <a:t>(n, mean, </a:t>
                </a:r>
                <a:r>
                  <a:rPr lang="en-US" sz="1800" dirty="0" err="1">
                    <a:latin typeface="Monaco" pitchFamily="2" charset="0"/>
                  </a:rPr>
                  <a:t>sd</a:t>
                </a:r>
                <a:r>
                  <a:rPr lang="en-US" sz="1800" dirty="0">
                    <a:latin typeface="Monaco" pitchFamily="2" charset="0"/>
                  </a:rPr>
                  <a:t>)</a:t>
                </a:r>
              </a:p>
              <a:p>
                <a:pPr lvl="1"/>
                <a:r>
                  <a:rPr lang="en-US" dirty="0">
                    <a:latin typeface="Garamond" panose="02020404030301010803" pitchFamily="18" charset="0"/>
                  </a:rPr>
                  <a:t>Where </a:t>
                </a:r>
                <a:r>
                  <a:rPr lang="en-US" sz="1800" dirty="0">
                    <a:latin typeface="Monaco" pitchFamily="2" charset="0"/>
                  </a:rPr>
                  <a:t>n</a:t>
                </a:r>
                <a:r>
                  <a:rPr lang="en-US" dirty="0">
                    <a:latin typeface="Garamond" panose="02020404030301010803" pitchFamily="18" charset="0"/>
                  </a:rPr>
                  <a:t> = the number of observations to generate, </a:t>
                </a:r>
                <a:r>
                  <a:rPr lang="en-US" sz="1800" dirty="0">
                    <a:latin typeface="Monaco" pitchFamily="2" charset="0"/>
                  </a:rPr>
                  <a:t>mean</a:t>
                </a:r>
                <a:r>
                  <a:rPr lang="en-US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, </a:t>
                </a:r>
                <a:r>
                  <a:rPr lang="en-US" sz="1800" dirty="0" err="1">
                    <a:latin typeface="Monaco" pitchFamily="2" charset="0"/>
                  </a:rPr>
                  <a:t>sd</a:t>
                </a:r>
                <a:r>
                  <a:rPr lang="en-US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i="1" dirty="0">
                  <a:latin typeface="Garamond" panose="02020404030301010803" pitchFamily="18" charset="0"/>
                </a:endParaRPr>
              </a:p>
              <a:p>
                <a:pPr lvl="1"/>
                <a:endParaRPr lang="en-US" i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AC1A29-3E5A-BB42-9BD0-143C8DC3B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10341"/>
                <a:ext cx="7886700" cy="5535387"/>
              </a:xfrm>
              <a:blipFill>
                <a:blip r:embed="rId3"/>
                <a:stretch>
                  <a:fillRect l="-1286" t="-2746" b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78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Models in Mathematical Language: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462446"/>
                <a:ext cx="7886700" cy="222385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dirty="0" err="1">
                    <a:latin typeface="Garamond" panose="02020404030301010803" pitchFamily="18" charset="0"/>
                  </a:rPr>
                  <a:t>outcome</a:t>
                </a:r>
                <a:r>
                  <a:rPr lang="en-US" sz="4000" i="1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Normal(0, 10)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HalfCauchy(0, 1)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462446"/>
                <a:ext cx="7886700" cy="2223855"/>
              </a:xfrm>
              <a:blipFill>
                <a:blip r:embed="rId3"/>
                <a:stretch>
                  <a:fillRect t="-7386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0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Models in Mathematical Language: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89016"/>
            <a:ext cx="7886700" cy="13910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i="1" dirty="0">
                <a:latin typeface="Garamond" panose="02020404030301010803" pitchFamily="18" charset="0"/>
              </a:rPr>
              <a:t>w </a:t>
            </a:r>
            <a:r>
              <a:rPr lang="en-US" sz="4000" dirty="0">
                <a:latin typeface="Garamond" panose="02020404030301010803" pitchFamily="18" charset="0"/>
              </a:rPr>
              <a:t>~ Binomial(</a:t>
            </a:r>
            <a:r>
              <a:rPr lang="en-US" sz="4000" i="1" dirty="0">
                <a:latin typeface="Garamond" panose="02020404030301010803" pitchFamily="18" charset="0"/>
              </a:rPr>
              <a:t>n</a:t>
            </a:r>
            <a:r>
              <a:rPr lang="en-US" sz="4000" dirty="0">
                <a:latin typeface="Garamond" panose="02020404030301010803" pitchFamily="18" charset="0"/>
              </a:rPr>
              <a:t>, </a:t>
            </a:r>
            <a:r>
              <a:rPr lang="en-US" sz="4000" i="1" dirty="0">
                <a:latin typeface="Garamond" panose="02020404030301010803" pitchFamily="18" charset="0"/>
              </a:rPr>
              <a:t>p</a:t>
            </a:r>
            <a:r>
              <a:rPr lang="en-US" sz="4000" dirty="0">
                <a:latin typeface="Garamond" panose="02020404030301010803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4000" i="1" dirty="0">
                <a:latin typeface="Garamond" panose="02020404030301010803" pitchFamily="18" charset="0"/>
              </a:rPr>
              <a:t>p</a:t>
            </a:r>
            <a:r>
              <a:rPr lang="en-US" sz="4000" dirty="0">
                <a:latin typeface="Garamond" panose="02020404030301010803" pitchFamily="18" charset="0"/>
              </a:rPr>
              <a:t> ~ Uniform(0, 1)</a:t>
            </a:r>
          </a:p>
          <a:p>
            <a:pPr marL="0" indent="0" algn="ctr">
              <a:buNone/>
            </a:pPr>
            <a:endParaRPr lang="en-US" sz="4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Fitting Models Using </a:t>
            </a:r>
            <a:r>
              <a:rPr lang="en-US" sz="3600" dirty="0">
                <a:latin typeface="Monaco" pitchFamily="2" charset="0"/>
              </a:rPr>
              <a:t>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1A29-3E5A-BB42-9BD0-143C8DC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71118"/>
          </a:xfrm>
        </p:spPr>
        <p:txBody>
          <a:bodyPr>
            <a:noAutofit/>
          </a:bodyPr>
          <a:lstStyle/>
          <a:p>
            <a:r>
              <a:rPr lang="en-US" sz="2600" dirty="0">
                <a:latin typeface="Garamond" panose="02020404030301010803" pitchFamily="18" charset="0"/>
              </a:rPr>
              <a:t>A more practical tool than grid approximation for more complex models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But just another way to compute the posterior defined by our Bayesian machinery</a:t>
            </a:r>
          </a:p>
          <a:p>
            <a:pPr lvl="1"/>
            <a:endParaRPr lang="en-US" sz="2600" dirty="0">
              <a:latin typeface="Garamond" panose="02020404030301010803" pitchFamily="18" charset="0"/>
            </a:endParaRPr>
          </a:p>
          <a:p>
            <a:r>
              <a:rPr lang="en-US" sz="2600" dirty="0">
                <a:latin typeface="Garamond" panose="02020404030301010803" pitchFamily="18" charset="0"/>
              </a:rPr>
              <a:t>Note this is still an approximation of the posterior shape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Treats the posterior parameter distributions as if they have quadratic shapes</a:t>
            </a:r>
          </a:p>
          <a:p>
            <a:pPr lvl="1"/>
            <a:endParaRPr lang="en-US" sz="2600" dirty="0">
              <a:latin typeface="Garamond" panose="02020404030301010803" pitchFamily="18" charset="0"/>
            </a:endParaRPr>
          </a:p>
          <a:p>
            <a:r>
              <a:rPr lang="en-US" sz="2600" dirty="0">
                <a:latin typeface="Garamond" panose="02020404030301010803" pitchFamily="18" charset="0"/>
              </a:rPr>
              <a:t>Allows us to express our statistical models in something very close to the explicit mathematical language</a:t>
            </a:r>
          </a:p>
        </p:txBody>
      </p:sp>
    </p:spTree>
    <p:extLst>
      <p:ext uri="{BB962C8B-B14F-4D97-AF65-F5344CB8AC3E}">
        <p14:creationId xmlns:p14="http://schemas.microsoft.com/office/powerpoint/2010/main" val="4956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1474-3096-D245-A648-F680EAD2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Mathematical Language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97130"/>
                <a:ext cx="7886700" cy="222385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dirty="0" err="1">
                    <a:latin typeface="Garamond" panose="02020404030301010803" pitchFamily="18" charset="0"/>
                  </a:rPr>
                  <a:t>height</a:t>
                </a:r>
                <a:r>
                  <a:rPr lang="en-US" sz="4000" i="1" baseline="-25000" dirty="0" err="1">
                    <a:latin typeface="Garamond" panose="02020404030301010803" pitchFamily="18" charset="0"/>
                  </a:rPr>
                  <a:t>i</a:t>
                </a:r>
                <a:r>
                  <a:rPr lang="en-US" sz="4000" dirty="0">
                    <a:latin typeface="Garamond" panose="02020404030301010803" pitchFamily="18" charset="0"/>
                  </a:rPr>
                  <a:t> ~ Normal(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Normal(178, 20)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latin typeface="Garamond" panose="02020404030301010803" pitchFamily="18" charset="0"/>
                  </a:rPr>
                  <a:t>~ Uniform(0, 50)</a:t>
                </a:r>
              </a:p>
              <a:p>
                <a:pPr marL="0" indent="0" algn="ctr">
                  <a:buNone/>
                </a:pPr>
                <a:endParaRPr lang="en-US" sz="40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133BF-258C-CA46-A8CC-36E33443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97130"/>
                <a:ext cx="7886700" cy="2223855"/>
              </a:xfrm>
              <a:blipFill>
                <a:blip r:embed="rId3"/>
                <a:stretch>
                  <a:fillRect t="-7386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05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3BF-258C-CA46-A8CC-36E33443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341565"/>
            <a:ext cx="8286750" cy="1391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m4.1 &lt;- map( 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</a:t>
            </a:r>
            <a:r>
              <a:rPr lang="en-US" sz="1800" dirty="0" err="1">
                <a:latin typeface="Monaco" pitchFamily="2" charset="0"/>
              </a:rPr>
              <a:t>alist</a:t>
            </a:r>
            <a:r>
              <a:rPr lang="en-US" sz="1800" dirty="0">
                <a:latin typeface="Monaco" pitchFamily="2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height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(mu, sigma), # likelihood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mu ~ </a:t>
            </a:r>
            <a:r>
              <a:rPr lang="en-US" sz="1800" dirty="0" err="1">
                <a:latin typeface="Monaco" pitchFamily="2" charset="0"/>
              </a:rPr>
              <a:t>dnorm</a:t>
            </a:r>
            <a:r>
              <a:rPr lang="en-US" sz="1800" dirty="0">
                <a:latin typeface="Monaco" pitchFamily="2" charset="0"/>
              </a:rPr>
              <a:t>(178, 20) , # prior for the mean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  sigma ~ </a:t>
            </a:r>
            <a:r>
              <a:rPr lang="en-US" sz="1800" dirty="0" err="1">
                <a:latin typeface="Monaco" pitchFamily="2" charset="0"/>
              </a:rPr>
              <a:t>dunif</a:t>
            </a:r>
            <a:r>
              <a:rPr lang="en-US" sz="1800" dirty="0">
                <a:latin typeface="Monaco" pitchFamily="2" charset="0"/>
              </a:rPr>
              <a:t>(0, 50) # prior for the standard deviation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), 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  data = d2</a:t>
            </a:r>
          </a:p>
          <a:p>
            <a:pPr marL="0" indent="0">
              <a:buNone/>
            </a:pPr>
            <a:r>
              <a:rPr lang="en-US" sz="1800" dirty="0">
                <a:latin typeface="Monaco" pitchFamily="2" charset="0"/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C698BA-81CA-724D-8BC8-E9279E7D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Gaussian Model for Height: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3600" dirty="0">
                <a:latin typeface="Monaco" pitchFamily="2" charset="0"/>
              </a:rPr>
              <a:t>map</a:t>
            </a:r>
            <a:r>
              <a:rPr lang="en-US" dirty="0">
                <a:latin typeface="Garamond" panose="02020404030301010803" pitchFamily="18" charset="0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97338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9313</TotalTime>
  <Words>1239</Words>
  <Application>Microsoft Macintosh PowerPoint</Application>
  <PresentationFormat>On-screen Show (4:3)</PresentationFormat>
  <Paragraphs>155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Garamond</vt:lpstr>
      <vt:lpstr>Monaco</vt:lpstr>
      <vt:lpstr>Office Theme</vt:lpstr>
      <vt:lpstr>Introduction to Statistics for  Ecology and Evolutionary Biology  Gaussian Regression Models  Week 06 04 March 2019 </vt:lpstr>
      <vt:lpstr>The Modeling-Prediction Workflow </vt:lpstr>
      <vt:lpstr>Gaussian Models</vt:lpstr>
      <vt:lpstr>Normal Distribution</vt:lpstr>
      <vt:lpstr>Models in Mathematical Language: Normal Distribution</vt:lpstr>
      <vt:lpstr>Models in Mathematical Language: Binomial Distribution</vt:lpstr>
      <vt:lpstr>Fitting Models Using map</vt:lpstr>
      <vt:lpstr>Gaussian Model for Height: Mathematical Language</vt:lpstr>
      <vt:lpstr>Gaussian Model for Height: map Code</vt:lpstr>
      <vt:lpstr>Linear Regression Terminology</vt:lpstr>
      <vt:lpstr>Linear Regression in  Ecology and Evolution</vt:lpstr>
      <vt:lpstr>Linear Regression in  Ecology and Evolution</vt:lpstr>
      <vt:lpstr>Linear Regression in  Ecology and Evolution</vt:lpstr>
      <vt:lpstr>Gaussian Model for Height: Adding a Weight Predictor</vt:lpstr>
      <vt:lpstr>Gaussian Model for Height: Adding a Weight Predictor</vt:lpstr>
      <vt:lpstr>Interpretation of Slope Parameters</vt:lpstr>
      <vt:lpstr>Centering Predictor Variables</vt:lpstr>
      <vt:lpstr>Standardizing Predictor Variables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197</cp:revision>
  <dcterms:created xsi:type="dcterms:W3CDTF">2019-02-10T22:55:32Z</dcterms:created>
  <dcterms:modified xsi:type="dcterms:W3CDTF">2019-03-04T17:25:57Z</dcterms:modified>
</cp:coreProperties>
</file>