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328" r:id="rId3"/>
    <p:sldId id="329" r:id="rId4"/>
    <p:sldId id="291" r:id="rId5"/>
    <p:sldId id="330" r:id="rId6"/>
    <p:sldId id="333" r:id="rId7"/>
    <p:sldId id="331" r:id="rId8"/>
    <p:sldId id="326" r:id="rId9"/>
    <p:sldId id="277" r:id="rId10"/>
    <p:sldId id="334" r:id="rId11"/>
    <p:sldId id="336" r:id="rId12"/>
    <p:sldId id="335" r:id="rId13"/>
    <p:sldId id="33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020"/>
    <p:restoredTop sz="65078"/>
  </p:normalViewPr>
  <p:slideViewPr>
    <p:cSldViewPr snapToGrid="0" snapToObjects="1">
      <p:cViewPr varScale="1">
        <p:scale>
          <a:sx n="62" d="100"/>
          <a:sy n="62" d="100"/>
        </p:scale>
        <p:origin x="1552" y="176"/>
      </p:cViewPr>
      <p:guideLst>
        <p:guide orient="horz" pos="218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F3965-24A9-F84B-B960-1F8DFF81EEE9}" type="datetimeFigureOut">
              <a:rPr lang="en-US" smtClean="0"/>
              <a:t>4/6/19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02F6DB-1E63-2144-9C7E-5CB31AA6E393}" type="slidenum">
              <a:rPr lang="en-US" smtClean="0"/>
              <a:t>‹#›</a:t>
            </a:fld>
            <a:endParaRPr lang="en-US"/>
          </a:p>
        </p:txBody>
      </p:sp>
    </p:spTree>
    <p:extLst>
      <p:ext uri="{BB962C8B-B14F-4D97-AF65-F5344CB8AC3E}">
        <p14:creationId xmlns:p14="http://schemas.microsoft.com/office/powerpoint/2010/main" val="2064010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critically, we are moving from describing the posterior distribution by using an approximation to sampling directly from it</a:t>
            </a:r>
          </a:p>
          <a:p>
            <a:r>
              <a:rPr lang="en-US" dirty="0"/>
              <a:t>The Stan programming language is based on the Hamiltonian Monte Carlo, a specific MCMC algorithm</a:t>
            </a:r>
          </a:p>
          <a:p>
            <a:endParaRPr lang="en-US" dirty="0"/>
          </a:p>
          <a:p>
            <a:r>
              <a:rPr lang="en-US" dirty="0"/>
              <a:t>Show lecture code through map2stan() model fitting</a:t>
            </a:r>
          </a:p>
        </p:txBody>
      </p:sp>
      <p:sp>
        <p:nvSpPr>
          <p:cNvPr id="4" name="Slide Number Placeholder 3"/>
          <p:cNvSpPr>
            <a:spLocks noGrp="1"/>
          </p:cNvSpPr>
          <p:nvPr>
            <p:ph type="sldNum" sz="quarter" idx="10"/>
          </p:nvPr>
        </p:nvSpPr>
        <p:spPr/>
        <p:txBody>
          <a:bodyPr/>
          <a:lstStyle/>
          <a:p>
            <a:fld id="{A602F6DB-1E63-2144-9C7E-5CB31AA6E393}" type="slidenum">
              <a:rPr lang="en-US" smtClean="0"/>
              <a:t>2</a:t>
            </a:fld>
            <a:endParaRPr lang="en-US"/>
          </a:p>
        </p:txBody>
      </p:sp>
    </p:spTree>
    <p:extLst>
      <p:ext uri="{BB962C8B-B14F-4D97-AF65-F5344CB8AC3E}">
        <p14:creationId xmlns:p14="http://schemas.microsoft.com/office/powerpoint/2010/main" val="2836251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02F6DB-1E63-2144-9C7E-5CB31AA6E393}" type="slidenum">
              <a:rPr lang="en-US" smtClean="0"/>
              <a:t>11</a:t>
            </a:fld>
            <a:endParaRPr lang="en-US"/>
          </a:p>
        </p:txBody>
      </p:sp>
    </p:spTree>
    <p:extLst>
      <p:ext uri="{BB962C8B-B14F-4D97-AF65-F5344CB8AC3E}">
        <p14:creationId xmlns:p14="http://schemas.microsoft.com/office/powerpoint/2010/main" val="945128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02F6DB-1E63-2144-9C7E-5CB31AA6E393}" type="slidenum">
              <a:rPr lang="en-US" smtClean="0"/>
              <a:t>12</a:t>
            </a:fld>
            <a:endParaRPr lang="en-US"/>
          </a:p>
        </p:txBody>
      </p:sp>
    </p:spTree>
    <p:extLst>
      <p:ext uri="{BB962C8B-B14F-4D97-AF65-F5344CB8AC3E}">
        <p14:creationId xmlns:p14="http://schemas.microsoft.com/office/powerpoint/2010/main" val="3223211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think about this one of two ways:</a:t>
            </a:r>
          </a:p>
          <a:p>
            <a:r>
              <a:rPr lang="en-US" dirty="0"/>
              <a:t>	The linear portion of our model is used to model the log-transformed parameter value (which puts it on the unbounded scale)</a:t>
            </a:r>
          </a:p>
          <a:p>
            <a:r>
              <a:rPr lang="en-US"/>
              <a:t>	OR: the </a:t>
            </a:r>
            <a:r>
              <a:rPr lang="en-US" dirty="0"/>
              <a:t>raw parameter value is defined by applying the inverse link function (the exponential) to the linear portion of the model (forcing the linear portion of the model to take on real, positive values)</a:t>
            </a:r>
          </a:p>
        </p:txBody>
      </p:sp>
      <p:sp>
        <p:nvSpPr>
          <p:cNvPr id="4" name="Slide Number Placeholder 3"/>
          <p:cNvSpPr>
            <a:spLocks noGrp="1"/>
          </p:cNvSpPr>
          <p:nvPr>
            <p:ph type="sldNum" sz="quarter" idx="10"/>
          </p:nvPr>
        </p:nvSpPr>
        <p:spPr/>
        <p:txBody>
          <a:bodyPr/>
          <a:lstStyle/>
          <a:p>
            <a:fld id="{A602F6DB-1E63-2144-9C7E-5CB31AA6E393}" type="slidenum">
              <a:rPr lang="en-US" smtClean="0"/>
              <a:t>13</a:t>
            </a:fld>
            <a:endParaRPr lang="en-US"/>
          </a:p>
        </p:txBody>
      </p:sp>
    </p:spTree>
    <p:extLst>
      <p:ext uri="{BB962C8B-B14F-4D97-AF65-F5344CB8AC3E}">
        <p14:creationId xmlns:p14="http://schemas.microsoft.com/office/powerpoint/2010/main" val="1524580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sz="1200" kern="1200" dirty="0">
                <a:solidFill>
                  <a:schemeClr val="tx1"/>
                </a:solidFill>
                <a:effectLst/>
                <a:latin typeface="+mn-lt"/>
                <a:ea typeface="+mn-ea"/>
                <a:cs typeface="+mn-cs"/>
              </a:rPr>
              <a:t>Stationarity refers to the path staying within the posterior distribution.”</a:t>
            </a:r>
          </a:p>
          <a:p>
            <a:r>
              <a:rPr lang="en-US" sz="1200" kern="1200" dirty="0">
                <a:solidFill>
                  <a:schemeClr val="tx1"/>
                </a:solidFill>
                <a:effectLst/>
                <a:latin typeface="+mn-lt"/>
                <a:ea typeface="+mn-ea"/>
                <a:cs typeface="+mn-cs"/>
              </a:rPr>
              <a:t>“A well-mixing chain means that each successive sample within each parameter is not highly correlated with the sample before it.”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Show lecture code of trace plot plotting</a:t>
            </a:r>
          </a:p>
        </p:txBody>
      </p:sp>
      <p:sp>
        <p:nvSpPr>
          <p:cNvPr id="4" name="Slide Number Placeholder 3"/>
          <p:cNvSpPr>
            <a:spLocks noGrp="1"/>
          </p:cNvSpPr>
          <p:nvPr>
            <p:ph type="sldNum" sz="quarter" idx="10"/>
          </p:nvPr>
        </p:nvSpPr>
        <p:spPr/>
        <p:txBody>
          <a:bodyPr/>
          <a:lstStyle/>
          <a:p>
            <a:fld id="{A602F6DB-1E63-2144-9C7E-5CB31AA6E393}" type="slidenum">
              <a:rPr lang="en-US" smtClean="0"/>
              <a:t>3</a:t>
            </a:fld>
            <a:endParaRPr lang="en-US"/>
          </a:p>
        </p:txBody>
      </p:sp>
    </p:spTree>
    <p:extLst>
      <p:ext uri="{BB962C8B-B14F-4D97-AF65-F5344CB8AC3E}">
        <p14:creationId xmlns:p14="http://schemas.microsoft.com/office/powerpoint/2010/main" val="1750791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Generalized linear models can be understood as extensions of linear models</a:t>
            </a:r>
          </a:p>
          <a:p>
            <a:r>
              <a:rPr lang="en-US" dirty="0"/>
              <a:t>	Or alternatively, the typical Gaussian linear model is a particular case of a generalized linear model</a:t>
            </a:r>
          </a:p>
        </p:txBody>
      </p:sp>
      <p:sp>
        <p:nvSpPr>
          <p:cNvPr id="4" name="Slide Number Placeholder 3"/>
          <p:cNvSpPr>
            <a:spLocks noGrp="1"/>
          </p:cNvSpPr>
          <p:nvPr>
            <p:ph type="sldNum" sz="quarter" idx="10"/>
          </p:nvPr>
        </p:nvSpPr>
        <p:spPr/>
        <p:txBody>
          <a:bodyPr/>
          <a:lstStyle/>
          <a:p>
            <a:fld id="{A602F6DB-1E63-2144-9C7E-5CB31AA6E393}" type="slidenum">
              <a:rPr lang="en-US" smtClean="0"/>
              <a:t>4</a:t>
            </a:fld>
            <a:endParaRPr lang="en-US"/>
          </a:p>
        </p:txBody>
      </p:sp>
    </p:spTree>
    <p:extLst>
      <p:ext uri="{BB962C8B-B14F-4D97-AF65-F5344CB8AC3E}">
        <p14:creationId xmlns:p14="http://schemas.microsoft.com/office/powerpoint/2010/main" val="1283918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GLM, we’ll use a different outcome distribution</a:t>
            </a:r>
          </a:p>
          <a:p>
            <a:r>
              <a:rPr lang="en-US" dirty="0"/>
              <a:t>And different outcome distributions will imply different parameters that we can use as the target of the modeling strategies we’ve learned so far</a:t>
            </a:r>
          </a:p>
        </p:txBody>
      </p:sp>
      <p:sp>
        <p:nvSpPr>
          <p:cNvPr id="4" name="Slide Number Placeholder 3"/>
          <p:cNvSpPr>
            <a:spLocks noGrp="1"/>
          </p:cNvSpPr>
          <p:nvPr>
            <p:ph type="sldNum" sz="quarter" idx="10"/>
          </p:nvPr>
        </p:nvSpPr>
        <p:spPr/>
        <p:txBody>
          <a:bodyPr/>
          <a:lstStyle/>
          <a:p>
            <a:fld id="{A602F6DB-1E63-2144-9C7E-5CB31AA6E393}" type="slidenum">
              <a:rPr lang="en-US" smtClean="0"/>
              <a:t>5</a:t>
            </a:fld>
            <a:endParaRPr lang="en-US"/>
          </a:p>
        </p:txBody>
      </p:sp>
    </p:spTree>
    <p:extLst>
      <p:ext uri="{BB962C8B-B14F-4D97-AF65-F5344CB8AC3E}">
        <p14:creationId xmlns:p14="http://schemas.microsoft.com/office/powerpoint/2010/main" val="203389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02F6DB-1E63-2144-9C7E-5CB31AA6E393}" type="slidenum">
              <a:rPr lang="en-US" smtClean="0"/>
              <a:t>6</a:t>
            </a:fld>
            <a:endParaRPr lang="en-US"/>
          </a:p>
        </p:txBody>
      </p:sp>
    </p:spTree>
    <p:extLst>
      <p:ext uri="{BB962C8B-B14F-4D97-AF65-F5344CB8AC3E}">
        <p14:creationId xmlns:p14="http://schemas.microsoft.com/office/powerpoint/2010/main" val="233275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Additionally, modeling of these new parameters will usually necessitate the use of a link function</a:t>
            </a:r>
          </a:p>
          <a:p>
            <a:r>
              <a:rPr lang="en-US" dirty="0"/>
              <a:t>	This is because the new parameters we’ll be interested in modeling are typically not unbounded in both directions</a:t>
            </a:r>
          </a:p>
          <a:p>
            <a:r>
              <a:rPr lang="en-US" dirty="0"/>
              <a:t>	Conveniently, the target of most of our modeling effort so far, the mean parameter in a Gaussian distribution, has been unbounded in both directions, making it easier for us up until this point</a:t>
            </a:r>
          </a:p>
        </p:txBody>
      </p:sp>
      <p:sp>
        <p:nvSpPr>
          <p:cNvPr id="4" name="Slide Number Placeholder 3"/>
          <p:cNvSpPr>
            <a:spLocks noGrp="1"/>
          </p:cNvSpPr>
          <p:nvPr>
            <p:ph type="sldNum" sz="quarter" idx="10"/>
          </p:nvPr>
        </p:nvSpPr>
        <p:spPr/>
        <p:txBody>
          <a:bodyPr/>
          <a:lstStyle/>
          <a:p>
            <a:fld id="{A602F6DB-1E63-2144-9C7E-5CB31AA6E393}" type="slidenum">
              <a:rPr lang="en-US" smtClean="0"/>
              <a:t>7</a:t>
            </a:fld>
            <a:endParaRPr lang="en-US"/>
          </a:p>
        </p:txBody>
      </p:sp>
    </p:spTree>
    <p:extLst>
      <p:ext uri="{BB962C8B-B14F-4D97-AF65-F5344CB8AC3E}">
        <p14:creationId xmlns:p14="http://schemas.microsoft.com/office/powerpoint/2010/main" val="2455236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link function’s job is to map the linear space of a model…onto the non-linear space of a parameter like...So f is chosen with that goal in mind.”</a:t>
            </a:r>
          </a:p>
          <a:p>
            <a:endParaRPr lang="en-US" dirty="0"/>
          </a:p>
        </p:txBody>
      </p:sp>
      <p:sp>
        <p:nvSpPr>
          <p:cNvPr id="4" name="Slide Number Placeholder 3"/>
          <p:cNvSpPr>
            <a:spLocks noGrp="1"/>
          </p:cNvSpPr>
          <p:nvPr>
            <p:ph type="sldNum" sz="quarter" idx="10"/>
          </p:nvPr>
        </p:nvSpPr>
        <p:spPr/>
        <p:txBody>
          <a:bodyPr/>
          <a:lstStyle/>
          <a:p>
            <a:fld id="{A602F6DB-1E63-2144-9C7E-5CB31AA6E393}" type="slidenum">
              <a:rPr lang="en-US" smtClean="0"/>
              <a:t>8</a:t>
            </a:fld>
            <a:endParaRPr lang="en-US"/>
          </a:p>
        </p:txBody>
      </p:sp>
    </p:spTree>
    <p:extLst>
      <p:ext uri="{BB962C8B-B14F-4D97-AF65-F5344CB8AC3E}">
        <p14:creationId xmlns:p14="http://schemas.microsoft.com/office/powerpoint/2010/main" val="2798611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 Poisson distribution is defined by a single parameter, lambda, which must be defined using positive, real values</a:t>
            </a:r>
          </a:p>
          <a:p>
            <a:endParaRPr lang="en-US" dirty="0"/>
          </a:p>
          <a:p>
            <a:r>
              <a:rPr lang="en-US" dirty="0"/>
              <a:t>Show lecture code on the Poisson distribution</a:t>
            </a:r>
          </a:p>
        </p:txBody>
      </p:sp>
      <p:sp>
        <p:nvSpPr>
          <p:cNvPr id="4" name="Slide Number Placeholder 3"/>
          <p:cNvSpPr>
            <a:spLocks noGrp="1"/>
          </p:cNvSpPr>
          <p:nvPr>
            <p:ph type="sldNum" sz="quarter" idx="10"/>
          </p:nvPr>
        </p:nvSpPr>
        <p:spPr/>
        <p:txBody>
          <a:bodyPr/>
          <a:lstStyle/>
          <a:p>
            <a:fld id="{A602F6DB-1E63-2144-9C7E-5CB31AA6E393}" type="slidenum">
              <a:rPr lang="en-US" smtClean="0"/>
              <a:t>9</a:t>
            </a:fld>
            <a:endParaRPr lang="en-US"/>
          </a:p>
        </p:txBody>
      </p:sp>
    </p:spTree>
    <p:extLst>
      <p:ext uri="{BB962C8B-B14F-4D97-AF65-F5344CB8AC3E}">
        <p14:creationId xmlns:p14="http://schemas.microsoft.com/office/powerpoint/2010/main" val="2358643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sz="1200" kern="1200" dirty="0">
                <a:solidFill>
                  <a:schemeClr val="tx1"/>
                </a:solidFill>
                <a:effectLst/>
                <a:latin typeface="+mn-lt"/>
                <a:ea typeface="+mn-ea"/>
                <a:cs typeface="+mn-cs"/>
              </a:rPr>
              <a:t>The second very common link function is the log link. This link function maps a parameter that is defined over only positive real values onto a linear model.”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use of link functions means that the impact of a parameter estimate on the outcome can’t be easily ascertained through inspection of the parameter value since the impact on the outcome depends on where in the parameter space you are</a:t>
            </a:r>
          </a:p>
          <a:p>
            <a:r>
              <a:rPr lang="en-US" sz="1200" kern="1200" dirty="0">
                <a:solidFill>
                  <a:schemeClr val="tx1"/>
                </a:solidFill>
                <a:effectLst/>
                <a:latin typeface="+mn-lt"/>
                <a:ea typeface="+mn-ea"/>
                <a:cs typeface="+mn-cs"/>
              </a:rPr>
              <a:t>	Thus, plotting predictions becomes even more important when we’re using link functions</a:t>
            </a:r>
          </a:p>
        </p:txBody>
      </p:sp>
      <p:sp>
        <p:nvSpPr>
          <p:cNvPr id="4" name="Slide Number Placeholder 3"/>
          <p:cNvSpPr>
            <a:spLocks noGrp="1"/>
          </p:cNvSpPr>
          <p:nvPr>
            <p:ph type="sldNum" sz="quarter" idx="10"/>
          </p:nvPr>
        </p:nvSpPr>
        <p:spPr/>
        <p:txBody>
          <a:bodyPr/>
          <a:lstStyle/>
          <a:p>
            <a:fld id="{A602F6DB-1E63-2144-9C7E-5CB31AA6E393}" type="slidenum">
              <a:rPr lang="en-US" smtClean="0"/>
              <a:t>10</a:t>
            </a:fld>
            <a:endParaRPr lang="en-US"/>
          </a:p>
        </p:txBody>
      </p:sp>
    </p:spTree>
    <p:extLst>
      <p:ext uri="{BB962C8B-B14F-4D97-AF65-F5344CB8AC3E}">
        <p14:creationId xmlns:p14="http://schemas.microsoft.com/office/powerpoint/2010/main" val="2086436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BE9DB6-2A55-E249-AE44-565DA48679AD}" type="datetimeFigureOut">
              <a:rPr lang="en-US" smtClean="0"/>
              <a:t>4/6/19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AD56A-AD2A-6747-A900-44AFA507361F}" type="slidenum">
              <a:rPr lang="en-US" smtClean="0"/>
              <a:t>‹#›</a:t>
            </a:fld>
            <a:endParaRPr lang="en-US"/>
          </a:p>
        </p:txBody>
      </p:sp>
    </p:spTree>
    <p:extLst>
      <p:ext uri="{BB962C8B-B14F-4D97-AF65-F5344CB8AC3E}">
        <p14:creationId xmlns:p14="http://schemas.microsoft.com/office/powerpoint/2010/main" val="261718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E9DB6-2A55-E249-AE44-565DA48679AD}" type="datetimeFigureOut">
              <a:rPr lang="en-US" smtClean="0"/>
              <a:t>4/6/19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AD56A-AD2A-6747-A900-44AFA507361F}" type="slidenum">
              <a:rPr lang="en-US" smtClean="0"/>
              <a:t>‹#›</a:t>
            </a:fld>
            <a:endParaRPr lang="en-US"/>
          </a:p>
        </p:txBody>
      </p:sp>
    </p:spTree>
    <p:extLst>
      <p:ext uri="{BB962C8B-B14F-4D97-AF65-F5344CB8AC3E}">
        <p14:creationId xmlns:p14="http://schemas.microsoft.com/office/powerpoint/2010/main" val="3040541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E9DB6-2A55-E249-AE44-565DA48679AD}" type="datetimeFigureOut">
              <a:rPr lang="en-US" smtClean="0"/>
              <a:t>4/6/19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AD56A-AD2A-6747-A900-44AFA507361F}" type="slidenum">
              <a:rPr lang="en-US" smtClean="0"/>
              <a:t>‹#›</a:t>
            </a:fld>
            <a:endParaRPr lang="en-US"/>
          </a:p>
        </p:txBody>
      </p:sp>
    </p:spTree>
    <p:extLst>
      <p:ext uri="{BB962C8B-B14F-4D97-AF65-F5344CB8AC3E}">
        <p14:creationId xmlns:p14="http://schemas.microsoft.com/office/powerpoint/2010/main" val="3820130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E9DB6-2A55-E249-AE44-565DA48679AD}" type="datetimeFigureOut">
              <a:rPr lang="en-US" smtClean="0"/>
              <a:t>4/6/19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AD56A-AD2A-6747-A900-44AFA507361F}" type="slidenum">
              <a:rPr lang="en-US" smtClean="0"/>
              <a:t>‹#›</a:t>
            </a:fld>
            <a:endParaRPr lang="en-US"/>
          </a:p>
        </p:txBody>
      </p:sp>
    </p:spTree>
    <p:extLst>
      <p:ext uri="{BB962C8B-B14F-4D97-AF65-F5344CB8AC3E}">
        <p14:creationId xmlns:p14="http://schemas.microsoft.com/office/powerpoint/2010/main" val="502264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E9DB6-2A55-E249-AE44-565DA48679AD}" type="datetimeFigureOut">
              <a:rPr lang="en-US" smtClean="0"/>
              <a:t>4/6/19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AD56A-AD2A-6747-A900-44AFA507361F}" type="slidenum">
              <a:rPr lang="en-US" smtClean="0"/>
              <a:t>‹#›</a:t>
            </a:fld>
            <a:endParaRPr lang="en-US"/>
          </a:p>
        </p:txBody>
      </p:sp>
    </p:spTree>
    <p:extLst>
      <p:ext uri="{BB962C8B-B14F-4D97-AF65-F5344CB8AC3E}">
        <p14:creationId xmlns:p14="http://schemas.microsoft.com/office/powerpoint/2010/main" val="316406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BE9DB6-2A55-E249-AE44-565DA48679AD}" type="datetimeFigureOut">
              <a:rPr lang="en-US" smtClean="0"/>
              <a:t>4/6/19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AD56A-AD2A-6747-A900-44AFA507361F}" type="slidenum">
              <a:rPr lang="en-US" smtClean="0"/>
              <a:t>‹#›</a:t>
            </a:fld>
            <a:endParaRPr lang="en-US"/>
          </a:p>
        </p:txBody>
      </p:sp>
    </p:spTree>
    <p:extLst>
      <p:ext uri="{BB962C8B-B14F-4D97-AF65-F5344CB8AC3E}">
        <p14:creationId xmlns:p14="http://schemas.microsoft.com/office/powerpoint/2010/main" val="1732023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BE9DB6-2A55-E249-AE44-565DA48679AD}" type="datetimeFigureOut">
              <a:rPr lang="en-US" smtClean="0"/>
              <a:t>4/6/19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AAD56A-AD2A-6747-A900-44AFA507361F}" type="slidenum">
              <a:rPr lang="en-US" smtClean="0"/>
              <a:t>‹#›</a:t>
            </a:fld>
            <a:endParaRPr lang="en-US"/>
          </a:p>
        </p:txBody>
      </p:sp>
    </p:spTree>
    <p:extLst>
      <p:ext uri="{BB962C8B-B14F-4D97-AF65-F5344CB8AC3E}">
        <p14:creationId xmlns:p14="http://schemas.microsoft.com/office/powerpoint/2010/main" val="631106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BE9DB6-2A55-E249-AE44-565DA48679AD}" type="datetimeFigureOut">
              <a:rPr lang="en-US" smtClean="0"/>
              <a:t>4/6/19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AAD56A-AD2A-6747-A900-44AFA507361F}" type="slidenum">
              <a:rPr lang="en-US" smtClean="0"/>
              <a:t>‹#›</a:t>
            </a:fld>
            <a:endParaRPr lang="en-US"/>
          </a:p>
        </p:txBody>
      </p:sp>
    </p:spTree>
    <p:extLst>
      <p:ext uri="{BB962C8B-B14F-4D97-AF65-F5344CB8AC3E}">
        <p14:creationId xmlns:p14="http://schemas.microsoft.com/office/powerpoint/2010/main" val="270432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E9DB6-2A55-E249-AE44-565DA48679AD}" type="datetimeFigureOut">
              <a:rPr lang="en-US" smtClean="0"/>
              <a:t>4/6/19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AAD56A-AD2A-6747-A900-44AFA507361F}" type="slidenum">
              <a:rPr lang="en-US" smtClean="0"/>
              <a:t>‹#›</a:t>
            </a:fld>
            <a:endParaRPr lang="en-US"/>
          </a:p>
        </p:txBody>
      </p:sp>
    </p:spTree>
    <p:extLst>
      <p:ext uri="{BB962C8B-B14F-4D97-AF65-F5344CB8AC3E}">
        <p14:creationId xmlns:p14="http://schemas.microsoft.com/office/powerpoint/2010/main" val="3840473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BE9DB6-2A55-E249-AE44-565DA48679AD}" type="datetimeFigureOut">
              <a:rPr lang="en-US" smtClean="0"/>
              <a:t>4/6/19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AD56A-AD2A-6747-A900-44AFA507361F}" type="slidenum">
              <a:rPr lang="en-US" smtClean="0"/>
              <a:t>‹#›</a:t>
            </a:fld>
            <a:endParaRPr lang="en-US"/>
          </a:p>
        </p:txBody>
      </p:sp>
    </p:spTree>
    <p:extLst>
      <p:ext uri="{BB962C8B-B14F-4D97-AF65-F5344CB8AC3E}">
        <p14:creationId xmlns:p14="http://schemas.microsoft.com/office/powerpoint/2010/main" val="35139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BE9DB6-2A55-E249-AE44-565DA48679AD}" type="datetimeFigureOut">
              <a:rPr lang="en-US" smtClean="0"/>
              <a:t>4/6/19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AD56A-AD2A-6747-A900-44AFA507361F}" type="slidenum">
              <a:rPr lang="en-US" smtClean="0"/>
              <a:t>‹#›</a:t>
            </a:fld>
            <a:endParaRPr lang="en-US"/>
          </a:p>
        </p:txBody>
      </p:sp>
    </p:spTree>
    <p:extLst>
      <p:ext uri="{BB962C8B-B14F-4D97-AF65-F5344CB8AC3E}">
        <p14:creationId xmlns:p14="http://schemas.microsoft.com/office/powerpoint/2010/main" val="950230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E9DB6-2A55-E249-AE44-565DA48679AD}" type="datetimeFigureOut">
              <a:rPr lang="en-US" smtClean="0"/>
              <a:t>4/6/19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AAD56A-AD2A-6747-A900-44AFA507361F}" type="slidenum">
              <a:rPr lang="en-US" smtClean="0"/>
              <a:t>‹#›</a:t>
            </a:fld>
            <a:endParaRPr lang="en-US"/>
          </a:p>
        </p:txBody>
      </p:sp>
    </p:spTree>
    <p:extLst>
      <p:ext uri="{BB962C8B-B14F-4D97-AF65-F5344CB8AC3E}">
        <p14:creationId xmlns:p14="http://schemas.microsoft.com/office/powerpoint/2010/main" val="4613360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nul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A4394-84E1-2E47-A236-40998E34FD4D}"/>
              </a:ext>
            </a:extLst>
          </p:cNvPr>
          <p:cNvSpPr>
            <a:spLocks noGrp="1"/>
          </p:cNvSpPr>
          <p:nvPr>
            <p:ph type="ctrTitle"/>
          </p:nvPr>
        </p:nvSpPr>
        <p:spPr>
          <a:xfrm>
            <a:off x="0" y="1052286"/>
            <a:ext cx="9144000" cy="5805714"/>
          </a:xfrm>
        </p:spPr>
        <p:txBody>
          <a:bodyPr>
            <a:noAutofit/>
          </a:bodyPr>
          <a:lstStyle/>
          <a:p>
            <a:pPr>
              <a:lnSpc>
                <a:spcPct val="100000"/>
              </a:lnSpc>
              <a:spcBef>
                <a:spcPts val="0"/>
              </a:spcBef>
            </a:pPr>
            <a:r>
              <a:rPr lang="en-US" sz="4400" dirty="0">
                <a:latin typeface="Garamond" panose="02020404030301010803" pitchFamily="18" charset="0"/>
              </a:rPr>
              <a:t>Introduction to Statistics for </a:t>
            </a:r>
            <a:br>
              <a:rPr lang="en-US" sz="4400" dirty="0">
                <a:latin typeface="Garamond" panose="02020404030301010803" pitchFamily="18" charset="0"/>
              </a:rPr>
            </a:br>
            <a:r>
              <a:rPr lang="en-US" sz="4400" dirty="0">
                <a:latin typeface="Garamond" panose="02020404030301010803" pitchFamily="18" charset="0"/>
              </a:rPr>
              <a:t>Ecology and Evolutionary Biology</a:t>
            </a:r>
            <a:br>
              <a:rPr lang="en-US" sz="4400" dirty="0">
                <a:latin typeface="Garamond" panose="02020404030301010803" pitchFamily="18" charset="0"/>
              </a:rPr>
            </a:br>
            <a:br>
              <a:rPr lang="en-US" sz="4400" dirty="0">
                <a:latin typeface="Garamond" panose="02020404030301010803" pitchFamily="18" charset="0"/>
              </a:rPr>
            </a:br>
            <a:r>
              <a:rPr lang="en-US" sz="4400" b="1" dirty="0">
                <a:latin typeface="Garamond" panose="02020404030301010803" pitchFamily="18" charset="0"/>
              </a:rPr>
              <a:t>MCMC, Link Functions, and</a:t>
            </a:r>
            <a:br>
              <a:rPr lang="en-US" sz="4400" b="1" dirty="0">
                <a:latin typeface="Garamond" panose="02020404030301010803" pitchFamily="18" charset="0"/>
              </a:rPr>
            </a:br>
            <a:r>
              <a:rPr lang="en-US" sz="4400" b="1" dirty="0">
                <a:latin typeface="Garamond" panose="02020404030301010803" pitchFamily="18" charset="0"/>
              </a:rPr>
              <a:t>Poisson Regression</a:t>
            </a:r>
            <a:br>
              <a:rPr lang="en-US" sz="4400" dirty="0">
                <a:latin typeface="Garamond" panose="02020404030301010803" pitchFamily="18" charset="0"/>
              </a:rPr>
            </a:br>
            <a:br>
              <a:rPr lang="en-US" sz="4400" dirty="0">
                <a:latin typeface="Garamond" panose="02020404030301010803" pitchFamily="18" charset="0"/>
              </a:rPr>
            </a:br>
            <a:r>
              <a:rPr lang="en-US" sz="4400" dirty="0">
                <a:latin typeface="Garamond" panose="02020404030301010803" pitchFamily="18" charset="0"/>
              </a:rPr>
              <a:t>Week 11</a:t>
            </a:r>
            <a:br>
              <a:rPr lang="en-US" sz="4400" dirty="0">
                <a:latin typeface="Garamond" panose="02020404030301010803" pitchFamily="18" charset="0"/>
              </a:rPr>
            </a:br>
            <a:r>
              <a:rPr lang="en-US" sz="4400" dirty="0">
                <a:latin typeface="Garamond" panose="02020404030301010803" pitchFamily="18" charset="0"/>
              </a:rPr>
              <a:t>08 April 2019</a:t>
            </a:r>
            <a:br>
              <a:rPr lang="en-US" sz="4400" dirty="0">
                <a:latin typeface="Garamond" panose="02020404030301010803" pitchFamily="18" charset="0"/>
              </a:rPr>
            </a:br>
            <a:endParaRPr lang="en-US" sz="4400" dirty="0">
              <a:latin typeface="Garamond" panose="02020404030301010803" pitchFamily="18" charset="0"/>
            </a:endParaRPr>
          </a:p>
        </p:txBody>
      </p:sp>
    </p:spTree>
    <p:extLst>
      <p:ext uri="{BB962C8B-B14F-4D97-AF65-F5344CB8AC3E}">
        <p14:creationId xmlns:p14="http://schemas.microsoft.com/office/powerpoint/2010/main" val="3810532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B1D426-F5B0-D347-AE87-09F895D75112}"/>
              </a:ext>
            </a:extLst>
          </p:cNvPr>
          <p:cNvPicPr>
            <a:picLocks noChangeAspect="1"/>
          </p:cNvPicPr>
          <p:nvPr/>
        </p:nvPicPr>
        <p:blipFill>
          <a:blip r:embed="rId3"/>
          <a:stretch>
            <a:fillRect/>
          </a:stretch>
        </p:blipFill>
        <p:spPr>
          <a:xfrm>
            <a:off x="571500" y="1509373"/>
            <a:ext cx="8001000" cy="5072743"/>
          </a:xfrm>
          <a:prstGeom prst="rect">
            <a:avLst/>
          </a:prstGeom>
        </p:spPr>
      </p:pic>
      <p:sp>
        <p:nvSpPr>
          <p:cNvPr id="2" name="Title 1">
            <a:extLst>
              <a:ext uri="{FF2B5EF4-FFF2-40B4-BE49-F238E27FC236}">
                <a16:creationId xmlns:a16="http://schemas.microsoft.com/office/drawing/2014/main" id="{D55D1474-3096-D245-A648-F680EAD233AB}"/>
              </a:ext>
            </a:extLst>
          </p:cNvPr>
          <p:cNvSpPr>
            <a:spLocks noGrp="1"/>
          </p:cNvSpPr>
          <p:nvPr>
            <p:ph type="title"/>
          </p:nvPr>
        </p:nvSpPr>
        <p:spPr/>
        <p:txBody>
          <a:bodyPr/>
          <a:lstStyle/>
          <a:p>
            <a:pPr algn="ctr"/>
            <a:r>
              <a:rPr lang="en-US" sz="3600" dirty="0">
                <a:latin typeface="Garamond" panose="02020404030301010803" pitchFamily="18" charset="0"/>
              </a:rPr>
              <a:t>Log Link for Poisson GLMs</a:t>
            </a:r>
            <a:endParaRPr lang="en-US" sz="3600" dirty="0">
              <a:latin typeface="Monaco" pitchFamily="2" charset="0"/>
            </a:endParaRPr>
          </a:p>
        </p:txBody>
      </p:sp>
      <p:sp>
        <p:nvSpPr>
          <p:cNvPr id="9" name="Content Placeholder 2">
            <a:extLst>
              <a:ext uri="{FF2B5EF4-FFF2-40B4-BE49-F238E27FC236}">
                <a16:creationId xmlns:a16="http://schemas.microsoft.com/office/drawing/2014/main" id="{5735065C-1FE8-9048-9020-23808D82EABB}"/>
              </a:ext>
            </a:extLst>
          </p:cNvPr>
          <p:cNvSpPr txBox="1">
            <a:spLocks/>
          </p:cNvSpPr>
          <p:nvPr/>
        </p:nvSpPr>
        <p:spPr>
          <a:xfrm>
            <a:off x="0" y="6400800"/>
            <a:ext cx="9144000" cy="4572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Font typeface="Arial" panose="020B0604020202020204" pitchFamily="34" charset="0"/>
              <a:buNone/>
            </a:pPr>
            <a:r>
              <a:rPr lang="en-US" sz="1600" dirty="0" err="1">
                <a:latin typeface="Garamond" panose="02020404030301010803" pitchFamily="18" charset="0"/>
              </a:rPr>
              <a:t>McElreath</a:t>
            </a:r>
            <a:r>
              <a:rPr lang="en-US" sz="1600" dirty="0">
                <a:latin typeface="Garamond" panose="02020404030301010803" pitchFamily="18" charset="0"/>
              </a:rPr>
              <a:t> 2016, </a:t>
            </a:r>
            <a:r>
              <a:rPr lang="en-US" sz="1600" i="1" dirty="0">
                <a:latin typeface="Garamond" panose="02020404030301010803" pitchFamily="18" charset="0"/>
              </a:rPr>
              <a:t>Statistical Rethinking</a:t>
            </a:r>
            <a:endParaRPr lang="en-US" sz="1600" dirty="0">
              <a:latin typeface="Garamond" panose="02020404030301010803" pitchFamily="18" charset="0"/>
            </a:endParaRPr>
          </a:p>
        </p:txBody>
      </p:sp>
    </p:spTree>
    <p:extLst>
      <p:ext uri="{BB962C8B-B14F-4D97-AF65-F5344CB8AC3E}">
        <p14:creationId xmlns:p14="http://schemas.microsoft.com/office/powerpoint/2010/main" val="3100101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9133BF-258C-CA46-A8CC-36E334438B50}"/>
                  </a:ext>
                </a:extLst>
              </p:cNvPr>
              <p:cNvSpPr>
                <a:spLocks noGrp="1"/>
              </p:cNvSpPr>
              <p:nvPr>
                <p:ph idx="1"/>
              </p:nvPr>
            </p:nvSpPr>
            <p:spPr>
              <a:xfrm>
                <a:off x="387061" y="2761106"/>
                <a:ext cx="8369877" cy="1578831"/>
              </a:xfrm>
            </p:spPr>
            <p:txBody>
              <a:bodyPr>
                <a:noAutofit/>
              </a:bodyPr>
              <a:lstStyle/>
              <a:p>
                <a:pPr marL="0" indent="0" algn="ctr">
                  <a:buNone/>
                </a:pPr>
                <a:r>
                  <a:rPr lang="en-US" sz="4000" i="1" dirty="0">
                    <a:solidFill>
                      <a:schemeClr val="tx1"/>
                    </a:solidFill>
                    <a:latin typeface="Garamond" panose="02020404030301010803" pitchFamily="18" charset="0"/>
                  </a:rPr>
                  <a:t>y</a:t>
                </a:r>
                <a:r>
                  <a:rPr lang="en-US" sz="4000" i="1" baseline="-25000" dirty="0" err="1">
                    <a:solidFill>
                      <a:schemeClr val="tx1"/>
                    </a:solidFill>
                    <a:latin typeface="Garamond" panose="02020404030301010803" pitchFamily="18" charset="0"/>
                  </a:rPr>
                  <a:t>i</a:t>
                </a:r>
                <a:r>
                  <a:rPr lang="en-US" sz="4000" dirty="0">
                    <a:solidFill>
                      <a:schemeClr val="tx1"/>
                    </a:solidFill>
                    <a:latin typeface="Garamond" panose="02020404030301010803" pitchFamily="18" charset="0"/>
                  </a:rPr>
                  <a:t> ~ Poisson(</a:t>
                </a:r>
                <a14:m>
                  <m:oMath xmlns:m="http://schemas.openxmlformats.org/officeDocument/2006/math">
                    <m:r>
                      <a:rPr lang="en-US" sz="4000" i="1" smtClean="0">
                        <a:solidFill>
                          <a:schemeClr val="tx1"/>
                        </a:solidFill>
                        <a:latin typeface="Cambria Math" panose="02040503050406030204" pitchFamily="18" charset="0"/>
                        <a:ea typeface="Cambria Math" panose="02040503050406030204" pitchFamily="18" charset="0"/>
                      </a:rPr>
                      <m:t>𝜆</m:t>
                    </m:r>
                    <m:r>
                      <m:rPr>
                        <m:nor/>
                      </m:rPr>
                      <a:rPr lang="en-US" sz="4000" i="1" baseline="-25000" dirty="0">
                        <a:solidFill>
                          <a:schemeClr val="tx1"/>
                        </a:solidFill>
                        <a:latin typeface="Garamond" panose="02020404030301010803" pitchFamily="18" charset="0"/>
                      </a:rPr>
                      <m:t>i</m:t>
                    </m:r>
                  </m:oMath>
                </a14:m>
                <a:r>
                  <a:rPr lang="en-US" sz="4000" dirty="0">
                    <a:solidFill>
                      <a:schemeClr val="tx1"/>
                    </a:solidFill>
                    <a:latin typeface="Garamond" panose="02020404030301010803" pitchFamily="18" charset="0"/>
                  </a:rPr>
                  <a:t>)</a:t>
                </a:r>
              </a:p>
              <a:p>
                <a:pPr marL="0" indent="0" algn="ctr">
                  <a:buNone/>
                </a:pPr>
                <a:r>
                  <a:rPr lang="en-US" sz="4000" dirty="0">
                    <a:solidFill>
                      <a:schemeClr val="tx1"/>
                    </a:solidFill>
                    <a:latin typeface="Garamond" panose="02020404030301010803" pitchFamily="18" charset="0"/>
                  </a:rPr>
                  <a:t>log(</a:t>
                </a:r>
                <a14:m>
                  <m:oMath xmlns:m="http://schemas.openxmlformats.org/officeDocument/2006/math">
                    <m:r>
                      <a:rPr lang="en-US" sz="4000" i="1">
                        <a:solidFill>
                          <a:schemeClr val="tx1"/>
                        </a:solidFill>
                        <a:latin typeface="Cambria Math" panose="02040503050406030204" pitchFamily="18" charset="0"/>
                        <a:ea typeface="Cambria Math" panose="02040503050406030204" pitchFamily="18" charset="0"/>
                      </a:rPr>
                      <m:t>𝜆</m:t>
                    </m:r>
                    <m:r>
                      <m:rPr>
                        <m:nor/>
                      </m:rPr>
                      <a:rPr lang="en-US" sz="4000" i="1" baseline="-25000" dirty="0" smtClean="0">
                        <a:solidFill>
                          <a:schemeClr val="tx1"/>
                        </a:solidFill>
                        <a:latin typeface="Garamond" panose="02020404030301010803" pitchFamily="18" charset="0"/>
                      </a:rPr>
                      <m:t>i</m:t>
                    </m:r>
                  </m:oMath>
                </a14:m>
                <a:r>
                  <a:rPr lang="en-US" sz="4000" dirty="0">
                    <a:solidFill>
                      <a:schemeClr val="tx1"/>
                    </a:solidFill>
                    <a:latin typeface="Garamond" panose="02020404030301010803" pitchFamily="18" charset="0"/>
                  </a:rPr>
                  <a:t>) = </a:t>
                </a:r>
                <a14:m>
                  <m:oMath xmlns:m="http://schemas.openxmlformats.org/officeDocument/2006/math">
                    <m:r>
                      <a:rPr lang="en-US" sz="4000" i="1" smtClean="0">
                        <a:solidFill>
                          <a:schemeClr val="tx1"/>
                        </a:solidFill>
                        <a:latin typeface="Cambria Math" panose="02040503050406030204" pitchFamily="18" charset="0"/>
                        <a:ea typeface="Cambria Math" panose="02040503050406030204" pitchFamily="18" charset="0"/>
                      </a:rPr>
                      <m:t>𝛼</m:t>
                    </m:r>
                  </m:oMath>
                </a14:m>
                <a:r>
                  <a:rPr lang="en-US" sz="4000" dirty="0">
                    <a:solidFill>
                      <a:schemeClr val="tx1"/>
                    </a:solidFill>
                    <a:latin typeface="Cambria Math" panose="02040503050406030204" pitchFamily="18" charset="0"/>
                    <a:ea typeface="Cambria Math" panose="02040503050406030204" pitchFamily="18" charset="0"/>
                  </a:rPr>
                  <a:t> + </a:t>
                </a:r>
                <a14:m>
                  <m:oMath xmlns:m="http://schemas.openxmlformats.org/officeDocument/2006/math">
                    <m:r>
                      <a:rPr lang="en-US" sz="4000" i="1" smtClean="0">
                        <a:solidFill>
                          <a:schemeClr val="tx1"/>
                        </a:solidFill>
                        <a:latin typeface="Cambria Math" panose="02040503050406030204" pitchFamily="18" charset="0"/>
                        <a:ea typeface="Cambria Math" panose="02040503050406030204" pitchFamily="18" charset="0"/>
                      </a:rPr>
                      <m:t>𝛽</m:t>
                    </m:r>
                    <m:r>
                      <m:rPr>
                        <m:nor/>
                      </m:rPr>
                      <a:rPr lang="en-US" sz="4000" b="0" i="1" smtClean="0">
                        <a:solidFill>
                          <a:schemeClr val="tx1"/>
                        </a:solidFill>
                        <a:latin typeface="Cambria Math" panose="02040503050406030204" pitchFamily="18" charset="0"/>
                        <a:ea typeface="Cambria Math" panose="02040503050406030204" pitchFamily="18" charset="0"/>
                      </a:rPr>
                      <m:t>x</m:t>
                    </m:r>
                    <m:r>
                      <m:rPr>
                        <m:nor/>
                      </m:rPr>
                      <a:rPr lang="en-US" sz="4000" i="1" baseline="-25000" dirty="0">
                        <a:solidFill>
                          <a:schemeClr val="tx1"/>
                        </a:solidFill>
                        <a:latin typeface="Cambria Math" panose="02040503050406030204" pitchFamily="18" charset="0"/>
                        <a:ea typeface="Cambria Math" panose="02040503050406030204" pitchFamily="18" charset="0"/>
                      </a:rPr>
                      <m:t>i</m:t>
                    </m:r>
                  </m:oMath>
                </a14:m>
                <a:endParaRPr lang="en-US" sz="4000" baseline="-25000" dirty="0">
                  <a:solidFill>
                    <a:schemeClr val="tx1"/>
                  </a:solidFill>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9D9133BF-258C-CA46-A8CC-36E334438B50}"/>
                  </a:ext>
                </a:extLst>
              </p:cNvPr>
              <p:cNvSpPr>
                <a:spLocks noGrp="1" noRot="1" noChangeAspect="1" noMove="1" noResize="1" noEditPoints="1" noAdjustHandles="1" noChangeArrowheads="1" noChangeShapeType="1" noTextEdit="1"/>
              </p:cNvSpPr>
              <p:nvPr>
                <p:ph idx="1"/>
              </p:nvPr>
            </p:nvSpPr>
            <p:spPr>
              <a:xfrm>
                <a:off x="387061" y="2761106"/>
                <a:ext cx="8369877" cy="1578831"/>
              </a:xfrm>
              <a:blipFill>
                <a:blip r:embed="rId3"/>
                <a:stretch>
                  <a:fillRect t="-9524"/>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A880BD14-BD87-C347-B416-41AAD26985D0}"/>
              </a:ext>
            </a:extLst>
          </p:cNvPr>
          <p:cNvSpPr>
            <a:spLocks noGrp="1"/>
          </p:cNvSpPr>
          <p:nvPr>
            <p:ph type="title"/>
          </p:nvPr>
        </p:nvSpPr>
        <p:spPr>
          <a:xfrm>
            <a:off x="387061" y="385907"/>
            <a:ext cx="8369877" cy="1325563"/>
          </a:xfrm>
        </p:spPr>
        <p:txBody>
          <a:bodyPr>
            <a:normAutofit/>
          </a:bodyPr>
          <a:lstStyle/>
          <a:p>
            <a:pPr algn="ctr"/>
            <a:r>
              <a:rPr lang="en-US" dirty="0">
                <a:latin typeface="Garamond" panose="02020404030301010803" pitchFamily="18" charset="0"/>
              </a:rPr>
              <a:t>Poisson GLM </a:t>
            </a:r>
          </a:p>
        </p:txBody>
      </p:sp>
    </p:spTree>
    <p:extLst>
      <p:ext uri="{BB962C8B-B14F-4D97-AF65-F5344CB8AC3E}">
        <p14:creationId xmlns:p14="http://schemas.microsoft.com/office/powerpoint/2010/main" val="245738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9133BF-258C-CA46-A8CC-36E334438B50}"/>
                  </a:ext>
                </a:extLst>
              </p:cNvPr>
              <p:cNvSpPr>
                <a:spLocks noGrp="1"/>
              </p:cNvSpPr>
              <p:nvPr>
                <p:ph idx="1"/>
              </p:nvPr>
            </p:nvSpPr>
            <p:spPr>
              <a:xfrm>
                <a:off x="387061" y="1888269"/>
                <a:ext cx="8369877" cy="1578831"/>
              </a:xfrm>
            </p:spPr>
            <p:txBody>
              <a:bodyPr>
                <a:noAutofit/>
              </a:bodyPr>
              <a:lstStyle/>
              <a:p>
                <a:pPr marL="0" indent="0" algn="ctr">
                  <a:buNone/>
                </a:pPr>
                <a:r>
                  <a:rPr lang="en-US" sz="4000" dirty="0">
                    <a:latin typeface="Garamond" panose="02020404030301010803" pitchFamily="18" charset="0"/>
                  </a:rPr>
                  <a:t>In a generalized linear model,</a:t>
                </a:r>
              </a:p>
              <a:p>
                <a:pPr marL="0" indent="0" algn="ctr">
                  <a:buNone/>
                </a:pPr>
                <a:r>
                  <a:rPr lang="en-US" sz="4000" dirty="0">
                    <a:latin typeface="Garamond" panose="02020404030301010803" pitchFamily="18" charset="0"/>
                  </a:rPr>
                  <a:t>we adopt </a:t>
                </a:r>
                <a:r>
                  <a:rPr lang="en-US" sz="4000" dirty="0">
                    <a:solidFill>
                      <a:srgbClr val="FF0000"/>
                    </a:solidFill>
                    <a:latin typeface="Garamond" panose="02020404030301010803" pitchFamily="18" charset="0"/>
                  </a:rPr>
                  <a:t>some other distribution</a:t>
                </a:r>
              </a:p>
              <a:p>
                <a:pPr marL="0" indent="0" algn="ctr">
                  <a:buNone/>
                </a:pPr>
                <a:r>
                  <a:rPr lang="en-US" sz="4000" dirty="0">
                    <a:latin typeface="Garamond" panose="02020404030301010803" pitchFamily="18" charset="0"/>
                  </a:rPr>
                  <a:t>and model </a:t>
                </a:r>
                <a:r>
                  <a:rPr lang="en-US" sz="4000" dirty="0">
                    <a:solidFill>
                      <a:srgbClr val="0070C0"/>
                    </a:solidFill>
                    <a:latin typeface="Garamond" panose="02020404030301010803" pitchFamily="18" charset="0"/>
                  </a:rPr>
                  <a:t>some other parameter</a:t>
                </a:r>
                <a:r>
                  <a:rPr lang="en-US" sz="4000" dirty="0">
                    <a:latin typeface="Garamond" panose="02020404030301010803" pitchFamily="18" charset="0"/>
                  </a:rPr>
                  <a:t>,</a:t>
                </a:r>
              </a:p>
              <a:p>
                <a:pPr marL="0" indent="0" algn="ctr">
                  <a:buNone/>
                </a:pPr>
                <a:r>
                  <a:rPr lang="en-US" sz="4000" dirty="0">
                    <a:latin typeface="Garamond" panose="02020404030301010803" pitchFamily="18" charset="0"/>
                  </a:rPr>
                  <a:t>necessitating the use of a </a:t>
                </a:r>
                <a:r>
                  <a:rPr lang="en-US" sz="4000" dirty="0">
                    <a:solidFill>
                      <a:srgbClr val="00B050"/>
                    </a:solidFill>
                    <a:latin typeface="Garamond" panose="02020404030301010803" pitchFamily="18" charset="0"/>
                  </a:rPr>
                  <a:t>link function</a:t>
                </a:r>
                <a:r>
                  <a:rPr lang="en-US" sz="4000" dirty="0">
                    <a:latin typeface="Garamond" panose="02020404030301010803" pitchFamily="18" charset="0"/>
                  </a:rPr>
                  <a:t>:</a:t>
                </a:r>
              </a:p>
              <a:p>
                <a:pPr marL="0" indent="0" algn="ctr">
                  <a:buNone/>
                </a:pPr>
                <a:endParaRPr lang="en-US" sz="2000" dirty="0">
                  <a:latin typeface="Garamond" panose="02020404030301010803" pitchFamily="18" charset="0"/>
                </a:endParaRPr>
              </a:p>
              <a:p>
                <a:pPr marL="0" indent="0" algn="ctr">
                  <a:buNone/>
                </a:pPr>
                <a:r>
                  <a:rPr lang="en-US" sz="4000" i="1" dirty="0" err="1">
                    <a:latin typeface="Garamond" panose="02020404030301010803" pitchFamily="18" charset="0"/>
                  </a:rPr>
                  <a:t>y</a:t>
                </a:r>
                <a:r>
                  <a:rPr lang="en-US" sz="4000" i="1" baseline="-25000" dirty="0" err="1">
                    <a:latin typeface="Garamond" panose="02020404030301010803" pitchFamily="18" charset="0"/>
                  </a:rPr>
                  <a:t>i</a:t>
                </a:r>
                <a:r>
                  <a:rPr lang="en-US" sz="4000" dirty="0">
                    <a:latin typeface="Garamond" panose="02020404030301010803" pitchFamily="18" charset="0"/>
                  </a:rPr>
                  <a:t> ~ </a:t>
                </a:r>
                <a:r>
                  <a:rPr lang="en-US" sz="4000" dirty="0">
                    <a:solidFill>
                      <a:srgbClr val="FF0000"/>
                    </a:solidFill>
                    <a:latin typeface="Garamond" panose="02020404030301010803" pitchFamily="18" charset="0"/>
                  </a:rPr>
                  <a:t>Poisson</a:t>
                </a:r>
                <a:r>
                  <a:rPr lang="en-US" sz="4000" dirty="0">
                    <a:latin typeface="Garamond" panose="02020404030301010803" pitchFamily="18" charset="0"/>
                  </a:rPr>
                  <a:t>(</a:t>
                </a:r>
                <a14:m>
                  <m:oMath xmlns:m="http://schemas.openxmlformats.org/officeDocument/2006/math">
                    <m:r>
                      <a:rPr lang="en-US" sz="4000" i="1" smtClean="0">
                        <a:solidFill>
                          <a:srgbClr val="0070C0"/>
                        </a:solidFill>
                        <a:latin typeface="Cambria Math" panose="02040503050406030204" pitchFamily="18" charset="0"/>
                        <a:ea typeface="Cambria Math" panose="02040503050406030204" pitchFamily="18" charset="0"/>
                      </a:rPr>
                      <m:t>𝜆</m:t>
                    </m:r>
                    <m:r>
                      <m:rPr>
                        <m:nor/>
                      </m:rPr>
                      <a:rPr lang="en-US" sz="4000" i="1" baseline="-25000" dirty="0">
                        <a:latin typeface="Garamond" panose="02020404030301010803" pitchFamily="18" charset="0"/>
                      </a:rPr>
                      <m:t>i</m:t>
                    </m:r>
                  </m:oMath>
                </a14:m>
                <a:r>
                  <a:rPr lang="en-US" sz="4000" dirty="0">
                    <a:latin typeface="Garamond" panose="02020404030301010803" pitchFamily="18" charset="0"/>
                  </a:rPr>
                  <a:t>)</a:t>
                </a:r>
              </a:p>
              <a:p>
                <a:pPr marL="0" indent="0" algn="ctr">
                  <a:buNone/>
                </a:pPr>
                <a:r>
                  <a:rPr lang="en-US" sz="4000" dirty="0">
                    <a:solidFill>
                      <a:srgbClr val="00B050"/>
                    </a:solidFill>
                    <a:latin typeface="Garamond" panose="02020404030301010803" pitchFamily="18" charset="0"/>
                  </a:rPr>
                  <a:t>log(</a:t>
                </a:r>
                <a14:m>
                  <m:oMath xmlns:m="http://schemas.openxmlformats.org/officeDocument/2006/math">
                    <m:r>
                      <a:rPr lang="en-US" sz="4000" i="1">
                        <a:solidFill>
                          <a:srgbClr val="0070C0"/>
                        </a:solidFill>
                        <a:latin typeface="Cambria Math" panose="02040503050406030204" pitchFamily="18" charset="0"/>
                        <a:ea typeface="Cambria Math" panose="02040503050406030204" pitchFamily="18" charset="0"/>
                      </a:rPr>
                      <m:t>𝜆</m:t>
                    </m:r>
                    <m:r>
                      <m:rPr>
                        <m:nor/>
                      </m:rPr>
                      <a:rPr lang="en-US" sz="4000" i="1" baseline="-25000" dirty="0" smtClean="0">
                        <a:latin typeface="Garamond" panose="02020404030301010803" pitchFamily="18" charset="0"/>
                      </a:rPr>
                      <m:t>i</m:t>
                    </m:r>
                  </m:oMath>
                </a14:m>
                <a:r>
                  <a:rPr lang="en-US" sz="4000" dirty="0">
                    <a:solidFill>
                      <a:srgbClr val="00B050"/>
                    </a:solidFill>
                    <a:latin typeface="Garamond" panose="02020404030301010803" pitchFamily="18" charset="0"/>
                  </a:rPr>
                  <a:t>)</a:t>
                </a:r>
                <a:r>
                  <a:rPr lang="en-US" sz="4000" dirty="0">
                    <a:latin typeface="Garamond" panose="02020404030301010803" pitchFamily="18" charset="0"/>
                  </a:rPr>
                  <a:t> = </a:t>
                </a:r>
                <a14:m>
                  <m:oMath xmlns:m="http://schemas.openxmlformats.org/officeDocument/2006/math">
                    <m:r>
                      <a:rPr lang="en-US" sz="4000" i="1" smtClean="0">
                        <a:latin typeface="Cambria Math" panose="02040503050406030204" pitchFamily="18" charset="0"/>
                        <a:ea typeface="Cambria Math" panose="02040503050406030204" pitchFamily="18" charset="0"/>
                      </a:rPr>
                      <m:t>𝛼</m:t>
                    </m:r>
                  </m:oMath>
                </a14:m>
                <a:r>
                  <a:rPr lang="en-US" sz="4000" dirty="0">
                    <a:latin typeface="Cambria Math" panose="02040503050406030204" pitchFamily="18" charset="0"/>
                    <a:ea typeface="Cambria Math" panose="02040503050406030204" pitchFamily="18" charset="0"/>
                  </a:rPr>
                  <a:t> + </a:t>
                </a:r>
                <a14:m>
                  <m:oMath xmlns:m="http://schemas.openxmlformats.org/officeDocument/2006/math">
                    <m:r>
                      <a:rPr lang="en-US" sz="4000" i="1" smtClean="0">
                        <a:latin typeface="Cambria Math" panose="02040503050406030204" pitchFamily="18" charset="0"/>
                        <a:ea typeface="Cambria Math" panose="02040503050406030204" pitchFamily="18" charset="0"/>
                      </a:rPr>
                      <m:t>𝛽</m:t>
                    </m:r>
                    <m:r>
                      <m:rPr>
                        <m:nor/>
                      </m:rPr>
                      <a:rPr lang="en-US" sz="4000" b="0" i="1" smtClean="0">
                        <a:latin typeface="Cambria Math" panose="02040503050406030204" pitchFamily="18" charset="0"/>
                        <a:ea typeface="Cambria Math" panose="02040503050406030204" pitchFamily="18" charset="0"/>
                      </a:rPr>
                      <m:t>x</m:t>
                    </m:r>
                    <m:r>
                      <m:rPr>
                        <m:nor/>
                      </m:rPr>
                      <a:rPr lang="en-US" sz="4000" i="1" baseline="-25000" dirty="0">
                        <a:latin typeface="Cambria Math" panose="02040503050406030204" pitchFamily="18" charset="0"/>
                        <a:ea typeface="Cambria Math" panose="02040503050406030204" pitchFamily="18" charset="0"/>
                      </a:rPr>
                      <m:t>i</m:t>
                    </m:r>
                  </m:oMath>
                </a14:m>
                <a:endParaRPr lang="en-US" sz="4000" baseline="-25000" dirty="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9D9133BF-258C-CA46-A8CC-36E334438B50}"/>
                  </a:ext>
                </a:extLst>
              </p:cNvPr>
              <p:cNvSpPr>
                <a:spLocks noGrp="1" noRot="1" noChangeAspect="1" noMove="1" noResize="1" noEditPoints="1" noAdjustHandles="1" noChangeArrowheads="1" noChangeShapeType="1" noTextEdit="1"/>
              </p:cNvSpPr>
              <p:nvPr>
                <p:ph idx="1"/>
              </p:nvPr>
            </p:nvSpPr>
            <p:spPr>
              <a:xfrm>
                <a:off x="387061" y="1888269"/>
                <a:ext cx="8369877" cy="1578831"/>
              </a:xfrm>
              <a:blipFill>
                <a:blip r:embed="rId3"/>
                <a:stretch>
                  <a:fillRect t="-11200" b="-195200"/>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A880BD14-BD87-C347-B416-41AAD26985D0}"/>
              </a:ext>
            </a:extLst>
          </p:cNvPr>
          <p:cNvSpPr>
            <a:spLocks noGrp="1"/>
          </p:cNvSpPr>
          <p:nvPr>
            <p:ph type="title"/>
          </p:nvPr>
        </p:nvSpPr>
        <p:spPr>
          <a:xfrm>
            <a:off x="387061" y="385907"/>
            <a:ext cx="8369877" cy="1325563"/>
          </a:xfrm>
        </p:spPr>
        <p:txBody>
          <a:bodyPr>
            <a:normAutofit/>
          </a:bodyPr>
          <a:lstStyle/>
          <a:p>
            <a:pPr algn="ctr"/>
            <a:r>
              <a:rPr lang="en-US" dirty="0">
                <a:latin typeface="Garamond" panose="02020404030301010803" pitchFamily="18" charset="0"/>
              </a:rPr>
              <a:t>Poisson GLM </a:t>
            </a:r>
          </a:p>
        </p:txBody>
      </p:sp>
    </p:spTree>
    <p:extLst>
      <p:ext uri="{BB962C8B-B14F-4D97-AF65-F5344CB8AC3E}">
        <p14:creationId xmlns:p14="http://schemas.microsoft.com/office/powerpoint/2010/main" val="199153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9133BF-258C-CA46-A8CC-36E334438B50}"/>
                  </a:ext>
                </a:extLst>
              </p:cNvPr>
              <p:cNvSpPr>
                <a:spLocks noGrp="1"/>
              </p:cNvSpPr>
              <p:nvPr>
                <p:ph idx="1"/>
              </p:nvPr>
            </p:nvSpPr>
            <p:spPr>
              <a:xfrm>
                <a:off x="387061" y="2116869"/>
                <a:ext cx="8369877" cy="3930640"/>
              </a:xfrm>
            </p:spPr>
            <p:txBody>
              <a:bodyPr>
                <a:noAutofit/>
              </a:bodyPr>
              <a:lstStyle/>
              <a:p>
                <a:pPr marL="0" indent="0" algn="ctr">
                  <a:buNone/>
                </a:pPr>
                <a:r>
                  <a:rPr lang="en-US" sz="4000" i="1" dirty="0">
                    <a:solidFill>
                      <a:schemeClr val="tx1"/>
                    </a:solidFill>
                    <a:latin typeface="Garamond" panose="02020404030301010803" pitchFamily="18" charset="0"/>
                  </a:rPr>
                  <a:t>y</a:t>
                </a:r>
                <a:r>
                  <a:rPr lang="en-US" sz="4000" i="1" baseline="-25000" dirty="0" err="1">
                    <a:solidFill>
                      <a:schemeClr val="tx1"/>
                    </a:solidFill>
                    <a:latin typeface="Garamond" panose="02020404030301010803" pitchFamily="18" charset="0"/>
                  </a:rPr>
                  <a:t>i</a:t>
                </a:r>
                <a:r>
                  <a:rPr lang="en-US" sz="4000" dirty="0">
                    <a:solidFill>
                      <a:schemeClr val="tx1"/>
                    </a:solidFill>
                    <a:latin typeface="Garamond" panose="02020404030301010803" pitchFamily="18" charset="0"/>
                  </a:rPr>
                  <a:t> ~ Poisson(</a:t>
                </a:r>
                <a14:m>
                  <m:oMath xmlns:m="http://schemas.openxmlformats.org/officeDocument/2006/math">
                    <m:r>
                      <a:rPr lang="en-US" sz="4000" i="1" smtClean="0">
                        <a:solidFill>
                          <a:schemeClr val="tx1"/>
                        </a:solidFill>
                        <a:latin typeface="Cambria Math" panose="02040503050406030204" pitchFamily="18" charset="0"/>
                        <a:ea typeface="Cambria Math" panose="02040503050406030204" pitchFamily="18" charset="0"/>
                      </a:rPr>
                      <m:t>𝜆</m:t>
                    </m:r>
                    <m:r>
                      <m:rPr>
                        <m:nor/>
                      </m:rPr>
                      <a:rPr lang="en-US" sz="4000" i="1" baseline="-25000" dirty="0">
                        <a:solidFill>
                          <a:schemeClr val="tx1"/>
                        </a:solidFill>
                        <a:latin typeface="Garamond" panose="02020404030301010803" pitchFamily="18" charset="0"/>
                      </a:rPr>
                      <m:t>i</m:t>
                    </m:r>
                  </m:oMath>
                </a14:m>
                <a:r>
                  <a:rPr lang="en-US" sz="4000" dirty="0">
                    <a:solidFill>
                      <a:schemeClr val="tx1"/>
                    </a:solidFill>
                    <a:latin typeface="Garamond" panose="02020404030301010803" pitchFamily="18" charset="0"/>
                  </a:rPr>
                  <a:t>)</a:t>
                </a:r>
              </a:p>
              <a:p>
                <a:pPr marL="0" indent="0" algn="ctr">
                  <a:buNone/>
                </a:pPr>
                <a:r>
                  <a:rPr lang="en-US" sz="4000" dirty="0">
                    <a:solidFill>
                      <a:schemeClr val="tx1"/>
                    </a:solidFill>
                    <a:latin typeface="Garamond" panose="02020404030301010803" pitchFamily="18" charset="0"/>
                  </a:rPr>
                  <a:t>log(</a:t>
                </a:r>
                <a14:m>
                  <m:oMath xmlns:m="http://schemas.openxmlformats.org/officeDocument/2006/math">
                    <m:r>
                      <a:rPr lang="en-US" sz="4000" i="1">
                        <a:solidFill>
                          <a:schemeClr val="tx1"/>
                        </a:solidFill>
                        <a:latin typeface="Cambria Math" panose="02040503050406030204" pitchFamily="18" charset="0"/>
                        <a:ea typeface="Cambria Math" panose="02040503050406030204" pitchFamily="18" charset="0"/>
                      </a:rPr>
                      <m:t>𝜆</m:t>
                    </m:r>
                    <m:r>
                      <m:rPr>
                        <m:nor/>
                      </m:rPr>
                      <a:rPr lang="en-US" sz="4000" i="1" baseline="-25000" dirty="0" smtClean="0">
                        <a:solidFill>
                          <a:schemeClr val="tx1"/>
                        </a:solidFill>
                        <a:latin typeface="Garamond" panose="02020404030301010803" pitchFamily="18" charset="0"/>
                      </a:rPr>
                      <m:t>i</m:t>
                    </m:r>
                  </m:oMath>
                </a14:m>
                <a:r>
                  <a:rPr lang="en-US" sz="4000" dirty="0">
                    <a:solidFill>
                      <a:schemeClr val="tx1"/>
                    </a:solidFill>
                    <a:latin typeface="Garamond" panose="02020404030301010803" pitchFamily="18" charset="0"/>
                  </a:rPr>
                  <a:t>) = </a:t>
                </a:r>
                <a14:m>
                  <m:oMath xmlns:m="http://schemas.openxmlformats.org/officeDocument/2006/math">
                    <m:r>
                      <a:rPr lang="en-US" sz="4000" i="1" smtClean="0">
                        <a:solidFill>
                          <a:schemeClr val="tx1"/>
                        </a:solidFill>
                        <a:latin typeface="Cambria Math" panose="02040503050406030204" pitchFamily="18" charset="0"/>
                        <a:ea typeface="Cambria Math" panose="02040503050406030204" pitchFamily="18" charset="0"/>
                      </a:rPr>
                      <m:t>𝛼</m:t>
                    </m:r>
                  </m:oMath>
                </a14:m>
                <a:r>
                  <a:rPr lang="en-US" sz="4000" dirty="0">
                    <a:solidFill>
                      <a:schemeClr val="tx1"/>
                    </a:solidFill>
                    <a:latin typeface="Cambria Math" panose="02040503050406030204" pitchFamily="18" charset="0"/>
                    <a:ea typeface="Cambria Math" panose="02040503050406030204" pitchFamily="18" charset="0"/>
                  </a:rPr>
                  <a:t> + </a:t>
                </a:r>
                <a14:m>
                  <m:oMath xmlns:m="http://schemas.openxmlformats.org/officeDocument/2006/math">
                    <m:r>
                      <a:rPr lang="en-US" sz="4000" i="1" smtClean="0">
                        <a:solidFill>
                          <a:schemeClr val="tx1"/>
                        </a:solidFill>
                        <a:latin typeface="Cambria Math" panose="02040503050406030204" pitchFamily="18" charset="0"/>
                        <a:ea typeface="Cambria Math" panose="02040503050406030204" pitchFamily="18" charset="0"/>
                      </a:rPr>
                      <m:t>𝛽</m:t>
                    </m:r>
                    <m:r>
                      <m:rPr>
                        <m:nor/>
                      </m:rPr>
                      <a:rPr lang="en-US" sz="4000" b="0" i="1" smtClean="0">
                        <a:solidFill>
                          <a:schemeClr val="tx1"/>
                        </a:solidFill>
                        <a:latin typeface="Cambria Math" panose="02040503050406030204" pitchFamily="18" charset="0"/>
                        <a:ea typeface="Cambria Math" panose="02040503050406030204" pitchFamily="18" charset="0"/>
                      </a:rPr>
                      <m:t>x</m:t>
                    </m:r>
                    <m:r>
                      <m:rPr>
                        <m:nor/>
                      </m:rPr>
                      <a:rPr lang="en-US" sz="4000" i="1" baseline="-25000" dirty="0">
                        <a:solidFill>
                          <a:schemeClr val="tx1"/>
                        </a:solidFill>
                        <a:latin typeface="Cambria Math" panose="02040503050406030204" pitchFamily="18" charset="0"/>
                        <a:ea typeface="Cambria Math" panose="02040503050406030204" pitchFamily="18" charset="0"/>
                      </a:rPr>
                      <m:t>i</m:t>
                    </m:r>
                  </m:oMath>
                </a14:m>
                <a:endParaRPr lang="en-US" sz="4000" baseline="-25000" dirty="0">
                  <a:solidFill>
                    <a:schemeClr val="tx1"/>
                  </a:solidFill>
                  <a:latin typeface="Cambria Math" panose="02040503050406030204" pitchFamily="18" charset="0"/>
                  <a:ea typeface="Cambria Math" panose="02040503050406030204" pitchFamily="18" charset="0"/>
                </a:endParaRPr>
              </a:p>
              <a:p>
                <a:pPr marL="0" indent="0" algn="ctr">
                  <a:buNone/>
                </a:pPr>
                <a:endParaRPr lang="en-US" sz="4000" baseline="-25000" dirty="0">
                  <a:solidFill>
                    <a:schemeClr val="tx1"/>
                  </a:solidFill>
                  <a:latin typeface="Garamond" panose="02020404030301010803" pitchFamily="18" charset="0"/>
                  <a:ea typeface="Cambria Math" panose="02040503050406030204" pitchFamily="18" charset="0"/>
                </a:endParaRPr>
              </a:p>
              <a:p>
                <a:pPr marL="0" indent="0" algn="ctr">
                  <a:buNone/>
                </a:pPr>
                <a:r>
                  <a:rPr lang="en-US" sz="4000" dirty="0">
                    <a:latin typeface="Garamond" panose="02020404030301010803" pitchFamily="18" charset="0"/>
                  </a:rPr>
                  <a:t>And, given the log link function:</a:t>
                </a:r>
              </a:p>
              <a:p>
                <a:pPr marL="0" indent="0" algn="ctr">
                  <a:buNone/>
                </a:pPr>
                <a:endParaRPr lang="en-US" sz="2000" dirty="0">
                  <a:latin typeface="Garamond" panose="02020404030301010803" pitchFamily="18" charset="0"/>
                </a:endParaRPr>
              </a:p>
              <a:p>
                <a:pPr marL="0" indent="0" algn="ctr">
                  <a:buNone/>
                </a:pPr>
                <a14:m>
                  <m:oMath xmlns:m="http://schemas.openxmlformats.org/officeDocument/2006/math">
                    <m:r>
                      <a:rPr lang="en-US" sz="4000" i="1">
                        <a:latin typeface="Cambria Math" panose="02040503050406030204" pitchFamily="18" charset="0"/>
                        <a:ea typeface="Cambria Math" panose="02040503050406030204" pitchFamily="18" charset="0"/>
                      </a:rPr>
                      <m:t>𝜆</m:t>
                    </m:r>
                    <m:r>
                      <m:rPr>
                        <m:nor/>
                      </m:rPr>
                      <a:rPr lang="en-US" sz="4000" i="1" baseline="-25000" dirty="0">
                        <a:latin typeface="Garamond" panose="02020404030301010803" pitchFamily="18" charset="0"/>
                      </a:rPr>
                      <m:t>i</m:t>
                    </m:r>
                  </m:oMath>
                </a14:m>
                <a:r>
                  <a:rPr lang="en-US" sz="4000" dirty="0">
                    <a:latin typeface="Garamond" panose="02020404030301010803" pitchFamily="18" charset="0"/>
                  </a:rPr>
                  <a:t> = exp(</a:t>
                </a:r>
                <a14:m>
                  <m:oMath xmlns:m="http://schemas.openxmlformats.org/officeDocument/2006/math">
                    <m:r>
                      <a:rPr lang="en-US" sz="4000" i="1">
                        <a:latin typeface="Cambria Math" panose="02040503050406030204" pitchFamily="18" charset="0"/>
                        <a:ea typeface="Cambria Math" panose="02040503050406030204" pitchFamily="18" charset="0"/>
                      </a:rPr>
                      <m:t>𝛼</m:t>
                    </m:r>
                  </m:oMath>
                </a14:m>
                <a:r>
                  <a:rPr lang="en-US" sz="4000" dirty="0">
                    <a:latin typeface="Cambria Math" panose="02040503050406030204" pitchFamily="18" charset="0"/>
                    <a:ea typeface="Cambria Math" panose="02040503050406030204" pitchFamily="18" charset="0"/>
                  </a:rPr>
                  <a:t> + </a:t>
                </a:r>
                <a14:m>
                  <m:oMath xmlns:m="http://schemas.openxmlformats.org/officeDocument/2006/math">
                    <m:r>
                      <a:rPr lang="en-US" sz="4000" i="1">
                        <a:latin typeface="Cambria Math" panose="02040503050406030204" pitchFamily="18" charset="0"/>
                        <a:ea typeface="Cambria Math" panose="02040503050406030204" pitchFamily="18" charset="0"/>
                      </a:rPr>
                      <m:t>𝛽</m:t>
                    </m:r>
                    <m:r>
                      <m:rPr>
                        <m:nor/>
                      </m:rPr>
                      <a:rPr lang="en-US" sz="4000" i="1">
                        <a:latin typeface="Cambria Math" panose="02040503050406030204" pitchFamily="18" charset="0"/>
                        <a:ea typeface="Cambria Math" panose="02040503050406030204" pitchFamily="18" charset="0"/>
                      </a:rPr>
                      <m:t>x</m:t>
                    </m:r>
                    <m:r>
                      <m:rPr>
                        <m:nor/>
                      </m:rPr>
                      <a:rPr lang="en-US" sz="4000" i="1" baseline="-25000" dirty="0">
                        <a:latin typeface="Cambria Math" panose="02040503050406030204" pitchFamily="18" charset="0"/>
                        <a:ea typeface="Cambria Math" panose="02040503050406030204" pitchFamily="18" charset="0"/>
                      </a:rPr>
                      <m:t>i</m:t>
                    </m:r>
                  </m:oMath>
                </a14:m>
                <a:r>
                  <a:rPr lang="en-US" sz="4000" dirty="0">
                    <a:latin typeface="Garamond" panose="02020404030301010803"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a:p>
                <a:pPr marL="0" indent="0" algn="ctr">
                  <a:buNone/>
                </a:pPr>
                <a:endParaRPr lang="en-US" sz="4000" baseline="-25000" dirty="0">
                  <a:solidFill>
                    <a:schemeClr val="tx1"/>
                  </a:solidFill>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9D9133BF-258C-CA46-A8CC-36E334438B50}"/>
                  </a:ext>
                </a:extLst>
              </p:cNvPr>
              <p:cNvSpPr>
                <a:spLocks noGrp="1" noRot="1" noChangeAspect="1" noMove="1" noResize="1" noEditPoints="1" noAdjustHandles="1" noChangeArrowheads="1" noChangeShapeType="1" noTextEdit="1"/>
              </p:cNvSpPr>
              <p:nvPr>
                <p:ph idx="1"/>
              </p:nvPr>
            </p:nvSpPr>
            <p:spPr>
              <a:xfrm>
                <a:off x="387061" y="2116869"/>
                <a:ext cx="8369877" cy="3930640"/>
              </a:xfrm>
              <a:blipFill>
                <a:blip r:embed="rId3"/>
                <a:stretch>
                  <a:fillRect t="-4194"/>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A880BD14-BD87-C347-B416-41AAD26985D0}"/>
              </a:ext>
            </a:extLst>
          </p:cNvPr>
          <p:cNvSpPr>
            <a:spLocks noGrp="1"/>
          </p:cNvSpPr>
          <p:nvPr>
            <p:ph type="title"/>
          </p:nvPr>
        </p:nvSpPr>
        <p:spPr>
          <a:xfrm>
            <a:off x="387061" y="385907"/>
            <a:ext cx="8369877" cy="1325563"/>
          </a:xfrm>
        </p:spPr>
        <p:txBody>
          <a:bodyPr>
            <a:normAutofit/>
          </a:bodyPr>
          <a:lstStyle/>
          <a:p>
            <a:pPr algn="ctr"/>
            <a:r>
              <a:rPr lang="en-US" dirty="0">
                <a:latin typeface="Garamond" panose="02020404030301010803" pitchFamily="18" charset="0"/>
              </a:rPr>
              <a:t>Poisson GLM </a:t>
            </a:r>
          </a:p>
        </p:txBody>
      </p:sp>
    </p:spTree>
    <p:extLst>
      <p:ext uri="{BB962C8B-B14F-4D97-AF65-F5344CB8AC3E}">
        <p14:creationId xmlns:p14="http://schemas.microsoft.com/office/powerpoint/2010/main" val="1977863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7A0D60A-FF78-E24D-BD3C-661F32905ED5}"/>
              </a:ext>
            </a:extLst>
          </p:cNvPr>
          <p:cNvSpPr>
            <a:spLocks noGrp="1"/>
          </p:cNvSpPr>
          <p:nvPr>
            <p:ph type="title"/>
          </p:nvPr>
        </p:nvSpPr>
        <p:spPr>
          <a:xfrm>
            <a:off x="628650" y="365126"/>
            <a:ext cx="7886700" cy="1325563"/>
          </a:xfrm>
        </p:spPr>
        <p:txBody>
          <a:bodyPr/>
          <a:lstStyle/>
          <a:p>
            <a:pPr algn="ctr"/>
            <a:r>
              <a:rPr lang="en-US" sz="3600" dirty="0">
                <a:latin typeface="Garamond" panose="02020404030301010803" pitchFamily="18" charset="0"/>
              </a:rPr>
              <a:t>Markov Chain Monte Carlo (MCMC)</a:t>
            </a:r>
            <a:endParaRPr lang="en-US" sz="3600" dirty="0">
              <a:latin typeface="Monaco" pitchFamily="2" charset="0"/>
            </a:endParaRPr>
          </a:p>
        </p:txBody>
      </p:sp>
      <p:pic>
        <p:nvPicPr>
          <p:cNvPr id="4" name="Picture 3">
            <a:extLst>
              <a:ext uri="{FF2B5EF4-FFF2-40B4-BE49-F238E27FC236}">
                <a16:creationId xmlns:a16="http://schemas.microsoft.com/office/drawing/2014/main" id="{230CEB79-3AD1-AB4A-9403-EBA39CC2153A}"/>
              </a:ext>
            </a:extLst>
          </p:cNvPr>
          <p:cNvPicPr>
            <a:picLocks noChangeAspect="1"/>
          </p:cNvPicPr>
          <p:nvPr/>
        </p:nvPicPr>
        <p:blipFill>
          <a:blip r:embed="rId3"/>
          <a:stretch>
            <a:fillRect/>
          </a:stretch>
        </p:blipFill>
        <p:spPr>
          <a:xfrm>
            <a:off x="-455468" y="5206803"/>
            <a:ext cx="10054935" cy="1508240"/>
          </a:xfrm>
          <a:prstGeom prst="rect">
            <a:avLst/>
          </a:prstGeom>
        </p:spPr>
      </p:pic>
      <p:sp>
        <p:nvSpPr>
          <p:cNvPr id="6" name="Content Placeholder 4">
            <a:extLst>
              <a:ext uri="{FF2B5EF4-FFF2-40B4-BE49-F238E27FC236}">
                <a16:creationId xmlns:a16="http://schemas.microsoft.com/office/drawing/2014/main" id="{FFB375FE-6E52-BC4D-A0B0-829487211303}"/>
              </a:ext>
            </a:extLst>
          </p:cNvPr>
          <p:cNvSpPr>
            <a:spLocks noGrp="1"/>
          </p:cNvSpPr>
          <p:nvPr>
            <p:ph idx="1"/>
          </p:nvPr>
        </p:nvSpPr>
        <p:spPr>
          <a:xfrm>
            <a:off x="628650" y="1690688"/>
            <a:ext cx="7886700" cy="5167311"/>
          </a:xfrm>
        </p:spPr>
        <p:txBody>
          <a:bodyPr>
            <a:normAutofit/>
          </a:bodyPr>
          <a:lstStyle/>
          <a:p>
            <a:r>
              <a:rPr lang="en-US" i="1" dirty="0">
                <a:latin typeface="Garamond" panose="02020404030301010803" pitchFamily="18" charset="0"/>
              </a:rPr>
              <a:t>Monte Carlo methods</a:t>
            </a:r>
            <a:r>
              <a:rPr lang="en-US" dirty="0">
                <a:latin typeface="Garamond" panose="02020404030301010803" pitchFamily="18" charset="0"/>
              </a:rPr>
              <a:t> are computational algorithms based on repeated random sampling</a:t>
            </a:r>
          </a:p>
          <a:p>
            <a:r>
              <a:rPr lang="en-US" i="1" dirty="0">
                <a:latin typeface="Garamond" panose="02020404030301010803" pitchFamily="18" charset="0"/>
              </a:rPr>
              <a:t>Markov chains</a:t>
            </a:r>
            <a:r>
              <a:rPr lang="en-US" dirty="0">
                <a:latin typeface="Garamond" panose="02020404030301010803" pitchFamily="18" charset="0"/>
              </a:rPr>
              <a:t> are stochastic models in which the future state can be predicted solely from the current state</a:t>
            </a:r>
          </a:p>
          <a:p>
            <a:r>
              <a:rPr lang="en-US" i="1" dirty="0">
                <a:latin typeface="Garamond" panose="02020404030301010803" pitchFamily="18" charset="0"/>
              </a:rPr>
              <a:t>Markov chain Monte Carlo </a:t>
            </a:r>
            <a:r>
              <a:rPr lang="en-US" dirty="0">
                <a:latin typeface="Garamond" panose="02020404030301010803" pitchFamily="18" charset="0"/>
              </a:rPr>
              <a:t>methods can allow us to generate samples from a probability distribution</a:t>
            </a:r>
          </a:p>
          <a:p>
            <a:pPr lvl="1"/>
            <a:r>
              <a:rPr lang="en-US" dirty="0">
                <a:latin typeface="Garamond" panose="02020404030301010803" pitchFamily="18" charset="0"/>
              </a:rPr>
              <a:t>Which probability distribution? The posterior!</a:t>
            </a:r>
          </a:p>
        </p:txBody>
      </p:sp>
    </p:spTree>
    <p:extLst>
      <p:ext uri="{BB962C8B-B14F-4D97-AF65-F5344CB8AC3E}">
        <p14:creationId xmlns:p14="http://schemas.microsoft.com/office/powerpoint/2010/main" val="426439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7A0D60A-FF78-E24D-BD3C-661F32905ED5}"/>
              </a:ext>
            </a:extLst>
          </p:cNvPr>
          <p:cNvSpPr>
            <a:spLocks noGrp="1"/>
          </p:cNvSpPr>
          <p:nvPr>
            <p:ph type="title"/>
          </p:nvPr>
        </p:nvSpPr>
        <p:spPr>
          <a:xfrm>
            <a:off x="628650" y="365126"/>
            <a:ext cx="7886700" cy="1325563"/>
          </a:xfrm>
        </p:spPr>
        <p:txBody>
          <a:bodyPr/>
          <a:lstStyle/>
          <a:p>
            <a:pPr algn="ctr"/>
            <a:r>
              <a:rPr lang="en-US" sz="3600" dirty="0">
                <a:latin typeface="Garamond" panose="02020404030301010803" pitchFamily="18" charset="0"/>
              </a:rPr>
              <a:t>Validating MCMC Chains</a:t>
            </a:r>
            <a:endParaRPr lang="en-US" sz="3600" dirty="0">
              <a:latin typeface="Monaco" pitchFamily="2" charset="0"/>
            </a:endParaRPr>
          </a:p>
        </p:txBody>
      </p:sp>
      <p:sp>
        <p:nvSpPr>
          <p:cNvPr id="6" name="Content Placeholder 4">
            <a:extLst>
              <a:ext uri="{FF2B5EF4-FFF2-40B4-BE49-F238E27FC236}">
                <a16:creationId xmlns:a16="http://schemas.microsoft.com/office/drawing/2014/main" id="{FFB375FE-6E52-BC4D-A0B0-829487211303}"/>
              </a:ext>
            </a:extLst>
          </p:cNvPr>
          <p:cNvSpPr>
            <a:spLocks noGrp="1"/>
          </p:cNvSpPr>
          <p:nvPr>
            <p:ph idx="1"/>
          </p:nvPr>
        </p:nvSpPr>
        <p:spPr>
          <a:xfrm>
            <a:off x="628650" y="1690688"/>
            <a:ext cx="7886700" cy="5167311"/>
          </a:xfrm>
        </p:spPr>
        <p:txBody>
          <a:bodyPr>
            <a:normAutofit/>
          </a:bodyPr>
          <a:lstStyle/>
          <a:p>
            <a:r>
              <a:rPr lang="en-US" dirty="0">
                <a:latin typeface="Garamond" panose="02020404030301010803" pitchFamily="18" charset="0"/>
              </a:rPr>
              <a:t>Plot chain trace plots to check for </a:t>
            </a:r>
            <a:r>
              <a:rPr lang="en-US" i="1" dirty="0">
                <a:latin typeface="Garamond" panose="02020404030301010803" pitchFamily="18" charset="0"/>
              </a:rPr>
              <a:t>stationarity </a:t>
            </a:r>
            <a:r>
              <a:rPr lang="en-US" dirty="0">
                <a:latin typeface="Garamond" panose="02020404030301010803" pitchFamily="18" charset="0"/>
              </a:rPr>
              <a:t>and </a:t>
            </a:r>
            <a:r>
              <a:rPr lang="en-US" i="1" dirty="0">
                <a:latin typeface="Garamond" panose="02020404030301010803" pitchFamily="18" charset="0"/>
              </a:rPr>
              <a:t>mixing</a:t>
            </a:r>
          </a:p>
          <a:p>
            <a:endParaRPr lang="en-US" dirty="0">
              <a:latin typeface="Garamond" panose="02020404030301010803" pitchFamily="18" charset="0"/>
            </a:endParaRPr>
          </a:p>
          <a:p>
            <a:r>
              <a:rPr lang="en-US" dirty="0">
                <a:latin typeface="Garamond" panose="02020404030301010803" pitchFamily="18" charset="0"/>
              </a:rPr>
              <a:t>Examine fit statistics like </a:t>
            </a:r>
            <a:r>
              <a:rPr lang="en-US" dirty="0" err="1">
                <a:latin typeface="Garamond" panose="02020404030301010803" pitchFamily="18" charset="0"/>
              </a:rPr>
              <a:t>Rhat</a:t>
            </a:r>
            <a:endParaRPr lang="en-US" dirty="0">
              <a:latin typeface="Garamond" panose="02020404030301010803" pitchFamily="18" charset="0"/>
            </a:endParaRPr>
          </a:p>
          <a:p>
            <a:pPr lvl="1"/>
            <a:r>
              <a:rPr lang="en-US" dirty="0">
                <a:latin typeface="Garamond" panose="02020404030301010803" pitchFamily="18" charset="0"/>
              </a:rPr>
              <a:t>Values for each parameter should converge towards 1.00</a:t>
            </a:r>
          </a:p>
          <a:p>
            <a:endParaRPr lang="en-US" dirty="0">
              <a:latin typeface="Garamond" panose="02020404030301010803" pitchFamily="18" charset="0"/>
            </a:endParaRPr>
          </a:p>
          <a:p>
            <a:r>
              <a:rPr lang="en-US" dirty="0">
                <a:latin typeface="Garamond" panose="02020404030301010803" pitchFamily="18" charset="0"/>
              </a:rPr>
              <a:t>In general, running multiple chains can help assure us that chains are converging on the target distribution</a:t>
            </a:r>
          </a:p>
          <a:p>
            <a:pPr lvl="1"/>
            <a:r>
              <a:rPr lang="en-US" dirty="0">
                <a:latin typeface="Garamond" panose="02020404030301010803" pitchFamily="18" charset="0"/>
              </a:rPr>
              <a:t>MCMC methods are guaranteed to converge towards the target distribution in the infinite. But we’re not running our chains for infinite time…</a:t>
            </a:r>
          </a:p>
        </p:txBody>
      </p:sp>
    </p:spTree>
    <p:extLst>
      <p:ext uri="{BB962C8B-B14F-4D97-AF65-F5344CB8AC3E}">
        <p14:creationId xmlns:p14="http://schemas.microsoft.com/office/powerpoint/2010/main" val="164882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1474-3096-D245-A648-F680EAD233AB}"/>
              </a:ext>
            </a:extLst>
          </p:cNvPr>
          <p:cNvSpPr>
            <a:spLocks noGrp="1"/>
          </p:cNvSpPr>
          <p:nvPr>
            <p:ph type="title"/>
          </p:nvPr>
        </p:nvSpPr>
        <p:spPr>
          <a:xfrm>
            <a:off x="387061" y="385907"/>
            <a:ext cx="8369877" cy="1325563"/>
          </a:xfrm>
        </p:spPr>
        <p:txBody>
          <a:bodyPr>
            <a:normAutofit/>
          </a:bodyPr>
          <a:lstStyle/>
          <a:p>
            <a:pPr algn="ctr"/>
            <a:r>
              <a:rPr lang="en-US" dirty="0">
                <a:latin typeface="Garamond" panose="02020404030301010803" pitchFamily="18" charset="0"/>
              </a:rPr>
              <a:t>From Linear Models to</a:t>
            </a:r>
            <a:br>
              <a:rPr lang="en-US" dirty="0">
                <a:latin typeface="Garamond" panose="02020404030301010803" pitchFamily="18" charset="0"/>
              </a:rPr>
            </a:br>
            <a:r>
              <a:rPr lang="en-US" dirty="0">
                <a:latin typeface="Garamond" panose="02020404030301010803" pitchFamily="18" charset="0"/>
              </a:rPr>
              <a:t>Generalized Linear Models (GLMs)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9133BF-258C-CA46-A8CC-36E334438B50}"/>
                  </a:ext>
                </a:extLst>
              </p:cNvPr>
              <p:cNvSpPr>
                <a:spLocks noGrp="1"/>
              </p:cNvSpPr>
              <p:nvPr>
                <p:ph idx="1"/>
              </p:nvPr>
            </p:nvSpPr>
            <p:spPr>
              <a:xfrm>
                <a:off x="387061" y="2075009"/>
                <a:ext cx="8369877" cy="1578831"/>
              </a:xfrm>
            </p:spPr>
            <p:txBody>
              <a:bodyPr>
                <a:noAutofit/>
              </a:bodyPr>
              <a:lstStyle/>
              <a:p>
                <a:pPr marL="0" indent="0" algn="ctr">
                  <a:buNone/>
                </a:pPr>
                <a:r>
                  <a:rPr lang="en-US" sz="4000" dirty="0">
                    <a:latin typeface="Garamond" panose="02020404030301010803" pitchFamily="18" charset="0"/>
                  </a:rPr>
                  <a:t>In a typical linear model,</a:t>
                </a:r>
              </a:p>
              <a:p>
                <a:pPr marL="0" indent="0" algn="ctr">
                  <a:buNone/>
                </a:pPr>
                <a:r>
                  <a:rPr lang="en-US" sz="4000" dirty="0">
                    <a:latin typeface="Garamond" panose="02020404030301010803" pitchFamily="18" charset="0"/>
                  </a:rPr>
                  <a:t>we adopt a Gaussian distribution</a:t>
                </a:r>
              </a:p>
              <a:p>
                <a:pPr marL="0" indent="0" algn="ctr">
                  <a:buNone/>
                </a:pPr>
                <a:r>
                  <a:rPr lang="en-US" sz="4000" dirty="0">
                    <a:latin typeface="Garamond" panose="02020404030301010803" pitchFamily="18" charset="0"/>
                  </a:rPr>
                  <a:t>and model the mean (</a:t>
                </a:r>
                <a14:m>
                  <m:oMath xmlns:m="http://schemas.openxmlformats.org/officeDocument/2006/math">
                    <m:r>
                      <a:rPr lang="en-US" sz="4000" i="1">
                        <a:latin typeface="Cambria Math" panose="02040503050406030204" pitchFamily="18" charset="0"/>
                        <a:ea typeface="Cambria Math" panose="02040503050406030204" pitchFamily="18" charset="0"/>
                      </a:rPr>
                      <m:t>𝜇</m:t>
                    </m:r>
                  </m:oMath>
                </a14:m>
                <a:r>
                  <a:rPr lang="en-US" sz="4000" dirty="0">
                    <a:latin typeface="Garamond" panose="02020404030301010803" pitchFamily="18" charset="0"/>
                  </a:rPr>
                  <a:t>) parameter:</a:t>
                </a:r>
              </a:p>
              <a:p>
                <a:pPr marL="0" indent="0" algn="ctr">
                  <a:buNone/>
                </a:pPr>
                <a:endParaRPr lang="en-US" sz="2000" dirty="0">
                  <a:latin typeface="Garamond" panose="02020404030301010803" pitchFamily="18" charset="0"/>
                </a:endParaRPr>
              </a:p>
              <a:p>
                <a:pPr marL="0" indent="0" algn="ctr">
                  <a:buNone/>
                </a:pPr>
                <a:r>
                  <a:rPr lang="en-US" sz="4000" i="1" dirty="0" err="1">
                    <a:latin typeface="Garamond" panose="02020404030301010803" pitchFamily="18" charset="0"/>
                  </a:rPr>
                  <a:t>y</a:t>
                </a:r>
                <a:r>
                  <a:rPr lang="en-US" sz="4000" i="1" baseline="-25000" dirty="0" err="1">
                    <a:latin typeface="Garamond" panose="02020404030301010803" pitchFamily="18" charset="0"/>
                  </a:rPr>
                  <a:t>i</a:t>
                </a:r>
                <a:r>
                  <a:rPr lang="en-US" sz="4000" dirty="0">
                    <a:latin typeface="Garamond" panose="02020404030301010803" pitchFamily="18" charset="0"/>
                  </a:rPr>
                  <a:t> ~ Normal(</a:t>
                </a:r>
                <a14:m>
                  <m:oMath xmlns:m="http://schemas.openxmlformats.org/officeDocument/2006/math">
                    <m:r>
                      <a:rPr lang="en-US" sz="4000" i="1">
                        <a:latin typeface="Cambria Math" panose="02040503050406030204" pitchFamily="18" charset="0"/>
                        <a:ea typeface="Cambria Math" panose="02040503050406030204" pitchFamily="18" charset="0"/>
                      </a:rPr>
                      <m:t>𝜇</m:t>
                    </m:r>
                  </m:oMath>
                </a14:m>
                <a:r>
                  <a:rPr lang="en-US" sz="4000" i="1" baseline="-25000" dirty="0">
                    <a:latin typeface="Garamond" panose="02020404030301010803" pitchFamily="18" charset="0"/>
                  </a:rPr>
                  <a:t>i</a:t>
                </a:r>
                <a:r>
                  <a:rPr lang="en-US" sz="4000" dirty="0">
                    <a:latin typeface="Garamond" panose="02020404030301010803" pitchFamily="18" charset="0"/>
                  </a:rPr>
                  <a:t>, </a:t>
                </a:r>
                <a14:m>
                  <m:oMath xmlns:m="http://schemas.openxmlformats.org/officeDocument/2006/math">
                    <m:r>
                      <a:rPr lang="en-US" sz="4000" i="1">
                        <a:latin typeface="Cambria Math" panose="02040503050406030204" pitchFamily="18" charset="0"/>
                        <a:ea typeface="Cambria Math" panose="02040503050406030204" pitchFamily="18" charset="0"/>
                      </a:rPr>
                      <m:t>𝜎</m:t>
                    </m:r>
                  </m:oMath>
                </a14:m>
                <a:r>
                  <a:rPr lang="en-US" sz="4000" dirty="0">
                    <a:latin typeface="Garamond" panose="02020404030301010803" pitchFamily="18" charset="0"/>
                  </a:rPr>
                  <a:t>)</a:t>
                </a:r>
              </a:p>
              <a:p>
                <a:pPr marL="0" indent="0" algn="ctr">
                  <a:buNone/>
                </a:pPr>
                <a14:m>
                  <m:oMath xmlns:m="http://schemas.openxmlformats.org/officeDocument/2006/math">
                    <m:r>
                      <a:rPr lang="en-US" sz="4000" i="1">
                        <a:latin typeface="Cambria Math" panose="02040503050406030204" pitchFamily="18" charset="0"/>
                        <a:ea typeface="Cambria Math" panose="02040503050406030204" pitchFamily="18" charset="0"/>
                      </a:rPr>
                      <m:t>𝜇</m:t>
                    </m:r>
                    <m:r>
                      <m:rPr>
                        <m:nor/>
                      </m:rPr>
                      <a:rPr lang="en-US" sz="4000" i="1" baseline="-25000" dirty="0" smtClean="0">
                        <a:latin typeface="Garamond" panose="02020404030301010803" pitchFamily="18" charset="0"/>
                      </a:rPr>
                      <m:t>i</m:t>
                    </m:r>
                  </m:oMath>
                </a14:m>
                <a:r>
                  <a:rPr lang="en-US" sz="4000" dirty="0">
                    <a:latin typeface="Garamond" panose="02020404030301010803" pitchFamily="18" charset="0"/>
                  </a:rPr>
                  <a:t> = </a:t>
                </a:r>
                <a14:m>
                  <m:oMath xmlns:m="http://schemas.openxmlformats.org/officeDocument/2006/math">
                    <m:r>
                      <a:rPr lang="en-US" sz="4000" i="1" smtClean="0">
                        <a:latin typeface="Cambria Math" panose="02040503050406030204" pitchFamily="18" charset="0"/>
                        <a:ea typeface="Cambria Math" panose="02040503050406030204" pitchFamily="18" charset="0"/>
                      </a:rPr>
                      <m:t>𝛼</m:t>
                    </m:r>
                  </m:oMath>
                </a14:m>
                <a:r>
                  <a:rPr lang="en-US" sz="4000" dirty="0">
                    <a:latin typeface="Cambria Math" panose="02040503050406030204" pitchFamily="18" charset="0"/>
                    <a:ea typeface="Cambria Math" panose="02040503050406030204" pitchFamily="18" charset="0"/>
                  </a:rPr>
                  <a:t> + </a:t>
                </a:r>
                <a14:m>
                  <m:oMath xmlns:m="http://schemas.openxmlformats.org/officeDocument/2006/math">
                    <m:r>
                      <a:rPr lang="en-US" sz="4000" i="1" smtClean="0">
                        <a:latin typeface="Cambria Math" panose="02040503050406030204" pitchFamily="18" charset="0"/>
                        <a:ea typeface="Cambria Math" panose="02040503050406030204" pitchFamily="18" charset="0"/>
                      </a:rPr>
                      <m:t>𝛽</m:t>
                    </m:r>
                    <m:r>
                      <m:rPr>
                        <m:nor/>
                      </m:rPr>
                      <a:rPr lang="en-US" sz="4000" b="0" i="1" smtClean="0">
                        <a:latin typeface="Cambria Math" panose="02040503050406030204" pitchFamily="18" charset="0"/>
                        <a:ea typeface="Cambria Math" panose="02040503050406030204" pitchFamily="18" charset="0"/>
                      </a:rPr>
                      <m:t>x</m:t>
                    </m:r>
                    <m:r>
                      <m:rPr>
                        <m:nor/>
                      </m:rPr>
                      <a:rPr lang="en-US" sz="4000" i="1" baseline="-25000" dirty="0">
                        <a:latin typeface="Cambria Math" panose="02040503050406030204" pitchFamily="18" charset="0"/>
                        <a:ea typeface="Cambria Math" panose="02040503050406030204" pitchFamily="18" charset="0"/>
                      </a:rPr>
                      <m:t>i</m:t>
                    </m:r>
                  </m:oMath>
                </a14:m>
                <a:endParaRPr lang="en-US" sz="4000" baseline="-25000" dirty="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9D9133BF-258C-CA46-A8CC-36E334438B50}"/>
                  </a:ext>
                </a:extLst>
              </p:cNvPr>
              <p:cNvSpPr>
                <a:spLocks noGrp="1" noRot="1" noChangeAspect="1" noMove="1" noResize="1" noEditPoints="1" noAdjustHandles="1" noChangeArrowheads="1" noChangeShapeType="1" noTextEdit="1"/>
              </p:cNvSpPr>
              <p:nvPr>
                <p:ph idx="1"/>
              </p:nvPr>
            </p:nvSpPr>
            <p:spPr>
              <a:xfrm>
                <a:off x="387061" y="2075009"/>
                <a:ext cx="8369877" cy="1578831"/>
              </a:xfrm>
              <a:blipFill>
                <a:blip r:embed="rId3"/>
                <a:stretch>
                  <a:fillRect t="-10317" b="-151587"/>
                </a:stretch>
              </a:blipFill>
            </p:spPr>
            <p:txBody>
              <a:bodyPr/>
              <a:lstStyle/>
              <a:p>
                <a:r>
                  <a:rPr lang="en-US">
                    <a:noFill/>
                  </a:rPr>
                  <a:t> </a:t>
                </a:r>
              </a:p>
            </p:txBody>
          </p:sp>
        </mc:Fallback>
      </mc:AlternateContent>
    </p:spTree>
    <p:extLst>
      <p:ext uri="{BB962C8B-B14F-4D97-AF65-F5344CB8AC3E}">
        <p14:creationId xmlns:p14="http://schemas.microsoft.com/office/powerpoint/2010/main" val="236894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9133BF-258C-CA46-A8CC-36E334438B50}"/>
                  </a:ext>
                </a:extLst>
              </p:cNvPr>
              <p:cNvSpPr>
                <a:spLocks noGrp="1"/>
              </p:cNvSpPr>
              <p:nvPr>
                <p:ph idx="1"/>
              </p:nvPr>
            </p:nvSpPr>
            <p:spPr>
              <a:xfrm>
                <a:off x="387061" y="2075009"/>
                <a:ext cx="8369877" cy="1578831"/>
              </a:xfrm>
            </p:spPr>
            <p:txBody>
              <a:bodyPr>
                <a:noAutofit/>
              </a:bodyPr>
              <a:lstStyle/>
              <a:p>
                <a:pPr marL="0" indent="0" algn="ctr">
                  <a:buNone/>
                </a:pPr>
                <a:r>
                  <a:rPr lang="en-US" sz="4000" dirty="0">
                    <a:latin typeface="Garamond" panose="02020404030301010803" pitchFamily="18" charset="0"/>
                  </a:rPr>
                  <a:t>In a generalized linear model,</a:t>
                </a:r>
              </a:p>
              <a:p>
                <a:pPr marL="0" indent="0" algn="ctr">
                  <a:buNone/>
                </a:pPr>
                <a:r>
                  <a:rPr lang="en-US" sz="4000" dirty="0">
                    <a:latin typeface="Garamond" panose="02020404030301010803" pitchFamily="18" charset="0"/>
                  </a:rPr>
                  <a:t>we adopt </a:t>
                </a:r>
                <a:r>
                  <a:rPr lang="en-US" sz="4000" dirty="0">
                    <a:solidFill>
                      <a:srgbClr val="FF0000"/>
                    </a:solidFill>
                    <a:latin typeface="Garamond" panose="02020404030301010803" pitchFamily="18" charset="0"/>
                  </a:rPr>
                  <a:t>some other distribution</a:t>
                </a:r>
              </a:p>
              <a:p>
                <a:pPr marL="0" indent="0" algn="ctr">
                  <a:buNone/>
                </a:pPr>
                <a:r>
                  <a:rPr lang="en-US" sz="4000" dirty="0">
                    <a:latin typeface="Garamond" panose="02020404030301010803" pitchFamily="18" charset="0"/>
                  </a:rPr>
                  <a:t>and model </a:t>
                </a:r>
                <a:r>
                  <a:rPr lang="en-US" sz="4000" dirty="0">
                    <a:solidFill>
                      <a:srgbClr val="0070C0"/>
                    </a:solidFill>
                    <a:latin typeface="Garamond" panose="02020404030301010803" pitchFamily="18" charset="0"/>
                  </a:rPr>
                  <a:t>some other parameter(s)</a:t>
                </a:r>
                <a:r>
                  <a:rPr lang="en-US" sz="4000" dirty="0">
                    <a:latin typeface="Garamond" panose="02020404030301010803" pitchFamily="18" charset="0"/>
                  </a:rPr>
                  <a:t>:</a:t>
                </a:r>
              </a:p>
              <a:p>
                <a:pPr marL="0" indent="0" algn="ctr">
                  <a:buNone/>
                </a:pPr>
                <a:endParaRPr lang="en-US" sz="2000" dirty="0">
                  <a:latin typeface="Garamond" panose="02020404030301010803" pitchFamily="18" charset="0"/>
                </a:endParaRPr>
              </a:p>
              <a:p>
                <a:pPr marL="0" indent="0" algn="ctr">
                  <a:buNone/>
                </a:pPr>
                <a:r>
                  <a:rPr lang="en-US" sz="4000" i="1" dirty="0" err="1">
                    <a:latin typeface="Garamond" panose="02020404030301010803" pitchFamily="18" charset="0"/>
                  </a:rPr>
                  <a:t>y</a:t>
                </a:r>
                <a:r>
                  <a:rPr lang="en-US" sz="4000" i="1" baseline="-25000" dirty="0" err="1">
                    <a:latin typeface="Garamond" panose="02020404030301010803" pitchFamily="18" charset="0"/>
                  </a:rPr>
                  <a:t>i</a:t>
                </a:r>
                <a:r>
                  <a:rPr lang="en-US" sz="4000" dirty="0">
                    <a:latin typeface="Garamond" panose="02020404030301010803" pitchFamily="18" charset="0"/>
                  </a:rPr>
                  <a:t> ~ </a:t>
                </a:r>
                <a:r>
                  <a:rPr lang="en-US" sz="4000" dirty="0" err="1">
                    <a:solidFill>
                      <a:srgbClr val="FF0000"/>
                    </a:solidFill>
                    <a:latin typeface="Garamond" panose="02020404030301010803" pitchFamily="18" charset="0"/>
                  </a:rPr>
                  <a:t>some_other_dist</a:t>
                </a:r>
                <a:r>
                  <a:rPr lang="en-US" sz="4000" dirty="0">
                    <a:latin typeface="Garamond" panose="02020404030301010803" pitchFamily="18" charset="0"/>
                  </a:rPr>
                  <a:t>(</a:t>
                </a:r>
                <a:r>
                  <a:rPr lang="en-US" sz="4000" dirty="0" err="1">
                    <a:solidFill>
                      <a:srgbClr val="0070C0"/>
                    </a:solidFill>
                    <a:latin typeface="Garamond" panose="02020404030301010803" pitchFamily="18" charset="0"/>
                  </a:rPr>
                  <a:t>some_other_par</a:t>
                </a:r>
                <a14:m>
                  <m:oMath xmlns:m="http://schemas.openxmlformats.org/officeDocument/2006/math">
                    <m:r>
                      <m:rPr>
                        <m:nor/>
                      </m:rPr>
                      <a:rPr lang="en-US" sz="4000" i="1" baseline="-25000" dirty="0">
                        <a:latin typeface="Garamond" panose="02020404030301010803" pitchFamily="18" charset="0"/>
                      </a:rPr>
                      <m:t>i</m:t>
                    </m:r>
                  </m:oMath>
                </a14:m>
                <a:r>
                  <a:rPr lang="en-US" sz="4000" dirty="0">
                    <a:latin typeface="Garamond" panose="02020404030301010803" pitchFamily="18" charset="0"/>
                  </a:rPr>
                  <a:t>)</a:t>
                </a:r>
              </a:p>
              <a:p>
                <a:pPr marL="0" indent="0" algn="ctr">
                  <a:buNone/>
                </a:pPr>
                <a:r>
                  <a:rPr lang="en-US" sz="4000" dirty="0" err="1">
                    <a:solidFill>
                      <a:srgbClr val="0070C0"/>
                    </a:solidFill>
                    <a:latin typeface="Garamond" panose="02020404030301010803" pitchFamily="18" charset="0"/>
                  </a:rPr>
                  <a:t>some_other_par</a:t>
                </a:r>
                <a14:m>
                  <m:oMath xmlns:m="http://schemas.openxmlformats.org/officeDocument/2006/math">
                    <m:r>
                      <m:rPr>
                        <m:nor/>
                      </m:rPr>
                      <a:rPr lang="en-US" sz="4000" i="1" baseline="-25000" dirty="0" smtClean="0">
                        <a:latin typeface="Garamond" panose="02020404030301010803" pitchFamily="18" charset="0"/>
                      </a:rPr>
                      <m:t>i</m:t>
                    </m:r>
                  </m:oMath>
                </a14:m>
                <a:r>
                  <a:rPr lang="en-US" sz="4000" dirty="0">
                    <a:latin typeface="Garamond" panose="02020404030301010803" pitchFamily="18" charset="0"/>
                  </a:rPr>
                  <a:t> = </a:t>
                </a:r>
                <a14:m>
                  <m:oMath xmlns:m="http://schemas.openxmlformats.org/officeDocument/2006/math">
                    <m:r>
                      <a:rPr lang="en-US" sz="4000" i="1" smtClean="0">
                        <a:latin typeface="Cambria Math" panose="02040503050406030204" pitchFamily="18" charset="0"/>
                        <a:ea typeface="Cambria Math" panose="02040503050406030204" pitchFamily="18" charset="0"/>
                      </a:rPr>
                      <m:t>𝛼</m:t>
                    </m:r>
                  </m:oMath>
                </a14:m>
                <a:r>
                  <a:rPr lang="en-US" sz="4000" dirty="0">
                    <a:latin typeface="Cambria Math" panose="02040503050406030204" pitchFamily="18" charset="0"/>
                    <a:ea typeface="Cambria Math" panose="02040503050406030204" pitchFamily="18" charset="0"/>
                  </a:rPr>
                  <a:t> + </a:t>
                </a:r>
                <a14:m>
                  <m:oMath xmlns:m="http://schemas.openxmlformats.org/officeDocument/2006/math">
                    <m:r>
                      <a:rPr lang="en-US" sz="4000" i="1" smtClean="0">
                        <a:latin typeface="Cambria Math" panose="02040503050406030204" pitchFamily="18" charset="0"/>
                        <a:ea typeface="Cambria Math" panose="02040503050406030204" pitchFamily="18" charset="0"/>
                      </a:rPr>
                      <m:t>𝛽</m:t>
                    </m:r>
                    <m:r>
                      <m:rPr>
                        <m:nor/>
                      </m:rPr>
                      <a:rPr lang="en-US" sz="4000" b="0" i="1" smtClean="0">
                        <a:latin typeface="Cambria Math" panose="02040503050406030204" pitchFamily="18" charset="0"/>
                        <a:ea typeface="Cambria Math" panose="02040503050406030204" pitchFamily="18" charset="0"/>
                      </a:rPr>
                      <m:t>x</m:t>
                    </m:r>
                    <m:r>
                      <m:rPr>
                        <m:nor/>
                      </m:rPr>
                      <a:rPr lang="en-US" sz="4000" i="1" baseline="-25000" dirty="0">
                        <a:latin typeface="Cambria Math" panose="02040503050406030204" pitchFamily="18" charset="0"/>
                        <a:ea typeface="Cambria Math" panose="02040503050406030204" pitchFamily="18" charset="0"/>
                      </a:rPr>
                      <m:t>i</m:t>
                    </m:r>
                  </m:oMath>
                </a14:m>
                <a:endParaRPr lang="en-US" sz="4000" baseline="-25000" dirty="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9D9133BF-258C-CA46-A8CC-36E334438B50}"/>
                  </a:ext>
                </a:extLst>
              </p:cNvPr>
              <p:cNvSpPr>
                <a:spLocks noGrp="1" noRot="1" noChangeAspect="1" noMove="1" noResize="1" noEditPoints="1" noAdjustHandles="1" noChangeArrowheads="1" noChangeShapeType="1" noTextEdit="1"/>
              </p:cNvSpPr>
              <p:nvPr>
                <p:ph idx="1"/>
              </p:nvPr>
            </p:nvSpPr>
            <p:spPr>
              <a:xfrm>
                <a:off x="387061" y="2075009"/>
                <a:ext cx="8369877" cy="1578831"/>
              </a:xfrm>
              <a:blipFill>
                <a:blip r:embed="rId3"/>
                <a:stretch>
                  <a:fillRect t="-10317" b="-151587"/>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BDEA803A-43A2-BE4B-8A38-655AF1B903F7}"/>
              </a:ext>
            </a:extLst>
          </p:cNvPr>
          <p:cNvSpPr>
            <a:spLocks noGrp="1"/>
          </p:cNvSpPr>
          <p:nvPr>
            <p:ph type="title"/>
          </p:nvPr>
        </p:nvSpPr>
        <p:spPr>
          <a:xfrm>
            <a:off x="387061" y="385907"/>
            <a:ext cx="8369877" cy="1325563"/>
          </a:xfrm>
        </p:spPr>
        <p:txBody>
          <a:bodyPr>
            <a:normAutofit/>
          </a:bodyPr>
          <a:lstStyle/>
          <a:p>
            <a:pPr algn="ctr"/>
            <a:r>
              <a:rPr lang="en-US" dirty="0">
                <a:latin typeface="Garamond" panose="02020404030301010803" pitchFamily="18" charset="0"/>
              </a:rPr>
              <a:t>From Linear Models to</a:t>
            </a:r>
            <a:br>
              <a:rPr lang="en-US" dirty="0">
                <a:latin typeface="Garamond" panose="02020404030301010803" pitchFamily="18" charset="0"/>
              </a:rPr>
            </a:br>
            <a:r>
              <a:rPr lang="en-US" dirty="0">
                <a:latin typeface="Garamond" panose="02020404030301010803" pitchFamily="18" charset="0"/>
              </a:rPr>
              <a:t>Generalized Linear Models (GLMs) </a:t>
            </a:r>
          </a:p>
        </p:txBody>
      </p:sp>
    </p:spTree>
    <p:extLst>
      <p:ext uri="{BB962C8B-B14F-4D97-AF65-F5344CB8AC3E}">
        <p14:creationId xmlns:p14="http://schemas.microsoft.com/office/powerpoint/2010/main" val="173806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5735065C-1FE8-9048-9020-23808D82EABB}"/>
              </a:ext>
            </a:extLst>
          </p:cNvPr>
          <p:cNvSpPr txBox="1">
            <a:spLocks/>
          </p:cNvSpPr>
          <p:nvPr/>
        </p:nvSpPr>
        <p:spPr>
          <a:xfrm>
            <a:off x="0" y="6400800"/>
            <a:ext cx="9144000" cy="4572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Font typeface="Arial" panose="020B0604020202020204" pitchFamily="34" charset="0"/>
              <a:buNone/>
            </a:pPr>
            <a:r>
              <a:rPr lang="en-US" sz="1600" dirty="0" err="1">
                <a:latin typeface="Garamond" panose="02020404030301010803" pitchFamily="18" charset="0"/>
              </a:rPr>
              <a:t>McElreath</a:t>
            </a:r>
            <a:r>
              <a:rPr lang="en-US" sz="1600" dirty="0">
                <a:latin typeface="Garamond" panose="02020404030301010803" pitchFamily="18" charset="0"/>
              </a:rPr>
              <a:t> 2016, </a:t>
            </a:r>
            <a:r>
              <a:rPr lang="en-US" sz="1600" i="1" dirty="0">
                <a:latin typeface="Garamond" panose="02020404030301010803" pitchFamily="18" charset="0"/>
              </a:rPr>
              <a:t>Statistical Rethinking</a:t>
            </a:r>
            <a:endParaRPr lang="en-US" sz="1600" dirty="0">
              <a:latin typeface="Garamond" panose="02020404030301010803" pitchFamily="18" charset="0"/>
            </a:endParaRPr>
          </a:p>
        </p:txBody>
      </p:sp>
      <p:pic>
        <p:nvPicPr>
          <p:cNvPr id="7" name="Picture 6">
            <a:extLst>
              <a:ext uri="{FF2B5EF4-FFF2-40B4-BE49-F238E27FC236}">
                <a16:creationId xmlns:a16="http://schemas.microsoft.com/office/drawing/2014/main" id="{A77E5F1E-6609-0A46-9514-8AA032C65E3D}"/>
              </a:ext>
            </a:extLst>
          </p:cNvPr>
          <p:cNvPicPr>
            <a:picLocks noChangeAspect="1"/>
          </p:cNvPicPr>
          <p:nvPr/>
        </p:nvPicPr>
        <p:blipFill>
          <a:blip r:embed="rId3"/>
          <a:stretch>
            <a:fillRect/>
          </a:stretch>
        </p:blipFill>
        <p:spPr>
          <a:xfrm>
            <a:off x="1284271" y="0"/>
            <a:ext cx="6575458" cy="6481017"/>
          </a:xfrm>
          <a:prstGeom prst="rect">
            <a:avLst/>
          </a:prstGeom>
        </p:spPr>
      </p:pic>
    </p:spTree>
    <p:extLst>
      <p:ext uri="{BB962C8B-B14F-4D97-AF65-F5344CB8AC3E}">
        <p14:creationId xmlns:p14="http://schemas.microsoft.com/office/powerpoint/2010/main" val="3520276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9133BF-258C-CA46-A8CC-36E334438B50}"/>
                  </a:ext>
                </a:extLst>
              </p:cNvPr>
              <p:cNvSpPr>
                <a:spLocks noGrp="1"/>
              </p:cNvSpPr>
              <p:nvPr>
                <p:ph idx="1"/>
              </p:nvPr>
            </p:nvSpPr>
            <p:spPr>
              <a:xfrm>
                <a:off x="387061" y="1888269"/>
                <a:ext cx="8369877" cy="1578831"/>
              </a:xfrm>
            </p:spPr>
            <p:txBody>
              <a:bodyPr>
                <a:noAutofit/>
              </a:bodyPr>
              <a:lstStyle/>
              <a:p>
                <a:pPr marL="0" indent="0" algn="ctr">
                  <a:buNone/>
                </a:pPr>
                <a:r>
                  <a:rPr lang="en-US" sz="4000" dirty="0">
                    <a:latin typeface="Garamond" panose="02020404030301010803" pitchFamily="18" charset="0"/>
                  </a:rPr>
                  <a:t>In a generalized linear model,</a:t>
                </a:r>
              </a:p>
              <a:p>
                <a:pPr marL="0" indent="0" algn="ctr">
                  <a:buNone/>
                </a:pPr>
                <a:r>
                  <a:rPr lang="en-US" sz="4000" dirty="0">
                    <a:latin typeface="Garamond" panose="02020404030301010803" pitchFamily="18" charset="0"/>
                  </a:rPr>
                  <a:t>we adopt </a:t>
                </a:r>
                <a:r>
                  <a:rPr lang="en-US" sz="4000" dirty="0">
                    <a:solidFill>
                      <a:srgbClr val="FF0000"/>
                    </a:solidFill>
                    <a:latin typeface="Garamond" panose="02020404030301010803" pitchFamily="18" charset="0"/>
                  </a:rPr>
                  <a:t>some other distribution</a:t>
                </a:r>
              </a:p>
              <a:p>
                <a:pPr marL="0" indent="0" algn="ctr">
                  <a:buNone/>
                </a:pPr>
                <a:r>
                  <a:rPr lang="en-US" sz="4000" dirty="0">
                    <a:latin typeface="Garamond" panose="02020404030301010803" pitchFamily="18" charset="0"/>
                  </a:rPr>
                  <a:t>and model </a:t>
                </a:r>
                <a:r>
                  <a:rPr lang="en-US" sz="4000" dirty="0">
                    <a:solidFill>
                      <a:srgbClr val="0070C0"/>
                    </a:solidFill>
                    <a:latin typeface="Garamond" panose="02020404030301010803" pitchFamily="18" charset="0"/>
                  </a:rPr>
                  <a:t>some other parameter(s)</a:t>
                </a:r>
                <a:r>
                  <a:rPr lang="en-US" sz="4000" dirty="0">
                    <a:latin typeface="Garamond" panose="02020404030301010803" pitchFamily="18" charset="0"/>
                  </a:rPr>
                  <a:t>,</a:t>
                </a:r>
              </a:p>
              <a:p>
                <a:pPr marL="0" indent="0" algn="ctr">
                  <a:buNone/>
                </a:pPr>
                <a:r>
                  <a:rPr lang="en-US" sz="4000" dirty="0">
                    <a:latin typeface="Garamond" panose="02020404030301010803" pitchFamily="18" charset="0"/>
                  </a:rPr>
                  <a:t>necessitating the use of a </a:t>
                </a:r>
                <a:r>
                  <a:rPr lang="en-US" sz="4000" dirty="0">
                    <a:solidFill>
                      <a:srgbClr val="00B050"/>
                    </a:solidFill>
                    <a:latin typeface="Garamond" panose="02020404030301010803" pitchFamily="18" charset="0"/>
                  </a:rPr>
                  <a:t>link function</a:t>
                </a:r>
                <a:r>
                  <a:rPr lang="en-US" sz="4000" dirty="0">
                    <a:latin typeface="Garamond" panose="02020404030301010803" pitchFamily="18" charset="0"/>
                  </a:rPr>
                  <a:t>:</a:t>
                </a:r>
              </a:p>
              <a:p>
                <a:pPr marL="0" indent="0" algn="ctr">
                  <a:buNone/>
                </a:pPr>
                <a:endParaRPr lang="en-US" sz="2000" dirty="0">
                  <a:latin typeface="Garamond" panose="02020404030301010803" pitchFamily="18" charset="0"/>
                </a:endParaRPr>
              </a:p>
              <a:p>
                <a:pPr marL="0" indent="0" algn="ctr">
                  <a:buNone/>
                </a:pPr>
                <a:r>
                  <a:rPr lang="en-US" sz="4000" i="1" dirty="0" err="1">
                    <a:latin typeface="Garamond" panose="02020404030301010803" pitchFamily="18" charset="0"/>
                  </a:rPr>
                  <a:t>y</a:t>
                </a:r>
                <a:r>
                  <a:rPr lang="en-US" sz="4000" i="1" baseline="-25000" dirty="0" err="1">
                    <a:latin typeface="Garamond" panose="02020404030301010803" pitchFamily="18" charset="0"/>
                  </a:rPr>
                  <a:t>i</a:t>
                </a:r>
                <a:r>
                  <a:rPr lang="en-US" sz="4000" dirty="0">
                    <a:latin typeface="Garamond" panose="02020404030301010803" pitchFamily="18" charset="0"/>
                  </a:rPr>
                  <a:t> ~ </a:t>
                </a:r>
                <a:r>
                  <a:rPr lang="en-US" sz="4000" dirty="0" err="1">
                    <a:solidFill>
                      <a:srgbClr val="FF0000"/>
                    </a:solidFill>
                    <a:latin typeface="Garamond" panose="02020404030301010803" pitchFamily="18" charset="0"/>
                  </a:rPr>
                  <a:t>some_other_dist</a:t>
                </a:r>
                <a:r>
                  <a:rPr lang="en-US" sz="4000" dirty="0">
                    <a:latin typeface="Garamond" panose="02020404030301010803" pitchFamily="18" charset="0"/>
                  </a:rPr>
                  <a:t>(</a:t>
                </a:r>
                <a:r>
                  <a:rPr lang="en-US" sz="4000" dirty="0" err="1">
                    <a:solidFill>
                      <a:srgbClr val="0070C0"/>
                    </a:solidFill>
                    <a:latin typeface="Garamond" panose="02020404030301010803" pitchFamily="18" charset="0"/>
                  </a:rPr>
                  <a:t>some_other_par</a:t>
                </a:r>
                <a14:m>
                  <m:oMath xmlns:m="http://schemas.openxmlformats.org/officeDocument/2006/math">
                    <m:r>
                      <m:rPr>
                        <m:nor/>
                      </m:rPr>
                      <a:rPr lang="en-US" sz="4000" i="1" baseline="-25000" dirty="0">
                        <a:latin typeface="Garamond" panose="02020404030301010803" pitchFamily="18" charset="0"/>
                      </a:rPr>
                      <m:t>i</m:t>
                    </m:r>
                  </m:oMath>
                </a14:m>
                <a:r>
                  <a:rPr lang="en-US" sz="4000" dirty="0">
                    <a:latin typeface="Garamond" panose="02020404030301010803" pitchFamily="18" charset="0"/>
                  </a:rPr>
                  <a:t>)</a:t>
                </a:r>
              </a:p>
              <a:p>
                <a:pPr marL="0" indent="0" algn="ctr">
                  <a:buNone/>
                </a:pPr>
                <a:r>
                  <a:rPr lang="en-US" sz="4000" i="1" dirty="0">
                    <a:solidFill>
                      <a:srgbClr val="00B050"/>
                    </a:solidFill>
                    <a:latin typeface="Garamond" panose="02020404030301010803" pitchFamily="18" charset="0"/>
                  </a:rPr>
                  <a:t>f</a:t>
                </a:r>
                <a:r>
                  <a:rPr lang="en-US" sz="4000" dirty="0">
                    <a:solidFill>
                      <a:srgbClr val="00B050"/>
                    </a:solidFill>
                    <a:latin typeface="Garamond" panose="02020404030301010803" pitchFamily="18" charset="0"/>
                  </a:rPr>
                  <a:t>(</a:t>
                </a:r>
                <a:r>
                  <a:rPr lang="en-US" sz="4000" dirty="0" err="1">
                    <a:solidFill>
                      <a:srgbClr val="0070C0"/>
                    </a:solidFill>
                    <a:latin typeface="Garamond" panose="02020404030301010803" pitchFamily="18" charset="0"/>
                  </a:rPr>
                  <a:t>some_other_par</a:t>
                </a:r>
                <a14:m>
                  <m:oMath xmlns:m="http://schemas.openxmlformats.org/officeDocument/2006/math">
                    <m:r>
                      <m:rPr>
                        <m:nor/>
                      </m:rPr>
                      <a:rPr lang="en-US" sz="4000" i="1" baseline="-25000" dirty="0" smtClean="0">
                        <a:latin typeface="Garamond" panose="02020404030301010803" pitchFamily="18" charset="0"/>
                      </a:rPr>
                      <m:t>i</m:t>
                    </m:r>
                  </m:oMath>
                </a14:m>
                <a:r>
                  <a:rPr lang="en-US" sz="4000" dirty="0">
                    <a:solidFill>
                      <a:srgbClr val="00B050"/>
                    </a:solidFill>
                    <a:latin typeface="Garamond" panose="02020404030301010803" pitchFamily="18" charset="0"/>
                  </a:rPr>
                  <a:t>)</a:t>
                </a:r>
                <a:r>
                  <a:rPr lang="en-US" sz="4000" dirty="0">
                    <a:latin typeface="Garamond" panose="02020404030301010803" pitchFamily="18" charset="0"/>
                  </a:rPr>
                  <a:t> = </a:t>
                </a:r>
                <a14:m>
                  <m:oMath xmlns:m="http://schemas.openxmlformats.org/officeDocument/2006/math">
                    <m:r>
                      <a:rPr lang="en-US" sz="4000" i="1" smtClean="0">
                        <a:latin typeface="Cambria Math" panose="02040503050406030204" pitchFamily="18" charset="0"/>
                        <a:ea typeface="Cambria Math" panose="02040503050406030204" pitchFamily="18" charset="0"/>
                      </a:rPr>
                      <m:t>𝛼</m:t>
                    </m:r>
                  </m:oMath>
                </a14:m>
                <a:r>
                  <a:rPr lang="en-US" sz="4000" dirty="0">
                    <a:latin typeface="Cambria Math" panose="02040503050406030204" pitchFamily="18" charset="0"/>
                    <a:ea typeface="Cambria Math" panose="02040503050406030204" pitchFamily="18" charset="0"/>
                  </a:rPr>
                  <a:t> + </a:t>
                </a:r>
                <a14:m>
                  <m:oMath xmlns:m="http://schemas.openxmlformats.org/officeDocument/2006/math">
                    <m:r>
                      <a:rPr lang="en-US" sz="4000" i="1" smtClean="0">
                        <a:latin typeface="Cambria Math" panose="02040503050406030204" pitchFamily="18" charset="0"/>
                        <a:ea typeface="Cambria Math" panose="02040503050406030204" pitchFamily="18" charset="0"/>
                      </a:rPr>
                      <m:t>𝛽</m:t>
                    </m:r>
                    <m:r>
                      <m:rPr>
                        <m:nor/>
                      </m:rPr>
                      <a:rPr lang="en-US" sz="4000" b="0" i="1" smtClean="0">
                        <a:latin typeface="Cambria Math" panose="02040503050406030204" pitchFamily="18" charset="0"/>
                        <a:ea typeface="Cambria Math" panose="02040503050406030204" pitchFamily="18" charset="0"/>
                      </a:rPr>
                      <m:t>x</m:t>
                    </m:r>
                    <m:r>
                      <m:rPr>
                        <m:nor/>
                      </m:rPr>
                      <a:rPr lang="en-US" sz="4000" i="1" baseline="-25000" dirty="0">
                        <a:latin typeface="Cambria Math" panose="02040503050406030204" pitchFamily="18" charset="0"/>
                        <a:ea typeface="Cambria Math" panose="02040503050406030204" pitchFamily="18" charset="0"/>
                      </a:rPr>
                      <m:t>i</m:t>
                    </m:r>
                  </m:oMath>
                </a14:m>
                <a:endParaRPr lang="en-US" sz="4000" baseline="-25000" dirty="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9D9133BF-258C-CA46-A8CC-36E334438B50}"/>
                  </a:ext>
                </a:extLst>
              </p:cNvPr>
              <p:cNvSpPr>
                <a:spLocks noGrp="1" noRot="1" noChangeAspect="1" noMove="1" noResize="1" noEditPoints="1" noAdjustHandles="1" noChangeArrowheads="1" noChangeShapeType="1" noTextEdit="1"/>
              </p:cNvSpPr>
              <p:nvPr>
                <p:ph idx="1"/>
              </p:nvPr>
            </p:nvSpPr>
            <p:spPr>
              <a:xfrm>
                <a:off x="387061" y="1888269"/>
                <a:ext cx="8369877" cy="1578831"/>
              </a:xfrm>
              <a:blipFill>
                <a:blip r:embed="rId3"/>
                <a:stretch>
                  <a:fillRect t="-11200" b="-195200"/>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A880BD14-BD87-C347-B416-41AAD26985D0}"/>
              </a:ext>
            </a:extLst>
          </p:cNvPr>
          <p:cNvSpPr>
            <a:spLocks noGrp="1"/>
          </p:cNvSpPr>
          <p:nvPr>
            <p:ph type="title"/>
          </p:nvPr>
        </p:nvSpPr>
        <p:spPr>
          <a:xfrm>
            <a:off x="387061" y="385907"/>
            <a:ext cx="8369877" cy="1325563"/>
          </a:xfrm>
        </p:spPr>
        <p:txBody>
          <a:bodyPr>
            <a:normAutofit/>
          </a:bodyPr>
          <a:lstStyle/>
          <a:p>
            <a:pPr algn="ctr"/>
            <a:r>
              <a:rPr lang="en-US" dirty="0">
                <a:latin typeface="Garamond" panose="02020404030301010803" pitchFamily="18" charset="0"/>
              </a:rPr>
              <a:t>From Linear Models to</a:t>
            </a:r>
            <a:br>
              <a:rPr lang="en-US" dirty="0">
                <a:latin typeface="Garamond" panose="02020404030301010803" pitchFamily="18" charset="0"/>
              </a:rPr>
            </a:br>
            <a:r>
              <a:rPr lang="en-US" dirty="0">
                <a:latin typeface="Garamond" panose="02020404030301010803" pitchFamily="18" charset="0"/>
              </a:rPr>
              <a:t>Generalized Linear Models (GLMs) </a:t>
            </a:r>
          </a:p>
        </p:txBody>
      </p:sp>
    </p:spTree>
    <p:extLst>
      <p:ext uri="{BB962C8B-B14F-4D97-AF65-F5344CB8AC3E}">
        <p14:creationId xmlns:p14="http://schemas.microsoft.com/office/powerpoint/2010/main" val="168807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1474-3096-D245-A648-F680EAD233AB}"/>
              </a:ext>
            </a:extLst>
          </p:cNvPr>
          <p:cNvSpPr>
            <a:spLocks noGrp="1"/>
          </p:cNvSpPr>
          <p:nvPr>
            <p:ph type="title"/>
          </p:nvPr>
        </p:nvSpPr>
        <p:spPr/>
        <p:txBody>
          <a:bodyPr/>
          <a:lstStyle/>
          <a:p>
            <a:pPr algn="ctr"/>
            <a:r>
              <a:rPr lang="en-US" sz="3600" dirty="0">
                <a:latin typeface="Garamond" panose="02020404030301010803" pitchFamily="18" charset="0"/>
              </a:rPr>
              <a:t>The Necessity of Link Functions</a:t>
            </a:r>
            <a:endParaRPr lang="en-US" sz="3600" dirty="0">
              <a:latin typeface="Monaco" pitchFamily="2" charset="0"/>
            </a:endParaRPr>
          </a:p>
        </p:txBody>
      </p:sp>
      <p:sp>
        <p:nvSpPr>
          <p:cNvPr id="9" name="Content Placeholder 2">
            <a:extLst>
              <a:ext uri="{FF2B5EF4-FFF2-40B4-BE49-F238E27FC236}">
                <a16:creationId xmlns:a16="http://schemas.microsoft.com/office/drawing/2014/main" id="{5735065C-1FE8-9048-9020-23808D82EABB}"/>
              </a:ext>
            </a:extLst>
          </p:cNvPr>
          <p:cNvSpPr txBox="1">
            <a:spLocks/>
          </p:cNvSpPr>
          <p:nvPr/>
        </p:nvSpPr>
        <p:spPr>
          <a:xfrm>
            <a:off x="0" y="6400800"/>
            <a:ext cx="9144000" cy="4572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Font typeface="Arial" panose="020B0604020202020204" pitchFamily="34" charset="0"/>
              <a:buNone/>
            </a:pPr>
            <a:r>
              <a:rPr lang="en-US" sz="1600" dirty="0" err="1">
                <a:latin typeface="Garamond" panose="02020404030301010803" pitchFamily="18" charset="0"/>
              </a:rPr>
              <a:t>McElreath</a:t>
            </a:r>
            <a:r>
              <a:rPr lang="en-US" sz="1600" dirty="0">
                <a:latin typeface="Garamond" panose="02020404030301010803" pitchFamily="18" charset="0"/>
              </a:rPr>
              <a:t> 2016, </a:t>
            </a:r>
            <a:r>
              <a:rPr lang="en-US" sz="1600" i="1" dirty="0">
                <a:latin typeface="Garamond" panose="02020404030301010803" pitchFamily="18" charset="0"/>
              </a:rPr>
              <a:t>Statistical Rethinking</a:t>
            </a:r>
            <a:endParaRPr lang="en-US" sz="1600" dirty="0">
              <a:latin typeface="Garamond" panose="02020404030301010803" pitchFamily="18" charset="0"/>
            </a:endParaRPr>
          </a:p>
        </p:txBody>
      </p:sp>
      <p:pic>
        <p:nvPicPr>
          <p:cNvPr id="4" name="Picture 3">
            <a:extLst>
              <a:ext uri="{FF2B5EF4-FFF2-40B4-BE49-F238E27FC236}">
                <a16:creationId xmlns:a16="http://schemas.microsoft.com/office/drawing/2014/main" id="{0E45C484-7F1A-394F-B40C-EC37B506FB7C}"/>
              </a:ext>
            </a:extLst>
          </p:cNvPr>
          <p:cNvPicPr>
            <a:picLocks noChangeAspect="1"/>
          </p:cNvPicPr>
          <p:nvPr/>
        </p:nvPicPr>
        <p:blipFill>
          <a:blip r:embed="rId3"/>
          <a:stretch>
            <a:fillRect/>
          </a:stretch>
        </p:blipFill>
        <p:spPr>
          <a:xfrm>
            <a:off x="140339" y="2077713"/>
            <a:ext cx="8863322" cy="3936062"/>
          </a:xfrm>
          <a:prstGeom prst="rect">
            <a:avLst/>
          </a:prstGeom>
        </p:spPr>
      </p:pic>
    </p:spTree>
    <p:extLst>
      <p:ext uri="{BB962C8B-B14F-4D97-AF65-F5344CB8AC3E}">
        <p14:creationId xmlns:p14="http://schemas.microsoft.com/office/powerpoint/2010/main" val="2841022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1474-3096-D245-A648-F680EAD233AB}"/>
              </a:ext>
            </a:extLst>
          </p:cNvPr>
          <p:cNvSpPr>
            <a:spLocks noGrp="1"/>
          </p:cNvSpPr>
          <p:nvPr>
            <p:ph type="title"/>
          </p:nvPr>
        </p:nvSpPr>
        <p:spPr>
          <a:xfrm>
            <a:off x="628650" y="0"/>
            <a:ext cx="7886700" cy="1325563"/>
          </a:xfrm>
        </p:spPr>
        <p:txBody>
          <a:bodyPr/>
          <a:lstStyle/>
          <a:p>
            <a:pPr algn="ctr"/>
            <a:r>
              <a:rPr lang="en-US" dirty="0">
                <a:latin typeface="Garamond" panose="02020404030301010803" pitchFamily="18" charset="0"/>
              </a:rPr>
              <a:t>Poisson Distribution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BAC1A29-3E5A-BB42-9BD0-143C8DC3B575}"/>
                  </a:ext>
                </a:extLst>
              </p:cNvPr>
              <p:cNvSpPr>
                <a:spLocks noGrp="1"/>
              </p:cNvSpPr>
              <p:nvPr>
                <p:ph idx="1"/>
              </p:nvPr>
            </p:nvSpPr>
            <p:spPr>
              <a:xfrm>
                <a:off x="628650" y="1142999"/>
                <a:ext cx="7886700" cy="5535387"/>
              </a:xfrm>
            </p:spPr>
            <p:txBody>
              <a:bodyPr>
                <a:normAutofit fontScale="92500" lnSpcReduction="10000"/>
              </a:bodyPr>
              <a:lstStyle/>
              <a:p>
                <a:r>
                  <a:rPr lang="en-US" dirty="0">
                    <a:latin typeface="Garamond" panose="02020404030301010803" pitchFamily="18" charset="0"/>
                  </a:rPr>
                  <a:t>A </a:t>
                </a:r>
                <a:r>
                  <a:rPr lang="en-US" i="1" dirty="0">
                    <a:latin typeface="Garamond" panose="02020404030301010803" pitchFamily="18" charset="0"/>
                  </a:rPr>
                  <a:t>discrete </a:t>
                </a:r>
                <a:r>
                  <a:rPr lang="en-US" dirty="0">
                    <a:latin typeface="Garamond" panose="02020404030301010803" pitchFamily="18" charset="0"/>
                  </a:rPr>
                  <a:t>probability distribution with </a:t>
                </a:r>
                <a:r>
                  <a:rPr lang="en-US" i="1" dirty="0">
                    <a:latin typeface="Garamond" panose="02020404030301010803" pitchFamily="18" charset="0"/>
                  </a:rPr>
                  <a:t>one</a:t>
                </a:r>
                <a:r>
                  <a:rPr lang="en-US" dirty="0">
                    <a:latin typeface="Garamond" panose="02020404030301010803" pitchFamily="18" charset="0"/>
                  </a:rPr>
                  <a:t> parameter: </a:t>
                </a:r>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𝜆</m:t>
                    </m:r>
                  </m:oMath>
                </a14:m>
                <a:r>
                  <a:rPr lang="en-US" dirty="0">
                    <a:latin typeface="Garamond" panose="02020404030301010803" pitchFamily="18" charset="0"/>
                  </a:rPr>
                  <a:t> = rate, or average number of events</a:t>
                </a:r>
              </a:p>
              <a:p>
                <a:pPr lvl="1"/>
                <a:endParaRPr lang="en-US" dirty="0">
                  <a:latin typeface="Garamond" panose="02020404030301010803" pitchFamily="18" charset="0"/>
                </a:endParaRPr>
              </a:p>
              <a:p>
                <a:r>
                  <a:rPr lang="en-US" dirty="0">
                    <a:latin typeface="Garamond" panose="02020404030301010803" pitchFamily="18" charset="0"/>
                  </a:rPr>
                  <a:t>Outcome is a non-negative integer count (x) given</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endParaRPr lang="en-US" dirty="0">
                  <a:latin typeface="Garamond" panose="02020404030301010803" pitchFamily="18" charset="0"/>
                </a:endParaRPr>
              </a:p>
              <a:p>
                <a:pPr marL="457200" lvl="1" indent="0">
                  <a:buNone/>
                </a:pPr>
                <a:endParaRPr lang="en-US" dirty="0">
                  <a:latin typeface="Garamond" panose="02020404030301010803" pitchFamily="18" charset="0"/>
                </a:endParaRPr>
              </a:p>
              <a:p>
                <a:r>
                  <a:rPr lang="en-US" dirty="0">
                    <a:latin typeface="Garamond" panose="02020404030301010803" pitchFamily="18" charset="0"/>
                  </a:rPr>
                  <a:t>The </a:t>
                </a:r>
                <a:r>
                  <a:rPr lang="en-US" i="1" dirty="0">
                    <a:latin typeface="Garamond" panose="02020404030301010803" pitchFamily="18" charset="0"/>
                  </a:rPr>
                  <a:t>probability mass function </a:t>
                </a:r>
                <a:r>
                  <a:rPr lang="en-US" dirty="0">
                    <a:latin typeface="Garamond" panose="02020404030301010803" pitchFamily="18" charset="0"/>
                  </a:rPr>
                  <a:t>in R:</a:t>
                </a:r>
              </a:p>
              <a:p>
                <a:pPr lvl="1"/>
                <a:r>
                  <a:rPr lang="en-US" sz="1800" dirty="0" err="1">
                    <a:latin typeface="Monaco" pitchFamily="2" charset="0"/>
                  </a:rPr>
                  <a:t>dpois</a:t>
                </a:r>
                <a:r>
                  <a:rPr lang="en-US" sz="1800" dirty="0">
                    <a:latin typeface="Monaco" pitchFamily="2" charset="0"/>
                  </a:rPr>
                  <a:t>(x, lambda)</a:t>
                </a:r>
              </a:p>
              <a:p>
                <a:pPr lvl="1"/>
                <a:r>
                  <a:rPr lang="en-US" dirty="0">
                    <a:latin typeface="Garamond" panose="02020404030301010803" pitchFamily="18" charset="0"/>
                  </a:rPr>
                  <a:t>Where </a:t>
                </a:r>
                <a:r>
                  <a:rPr lang="en-US" sz="1800" dirty="0">
                    <a:latin typeface="Monaco" pitchFamily="2" charset="0"/>
                  </a:rPr>
                  <a:t>x</a:t>
                </a:r>
                <a:r>
                  <a:rPr lang="en-US" dirty="0">
                    <a:latin typeface="Garamond" panose="02020404030301010803" pitchFamily="18" charset="0"/>
                  </a:rPr>
                  <a:t> = a non-negative integer count and </a:t>
                </a:r>
                <a:r>
                  <a:rPr lang="en-US" sz="1800" dirty="0">
                    <a:latin typeface="Monaco" pitchFamily="2" charset="0"/>
                  </a:rPr>
                  <a:t>lambda</a:t>
                </a:r>
                <a:r>
                  <a:rPr lang="en-US" dirty="0">
                    <a:latin typeface="Garamond" panose="02020404030301010803" pitchFamily="18" charset="0"/>
                  </a:rPr>
                  <a:t> = </a:t>
                </a:r>
                <a14:m>
                  <m:oMath xmlns:m="http://schemas.openxmlformats.org/officeDocument/2006/math">
                    <m:r>
                      <a:rPr lang="en-US" i="1">
                        <a:latin typeface="Cambria Math" panose="02040503050406030204" pitchFamily="18" charset="0"/>
                        <a:ea typeface="Cambria Math" panose="02040503050406030204" pitchFamily="18" charset="0"/>
                      </a:rPr>
                      <m:t>𝜆</m:t>
                    </m:r>
                  </m:oMath>
                </a14:m>
                <a:endParaRPr lang="en-US" i="1" dirty="0">
                  <a:latin typeface="Garamond" panose="02020404030301010803" pitchFamily="18" charset="0"/>
                </a:endParaRPr>
              </a:p>
              <a:p>
                <a:endParaRPr lang="en-US" sz="1800" dirty="0">
                  <a:latin typeface="Monaco" pitchFamily="2" charset="0"/>
                </a:endParaRPr>
              </a:p>
              <a:p>
                <a:r>
                  <a:rPr lang="en-US" dirty="0">
                    <a:latin typeface="Garamond" panose="02020404030301010803" pitchFamily="18" charset="0"/>
                  </a:rPr>
                  <a:t>Which can be visualized like so:</a:t>
                </a:r>
              </a:p>
              <a:p>
                <a:pPr lvl="1"/>
                <a:r>
                  <a:rPr lang="en-US" sz="1800" dirty="0">
                    <a:latin typeface="Monaco" pitchFamily="2" charset="0"/>
                  </a:rPr>
                  <a:t>plot(0:15, </a:t>
                </a:r>
                <a:r>
                  <a:rPr lang="en-US" sz="1800" dirty="0" err="1">
                    <a:latin typeface="Monaco" pitchFamily="2" charset="0"/>
                  </a:rPr>
                  <a:t>dpois</a:t>
                </a:r>
                <a:r>
                  <a:rPr lang="en-US" sz="1800" dirty="0">
                    <a:latin typeface="Monaco" pitchFamily="2" charset="0"/>
                  </a:rPr>
                  <a:t>(0:15, lambda = 3.5))</a:t>
                </a:r>
              </a:p>
              <a:p>
                <a:pPr lvl="1"/>
                <a:endParaRPr lang="en-US" dirty="0">
                  <a:latin typeface="Garamond" panose="02020404030301010803" pitchFamily="18" charset="0"/>
                </a:endParaRPr>
              </a:p>
              <a:p>
                <a:r>
                  <a:rPr lang="en-US" dirty="0">
                    <a:latin typeface="Garamond" panose="02020404030301010803" pitchFamily="18" charset="0"/>
                  </a:rPr>
                  <a:t>The </a:t>
                </a:r>
                <a:r>
                  <a:rPr lang="en-US" i="1" dirty="0">
                    <a:latin typeface="Garamond" panose="02020404030301010803" pitchFamily="18" charset="0"/>
                  </a:rPr>
                  <a:t>random generation function </a:t>
                </a:r>
                <a:r>
                  <a:rPr lang="en-US" dirty="0">
                    <a:latin typeface="Garamond" panose="02020404030301010803" pitchFamily="18" charset="0"/>
                  </a:rPr>
                  <a:t>in R:</a:t>
                </a:r>
              </a:p>
              <a:p>
                <a:pPr lvl="1"/>
                <a:r>
                  <a:rPr lang="en-US" sz="1800" dirty="0" err="1">
                    <a:latin typeface="Monaco" pitchFamily="2" charset="0"/>
                  </a:rPr>
                  <a:t>rpois</a:t>
                </a:r>
                <a:r>
                  <a:rPr lang="en-US" sz="1800" dirty="0">
                    <a:latin typeface="Monaco" pitchFamily="2" charset="0"/>
                  </a:rPr>
                  <a:t>(n, lambda)</a:t>
                </a:r>
              </a:p>
              <a:p>
                <a:pPr lvl="1"/>
                <a:r>
                  <a:rPr lang="en-US" dirty="0">
                    <a:latin typeface="Garamond" panose="02020404030301010803" pitchFamily="18" charset="0"/>
                  </a:rPr>
                  <a:t>Where </a:t>
                </a:r>
                <a:r>
                  <a:rPr lang="en-US" sz="1800" dirty="0">
                    <a:latin typeface="Monaco" pitchFamily="2" charset="0"/>
                  </a:rPr>
                  <a:t>n</a:t>
                </a:r>
                <a:r>
                  <a:rPr lang="en-US" dirty="0">
                    <a:latin typeface="Garamond" panose="02020404030301010803" pitchFamily="18" charset="0"/>
                  </a:rPr>
                  <a:t> = the number of observations to generate, </a:t>
                </a:r>
                <a:r>
                  <a:rPr lang="en-US" sz="1800" dirty="0">
                    <a:latin typeface="Monaco" pitchFamily="2" charset="0"/>
                  </a:rPr>
                  <a:t>lambda</a:t>
                </a:r>
                <a:r>
                  <a:rPr lang="en-US" dirty="0">
                    <a:latin typeface="Garamond" panose="02020404030301010803" pitchFamily="18" charset="0"/>
                  </a:rPr>
                  <a:t> = </a:t>
                </a:r>
                <a14:m>
                  <m:oMath xmlns:m="http://schemas.openxmlformats.org/officeDocument/2006/math">
                    <m:r>
                      <a:rPr lang="en-US" i="1">
                        <a:latin typeface="Cambria Math" panose="02040503050406030204" pitchFamily="18" charset="0"/>
                        <a:ea typeface="Cambria Math" panose="02040503050406030204" pitchFamily="18" charset="0"/>
                      </a:rPr>
                      <m:t>𝜆</m:t>
                    </m:r>
                  </m:oMath>
                </a14:m>
                <a:endParaRPr lang="en-US" i="1" dirty="0">
                  <a:latin typeface="Garamond" panose="02020404030301010803" pitchFamily="18" charset="0"/>
                </a:endParaRPr>
              </a:p>
            </p:txBody>
          </p:sp>
        </mc:Choice>
        <mc:Fallback xmlns="">
          <p:sp>
            <p:nvSpPr>
              <p:cNvPr id="5" name="Content Placeholder 4">
                <a:extLst>
                  <a:ext uri="{FF2B5EF4-FFF2-40B4-BE49-F238E27FC236}">
                    <a16:creationId xmlns:a16="http://schemas.microsoft.com/office/drawing/2014/main" id="{5BAC1A29-3E5A-BB42-9BD0-143C8DC3B575}"/>
                  </a:ext>
                </a:extLst>
              </p:cNvPr>
              <p:cNvSpPr>
                <a:spLocks noGrp="1" noRot="1" noChangeAspect="1" noMove="1" noResize="1" noEditPoints="1" noAdjustHandles="1" noChangeArrowheads="1" noChangeShapeType="1" noTextEdit="1"/>
              </p:cNvSpPr>
              <p:nvPr>
                <p:ph idx="1"/>
              </p:nvPr>
            </p:nvSpPr>
            <p:spPr>
              <a:xfrm>
                <a:off x="628650" y="1142999"/>
                <a:ext cx="7886700" cy="5535387"/>
              </a:xfrm>
              <a:blipFill>
                <a:blip r:embed="rId3"/>
                <a:stretch>
                  <a:fillRect l="-1286" t="-2059"/>
                </a:stretch>
              </a:blipFill>
            </p:spPr>
            <p:txBody>
              <a:bodyPr/>
              <a:lstStyle/>
              <a:p>
                <a:r>
                  <a:rPr lang="en-US">
                    <a:noFill/>
                  </a:rPr>
                  <a:t> </a:t>
                </a:r>
              </a:p>
            </p:txBody>
          </p:sp>
        </mc:Fallback>
      </mc:AlternateContent>
    </p:spTree>
    <p:extLst>
      <p:ext uri="{BB962C8B-B14F-4D97-AF65-F5344CB8AC3E}">
        <p14:creationId xmlns:p14="http://schemas.microsoft.com/office/powerpoint/2010/main" val="27628455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23082</TotalTime>
  <Words>804</Words>
  <Application>Microsoft Macintosh PowerPoint</Application>
  <PresentationFormat>On-screen Show (4:3)</PresentationFormat>
  <Paragraphs>113</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Cambria Math</vt:lpstr>
      <vt:lpstr>Garamond</vt:lpstr>
      <vt:lpstr>Monaco</vt:lpstr>
      <vt:lpstr>Office Theme</vt:lpstr>
      <vt:lpstr>Introduction to Statistics for  Ecology and Evolutionary Biology  MCMC, Link Functions, and Poisson Regression  Week 11 08 April 2019 </vt:lpstr>
      <vt:lpstr>Markov Chain Monte Carlo (MCMC)</vt:lpstr>
      <vt:lpstr>Validating MCMC Chains</vt:lpstr>
      <vt:lpstr>From Linear Models to Generalized Linear Models (GLMs) </vt:lpstr>
      <vt:lpstr>From Linear Models to Generalized Linear Models (GLMs) </vt:lpstr>
      <vt:lpstr>PowerPoint Presentation</vt:lpstr>
      <vt:lpstr>From Linear Models to Generalized Linear Models (GLMs) </vt:lpstr>
      <vt:lpstr>The Necessity of Link Functions</vt:lpstr>
      <vt:lpstr>Poisson Distribution</vt:lpstr>
      <vt:lpstr>Log Link for Poisson GLMs</vt:lpstr>
      <vt:lpstr>Poisson GLM </vt:lpstr>
      <vt:lpstr>Poisson GLM </vt:lpstr>
      <vt:lpstr>Poisson GLM </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427</cp:revision>
  <dcterms:created xsi:type="dcterms:W3CDTF">2019-02-10T22:55:32Z</dcterms:created>
  <dcterms:modified xsi:type="dcterms:W3CDTF">2019-04-08T03:57:24Z</dcterms:modified>
</cp:coreProperties>
</file>