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57" r:id="rId4"/>
    <p:sldId id="272" r:id="rId5"/>
    <p:sldId id="259" r:id="rId6"/>
    <p:sldId id="260" r:id="rId7"/>
    <p:sldId id="263" r:id="rId8"/>
    <p:sldId id="266" r:id="rId9"/>
    <p:sldId id="268" r:id="rId10"/>
    <p:sldId id="264" r:id="rId11"/>
    <p:sldId id="270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1109"/>
  </p:normalViewPr>
  <p:slideViewPr>
    <p:cSldViewPr snapToGrid="0" snapToObjects="1">
      <p:cViewPr varScale="1">
        <p:scale>
          <a:sx n="79" d="100"/>
          <a:sy n="79" d="100"/>
        </p:scale>
        <p:origin x="1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F3965-24A9-F84B-B960-1F8DFF81EEE9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F6DB-1E63-2144-9C7E-5CB31AA6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statistician and Presbyterian minister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Updating plausibility in the light of evidence from the data. Observed </a:t>
            </a:r>
            <a:r>
              <a:rPr lang="en-US" dirty="0" err="1"/>
              <a:t>Ws</a:t>
            </a:r>
            <a:r>
              <a:rPr lang="en-US" dirty="0"/>
              <a:t> move the curve to the right, observed Ls move it to the left.</a:t>
            </a:r>
          </a:p>
          <a:p>
            <a:pPr marL="171450" indent="-171450">
              <a:buFontTx/>
              <a:buChar char="-"/>
            </a:pPr>
            <a:r>
              <a:rPr lang="en-US" dirty="0"/>
              <a:t>Maximum relative plausibility increases with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Highlights the importance of sample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dbinom</a:t>
            </a:r>
            <a:r>
              <a:rPr lang="en-US" dirty="0"/>
              <a:t>() function in R script to emphasize the fact that the likelihood function is showing us the relative plausibility of different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key lesson is that the posterior is proportional to the product of the prior and the likelihood.”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graphics highlight that the posterior is the result of a multiplicative interaction between the prior and the 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8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9DB6-2A55-E249-AE44-565DA48679A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4103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Bayesian Basics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04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18 February 2019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C3304-0C49-4A4A-8D27-355E3A065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73" y="163902"/>
            <a:ext cx="6110054" cy="65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Three Numerical Methods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for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1) Grid approximation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This week and next week using standard R functionality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2) Quadratic approximation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Most of the rest of the semester using </a:t>
            </a:r>
            <a:r>
              <a:rPr lang="en-US" sz="1800" dirty="0">
                <a:latin typeface="Monaco" pitchFamily="2" charset="0"/>
              </a:rPr>
              <a:t>rethinking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package functions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3) Markov chain Monte Carlo (MCMC)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little bit further into the semester using </a:t>
            </a:r>
            <a:r>
              <a:rPr lang="en-US" sz="1800" dirty="0">
                <a:latin typeface="Monaco" pitchFamily="2" charset="0"/>
              </a:rPr>
              <a:t>rethinking</a:t>
            </a:r>
            <a:r>
              <a:rPr lang="en-US" dirty="0">
                <a:latin typeface="Garamond" panose="02020404030301010803" pitchFamily="18" charset="0"/>
              </a:rPr>
              <a:t> package functions that call Stan</a:t>
            </a:r>
          </a:p>
        </p:txBody>
      </p:sp>
    </p:spTree>
    <p:extLst>
      <p:ext uri="{BB962C8B-B14F-4D97-AF65-F5344CB8AC3E}">
        <p14:creationId xmlns:p14="http://schemas.microsoft.com/office/powerpoint/2010/main" val="21510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Important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Posterior distributions are a reflection of model’s certainty about a parameter </a:t>
            </a:r>
            <a:r>
              <a:rPr lang="en-US" i="1" dirty="0">
                <a:latin typeface="Garamond" panose="02020404030301010803" pitchFamily="18" charset="0"/>
              </a:rPr>
              <a:t>given </a:t>
            </a:r>
            <a:r>
              <a:rPr lang="en-US" dirty="0">
                <a:latin typeface="Garamond" panose="02020404030301010803" pitchFamily="18" charset="0"/>
              </a:rPr>
              <a:t>the assumptions built into the model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No guarantee the model is a good one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“All models are wrong, but some are useful”</a:t>
            </a:r>
          </a:p>
        </p:txBody>
      </p:sp>
    </p:spTree>
    <p:extLst>
      <p:ext uri="{BB962C8B-B14F-4D97-AF65-F5344CB8AC3E}">
        <p14:creationId xmlns:p14="http://schemas.microsoft.com/office/powerpoint/2010/main" val="12760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AF96A-FEA4-F247-B6C4-E5A3154B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78" y="1951953"/>
            <a:ext cx="3891044" cy="41726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F6C175-932D-8040-8A43-F42F3322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Thomas Bayes</a:t>
            </a:r>
          </a:p>
        </p:txBody>
      </p:sp>
    </p:spTree>
    <p:extLst>
      <p:ext uri="{BB962C8B-B14F-4D97-AF65-F5344CB8AC3E}">
        <p14:creationId xmlns:p14="http://schemas.microsoft.com/office/powerpoint/2010/main" val="39631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Initial Definitions and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Probabilities – non-negative (zero or positive) real numbers that sum to one</a:t>
                </a:r>
              </a:p>
              <a:p>
                <a:pPr lvl="1"/>
                <a:r>
                  <a:rPr lang="en-US" dirty="0">
                    <a:latin typeface="Garamond" panose="02020404030301010803" pitchFamily="18" charset="0"/>
                  </a:rPr>
                  <a:t>Often represented as </a:t>
                </a:r>
                <a:r>
                  <a:rPr lang="en-US" i="1" dirty="0">
                    <a:latin typeface="Garamond" panose="02020404030301010803" pitchFamily="18" charset="0"/>
                  </a:rPr>
                  <a:t>p </a:t>
                </a:r>
                <a:r>
                  <a:rPr lang="en-US" dirty="0">
                    <a:latin typeface="Garamond" panose="02020404030301010803" pitchFamily="18" charset="0"/>
                  </a:rPr>
                  <a:t>or </a:t>
                </a:r>
                <a:r>
                  <a:rPr lang="en-US" dirty="0" err="1">
                    <a:latin typeface="Garamond" panose="02020404030301010803" pitchFamily="18" charset="0"/>
                  </a:rPr>
                  <a:t>Pr</a:t>
                </a:r>
                <a:r>
                  <a:rPr lang="en-US" dirty="0">
                    <a:latin typeface="Garamond" panose="02020404030301010803" pitchFamily="18" charset="0"/>
                  </a:rPr>
                  <a:t>()</a:t>
                </a:r>
                <a:endParaRPr lang="en-US" i="1" dirty="0">
                  <a:latin typeface="Garamond" panose="02020404030301010803" pitchFamily="18" charset="0"/>
                </a:endParaRPr>
              </a:p>
              <a:p>
                <a:pPr lvl="1"/>
                <a:endParaRPr lang="en-US" i="1" dirty="0">
                  <a:latin typeface="Garamond" panose="02020404030301010803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i="1" dirty="0">
                    <a:latin typeface="Garamond" panose="02020404030301010803" pitchFamily="18" charset="0"/>
                  </a:rPr>
                  <a:t> </a:t>
                </a:r>
                <a:r>
                  <a:rPr lang="en-US" dirty="0">
                    <a:latin typeface="Garamond" panose="02020404030301010803" pitchFamily="18" charset="0"/>
                  </a:rPr>
                  <a:t>– means “proportional to”</a:t>
                </a:r>
              </a:p>
              <a:p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| – means “given”</a:t>
                </a:r>
              </a:p>
              <a:p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4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Initial Definitions and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If we want to know the probability of </a:t>
            </a:r>
            <a:r>
              <a:rPr lang="en-US" i="1" dirty="0">
                <a:latin typeface="Garamond" panose="02020404030301010803" pitchFamily="18" charset="0"/>
              </a:rPr>
              <a:t>both</a:t>
            </a:r>
            <a:r>
              <a:rPr lang="en-US" dirty="0">
                <a:latin typeface="Garamond" panose="02020404030301010803" pitchFamily="18" charset="0"/>
              </a:rPr>
              <a:t> of two </a:t>
            </a:r>
            <a:r>
              <a:rPr lang="en-US" i="1" dirty="0">
                <a:latin typeface="Garamond" panose="02020404030301010803" pitchFamily="18" charset="0"/>
              </a:rPr>
              <a:t>independent</a:t>
            </a:r>
            <a:r>
              <a:rPr lang="en-US" dirty="0">
                <a:latin typeface="Garamond" panose="02020404030301010803" pitchFamily="18" charset="0"/>
              </a:rPr>
              <a:t> events, A and B, occurring:</a:t>
            </a: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Pr</a:t>
            </a:r>
            <a:r>
              <a:rPr lang="en-US" dirty="0">
                <a:latin typeface="Garamond" panose="02020404030301010803" pitchFamily="18" charset="0"/>
              </a:rPr>
              <a:t>(A and B) = </a:t>
            </a:r>
            <a:r>
              <a:rPr lang="en-US" dirty="0" err="1">
                <a:latin typeface="Garamond" panose="02020404030301010803" pitchFamily="18" charset="0"/>
              </a:rPr>
              <a:t>Pr</a:t>
            </a:r>
            <a:r>
              <a:rPr lang="en-US" dirty="0">
                <a:latin typeface="Garamond" panose="02020404030301010803" pitchFamily="18" charset="0"/>
              </a:rPr>
              <a:t>(A ∩ B) = </a:t>
            </a:r>
            <a:r>
              <a:rPr lang="en-US" dirty="0" err="1">
                <a:latin typeface="Garamond" panose="02020404030301010803" pitchFamily="18" charset="0"/>
              </a:rPr>
              <a:t>Pr</a:t>
            </a:r>
            <a:r>
              <a:rPr lang="en-US" dirty="0">
                <a:latin typeface="Garamond" panose="02020404030301010803" pitchFamily="18" charset="0"/>
              </a:rPr>
              <a:t>(A) * </a:t>
            </a:r>
            <a:r>
              <a:rPr lang="en-US" dirty="0" err="1">
                <a:latin typeface="Garamond" panose="02020404030301010803" pitchFamily="18" charset="0"/>
              </a:rPr>
              <a:t>Pr</a:t>
            </a:r>
            <a:r>
              <a:rPr lang="en-US" dirty="0">
                <a:latin typeface="Garamond" panose="02020404030301010803" pitchFamily="18" charset="0"/>
              </a:rPr>
              <a:t>(B)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If we want to know the probability of </a:t>
            </a:r>
            <a:r>
              <a:rPr lang="en-US" i="1" dirty="0">
                <a:latin typeface="Garamond" panose="02020404030301010803" pitchFamily="18" charset="0"/>
              </a:rPr>
              <a:t>either</a:t>
            </a:r>
            <a:r>
              <a:rPr lang="en-US" dirty="0">
                <a:latin typeface="Garamond" panose="02020404030301010803" pitchFamily="18" charset="0"/>
              </a:rPr>
              <a:t> of two </a:t>
            </a:r>
            <a:r>
              <a:rPr lang="en-US" i="1" dirty="0">
                <a:latin typeface="Garamond" panose="02020404030301010803" pitchFamily="18" charset="0"/>
              </a:rPr>
              <a:t>mutually exclusive</a:t>
            </a:r>
            <a:r>
              <a:rPr lang="en-US" dirty="0">
                <a:latin typeface="Garamond" panose="02020404030301010803" pitchFamily="18" charset="0"/>
              </a:rPr>
              <a:t> events, A and B, occurring:</a:t>
            </a: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Pr</a:t>
            </a:r>
            <a:r>
              <a:rPr lang="en-US" dirty="0">
                <a:latin typeface="Garamond" panose="02020404030301010803" pitchFamily="18" charset="0"/>
              </a:rPr>
              <a:t>(A or B) = </a:t>
            </a:r>
            <a:r>
              <a:rPr lang="en-US" dirty="0" err="1">
                <a:latin typeface="Garamond" panose="02020404030301010803" pitchFamily="18" charset="0"/>
              </a:rPr>
              <a:t>Pr</a:t>
            </a:r>
            <a:r>
              <a:rPr lang="en-US" dirty="0">
                <a:latin typeface="Garamond" panose="02020404030301010803" pitchFamily="18" charset="0"/>
              </a:rPr>
              <a:t>(A ∪ B) = </a:t>
            </a:r>
            <a:r>
              <a:rPr lang="en-US" dirty="0" err="1">
                <a:latin typeface="Garamond" panose="02020404030301010803" pitchFamily="18" charset="0"/>
              </a:rPr>
              <a:t>Pr</a:t>
            </a:r>
            <a:r>
              <a:rPr lang="en-US" dirty="0">
                <a:latin typeface="Garamond" panose="02020404030301010803" pitchFamily="18" charset="0"/>
              </a:rPr>
              <a:t>(A) + </a:t>
            </a:r>
            <a:r>
              <a:rPr lang="en-US" dirty="0" err="1">
                <a:latin typeface="Garamond" panose="02020404030301010803" pitchFamily="18" charset="0"/>
              </a:rPr>
              <a:t>Pr</a:t>
            </a:r>
            <a:r>
              <a:rPr lang="en-US" dirty="0">
                <a:latin typeface="Garamond" panose="02020404030301010803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506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Summary of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1877796"/>
            <a:ext cx="8490856" cy="42780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We make formal conjectures about the state of the world, or at least our representation of it,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(assign </a:t>
            </a:r>
            <a:r>
              <a:rPr lang="en-US" i="1" dirty="0">
                <a:latin typeface="Garamond" panose="02020404030301010803" pitchFamily="18" charset="0"/>
              </a:rPr>
              <a:t>prior probability distributions</a:t>
            </a:r>
            <a:r>
              <a:rPr lang="en-US" dirty="0">
                <a:latin typeface="Garamond" panose="02020404030301010803" pitchFamily="18" charset="0"/>
              </a:rPr>
              <a:t> to </a:t>
            </a:r>
            <a:r>
              <a:rPr lang="en-US" i="1" dirty="0">
                <a:latin typeface="Garamond" panose="02020404030301010803" pitchFamily="18" charset="0"/>
              </a:rPr>
              <a:t>parameters</a:t>
            </a:r>
            <a:r>
              <a:rPr lang="en-US" dirty="0">
                <a:latin typeface="Garamond" panose="02020404030301010803" pitchFamily="18" charset="0"/>
              </a:rPr>
              <a:t>)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and modify this information in the light of evidence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i="1" dirty="0">
                <a:latin typeface="Garamond" panose="02020404030301010803" pitchFamily="18" charset="0"/>
              </a:rPr>
              <a:t>data</a:t>
            </a:r>
            <a:r>
              <a:rPr lang="en-US" dirty="0">
                <a:latin typeface="Garamond" panose="02020404030301010803" pitchFamily="18" charset="0"/>
              </a:rPr>
              <a:t>)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to produce updated inference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i="1" dirty="0">
                <a:latin typeface="Garamond" panose="02020404030301010803" pitchFamily="18" charset="0"/>
              </a:rPr>
              <a:t>posterior probability distributions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8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258906-206D-4A4B-AE0D-BC0FB946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75" y="137885"/>
            <a:ext cx="5747088" cy="65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1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Formalizing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Likelihood – mathematical formula that specifies the plausibility of the data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Parameters – quantities we wish to estimate from the data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Prior – initial set of </a:t>
            </a:r>
            <a:r>
              <a:rPr lang="en-US" dirty="0" err="1">
                <a:latin typeface="Garamond" panose="02020404030301010803" pitchFamily="18" charset="0"/>
              </a:rPr>
              <a:t>plausibilities</a:t>
            </a:r>
            <a:r>
              <a:rPr lang="en-US" dirty="0">
                <a:latin typeface="Garamond" panose="02020404030301010803" pitchFamily="18" charset="0"/>
              </a:rPr>
              <a:t> for a parameter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Priors with no information: “flat”, “naïve”, or “un-informative”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Priors with some information: “regularizing” or “weakly informative”</a:t>
            </a:r>
          </a:p>
        </p:txBody>
      </p:sp>
    </p:spTree>
    <p:extLst>
      <p:ext uri="{BB962C8B-B14F-4D97-AF65-F5344CB8AC3E}">
        <p14:creationId xmlns:p14="http://schemas.microsoft.com/office/powerpoint/2010/main" val="36206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Formalizing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Once a likelihood, parameter(s), and prior(s) have been specified, you expose them to data to generate inference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The resulting inference is represented by the posterior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Posterior distribution – the relative plausibility of different parameter values, given the data observed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6A2A3-3EF4-354E-A602-25938D3081C4}"/>
                  </a:ext>
                </a:extLst>
              </p:cNvPr>
              <p:cNvSpPr txBox="1"/>
              <p:nvPr/>
            </p:nvSpPr>
            <p:spPr>
              <a:xfrm>
                <a:off x="2430492" y="2184434"/>
                <a:ext cx="4283016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6A2A3-3EF4-354E-A602-25938D308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92" y="2184434"/>
                <a:ext cx="4283016" cy="912622"/>
              </a:xfrm>
              <a:prstGeom prst="rect">
                <a:avLst/>
              </a:prstGeom>
              <a:blipFill>
                <a:blip r:embed="rId3"/>
                <a:stretch>
                  <a:fillRect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D00181-5BA8-744F-8EC5-18A3AB8CB075}"/>
                  </a:ext>
                </a:extLst>
              </p:cNvPr>
              <p:cNvSpPr txBox="1"/>
              <p:nvPr/>
            </p:nvSpPr>
            <p:spPr>
              <a:xfrm>
                <a:off x="1405027" y="3786368"/>
                <a:ext cx="6333946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Posterior</m:t>
                          </m:r>
                        </m:fName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Likelihood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Prior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Average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Likelihood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D00181-5BA8-744F-8EC5-18A3AB8C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27" y="3786368"/>
                <a:ext cx="6333946" cy="911724"/>
              </a:xfrm>
              <a:prstGeom prst="rect">
                <a:avLst/>
              </a:prstGeom>
              <a:blipFill>
                <a:blip r:embed="rId4"/>
                <a:stretch>
                  <a:fillRect t="-684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4AE9BF-C6E4-6741-BCCC-6F9C0205D94D}"/>
                  </a:ext>
                </a:extLst>
              </p:cNvPr>
              <p:cNvSpPr txBox="1"/>
              <p:nvPr/>
            </p:nvSpPr>
            <p:spPr>
              <a:xfrm>
                <a:off x="1405027" y="5648148"/>
                <a:ext cx="63339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Posterior</m:t>
                          </m:r>
                        </m:fName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Likelihood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Prior</m:t>
                      </m:r>
                    </m:oMath>
                  </m:oMathPara>
                </a14:m>
                <a:endParaRPr lang="en-US" sz="28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4AE9BF-C6E4-6741-BCCC-6F9C0205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27" y="5648148"/>
                <a:ext cx="6333946" cy="430887"/>
              </a:xfrm>
              <a:prstGeom prst="rect">
                <a:avLst/>
              </a:prstGeom>
              <a:blipFill>
                <a:blip r:embed="rId5"/>
                <a:stretch>
                  <a:fillRect t="-857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4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</TotalTime>
  <Words>518</Words>
  <Application>Microsoft Macintosh PowerPoint</Application>
  <PresentationFormat>On-screen Show (4:3)</PresentationFormat>
  <Paragraphs>68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Monaco</vt:lpstr>
      <vt:lpstr>Office Theme</vt:lpstr>
      <vt:lpstr>Introduction to Statistics for  Ecology and Evolutionary Biology  Bayesian Basics  Week 04 18 February 2019 </vt:lpstr>
      <vt:lpstr>Thomas Bayes</vt:lpstr>
      <vt:lpstr>Initial Definitions and Notation</vt:lpstr>
      <vt:lpstr>Initial Definitions and Notation</vt:lpstr>
      <vt:lpstr>Summary of Bayesian Inference</vt:lpstr>
      <vt:lpstr>PowerPoint Presentation</vt:lpstr>
      <vt:lpstr>Formalizing Bayesian Inference</vt:lpstr>
      <vt:lpstr>Formalizing Bayesian Inference</vt:lpstr>
      <vt:lpstr>Bayes’ Theorem</vt:lpstr>
      <vt:lpstr>PowerPoint Presentation</vt:lpstr>
      <vt:lpstr>Three Numerical Methods for Bayesian Inference</vt:lpstr>
      <vt:lpstr>Important Caveats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2019-02-10T22:55:32Z</dcterms:created>
  <dcterms:modified xsi:type="dcterms:W3CDTF">2019-02-18T20:16:59Z</dcterms:modified>
</cp:coreProperties>
</file>