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12192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" name="Shape 69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" name="Shape 70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" name="Shape 71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" name="Shape 72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" name="Shape 75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3pPr>
            <a:lvl4pPr indent="0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4pPr>
            <a:lvl5pPr indent="0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5pPr>
            <a:lvl6pPr indent="0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6pPr>
            <a:lvl7pPr indent="0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7pPr>
            <a:lvl8pPr indent="0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8pPr>
            <a:lvl9pPr indent="0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indent="0" marL="2286000" rtl="0">
              <a:spcBef>
                <a:spcPts val="0"/>
              </a:spcBef>
              <a:buNone/>
              <a:defRPr/>
            </a:lvl6pPr>
            <a:lvl7pPr indent="0" marL="2743200" rtl="0">
              <a:spcBef>
                <a:spcPts val="0"/>
              </a:spcBef>
              <a:buNone/>
              <a:defRPr/>
            </a:lvl7pPr>
            <a:lvl8pPr indent="0" marL="3200400" rtl="0">
              <a:spcBef>
                <a:spcPts val="0"/>
              </a:spcBef>
              <a:buNone/>
              <a:defRPr/>
            </a:lvl8pPr>
            <a:lvl9pPr indent="0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indent="0" marL="2286000" rtl="0">
              <a:spcBef>
                <a:spcPts val="0"/>
              </a:spcBef>
              <a:buNone/>
              <a:defRPr/>
            </a:lvl6pPr>
            <a:lvl7pPr indent="0" marL="2743200" rtl="0">
              <a:spcBef>
                <a:spcPts val="0"/>
              </a:spcBef>
              <a:buNone/>
              <a:defRPr/>
            </a:lvl7pPr>
            <a:lvl8pPr indent="0" marL="3200400" rtl="0">
              <a:spcBef>
                <a:spcPts val="0"/>
              </a:spcBef>
              <a:buNone/>
              <a:defRPr/>
            </a:lvl8pPr>
            <a:lvl9pPr indent="0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indent="0" marL="2286000" rtl="0">
              <a:spcBef>
                <a:spcPts val="0"/>
              </a:spcBef>
              <a:buNone/>
              <a:defRPr/>
            </a:lvl6pPr>
            <a:lvl7pPr indent="0" marL="2743200" rtl="0">
              <a:spcBef>
                <a:spcPts val="0"/>
              </a:spcBef>
              <a:buNone/>
              <a:defRPr/>
            </a:lvl7pPr>
            <a:lvl8pPr indent="0" marL="3200400" rtl="0">
              <a:spcBef>
                <a:spcPts val="0"/>
              </a:spcBef>
              <a:buNone/>
              <a:defRPr/>
            </a:lvl8pPr>
            <a:lvl9pPr indent="0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indent="0" marL="2286000" rtl="0">
              <a:spcBef>
                <a:spcPts val="0"/>
              </a:spcBef>
              <a:buNone/>
              <a:defRPr/>
            </a:lvl6pPr>
            <a:lvl7pPr indent="0" marL="2743200" rtl="0">
              <a:spcBef>
                <a:spcPts val="0"/>
              </a:spcBef>
              <a:buNone/>
              <a:defRPr/>
            </a:lvl7pPr>
            <a:lvl8pPr indent="0" marL="3200400" rtl="0">
              <a:spcBef>
                <a:spcPts val="0"/>
              </a:spcBef>
              <a:buNone/>
              <a:defRPr/>
            </a:lvl8pPr>
            <a:lvl9pPr indent="0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jpg"/><Relationship Id="rId4" Type="http://schemas.openxmlformats.org/officeDocument/2006/relationships/image" Target="../media/image52.jpg"/><Relationship Id="rId5" Type="http://schemas.openxmlformats.org/officeDocument/2006/relationships/image" Target="../media/image0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g"/><Relationship Id="rId4" Type="http://schemas.openxmlformats.org/officeDocument/2006/relationships/image" Target="../media/image1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jpg"/><Relationship Id="rId4" Type="http://schemas.openxmlformats.org/officeDocument/2006/relationships/image" Target="../media/image26.jpg"/><Relationship Id="rId5" Type="http://schemas.openxmlformats.org/officeDocument/2006/relationships/image" Target="../media/image1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jpg"/><Relationship Id="rId4" Type="http://schemas.openxmlformats.org/officeDocument/2006/relationships/image" Target="../media/image23.jpg"/><Relationship Id="rId5" Type="http://schemas.openxmlformats.org/officeDocument/2006/relationships/image" Target="../media/image2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jpg"/><Relationship Id="rId4" Type="http://schemas.openxmlformats.org/officeDocument/2006/relationships/image" Target="../media/image2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4.jpg"/><Relationship Id="rId4" Type="http://schemas.openxmlformats.org/officeDocument/2006/relationships/image" Target="../media/image27.jpg"/><Relationship Id="rId5" Type="http://schemas.openxmlformats.org/officeDocument/2006/relationships/image" Target="../media/image32.jpg"/><Relationship Id="rId6" Type="http://schemas.openxmlformats.org/officeDocument/2006/relationships/image" Target="../media/image5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jpg"/><Relationship Id="rId4" Type="http://schemas.openxmlformats.org/officeDocument/2006/relationships/image" Target="../media/image30.jpg"/><Relationship Id="rId5" Type="http://schemas.openxmlformats.org/officeDocument/2006/relationships/image" Target="../media/image29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jpg"/><Relationship Id="rId4" Type="http://schemas.openxmlformats.org/officeDocument/2006/relationships/image" Target="../media/image3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jpg"/><Relationship Id="rId4" Type="http://schemas.openxmlformats.org/officeDocument/2006/relationships/image" Target="../media/image35.jpg"/><Relationship Id="rId5" Type="http://schemas.openxmlformats.org/officeDocument/2006/relationships/image" Target="../media/image3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jpg"/><Relationship Id="rId4" Type="http://schemas.openxmlformats.org/officeDocument/2006/relationships/image" Target="../media/image3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jpg"/><Relationship Id="rId4" Type="http://schemas.openxmlformats.org/officeDocument/2006/relationships/image" Target="../media/image4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jpg"/><Relationship Id="rId4" Type="http://schemas.openxmlformats.org/officeDocument/2006/relationships/image" Target="../media/image4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3.jpg"/><Relationship Id="rId4" Type="http://schemas.openxmlformats.org/officeDocument/2006/relationships/image" Target="../media/image4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8.jpg"/><Relationship Id="rId4" Type="http://schemas.openxmlformats.org/officeDocument/2006/relationships/image" Target="../media/image50.jpg"/><Relationship Id="rId5" Type="http://schemas.openxmlformats.org/officeDocument/2006/relationships/image" Target="../media/image49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7.jpg"/><Relationship Id="rId4" Type="http://schemas.openxmlformats.org/officeDocument/2006/relationships/image" Target="../media/image56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6669" y="667208"/>
            <a:ext cx="4094102" cy="52488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10609245" y="5208171"/>
            <a:ext cx="8515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2015. 07.10</a:t>
            </a:r>
          </a:p>
          <a:p>
            <a:pPr indent="0" lvl="0" marL="0" marR="0" rtl="0" algn="r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이세리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881908" y="1079741"/>
            <a:ext cx="63562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발췌하여 전체 이야기를 전하라.                   사실을 왜곡하지 않는 선에서…</a:t>
            </a:r>
          </a:p>
        </p:txBody>
      </p:sp>
      <p:grpSp>
        <p:nvGrpSpPr>
          <p:cNvPr id="310" name="Shape 310"/>
          <p:cNvGrpSpPr/>
          <p:nvPr/>
        </p:nvGrpSpPr>
        <p:grpSpPr>
          <a:xfrm>
            <a:off x="3327912" y="1573296"/>
            <a:ext cx="5594130" cy="2461495"/>
            <a:chOff x="3327912" y="1573296"/>
            <a:chExt cx="5594130" cy="2461495"/>
          </a:xfrm>
        </p:grpSpPr>
        <p:sp>
          <p:nvSpPr>
            <p:cNvPr id="311" name="Shape 311"/>
            <p:cNvSpPr/>
            <p:nvPr/>
          </p:nvSpPr>
          <p:spPr>
            <a:xfrm>
              <a:off x="3515200" y="2212274"/>
              <a:ext cx="187286" cy="1080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3823673" y="2322443"/>
              <a:ext cx="187286" cy="972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4159689" y="2135155"/>
              <a:ext cx="187286" cy="1152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4468162" y="2179223"/>
              <a:ext cx="187286" cy="11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4809683" y="2036001"/>
              <a:ext cx="187286" cy="125999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5118157" y="1837706"/>
              <a:ext cx="187286" cy="143999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7" name="Shape 317"/>
            <p:cNvCxnSpPr/>
            <p:nvPr/>
          </p:nvCxnSpPr>
          <p:spPr>
            <a:xfrm>
              <a:off x="3327912" y="3292273"/>
              <a:ext cx="287999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18" name="Shape 318"/>
            <p:cNvSpPr txBox="1"/>
            <p:nvPr/>
          </p:nvSpPr>
          <p:spPr>
            <a:xfrm>
              <a:off x="3471735" y="3413460"/>
              <a:ext cx="2441694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q1    q2    q3   q4     q1    q2  q3  q4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5426630" y="1872964"/>
              <a:ext cx="187286" cy="140399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5735103" y="1729752"/>
              <a:ext cx="187286" cy="154799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5052057" y="1573296"/>
              <a:ext cx="1010102" cy="2181339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870540" y="1857901"/>
              <a:ext cx="187286" cy="143999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8179014" y="1893159"/>
              <a:ext cx="187286" cy="140399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8487488" y="1749949"/>
              <a:ext cx="187286" cy="154799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5" name="Shape 325"/>
            <p:cNvCxnSpPr/>
            <p:nvPr/>
          </p:nvCxnSpPr>
          <p:spPr>
            <a:xfrm>
              <a:off x="7662042" y="3294789"/>
              <a:ext cx="125999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26" name="Shape 326"/>
            <p:cNvSpPr txBox="1"/>
            <p:nvPr/>
          </p:nvSpPr>
          <p:spPr>
            <a:xfrm>
              <a:off x="7868143" y="3413458"/>
              <a:ext cx="806630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q2  q3  q4</a:t>
              </a:r>
            </a:p>
          </p:txBody>
        </p:sp>
        <p:sp>
          <p:nvSpPr>
            <p:cNvPr id="327" name="Shape 327"/>
            <p:cNvSpPr txBox="1"/>
            <p:nvPr/>
          </p:nvSpPr>
          <p:spPr>
            <a:xfrm>
              <a:off x="3877282" y="3788571"/>
              <a:ext cx="178125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2008                      2009</a:t>
              </a:r>
            </a:p>
          </p:txBody>
        </p:sp>
        <p:sp>
          <p:nvSpPr>
            <p:cNvPr id="328" name="Shape 328"/>
            <p:cNvSpPr txBox="1"/>
            <p:nvPr/>
          </p:nvSpPr>
          <p:spPr>
            <a:xfrm>
              <a:off x="7968682" y="3754637"/>
              <a:ext cx="466793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2009</a:t>
              </a:r>
            </a:p>
          </p:txBody>
        </p:sp>
      </p:grpSp>
      <p:grpSp>
        <p:nvGrpSpPr>
          <p:cNvPr id="329" name="Shape 329"/>
          <p:cNvGrpSpPr/>
          <p:nvPr/>
        </p:nvGrpSpPr>
        <p:grpSpPr>
          <a:xfrm>
            <a:off x="3290778" y="4356964"/>
            <a:ext cx="5586181" cy="2450063"/>
            <a:chOff x="3290778" y="4356964"/>
            <a:chExt cx="5586181" cy="2450063"/>
          </a:xfrm>
        </p:grpSpPr>
        <p:sp>
          <p:nvSpPr>
            <p:cNvPr id="330" name="Shape 330"/>
            <p:cNvSpPr/>
            <p:nvPr/>
          </p:nvSpPr>
          <p:spPr>
            <a:xfrm>
              <a:off x="4122555" y="5304414"/>
              <a:ext cx="187286" cy="50399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4431028" y="5040008"/>
              <a:ext cx="187286" cy="25199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4772551" y="5315423"/>
              <a:ext cx="187286" cy="17999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5081023" y="4698492"/>
              <a:ext cx="187286" cy="61199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4" name="Shape 334"/>
            <p:cNvCxnSpPr/>
            <p:nvPr/>
          </p:nvCxnSpPr>
          <p:spPr>
            <a:xfrm>
              <a:off x="3290778" y="5304764"/>
              <a:ext cx="287999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35" name="Shape 335"/>
            <p:cNvSpPr txBox="1"/>
            <p:nvPr/>
          </p:nvSpPr>
          <p:spPr>
            <a:xfrm>
              <a:off x="3434601" y="6197126"/>
              <a:ext cx="2441694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q1    q2    q3   q4     q1    q2  q3  q4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5389498" y="4623580"/>
              <a:ext cx="187286" cy="684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5697971" y="4788844"/>
              <a:ext cx="187286" cy="50399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5014923" y="4356964"/>
              <a:ext cx="1010102" cy="2181339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 txBox="1"/>
            <p:nvPr/>
          </p:nvSpPr>
          <p:spPr>
            <a:xfrm>
              <a:off x="3437680" y="6560806"/>
              <a:ext cx="1871024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2008                         2009</a:t>
              </a:r>
            </a:p>
          </p:txBody>
        </p:sp>
        <p:sp>
          <p:nvSpPr>
            <p:cNvPr id="340" name="Shape 340"/>
            <p:cNvSpPr/>
            <p:nvPr/>
          </p:nvSpPr>
          <p:spPr>
            <a:xfrm>
              <a:off x="3789516" y="5305721"/>
              <a:ext cx="187286" cy="684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3481042" y="5315423"/>
              <a:ext cx="187286" cy="61199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7847790" y="4707151"/>
              <a:ext cx="187286" cy="61199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8156264" y="4632239"/>
              <a:ext cx="187286" cy="684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8464738" y="4797503"/>
              <a:ext cx="187286" cy="50399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5" name="Shape 345"/>
            <p:cNvCxnSpPr/>
            <p:nvPr/>
          </p:nvCxnSpPr>
          <p:spPr>
            <a:xfrm>
              <a:off x="7616960" y="5305221"/>
              <a:ext cx="125999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46" name="Shape 346"/>
            <p:cNvSpPr txBox="1"/>
            <p:nvPr/>
          </p:nvSpPr>
          <p:spPr>
            <a:xfrm>
              <a:off x="7776649" y="5415737"/>
              <a:ext cx="806630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q2  q3  q4</a:t>
              </a:r>
            </a:p>
          </p:txBody>
        </p:sp>
        <p:sp>
          <p:nvSpPr>
            <p:cNvPr id="347" name="Shape 347"/>
            <p:cNvSpPr txBox="1"/>
            <p:nvPr/>
          </p:nvSpPr>
          <p:spPr>
            <a:xfrm>
              <a:off x="7639292" y="5779417"/>
              <a:ext cx="466793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2009</a:t>
              </a:r>
            </a:p>
          </p:txBody>
        </p:sp>
      </p:grpSp>
      <p:sp>
        <p:nvSpPr>
          <p:cNvPr id="348" name="Shape 348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881908" y="239770"/>
            <a:ext cx="1920718" cy="454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풍부한 데이터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314176" y="301812"/>
            <a:ext cx="1648207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많을 수록 좋을까?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230725" y="3788571"/>
            <a:ext cx="100860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분기별 매출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9720457" y="1813892"/>
            <a:ext cx="1558439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최근 3분기만 따로 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떼어서 보여준다면 ,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맞나요?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9770150" y="2971277"/>
            <a:ext cx="14590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8분기 vs 3분기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(어느 것이 Good?)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9555682" y="4943758"/>
            <a:ext cx="1558439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최근 3분기만 따로 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떼어서 보여준다면 ,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맞나요?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881908" y="239770"/>
            <a:ext cx="723275" cy="454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글꼴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2809300" y="1839816"/>
            <a:ext cx="405591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가독성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차트의 글꼴 가독성을 위한 기본 규칙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(교재 참조)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881908" y="239770"/>
            <a:ext cx="723275" cy="454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글꼴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2003169" y="301812"/>
            <a:ext cx="186301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차트의 타이포그래피</a:t>
            </a:r>
          </a:p>
        </p:txBody>
      </p:sp>
      <p:pic>
        <p:nvPicPr>
          <p:cNvPr id="370" name="Shape 3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6617" y="1465242"/>
            <a:ext cx="6007213" cy="4726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1" name="Shape 371"/>
          <p:cNvCxnSpPr/>
          <p:nvPr/>
        </p:nvCxnSpPr>
        <p:spPr>
          <a:xfrm>
            <a:off x="2710149" y="1850833"/>
            <a:ext cx="604026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72" name="Shape 372"/>
          <p:cNvCxnSpPr/>
          <p:nvPr/>
        </p:nvCxnSpPr>
        <p:spPr>
          <a:xfrm>
            <a:off x="2710149" y="2302524"/>
            <a:ext cx="604026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73" name="Shape 373"/>
          <p:cNvCxnSpPr/>
          <p:nvPr/>
        </p:nvCxnSpPr>
        <p:spPr>
          <a:xfrm>
            <a:off x="2710148" y="3183874"/>
            <a:ext cx="604026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74" name="Shape 374"/>
          <p:cNvCxnSpPr/>
          <p:nvPr/>
        </p:nvCxnSpPr>
        <p:spPr>
          <a:xfrm>
            <a:off x="2710148" y="4065223"/>
            <a:ext cx="604026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375" name="Shape 375"/>
          <p:cNvGrpSpPr/>
          <p:nvPr/>
        </p:nvGrpSpPr>
        <p:grpSpPr>
          <a:xfrm>
            <a:off x="597941" y="1620000"/>
            <a:ext cx="1802240" cy="2563261"/>
            <a:chOff x="597941" y="1620000"/>
            <a:chExt cx="1802240" cy="2563261"/>
          </a:xfrm>
        </p:grpSpPr>
        <p:sp>
          <p:nvSpPr>
            <p:cNvPr id="376" name="Shape 376"/>
            <p:cNvSpPr txBox="1"/>
            <p:nvPr/>
          </p:nvSpPr>
          <p:spPr>
            <a:xfrm>
              <a:off x="865588" y="1620000"/>
              <a:ext cx="1524775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모두 대문자 &amp; </a:t>
              </a:r>
            </a:p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검은 배경에 흰글씨</a:t>
              </a:r>
            </a:p>
          </p:txBody>
        </p:sp>
        <p:sp>
          <p:nvSpPr>
            <p:cNvPr id="377" name="Shape 377"/>
            <p:cNvSpPr txBox="1"/>
            <p:nvPr/>
          </p:nvSpPr>
          <p:spPr>
            <a:xfrm>
              <a:off x="597941" y="2184484"/>
              <a:ext cx="1794082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볼드체 / 이탤릭체 동시</a:t>
              </a:r>
            </a:p>
          </p:txBody>
        </p:sp>
        <p:sp>
          <p:nvSpPr>
            <p:cNvPr id="378" name="Shape 378"/>
            <p:cNvSpPr txBox="1"/>
            <p:nvPr/>
          </p:nvSpPr>
          <p:spPr>
            <a:xfrm>
              <a:off x="721514" y="3045374"/>
              <a:ext cx="1678666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좌표축의 숫자를 굵게</a:t>
              </a:r>
            </a:p>
          </p:txBody>
        </p:sp>
        <p:sp>
          <p:nvSpPr>
            <p:cNvPr id="379" name="Shape 379"/>
            <p:cNvSpPr txBox="1"/>
            <p:nvPr/>
          </p:nvSpPr>
          <p:spPr>
            <a:xfrm>
              <a:off x="1227866" y="3906262"/>
              <a:ext cx="1162497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글자 기울이기</a:t>
              </a:r>
            </a:p>
          </p:txBody>
        </p:sp>
      </p:grpSp>
      <p:sp>
        <p:nvSpPr>
          <p:cNvPr id="380" name="Shape 380"/>
          <p:cNvSpPr txBox="1"/>
          <p:nvPr/>
        </p:nvSpPr>
        <p:spPr>
          <a:xfrm>
            <a:off x="9911399" y="5159037"/>
            <a:ext cx="121700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이름이 긴 경우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199084" y="5297537"/>
            <a:ext cx="429658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881908" y="239770"/>
            <a:ext cx="723275" cy="454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글꼴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727748" y="301812"/>
            <a:ext cx="186301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차트의 타이포그래피</a:t>
            </a:r>
          </a:p>
        </p:txBody>
      </p:sp>
      <p:pic>
        <p:nvPicPr>
          <p:cNvPr id="389" name="Shape 3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8423" y="239770"/>
            <a:ext cx="5196590" cy="6521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881908" y="239770"/>
            <a:ext cx="723275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색상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2135371" y="301812"/>
            <a:ext cx="114486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차트의 색상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881908" y="947216"/>
            <a:ext cx="7176964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사돈 식구를 집으로 맞이할 때처럼 품위를 지켜야 한다.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        전략적인 색상 선택으로 효과적으로 데이터를 비교하고 대조한다.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       색상에 변화를 준다는 것 = 정보에도 변화가 생겼다 or 또 다른 데이터 층이 추가되었다.   </a:t>
            </a:r>
            <a:r>
              <a:rPr b="0" baseline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(질)</a:t>
            </a:r>
          </a:p>
        </p:txBody>
      </p:sp>
      <p:pic>
        <p:nvPicPr>
          <p:cNvPr id="398" name="Shape 3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7931" y="2416467"/>
            <a:ext cx="6930795" cy="13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Shape 3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4307" y="3827167"/>
            <a:ext cx="2746766" cy="11555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0" name="Shape 400"/>
          <p:cNvGrpSpPr/>
          <p:nvPr/>
        </p:nvGrpSpPr>
        <p:grpSpPr>
          <a:xfrm>
            <a:off x="1430986" y="2212916"/>
            <a:ext cx="5513207" cy="1044528"/>
            <a:chOff x="2114032" y="2486909"/>
            <a:chExt cx="5513207" cy="1044528"/>
          </a:xfrm>
        </p:grpSpPr>
        <p:sp>
          <p:nvSpPr>
            <p:cNvPr id="401" name="Shape 401"/>
            <p:cNvSpPr txBox="1"/>
            <p:nvPr/>
          </p:nvSpPr>
          <p:spPr>
            <a:xfrm>
              <a:off x="4158021" y="2486909"/>
              <a:ext cx="3469218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같은 종류 데이터는 여러 색상 사용하지 않는다.</a:t>
              </a:r>
            </a:p>
          </p:txBody>
        </p:sp>
        <p:sp>
          <p:nvSpPr>
            <p:cNvPr id="402" name="Shape 402"/>
            <p:cNvSpPr/>
            <p:nvPr/>
          </p:nvSpPr>
          <p:spPr>
            <a:xfrm>
              <a:off x="2114032" y="3133508"/>
              <a:ext cx="5469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(X) </a:t>
              </a:r>
            </a:p>
          </p:txBody>
        </p:sp>
        <p:sp>
          <p:nvSpPr>
            <p:cNvPr id="403" name="Shape 403"/>
            <p:cNvSpPr/>
            <p:nvPr/>
          </p:nvSpPr>
          <p:spPr>
            <a:xfrm>
              <a:off x="5966439" y="3162106"/>
              <a:ext cx="5854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(O) </a:t>
              </a:r>
            </a:p>
          </p:txBody>
        </p:sp>
      </p:grpSp>
      <p:sp>
        <p:nvSpPr>
          <p:cNvPr id="404" name="Shape 404"/>
          <p:cNvSpPr txBox="1"/>
          <p:nvPr/>
        </p:nvSpPr>
        <p:spPr>
          <a:xfrm>
            <a:off x="8964939" y="4266435"/>
            <a:ext cx="137088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핵심을 강조할 때</a:t>
            </a:r>
          </a:p>
        </p:txBody>
      </p:sp>
      <p:pic>
        <p:nvPicPr>
          <p:cNvPr id="405" name="Shape 4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0230" y="5726012"/>
            <a:ext cx="5912027" cy="10741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6" name="Shape 406"/>
          <p:cNvGrpSpPr/>
          <p:nvPr/>
        </p:nvGrpSpPr>
        <p:grpSpPr>
          <a:xfrm>
            <a:off x="1430985" y="5116162"/>
            <a:ext cx="8278253" cy="553997"/>
            <a:chOff x="909854" y="5174005"/>
            <a:chExt cx="8278253" cy="553997"/>
          </a:xfrm>
        </p:grpSpPr>
        <p:sp>
          <p:nvSpPr>
            <p:cNvPr id="407" name="Shape 407"/>
            <p:cNvSpPr txBox="1"/>
            <p:nvPr/>
          </p:nvSpPr>
          <p:spPr>
            <a:xfrm>
              <a:off x="909854" y="5174005"/>
              <a:ext cx="4087979" cy="553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서로 다른 색상 or 색생환 반대편 색을 사용하지 않는다. 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-&gt; 데이터 집중 어려움</a:t>
              </a:r>
            </a:p>
          </p:txBody>
        </p:sp>
        <p:sp>
          <p:nvSpPr>
            <p:cNvPr id="408" name="Shape 408"/>
            <p:cNvSpPr txBox="1"/>
            <p:nvPr/>
          </p:nvSpPr>
          <p:spPr>
            <a:xfrm>
              <a:off x="5595457" y="5244096"/>
              <a:ext cx="3592650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한 가지 색상에서 밝기 변화 or 같은 쪽 색상환 색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881908" y="239770"/>
            <a:ext cx="723275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색상</a:t>
            </a:r>
          </a:p>
        </p:txBody>
      </p:sp>
      <p:pic>
        <p:nvPicPr>
          <p:cNvPr id="415" name="Shape 4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1215" y="1609600"/>
            <a:ext cx="6705877" cy="2830197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 txBox="1"/>
          <p:nvPr/>
        </p:nvSpPr>
        <p:spPr>
          <a:xfrm>
            <a:off x="3963726" y="858146"/>
            <a:ext cx="3615092" cy="610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컬러 스케일은 색상과 관계없이 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가장 밝은 색 -&gt; 가장 어두운 색으로 혹은 그 반대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4629773" y="3689480"/>
            <a:ext cx="22829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테스트 : 그레이 스케일로 변환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2135371" y="301812"/>
            <a:ext cx="114486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차트의 색상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Shape 423"/>
          <p:cNvGrpSpPr/>
          <p:nvPr/>
        </p:nvGrpSpPr>
        <p:grpSpPr>
          <a:xfrm>
            <a:off x="3113634" y="4511405"/>
            <a:ext cx="4859839" cy="1353264"/>
            <a:chOff x="3113634" y="4511405"/>
            <a:chExt cx="4859839" cy="1353264"/>
          </a:xfrm>
        </p:grpSpPr>
        <p:sp>
          <p:nvSpPr>
            <p:cNvPr id="424" name="Shape 424"/>
            <p:cNvSpPr/>
            <p:nvPr/>
          </p:nvSpPr>
          <p:spPr>
            <a:xfrm>
              <a:off x="3716362" y="4586317"/>
              <a:ext cx="187286" cy="611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4024837" y="4511405"/>
              <a:ext cx="187286" cy="684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4333310" y="4676669"/>
              <a:ext cx="187286" cy="503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7" name="Shape 427"/>
            <p:cNvCxnSpPr/>
            <p:nvPr/>
          </p:nvCxnSpPr>
          <p:spPr>
            <a:xfrm>
              <a:off x="3485532" y="5184387"/>
              <a:ext cx="125999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428" name="Shape 428"/>
            <p:cNvSpPr txBox="1"/>
            <p:nvPr/>
          </p:nvSpPr>
          <p:spPr>
            <a:xfrm>
              <a:off x="3113634" y="5010739"/>
              <a:ext cx="3113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sp>
          <p:nvSpPr>
            <p:cNvPr id="429" name="Shape 429"/>
            <p:cNvSpPr/>
            <p:nvPr/>
          </p:nvSpPr>
          <p:spPr>
            <a:xfrm rot="10800000">
              <a:off x="6944305" y="5167446"/>
              <a:ext cx="187286" cy="611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 rot="10800000">
              <a:off x="7252778" y="5180669"/>
              <a:ext cx="187286" cy="684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 rot="10800000">
              <a:off x="7561252" y="5180680"/>
              <a:ext cx="187286" cy="503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2" name="Shape 432"/>
            <p:cNvCxnSpPr/>
            <p:nvPr/>
          </p:nvCxnSpPr>
          <p:spPr>
            <a:xfrm>
              <a:off x="6713474" y="5181619"/>
              <a:ext cx="125999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433" name="Shape 433"/>
            <p:cNvSpPr txBox="1"/>
            <p:nvPr/>
          </p:nvSpPr>
          <p:spPr>
            <a:xfrm>
              <a:off x="6341576" y="5007969"/>
              <a:ext cx="3113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</p:grpSp>
      <p:sp>
        <p:nvSpPr>
          <p:cNvPr id="434" name="Shape 434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 txBox="1"/>
          <p:nvPr/>
        </p:nvSpPr>
        <p:spPr>
          <a:xfrm>
            <a:off x="881908" y="239770"/>
            <a:ext cx="723275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색상</a:t>
            </a:r>
          </a:p>
        </p:txBody>
      </p:sp>
      <p:pic>
        <p:nvPicPr>
          <p:cNvPr id="436" name="Shape 4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2996" y="2092708"/>
            <a:ext cx="6892084" cy="1344554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Shape 437"/>
          <p:cNvSpPr txBox="1"/>
          <p:nvPr/>
        </p:nvSpPr>
        <p:spPr>
          <a:xfrm>
            <a:off x="5488619" y="1018566"/>
            <a:ext cx="1008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색상의 언어</a:t>
            </a:r>
          </a:p>
        </p:txBody>
      </p:sp>
      <p:grpSp>
        <p:nvGrpSpPr>
          <p:cNvPr id="438" name="Shape 438"/>
          <p:cNvGrpSpPr/>
          <p:nvPr/>
        </p:nvGrpSpPr>
        <p:grpSpPr>
          <a:xfrm>
            <a:off x="1929982" y="1571550"/>
            <a:ext cx="7153909" cy="646331"/>
            <a:chOff x="1929982" y="1571550"/>
            <a:chExt cx="7153909" cy="646331"/>
          </a:xfrm>
        </p:grpSpPr>
        <p:sp>
          <p:nvSpPr>
            <p:cNvPr id="439" name="Shape 439"/>
            <p:cNvSpPr txBox="1"/>
            <p:nvPr/>
          </p:nvSpPr>
          <p:spPr>
            <a:xfrm>
              <a:off x="1929982" y="1571551"/>
              <a:ext cx="36872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어떤 테마 연상시키는 색</a:t>
              </a:r>
            </a:p>
            <a:p>
              <a:pPr indent="-171450" lvl="0" marL="171450" marR="0" rtl="0" algn="ctr">
                <a:lnSpc>
                  <a:spcPct val="15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-"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크리스마스 매출이라고 빨강,초록을 쓰지 않는다.</a:t>
              </a:r>
            </a:p>
          </p:txBody>
        </p:sp>
        <p:sp>
          <p:nvSpPr>
            <p:cNvPr id="440" name="Shape 440"/>
            <p:cNvSpPr txBox="1"/>
            <p:nvPr/>
          </p:nvSpPr>
          <p:spPr>
            <a:xfrm>
              <a:off x="7063786" y="1571550"/>
              <a:ext cx="2020105" cy="610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짙은 파랑 – 보수적 분위기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밝은 색상 – 쾌활한 분위기</a:t>
              </a:r>
            </a:p>
          </p:txBody>
        </p:sp>
      </p:grpSp>
      <p:sp>
        <p:nvSpPr>
          <p:cNvPr id="441" name="Shape 441"/>
          <p:cNvSpPr txBox="1"/>
          <p:nvPr/>
        </p:nvSpPr>
        <p:spPr>
          <a:xfrm>
            <a:off x="6413444" y="4200287"/>
            <a:ext cx="1678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빨간색은 부정적 의미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2135371" y="301812"/>
            <a:ext cx="114486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차트의 색상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 txBox="1"/>
          <p:nvPr/>
        </p:nvSpPr>
        <p:spPr>
          <a:xfrm>
            <a:off x="881908" y="239770"/>
            <a:ext cx="723275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색상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2102322" y="301812"/>
            <a:ext cx="19880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색맹을 위한 색상 선택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2102322" y="520264"/>
            <a:ext cx="3159838" cy="454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남성 10명중 1명 색맹 </a:t>
            </a: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(미국국립보건원)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2214949" y="1420941"/>
            <a:ext cx="5625257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색상 조합의 함정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        빨강/녹색 or 파랑/노랑  (색상환 반대편 색상들 – 명도나 밝기가 비슷)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명도대비가 약하면 색맹은 데이터를 못 읽는다.</a:t>
            </a:r>
          </a:p>
        </p:txBody>
      </p:sp>
      <p:pic>
        <p:nvPicPr>
          <p:cNvPr id="452" name="Shape 4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2378" y="3080561"/>
            <a:ext cx="6136372" cy="3210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 txBox="1"/>
          <p:nvPr/>
        </p:nvSpPr>
        <p:spPr>
          <a:xfrm>
            <a:off x="881908" y="239770"/>
            <a:ext cx="723275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색상</a:t>
            </a:r>
          </a:p>
        </p:txBody>
      </p:sp>
      <p:pic>
        <p:nvPicPr>
          <p:cNvPr id="459" name="Shape 4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6696" y="1029488"/>
            <a:ext cx="2127980" cy="5695276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Shape 460"/>
          <p:cNvSpPr txBox="1"/>
          <p:nvPr/>
        </p:nvSpPr>
        <p:spPr>
          <a:xfrm>
            <a:off x="3137906" y="1322023"/>
            <a:ext cx="2595582" cy="50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글꼴 색은 검정으로</a:t>
            </a:r>
          </a:p>
          <a:p>
            <a:pPr indent="-2667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차트 항목은 차트 요소 근처에</a:t>
            </a:r>
          </a:p>
          <a:p>
            <a:pPr indent="-2667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명도 대비 높게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최종테스트 ? </a:t>
            </a:r>
            <a:r>
              <a:rPr b="0" baseline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(질)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2102322" y="301812"/>
            <a:ext cx="19880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색맹을 위한 색상 선택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/>
        </p:nvSpPr>
        <p:spPr>
          <a:xfrm>
            <a:off x="2126255" y="2699132"/>
            <a:ext cx="768511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2장    </a:t>
            </a:r>
            <a:r>
              <a:rPr b="0" baseline="0" i="0" lang="en-US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똑똑하게 차트 그리기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881908" y="324731"/>
            <a:ext cx="1733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틀린 부분 찾기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3538" y="2034476"/>
            <a:ext cx="5960124" cy="2451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Shape 4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0201" y="1594896"/>
            <a:ext cx="3602254" cy="5117626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Shape 472"/>
          <p:cNvSpPr txBox="1"/>
          <p:nvPr/>
        </p:nvSpPr>
        <p:spPr>
          <a:xfrm>
            <a:off x="4729246" y="2171939"/>
            <a:ext cx="151034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막대차트와 달리 </a:t>
            </a: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추세선은 </a:t>
            </a: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기준선이 반드시 </a:t>
            </a: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필요치 않다.</a:t>
            </a:r>
          </a:p>
        </p:txBody>
      </p:sp>
      <p:sp>
        <p:nvSpPr>
          <p:cNvPr id="473" name="Shape 473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881908" y="239770"/>
            <a:ext cx="453970" cy="454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선</a:t>
            </a:r>
          </a:p>
        </p:txBody>
      </p:sp>
      <p:grpSp>
        <p:nvGrpSpPr>
          <p:cNvPr id="475" name="Shape 475"/>
          <p:cNvGrpSpPr/>
          <p:nvPr/>
        </p:nvGrpSpPr>
        <p:grpSpPr>
          <a:xfrm>
            <a:off x="735110" y="1119591"/>
            <a:ext cx="4607352" cy="2926050"/>
            <a:chOff x="735110" y="1119591"/>
            <a:chExt cx="4607352" cy="2926050"/>
          </a:xfrm>
        </p:grpSpPr>
        <p:sp>
          <p:nvSpPr>
            <p:cNvPr id="476" name="Shape 476"/>
            <p:cNvSpPr txBox="1"/>
            <p:nvPr/>
          </p:nvSpPr>
          <p:spPr>
            <a:xfrm>
              <a:off x="735110" y="1119591"/>
              <a:ext cx="4607352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선 아래의 음영 처리는 반드시 차트의 기준선이 0인 경우만 허용</a:t>
              </a:r>
            </a:p>
          </p:txBody>
        </p:sp>
        <p:sp>
          <p:nvSpPr>
            <p:cNvPr id="477" name="Shape 477"/>
            <p:cNvSpPr txBox="1"/>
            <p:nvPr/>
          </p:nvSpPr>
          <p:spPr>
            <a:xfrm>
              <a:off x="1335878" y="1798873"/>
              <a:ext cx="325730" cy="2246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sp>
          <p:nvSpPr>
            <p:cNvPr id="478" name="Shape 478"/>
            <p:cNvSpPr/>
            <p:nvPr/>
          </p:nvSpPr>
          <p:spPr>
            <a:xfrm>
              <a:off x="2002399" y="2646838"/>
              <a:ext cx="2060155" cy="620627"/>
            </a:xfrm>
            <a:prstGeom prst="rect">
              <a:avLst/>
            </a:prstGeom>
            <a:solidFill>
              <a:srgbClr val="DEEBF7">
                <a:alpha val="4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9" name="Shape 479"/>
            <p:cNvCxnSpPr/>
            <p:nvPr/>
          </p:nvCxnSpPr>
          <p:spPr>
            <a:xfrm>
              <a:off x="2002400" y="3221822"/>
              <a:ext cx="2060155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80" name="Shape 480"/>
            <p:cNvCxnSpPr/>
            <p:nvPr/>
          </p:nvCxnSpPr>
          <p:spPr>
            <a:xfrm>
              <a:off x="2002400" y="2909128"/>
              <a:ext cx="2060155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81" name="Shape 481"/>
            <p:cNvCxnSpPr/>
            <p:nvPr/>
          </p:nvCxnSpPr>
          <p:spPr>
            <a:xfrm>
              <a:off x="2002400" y="2633707"/>
              <a:ext cx="2060155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82" name="Shape 482"/>
            <p:cNvCxnSpPr/>
            <p:nvPr/>
          </p:nvCxnSpPr>
          <p:spPr>
            <a:xfrm>
              <a:off x="2002400" y="2344658"/>
              <a:ext cx="2060155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83" name="Shape 483"/>
            <p:cNvCxnSpPr/>
            <p:nvPr/>
          </p:nvCxnSpPr>
          <p:spPr>
            <a:xfrm>
              <a:off x="2002400" y="2016763"/>
              <a:ext cx="2060155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84" name="Shape 484"/>
            <p:cNvCxnSpPr/>
            <p:nvPr/>
          </p:nvCxnSpPr>
          <p:spPr>
            <a:xfrm>
              <a:off x="2002400" y="3827750"/>
              <a:ext cx="2060155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dash"/>
              <a:miter/>
              <a:headEnd len="med" w="med" type="none"/>
              <a:tailEnd len="med" w="med" type="none"/>
            </a:ln>
          </p:spPr>
        </p:cxnSp>
        <p:cxnSp>
          <p:nvCxnSpPr>
            <p:cNvPr id="485" name="Shape 485"/>
            <p:cNvCxnSpPr/>
            <p:nvPr/>
          </p:nvCxnSpPr>
          <p:spPr>
            <a:xfrm>
              <a:off x="2002400" y="3515057"/>
              <a:ext cx="2060155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miter/>
              <a:headEnd len="med" w="med" type="none"/>
              <a:tailEnd len="med" w="med" type="none"/>
            </a:ln>
          </p:spPr>
        </p:cxnSp>
        <p:cxnSp>
          <p:nvCxnSpPr>
            <p:cNvPr id="486" name="Shape 486"/>
            <p:cNvCxnSpPr/>
            <p:nvPr/>
          </p:nvCxnSpPr>
          <p:spPr>
            <a:xfrm flipH="1" rot="10800000">
              <a:off x="2299857" y="2132958"/>
              <a:ext cx="297454" cy="50731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87" name="Shape 487"/>
            <p:cNvCxnSpPr/>
            <p:nvPr/>
          </p:nvCxnSpPr>
          <p:spPr>
            <a:xfrm>
              <a:off x="2597311" y="2171939"/>
              <a:ext cx="297455" cy="33896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88" name="Shape 488"/>
            <p:cNvCxnSpPr/>
            <p:nvPr/>
          </p:nvCxnSpPr>
          <p:spPr>
            <a:xfrm>
              <a:off x="2894767" y="2517380"/>
              <a:ext cx="517794" cy="39174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89" name="Shape 489"/>
            <p:cNvCxnSpPr/>
            <p:nvPr/>
          </p:nvCxnSpPr>
          <p:spPr>
            <a:xfrm>
              <a:off x="3412562" y="2909128"/>
              <a:ext cx="143216" cy="27542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490" name="Shape 490"/>
            <p:cNvSpPr txBox="1"/>
            <p:nvPr/>
          </p:nvSpPr>
          <p:spPr>
            <a:xfrm>
              <a:off x="747906" y="2646838"/>
              <a:ext cx="4651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(X)</a:t>
              </a:r>
            </a:p>
          </p:txBody>
        </p:sp>
      </p:grpSp>
      <p:sp>
        <p:nvSpPr>
          <p:cNvPr id="491" name="Shape 491"/>
          <p:cNvSpPr/>
          <p:nvPr/>
        </p:nvSpPr>
        <p:spPr>
          <a:xfrm>
            <a:off x="6761596" y="939083"/>
            <a:ext cx="2939119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09550" lvl="0" marL="28575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적절한 높이는 차트의 2/3 영역을 차지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디테일이 살아있는 적절한 두께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4955689" y="332425"/>
            <a:ext cx="114486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높이와 굵기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1661608" y="386286"/>
            <a:ext cx="23182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추세, 가속/감속, 변동성 등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Shape 499"/>
          <p:cNvSpPr txBox="1"/>
          <p:nvPr/>
        </p:nvSpPr>
        <p:spPr>
          <a:xfrm>
            <a:off x="881908" y="239770"/>
            <a:ext cx="453970" cy="454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선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2102322" y="301812"/>
            <a:ext cx="125386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Y축의 증가분</a:t>
            </a:r>
          </a:p>
        </p:txBody>
      </p:sp>
      <p:pic>
        <p:nvPicPr>
          <p:cNvPr id="501" name="Shape 5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908" y="2251553"/>
            <a:ext cx="4725677" cy="3206709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/>
          <p:nvPr/>
        </p:nvSpPr>
        <p:spPr>
          <a:xfrm>
            <a:off x="2894330" y="1553378"/>
            <a:ext cx="86754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나쁜 예</a:t>
            </a:r>
            <a:r>
              <a:rPr b="0" baseline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(질)</a:t>
            </a:r>
          </a:p>
        </p:txBody>
      </p:sp>
      <p:grpSp>
        <p:nvGrpSpPr>
          <p:cNvPr id="503" name="Shape 503"/>
          <p:cNvGrpSpPr/>
          <p:nvPr/>
        </p:nvGrpSpPr>
        <p:grpSpPr>
          <a:xfrm>
            <a:off x="6333267" y="1553378"/>
            <a:ext cx="4916578" cy="4100164"/>
            <a:chOff x="6333267" y="1553378"/>
            <a:chExt cx="4916578" cy="4100164"/>
          </a:xfrm>
        </p:grpSpPr>
        <p:pic>
          <p:nvPicPr>
            <p:cNvPr id="504" name="Shape 50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33267" y="2148290"/>
              <a:ext cx="4916578" cy="35052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5" name="Shape 505"/>
            <p:cNvSpPr txBox="1"/>
            <p:nvPr/>
          </p:nvSpPr>
          <p:spPr>
            <a:xfrm>
              <a:off x="8270560" y="1553378"/>
              <a:ext cx="70083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좋은 예</a:t>
              </a:r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1751905" y="5515042"/>
            <a:ext cx="3299289" cy="276998"/>
            <a:chOff x="1751905" y="5515042"/>
            <a:chExt cx="3299289" cy="276998"/>
          </a:xfrm>
        </p:grpSpPr>
        <p:sp>
          <p:nvSpPr>
            <p:cNvPr id="507" name="Shape 507"/>
            <p:cNvSpPr txBox="1"/>
            <p:nvPr/>
          </p:nvSpPr>
          <p:spPr>
            <a:xfrm>
              <a:off x="1751905" y="5515042"/>
              <a:ext cx="1008609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나쁜 증가분</a:t>
              </a:r>
            </a:p>
          </p:txBody>
        </p:sp>
        <p:sp>
          <p:nvSpPr>
            <p:cNvPr id="508" name="Shape 508"/>
            <p:cNvSpPr txBox="1"/>
            <p:nvPr/>
          </p:nvSpPr>
          <p:spPr>
            <a:xfrm>
              <a:off x="4042585" y="5515042"/>
              <a:ext cx="1008609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나쁜 기준선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Shape 5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0156" y="1138167"/>
            <a:ext cx="4290609" cy="5210026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Shape 514"/>
          <p:cNvSpPr txBox="1"/>
          <p:nvPr/>
        </p:nvSpPr>
        <p:spPr>
          <a:xfrm>
            <a:off x="1642258" y="5423287"/>
            <a:ext cx="2948243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뒤죽박죽 선은 금물 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차트 하나에 선은 4개 이하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굵기와 명도만 달리해서 선을 구분</a:t>
            </a:r>
          </a:p>
        </p:txBody>
      </p:sp>
      <p:sp>
        <p:nvSpPr>
          <p:cNvPr id="515" name="Shape 515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Shape 516"/>
          <p:cNvSpPr txBox="1"/>
          <p:nvPr/>
        </p:nvSpPr>
        <p:spPr>
          <a:xfrm>
            <a:off x="881908" y="239770"/>
            <a:ext cx="453970" cy="454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선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2102322" y="378931"/>
            <a:ext cx="20281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깔끔한 선, 명확한 신호</a:t>
            </a:r>
          </a:p>
        </p:txBody>
      </p:sp>
      <p:pic>
        <p:nvPicPr>
          <p:cNvPr id="518" name="Shape 5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381" y="2465353"/>
            <a:ext cx="4283376" cy="278462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Shape 519"/>
          <p:cNvSpPr txBox="1"/>
          <p:nvPr/>
        </p:nvSpPr>
        <p:spPr>
          <a:xfrm>
            <a:off x="2357841" y="1553378"/>
            <a:ext cx="86754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나쁜 예</a:t>
            </a:r>
            <a:r>
              <a:rPr b="0" baseline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(질)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6756350" y="3211333"/>
            <a:ext cx="40350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차트 패널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4개 이상이면, 개개의 차트를 배열하여 패턴을 보도록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6756350" y="71526"/>
            <a:ext cx="3321743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가장 중요한 데이터는?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       흑백 다중 선 차트 ( 가장 짙은 색 선 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       컬러 차트 (가장 중요한 선만 다른 색)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8892417" y="2768996"/>
            <a:ext cx="233269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범례 : 공간이 넉넉치 않고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선들이 많이 교차하는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경우에만 사용</a:t>
            </a:r>
          </a:p>
        </p:txBody>
      </p:sp>
      <p:sp>
        <p:nvSpPr>
          <p:cNvPr id="527" name="Shape 527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881908" y="239770"/>
            <a:ext cx="453970" cy="454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선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2102322" y="378931"/>
            <a:ext cx="13244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범례와 항목명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x="1108892" y="1167787"/>
            <a:ext cx="377699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항목은 선에서 너무 떨어지지 않도록 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항목은 간결하고, 짧은 한 문장으로</a:t>
            </a:r>
          </a:p>
        </p:txBody>
      </p:sp>
      <p:grpSp>
        <p:nvGrpSpPr>
          <p:cNvPr id="531" name="Shape 531"/>
          <p:cNvGrpSpPr/>
          <p:nvPr/>
        </p:nvGrpSpPr>
        <p:grpSpPr>
          <a:xfrm>
            <a:off x="448135" y="2005603"/>
            <a:ext cx="3768547" cy="4740757"/>
            <a:chOff x="448135" y="2005603"/>
            <a:chExt cx="3768547" cy="4740757"/>
          </a:xfrm>
        </p:grpSpPr>
        <p:pic>
          <p:nvPicPr>
            <p:cNvPr id="532" name="Shape 5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23862" y="2005603"/>
              <a:ext cx="2592819" cy="47407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3" name="Shape 533"/>
            <p:cNvSpPr txBox="1"/>
            <p:nvPr/>
          </p:nvSpPr>
          <p:spPr>
            <a:xfrm>
              <a:off x="448135" y="4021155"/>
              <a:ext cx="867545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나쁜 예</a:t>
              </a:r>
              <a:r>
                <a:rPr b="0" baseline="0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(질)</a:t>
              </a:r>
            </a:p>
          </p:txBody>
        </p:sp>
      </p:grpSp>
      <p:grpSp>
        <p:nvGrpSpPr>
          <p:cNvPr id="534" name="Shape 534"/>
          <p:cNvGrpSpPr/>
          <p:nvPr/>
        </p:nvGrpSpPr>
        <p:grpSpPr>
          <a:xfrm>
            <a:off x="5531005" y="1460998"/>
            <a:ext cx="2601281" cy="5308801"/>
            <a:chOff x="5531005" y="1460998"/>
            <a:chExt cx="2601281" cy="5308801"/>
          </a:xfrm>
        </p:grpSpPr>
        <p:sp>
          <p:nvSpPr>
            <p:cNvPr id="535" name="Shape 535"/>
            <p:cNvSpPr txBox="1"/>
            <p:nvPr/>
          </p:nvSpPr>
          <p:spPr>
            <a:xfrm>
              <a:off x="5687791" y="1460998"/>
              <a:ext cx="2230098" cy="373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선 바로 옆에 항목을 단다</a:t>
              </a:r>
            </a:p>
          </p:txBody>
        </p:sp>
        <p:pic>
          <p:nvPicPr>
            <p:cNvPr id="536" name="Shape 5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531005" y="2008350"/>
              <a:ext cx="2601281" cy="476144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37" name="Shape 5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87935" y="3901164"/>
            <a:ext cx="2337171" cy="2321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/>
        </p:nvSpPr>
        <p:spPr>
          <a:xfrm>
            <a:off x="2633347" y="933833"/>
            <a:ext cx="26292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설정이 다른 것을 섞지 않는다.</a:t>
            </a:r>
          </a:p>
        </p:txBody>
      </p:sp>
      <p:sp>
        <p:nvSpPr>
          <p:cNvPr id="543" name="Shape 543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Shape 544"/>
          <p:cNvSpPr txBox="1"/>
          <p:nvPr/>
        </p:nvSpPr>
        <p:spPr>
          <a:xfrm>
            <a:off x="881908" y="239770"/>
            <a:ext cx="453970" cy="454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선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2102322" y="378931"/>
            <a:ext cx="11448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이중축 척도</a:t>
            </a:r>
          </a:p>
        </p:txBody>
      </p:sp>
      <p:pic>
        <p:nvPicPr>
          <p:cNvPr id="546" name="Shape 5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3236" y="1241611"/>
            <a:ext cx="4330608" cy="272959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Shape 547"/>
          <p:cNvSpPr txBox="1"/>
          <p:nvPr/>
        </p:nvSpPr>
        <p:spPr>
          <a:xfrm>
            <a:off x="737770" y="2285342"/>
            <a:ext cx="86754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나쁜 예</a:t>
            </a:r>
            <a:r>
              <a:rPr b="0" baseline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(질)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2726485" y="3909914"/>
            <a:ext cx="26116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두 데이터 간에 아무 연관성이 없다</a:t>
            </a:r>
          </a:p>
        </p:txBody>
      </p:sp>
      <p:grpSp>
        <p:nvGrpSpPr>
          <p:cNvPr id="549" name="Shape 549"/>
          <p:cNvGrpSpPr/>
          <p:nvPr/>
        </p:nvGrpSpPr>
        <p:grpSpPr>
          <a:xfrm>
            <a:off x="6953964" y="855746"/>
            <a:ext cx="4379307" cy="3224324"/>
            <a:chOff x="6963956" y="247945"/>
            <a:chExt cx="4379307" cy="3224324"/>
          </a:xfrm>
        </p:grpSpPr>
        <p:sp>
          <p:nvSpPr>
            <p:cNvPr id="550" name="Shape 550"/>
            <p:cNvSpPr txBox="1"/>
            <p:nvPr/>
          </p:nvSpPr>
          <p:spPr>
            <a:xfrm>
              <a:off x="8084532" y="247945"/>
              <a:ext cx="19255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함께 움직이는 데이터</a:t>
              </a:r>
            </a:p>
          </p:txBody>
        </p:sp>
        <p:pic>
          <p:nvPicPr>
            <p:cNvPr id="551" name="Shape 5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963956" y="555722"/>
              <a:ext cx="4379307" cy="29165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2" name="Shape 552"/>
          <p:cNvSpPr txBox="1"/>
          <p:nvPr/>
        </p:nvSpPr>
        <p:spPr>
          <a:xfrm>
            <a:off x="1856985" y="5197794"/>
            <a:ext cx="326082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가급적 이중축 척도는 사용하지 않는게 좋다.</a:t>
            </a:r>
          </a:p>
        </p:txBody>
      </p:sp>
      <p:pic>
        <p:nvPicPr>
          <p:cNvPr id="553" name="Shape 5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4826" y="4526110"/>
            <a:ext cx="5220869" cy="203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Shape 559"/>
          <p:cNvSpPr txBox="1"/>
          <p:nvPr/>
        </p:nvSpPr>
        <p:spPr>
          <a:xfrm>
            <a:off x="881908" y="239770"/>
            <a:ext cx="453970" cy="454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선</a:t>
            </a:r>
          </a:p>
        </p:txBody>
      </p:sp>
      <p:sp>
        <p:nvSpPr>
          <p:cNvPr id="560" name="Shape 560"/>
          <p:cNvSpPr txBox="1"/>
          <p:nvPr/>
        </p:nvSpPr>
        <p:spPr>
          <a:xfrm>
            <a:off x="2102322" y="378931"/>
            <a:ext cx="15664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비교 가능한 척도</a:t>
            </a:r>
          </a:p>
        </p:txBody>
      </p:sp>
      <p:pic>
        <p:nvPicPr>
          <p:cNvPr id="561" name="Shape 5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5878" y="2104883"/>
            <a:ext cx="4487676" cy="2635918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Shape 562"/>
          <p:cNvSpPr txBox="1"/>
          <p:nvPr/>
        </p:nvSpPr>
        <p:spPr>
          <a:xfrm>
            <a:off x="2885549" y="1431276"/>
            <a:ext cx="86754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나쁜 예</a:t>
            </a:r>
            <a:r>
              <a:rPr b="0" baseline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(질)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2354955" y="5442332"/>
            <a:ext cx="2682144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증가율이 다른 A와 B가 같아 보인다.</a:t>
            </a:r>
          </a:p>
        </p:txBody>
      </p:sp>
      <p:sp>
        <p:nvSpPr>
          <p:cNvPr id="564" name="Shape 564"/>
          <p:cNvSpPr txBox="1"/>
          <p:nvPr/>
        </p:nvSpPr>
        <p:spPr>
          <a:xfrm>
            <a:off x="7972721" y="5442332"/>
            <a:ext cx="285206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Y축 척도의 범위를 같은 증감률로 수정</a:t>
            </a:r>
          </a:p>
        </p:txBody>
      </p:sp>
      <p:grpSp>
        <p:nvGrpSpPr>
          <p:cNvPr id="565" name="Shape 565"/>
          <p:cNvGrpSpPr/>
          <p:nvPr/>
        </p:nvGrpSpPr>
        <p:grpSpPr>
          <a:xfrm>
            <a:off x="7348250" y="1431275"/>
            <a:ext cx="4494879" cy="3309525"/>
            <a:chOff x="7348250" y="1431275"/>
            <a:chExt cx="4494879" cy="3309525"/>
          </a:xfrm>
        </p:grpSpPr>
        <p:pic>
          <p:nvPicPr>
            <p:cNvPr id="566" name="Shape 5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348250" y="2021902"/>
              <a:ext cx="4494879" cy="27188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7" name="Shape 567"/>
            <p:cNvSpPr txBox="1"/>
            <p:nvPr/>
          </p:nvSpPr>
          <p:spPr>
            <a:xfrm>
              <a:off x="8793479" y="1431275"/>
              <a:ext cx="70083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좋은 예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 txBox="1"/>
          <p:nvPr/>
        </p:nvSpPr>
        <p:spPr>
          <a:xfrm>
            <a:off x="881908" y="239770"/>
            <a:ext cx="1382110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수직 막대</a:t>
            </a:r>
          </a:p>
        </p:txBody>
      </p:sp>
      <p:sp>
        <p:nvSpPr>
          <p:cNvPr id="574" name="Shape 574"/>
          <p:cNvSpPr txBox="1"/>
          <p:nvPr/>
        </p:nvSpPr>
        <p:spPr>
          <a:xfrm>
            <a:off x="3159941" y="378931"/>
            <a:ext cx="11448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형태와 음영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338073" y="1695947"/>
            <a:ext cx="2456122" cy="1815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나쁜 예</a:t>
            </a: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폭이 지나치게 좁은 막대</a:t>
            </a: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집중을 방해하는 음영</a:t>
            </a: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3차원 입체 막대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5843971" y="1695946"/>
            <a:ext cx="4929555" cy="1815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좋은 예</a:t>
            </a: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막대 자체에 모든 정보를 담는다.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(동일한 색과 음영 / 막대 너비는 막대 사이 간격의 2배)</a:t>
            </a: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예상값과 추정값 (옅은 색으로 실제 값과 구분)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881908" y="239770"/>
            <a:ext cx="1382110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수직 막대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3159941" y="378931"/>
            <a:ext cx="8899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기준선</a:t>
            </a:r>
          </a:p>
        </p:txBody>
      </p:sp>
      <p:pic>
        <p:nvPicPr>
          <p:cNvPr id="584" name="Shape 5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133" y="1743149"/>
            <a:ext cx="2982614" cy="2100004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Shape 585"/>
          <p:cNvSpPr txBox="1"/>
          <p:nvPr/>
        </p:nvSpPr>
        <p:spPr>
          <a:xfrm>
            <a:off x="208531" y="2551686"/>
            <a:ext cx="86754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나쁜 예</a:t>
            </a:r>
            <a:r>
              <a:rPr b="0" baseline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(질)</a:t>
            </a:r>
          </a:p>
        </p:txBody>
      </p:sp>
      <p:grpSp>
        <p:nvGrpSpPr>
          <p:cNvPr id="586" name="Shape 586"/>
          <p:cNvGrpSpPr/>
          <p:nvPr/>
        </p:nvGrpSpPr>
        <p:grpSpPr>
          <a:xfrm>
            <a:off x="208531" y="1032920"/>
            <a:ext cx="3856217" cy="5162038"/>
            <a:chOff x="208531" y="1032920"/>
            <a:chExt cx="3856217" cy="5162038"/>
          </a:xfrm>
        </p:grpSpPr>
        <p:sp>
          <p:nvSpPr>
            <p:cNvPr id="587" name="Shape 587"/>
            <p:cNvSpPr txBox="1"/>
            <p:nvPr/>
          </p:nvSpPr>
          <p:spPr>
            <a:xfrm>
              <a:off x="925746" y="1032920"/>
              <a:ext cx="3139001" cy="52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기준선에서 시작하라. 예외는 없다!</a:t>
              </a:r>
            </a:p>
          </p:txBody>
        </p:sp>
        <p:pic>
          <p:nvPicPr>
            <p:cNvPr id="588" name="Shape 58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26403" y="4104764"/>
              <a:ext cx="2838345" cy="20901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9" name="Shape 589"/>
            <p:cNvSpPr txBox="1"/>
            <p:nvPr/>
          </p:nvSpPr>
          <p:spPr>
            <a:xfrm>
              <a:off x="208531" y="4913301"/>
              <a:ext cx="70083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좋은 예</a:t>
              </a:r>
            </a:p>
          </p:txBody>
        </p:sp>
      </p:grpSp>
      <p:sp>
        <p:nvSpPr>
          <p:cNvPr id="590" name="Shape 590"/>
          <p:cNvSpPr txBox="1"/>
          <p:nvPr/>
        </p:nvSpPr>
        <p:spPr>
          <a:xfrm>
            <a:off x="6742378" y="1032920"/>
            <a:ext cx="182934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차이가 별로 없다면?</a:t>
            </a:r>
          </a:p>
        </p:txBody>
      </p:sp>
      <p:grpSp>
        <p:nvGrpSpPr>
          <p:cNvPr id="591" name="Shape 591"/>
          <p:cNvGrpSpPr/>
          <p:nvPr/>
        </p:nvGrpSpPr>
        <p:grpSpPr>
          <a:xfrm>
            <a:off x="5166964" y="2084342"/>
            <a:ext cx="5270911" cy="4348714"/>
            <a:chOff x="5166964" y="2084342"/>
            <a:chExt cx="5270911" cy="4348714"/>
          </a:xfrm>
        </p:grpSpPr>
        <p:pic>
          <p:nvPicPr>
            <p:cNvPr id="592" name="Shape 59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66964" y="2084342"/>
              <a:ext cx="5270911" cy="40203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3" name="Shape 593"/>
            <p:cNvSpPr txBox="1"/>
            <p:nvPr/>
          </p:nvSpPr>
          <p:spPr>
            <a:xfrm>
              <a:off x="7083900" y="5909837"/>
              <a:ext cx="1620957" cy="52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차이 값 or 증감률</a:t>
              </a:r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9889167" y="466725"/>
            <a:ext cx="1999558" cy="1910436"/>
            <a:chOff x="9889167" y="466725"/>
            <a:chExt cx="1999558" cy="1910436"/>
          </a:xfrm>
        </p:grpSpPr>
        <p:pic>
          <p:nvPicPr>
            <p:cNvPr id="595" name="Shape 59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889167" y="1032920"/>
              <a:ext cx="1999558" cy="13442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6" name="Shape 596"/>
            <p:cNvSpPr txBox="1"/>
            <p:nvPr/>
          </p:nvSpPr>
          <p:spPr>
            <a:xfrm>
              <a:off x="10620925" y="466725"/>
              <a:ext cx="28886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1" baseline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Shape 602"/>
          <p:cNvSpPr txBox="1"/>
          <p:nvPr/>
        </p:nvSpPr>
        <p:spPr>
          <a:xfrm>
            <a:off x="881908" y="239770"/>
            <a:ext cx="1382110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수직 막대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x="3159941" y="378931"/>
            <a:ext cx="15664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다중 막대와 범례</a:t>
            </a:r>
          </a:p>
        </p:txBody>
      </p:sp>
      <p:pic>
        <p:nvPicPr>
          <p:cNvPr id="604" name="Shape 6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2962" y="1566671"/>
            <a:ext cx="3493007" cy="5291327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Shape 605"/>
          <p:cNvSpPr txBox="1"/>
          <p:nvPr/>
        </p:nvSpPr>
        <p:spPr>
          <a:xfrm>
            <a:off x="1278287" y="895526"/>
            <a:ext cx="220124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얼룩말 무늬(색)는 금물</a:t>
            </a:r>
            <a:r>
              <a:rPr b="0" baseline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(질)</a:t>
            </a:r>
          </a:p>
        </p:txBody>
      </p:sp>
      <p:grpSp>
        <p:nvGrpSpPr>
          <p:cNvPr id="606" name="Shape 606"/>
          <p:cNvGrpSpPr/>
          <p:nvPr/>
        </p:nvGrpSpPr>
        <p:grpSpPr>
          <a:xfrm>
            <a:off x="1325796" y="3352287"/>
            <a:ext cx="3740173" cy="768021"/>
            <a:chOff x="1325796" y="3352287"/>
            <a:chExt cx="3740173" cy="768021"/>
          </a:xfrm>
        </p:grpSpPr>
        <p:sp>
          <p:nvSpPr>
            <p:cNvPr id="607" name="Shape 607"/>
            <p:cNvSpPr/>
            <p:nvPr/>
          </p:nvSpPr>
          <p:spPr>
            <a:xfrm>
              <a:off x="1572962" y="3701667"/>
              <a:ext cx="3493007" cy="4186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Shape 608"/>
            <p:cNvSpPr txBox="1"/>
            <p:nvPr/>
          </p:nvSpPr>
          <p:spPr>
            <a:xfrm>
              <a:off x="1325796" y="3352287"/>
              <a:ext cx="3668287" cy="4546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범례를 역순으로 제시하지 않는다.</a:t>
              </a:r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5469030" y="895526"/>
            <a:ext cx="3236976" cy="5925308"/>
            <a:chOff x="5469030" y="895526"/>
            <a:chExt cx="3236976" cy="5925308"/>
          </a:xfrm>
        </p:grpSpPr>
        <p:sp>
          <p:nvSpPr>
            <p:cNvPr id="610" name="Shape 610"/>
            <p:cNvSpPr txBox="1"/>
            <p:nvPr/>
          </p:nvSpPr>
          <p:spPr>
            <a:xfrm>
              <a:off x="5469030" y="895526"/>
              <a:ext cx="3010761" cy="5232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가장 연한 색에서 가장 짙은 색으로</a:t>
              </a:r>
            </a:p>
          </p:txBody>
        </p:sp>
        <p:pic>
          <p:nvPicPr>
            <p:cNvPr id="611" name="Shape 6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69030" y="1419779"/>
              <a:ext cx="3236976" cy="54010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2" name="Shape 612"/>
          <p:cNvGrpSpPr/>
          <p:nvPr/>
        </p:nvGrpSpPr>
        <p:grpSpPr>
          <a:xfrm>
            <a:off x="9562640" y="1166133"/>
            <a:ext cx="2080462" cy="3860651"/>
            <a:chOff x="9562640" y="1166133"/>
            <a:chExt cx="2080462" cy="3860651"/>
          </a:xfrm>
        </p:grpSpPr>
        <p:pic>
          <p:nvPicPr>
            <p:cNvPr id="613" name="Shape 6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562640" y="1166133"/>
              <a:ext cx="2080462" cy="386065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4" name="Shape 614"/>
            <p:cNvCxnSpPr/>
            <p:nvPr/>
          </p:nvCxnSpPr>
          <p:spPr>
            <a:xfrm flipH="1" rot="10800000">
              <a:off x="9661792" y="1333040"/>
              <a:ext cx="1784732" cy="85705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615" name="Shape 615"/>
            <p:cNvCxnSpPr/>
            <p:nvPr/>
          </p:nvCxnSpPr>
          <p:spPr>
            <a:xfrm flipH="1" rot="10800000">
              <a:off x="9661792" y="2410858"/>
              <a:ext cx="1784732" cy="85705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616" name="Shape 616"/>
            <p:cNvCxnSpPr/>
            <p:nvPr/>
          </p:nvCxnSpPr>
          <p:spPr>
            <a:xfrm flipH="1" rot="10800000">
              <a:off x="9661792" y="2598151"/>
              <a:ext cx="1784732" cy="85705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617" name="Shape 617"/>
            <p:cNvCxnSpPr/>
            <p:nvPr/>
          </p:nvCxnSpPr>
          <p:spPr>
            <a:xfrm flipH="1" rot="10800000">
              <a:off x="9661792" y="2785444"/>
              <a:ext cx="1784732" cy="85705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Shape 623"/>
          <p:cNvSpPr txBox="1"/>
          <p:nvPr/>
        </p:nvSpPr>
        <p:spPr>
          <a:xfrm>
            <a:off x="881908" y="239770"/>
            <a:ext cx="1382110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수직 막대</a:t>
            </a:r>
          </a:p>
        </p:txBody>
      </p:sp>
      <p:sp>
        <p:nvSpPr>
          <p:cNvPr id="624" name="Shape 624"/>
          <p:cNvSpPr txBox="1"/>
          <p:nvPr/>
        </p:nvSpPr>
        <p:spPr>
          <a:xfrm>
            <a:off x="3159941" y="378931"/>
            <a:ext cx="19255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끊어진 막대와 특이값</a:t>
            </a:r>
          </a:p>
        </p:txBody>
      </p:sp>
      <p:pic>
        <p:nvPicPr>
          <p:cNvPr id="625" name="Shape 6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198" y="835409"/>
            <a:ext cx="4516942" cy="6022589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Shape 626"/>
          <p:cNvSpPr txBox="1"/>
          <p:nvPr/>
        </p:nvSpPr>
        <p:spPr>
          <a:xfrm>
            <a:off x="329715" y="3569705"/>
            <a:ext cx="86754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나쁜 예</a:t>
            </a:r>
            <a:r>
              <a:rPr b="0" baseline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(질)</a:t>
            </a:r>
          </a:p>
        </p:txBody>
      </p:sp>
      <p:pic>
        <p:nvPicPr>
          <p:cNvPr id="627" name="Shape 6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1425" y="835409"/>
            <a:ext cx="4215103" cy="5836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668356" y="1148700"/>
            <a:ext cx="4086375" cy="41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자료조사 : 권위 있는 출처의 최신 자료</a:t>
            </a:r>
          </a:p>
        </p:txBody>
      </p:sp>
      <p:sp>
        <p:nvSpPr>
          <p:cNvPr id="98" name="Shape 98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881908" y="324731"/>
            <a:ext cx="2425663" cy="454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효과적인 차트 작성법</a:t>
            </a:r>
          </a:p>
        </p:txBody>
      </p:sp>
      <p:sp>
        <p:nvSpPr>
          <p:cNvPr id="100" name="Shape 100"/>
          <p:cNvSpPr/>
          <p:nvPr/>
        </p:nvSpPr>
        <p:spPr>
          <a:xfrm>
            <a:off x="668356" y="1932401"/>
            <a:ext cx="60960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baseline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편집</a:t>
            </a: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핵심 </a:t>
            </a:r>
            <a:r>
              <a:rPr b="1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메시지</a:t>
            </a: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찾는다.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핵심 메시지를 드러낼 수 있는 최선의 데이터 집합 선정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데이터를 단순화시켜 핵심의미 전달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원 데이터의 수치를 조정하여 핵심 메시지 부각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baseline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(절대값 vs 증감률)</a:t>
            </a: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(질)</a:t>
            </a:r>
          </a:p>
        </p:txBody>
      </p:sp>
      <p:sp>
        <p:nvSpPr>
          <p:cNvPr id="101" name="Shape 101"/>
          <p:cNvSpPr/>
          <p:nvPr/>
        </p:nvSpPr>
        <p:spPr>
          <a:xfrm>
            <a:off x="668356" y="4241071"/>
            <a:ext cx="6889213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0" baseline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구성</a:t>
            </a:r>
            <a:r>
              <a:rPr b="0" baseline="0" i="0" lang="en-US" sz="16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적합한 차트 유형 </a:t>
            </a:r>
            <a:r>
              <a:rPr b="0" baseline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(선 -추세  or 막대 - 개별 수량)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차트 기본 설정 , 항목</a:t>
            </a:r>
          </a:p>
        </p:txBody>
      </p:sp>
      <p:sp>
        <p:nvSpPr>
          <p:cNvPr id="102" name="Shape 102"/>
          <p:cNvSpPr/>
          <p:nvPr/>
        </p:nvSpPr>
        <p:spPr>
          <a:xfrm>
            <a:off x="668356" y="5441746"/>
            <a:ext cx="8515480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0" baseline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검토</a:t>
            </a:r>
            <a:r>
              <a:rPr b="0" baseline="0" i="0" lang="en-US" sz="16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차트의 의미의 적합성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미심쩍은 내용이나 특이값은 추가 자료와 전문가의 도움으로 검증</a:t>
            </a:r>
          </a:p>
        </p:txBody>
      </p:sp>
      <p:grpSp>
        <p:nvGrpSpPr>
          <p:cNvPr id="103" name="Shape 103"/>
          <p:cNvGrpSpPr/>
          <p:nvPr/>
        </p:nvGrpSpPr>
        <p:grpSpPr>
          <a:xfrm>
            <a:off x="7557571" y="1614910"/>
            <a:ext cx="1822733" cy="2246769"/>
            <a:chOff x="7557571" y="1287137"/>
            <a:chExt cx="1822733" cy="2246769"/>
          </a:xfrm>
        </p:grpSpPr>
        <p:sp>
          <p:nvSpPr>
            <p:cNvPr id="104" name="Shape 104"/>
            <p:cNvSpPr txBox="1"/>
            <p:nvPr/>
          </p:nvSpPr>
          <p:spPr>
            <a:xfrm>
              <a:off x="7842203" y="1287137"/>
              <a:ext cx="1056699" cy="2246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절대값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        B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10      100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20      110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30      120</a:t>
              </a:r>
            </a:p>
          </p:txBody>
        </p:sp>
        <p:cxnSp>
          <p:nvCxnSpPr>
            <p:cNvPr id="105" name="Shape 105"/>
            <p:cNvCxnSpPr/>
            <p:nvPr/>
          </p:nvCxnSpPr>
          <p:spPr>
            <a:xfrm>
              <a:off x="7557571" y="2188444"/>
              <a:ext cx="1822733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06" name="Shape 106"/>
          <p:cNvGrpSpPr/>
          <p:nvPr/>
        </p:nvGrpSpPr>
        <p:grpSpPr>
          <a:xfrm>
            <a:off x="9861578" y="1624624"/>
            <a:ext cx="1822733" cy="2246769"/>
            <a:chOff x="9861578" y="1296851"/>
            <a:chExt cx="1822733" cy="2246769"/>
          </a:xfrm>
        </p:grpSpPr>
        <p:sp>
          <p:nvSpPr>
            <p:cNvPr id="107" name="Shape 107"/>
            <p:cNvSpPr txBox="1"/>
            <p:nvPr/>
          </p:nvSpPr>
          <p:spPr>
            <a:xfrm>
              <a:off x="9968878" y="1296851"/>
              <a:ext cx="1608133" cy="2246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증감률</a:t>
              </a:r>
            </a:p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          B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+100%      +10%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+200%      +20%</a:t>
              </a:r>
            </a:p>
          </p:txBody>
        </p:sp>
        <p:cxnSp>
          <p:nvCxnSpPr>
            <p:cNvPr id="108" name="Shape 108"/>
            <p:cNvCxnSpPr/>
            <p:nvPr/>
          </p:nvCxnSpPr>
          <p:spPr>
            <a:xfrm>
              <a:off x="9861578" y="2188444"/>
              <a:ext cx="1822733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Shape 633"/>
          <p:cNvSpPr txBox="1"/>
          <p:nvPr/>
        </p:nvSpPr>
        <p:spPr>
          <a:xfrm>
            <a:off x="881908" y="239770"/>
            <a:ext cx="1382110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수직 막대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3159941" y="378931"/>
            <a:ext cx="22845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순서 매기기와 재편성하기</a:t>
            </a:r>
          </a:p>
        </p:txBody>
      </p:sp>
      <p:pic>
        <p:nvPicPr>
          <p:cNvPr id="635" name="Shape 6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28" y="1581921"/>
            <a:ext cx="4421177" cy="486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Shape 6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6519" y="1473167"/>
            <a:ext cx="3892737" cy="5079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Shape 6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31799" y="534316"/>
            <a:ext cx="2203893" cy="6029982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Shape 638"/>
          <p:cNvSpPr txBox="1"/>
          <p:nvPr/>
        </p:nvSpPr>
        <p:spPr>
          <a:xfrm>
            <a:off x="176271" y="3577205"/>
            <a:ext cx="86754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나쁜 예</a:t>
            </a:r>
            <a:r>
              <a:rPr b="0" baseline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(질)</a:t>
            </a:r>
          </a:p>
        </p:txBody>
      </p:sp>
      <p:grpSp>
        <p:nvGrpSpPr>
          <p:cNvPr id="639" name="Shape 639"/>
          <p:cNvGrpSpPr/>
          <p:nvPr/>
        </p:nvGrpSpPr>
        <p:grpSpPr>
          <a:xfrm>
            <a:off x="4985330" y="785789"/>
            <a:ext cx="2885725" cy="3022181"/>
            <a:chOff x="4985330" y="785789"/>
            <a:chExt cx="2885725" cy="3022181"/>
          </a:xfrm>
        </p:grpSpPr>
        <p:sp>
          <p:nvSpPr>
            <p:cNvPr id="640" name="Shape 640"/>
            <p:cNvSpPr txBox="1"/>
            <p:nvPr/>
          </p:nvSpPr>
          <p:spPr>
            <a:xfrm>
              <a:off x="4985330" y="785789"/>
              <a:ext cx="2885725" cy="692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순서에 맞게 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예)        특정 매출액에 따른 국가 순위</a:t>
              </a:r>
            </a:p>
          </p:txBody>
        </p:sp>
        <p:sp>
          <p:nvSpPr>
            <p:cNvPr id="641" name="Shape 641"/>
            <p:cNvSpPr txBox="1"/>
            <p:nvPr/>
          </p:nvSpPr>
          <p:spPr>
            <a:xfrm>
              <a:off x="4985330" y="3392473"/>
              <a:ext cx="1754006" cy="415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예외)  알파벳 순    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Shape 647"/>
          <p:cNvSpPr txBox="1"/>
          <p:nvPr/>
        </p:nvSpPr>
        <p:spPr>
          <a:xfrm>
            <a:off x="881908" y="239770"/>
            <a:ext cx="1382110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수직 막대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3159941" y="378931"/>
            <a:ext cx="19255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음수를 나타내는 막대</a:t>
            </a:r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7458" y="1333187"/>
            <a:ext cx="3758009" cy="5391558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 txBox="1"/>
          <p:nvPr/>
        </p:nvSpPr>
        <p:spPr>
          <a:xfrm>
            <a:off x="529089" y="3751967"/>
            <a:ext cx="86754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나쁜 예</a:t>
            </a:r>
            <a:r>
              <a:rPr b="0" baseline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(질)</a:t>
            </a:r>
          </a:p>
        </p:txBody>
      </p:sp>
      <p:grpSp>
        <p:nvGrpSpPr>
          <p:cNvPr id="651" name="Shape 651"/>
          <p:cNvGrpSpPr/>
          <p:nvPr/>
        </p:nvGrpSpPr>
        <p:grpSpPr>
          <a:xfrm>
            <a:off x="6429187" y="310070"/>
            <a:ext cx="3695314" cy="6266658"/>
            <a:chOff x="6429187" y="310070"/>
            <a:chExt cx="3695314" cy="6266658"/>
          </a:xfrm>
        </p:grpSpPr>
        <p:pic>
          <p:nvPicPr>
            <p:cNvPr id="652" name="Shape 6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9187" y="1029819"/>
              <a:ext cx="3695314" cy="55469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3" name="Shape 653"/>
            <p:cNvSpPr txBox="1"/>
            <p:nvPr/>
          </p:nvSpPr>
          <p:spPr>
            <a:xfrm>
              <a:off x="7532110" y="310070"/>
              <a:ext cx="2387193" cy="415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왼쪽은 음수, 오른쪽은 양수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Shape 659"/>
          <p:cNvSpPr txBox="1"/>
          <p:nvPr/>
        </p:nvSpPr>
        <p:spPr>
          <a:xfrm>
            <a:off x="881908" y="239770"/>
            <a:ext cx="1382110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파이 차트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3159941" y="378931"/>
            <a:ext cx="13244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파이 조각내기</a:t>
            </a:r>
          </a:p>
        </p:txBody>
      </p:sp>
      <p:pic>
        <p:nvPicPr>
          <p:cNvPr id="661" name="Shape 6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208" y="844153"/>
            <a:ext cx="3595062" cy="5698075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Shape 662"/>
          <p:cNvSpPr txBox="1"/>
          <p:nvPr/>
        </p:nvSpPr>
        <p:spPr>
          <a:xfrm>
            <a:off x="5228830" y="2765233"/>
            <a:ext cx="70884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그럼,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HOW?</a:t>
            </a:r>
          </a:p>
        </p:txBody>
      </p:sp>
      <p:pic>
        <p:nvPicPr>
          <p:cNvPr id="663" name="Shape 6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7860" y="919670"/>
            <a:ext cx="5740375" cy="5168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Shape 669"/>
          <p:cNvSpPr txBox="1"/>
          <p:nvPr/>
        </p:nvSpPr>
        <p:spPr>
          <a:xfrm>
            <a:off x="881908" y="239770"/>
            <a:ext cx="1382110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파이 차트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3159941" y="378931"/>
            <a:ext cx="15664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파이 조각 꾸미기</a:t>
            </a:r>
          </a:p>
        </p:txBody>
      </p:sp>
      <p:pic>
        <p:nvPicPr>
          <p:cNvPr id="671" name="Shape 6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2962" y="833024"/>
            <a:ext cx="9575531" cy="602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Shape 677"/>
          <p:cNvSpPr txBox="1"/>
          <p:nvPr/>
        </p:nvSpPr>
        <p:spPr>
          <a:xfrm>
            <a:off x="881908" y="239770"/>
            <a:ext cx="1382110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파이 차트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3159941" y="378931"/>
            <a:ext cx="21675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조각난 파이 또 조각내기</a:t>
            </a:r>
          </a:p>
        </p:txBody>
      </p:sp>
      <p:pic>
        <p:nvPicPr>
          <p:cNvPr id="679" name="Shape 6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7688" y="1119575"/>
            <a:ext cx="3584504" cy="4887186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Shape 680"/>
          <p:cNvSpPr txBox="1"/>
          <p:nvPr/>
        </p:nvSpPr>
        <p:spPr>
          <a:xfrm>
            <a:off x="584733" y="3147669"/>
            <a:ext cx="86754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나쁜 예</a:t>
            </a:r>
            <a:r>
              <a:rPr b="0" baseline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(질)</a:t>
            </a:r>
          </a:p>
        </p:txBody>
      </p:sp>
      <p:pic>
        <p:nvPicPr>
          <p:cNvPr id="681" name="Shape 6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4423" y="987373"/>
            <a:ext cx="5827576" cy="4887186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Shape 682"/>
          <p:cNvSpPr txBox="1"/>
          <p:nvPr/>
        </p:nvSpPr>
        <p:spPr>
          <a:xfrm>
            <a:off x="5380725" y="2916836"/>
            <a:ext cx="70884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그럼,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HOW?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Shape 688"/>
          <p:cNvSpPr txBox="1"/>
          <p:nvPr/>
        </p:nvSpPr>
        <p:spPr>
          <a:xfrm>
            <a:off x="881908" y="239770"/>
            <a:ext cx="1382110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파이 차트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3159941" y="378931"/>
            <a:ext cx="18085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파이 크기 비교 방식</a:t>
            </a:r>
          </a:p>
        </p:txBody>
      </p:sp>
      <p:pic>
        <p:nvPicPr>
          <p:cNvPr id="690" name="Shape 6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2962" y="987373"/>
            <a:ext cx="9716814" cy="3924097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 txBox="1"/>
          <p:nvPr/>
        </p:nvSpPr>
        <p:spPr>
          <a:xfrm>
            <a:off x="2430916" y="5392621"/>
            <a:ext cx="80009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반지름을 비율로 사용한 부정확한 비례                      면적을 비율로 사용한 부정확한 비례       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Shape 697"/>
          <p:cNvSpPr txBox="1"/>
          <p:nvPr/>
        </p:nvSpPr>
        <p:spPr>
          <a:xfrm>
            <a:off x="881908" y="239770"/>
            <a:ext cx="453970" cy="454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표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3159941" y="378931"/>
            <a:ext cx="9653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그리드 선</a:t>
            </a:r>
          </a:p>
        </p:txBody>
      </p:sp>
      <p:pic>
        <p:nvPicPr>
          <p:cNvPr id="699" name="Shape 6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2639" y="903383"/>
            <a:ext cx="3470077" cy="5638874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Shape 700"/>
          <p:cNvSpPr txBox="1"/>
          <p:nvPr/>
        </p:nvSpPr>
        <p:spPr>
          <a:xfrm>
            <a:off x="584733" y="3147669"/>
            <a:ext cx="86754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나쁜 예</a:t>
            </a:r>
            <a:r>
              <a:rPr b="0" baseline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(질)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5732171" y="3038360"/>
            <a:ext cx="70884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그럼,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HOW?</a:t>
            </a:r>
          </a:p>
        </p:txBody>
      </p:sp>
      <p:pic>
        <p:nvPicPr>
          <p:cNvPr id="702" name="Shape 7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6267" y="1621245"/>
            <a:ext cx="4423493" cy="3606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Shape 708"/>
          <p:cNvSpPr txBox="1"/>
          <p:nvPr/>
        </p:nvSpPr>
        <p:spPr>
          <a:xfrm>
            <a:off x="881908" y="239770"/>
            <a:ext cx="453970" cy="454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표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3159941" y="378931"/>
            <a:ext cx="19880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숫자 맞춤과 항목 배열</a:t>
            </a:r>
          </a:p>
        </p:txBody>
      </p:sp>
      <p:pic>
        <p:nvPicPr>
          <p:cNvPr id="710" name="Shape 7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7432" y="1210278"/>
            <a:ext cx="2426531" cy="5370723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Shape 711"/>
          <p:cNvSpPr txBox="1"/>
          <p:nvPr/>
        </p:nvSpPr>
        <p:spPr>
          <a:xfrm>
            <a:off x="584733" y="3147669"/>
            <a:ext cx="86754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나쁜 예</a:t>
            </a:r>
            <a:r>
              <a:rPr b="0" baseline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(질)</a:t>
            </a:r>
          </a:p>
        </p:txBody>
      </p:sp>
      <p:sp>
        <p:nvSpPr>
          <p:cNvPr id="712" name="Shape 712"/>
          <p:cNvSpPr txBox="1"/>
          <p:nvPr/>
        </p:nvSpPr>
        <p:spPr>
          <a:xfrm>
            <a:off x="4439137" y="3286169"/>
            <a:ext cx="70884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그럼,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HOW?</a:t>
            </a:r>
          </a:p>
        </p:txBody>
      </p:sp>
      <p:pic>
        <p:nvPicPr>
          <p:cNvPr id="713" name="Shape 7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4055" y="1155194"/>
            <a:ext cx="3192271" cy="5425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Shape 7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74506" y="1155192"/>
            <a:ext cx="2378746" cy="3326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Shape 720"/>
          <p:cNvSpPr txBox="1"/>
          <p:nvPr/>
        </p:nvSpPr>
        <p:spPr>
          <a:xfrm>
            <a:off x="881908" y="239770"/>
            <a:ext cx="1261884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픽토그램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3159941" y="378931"/>
            <a:ext cx="11448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아이콘 선택</a:t>
            </a:r>
          </a:p>
        </p:txBody>
      </p:sp>
      <p:pic>
        <p:nvPicPr>
          <p:cNvPr id="722" name="Shape 7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765" y="1736516"/>
            <a:ext cx="5010911" cy="4486655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Shape 723"/>
          <p:cNvSpPr txBox="1"/>
          <p:nvPr/>
        </p:nvSpPr>
        <p:spPr>
          <a:xfrm>
            <a:off x="178102" y="3412075"/>
            <a:ext cx="86754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나쁜 예</a:t>
            </a:r>
            <a:r>
              <a:rPr b="0" baseline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(질)</a:t>
            </a:r>
          </a:p>
        </p:txBody>
      </p:sp>
      <p:pic>
        <p:nvPicPr>
          <p:cNvPr id="724" name="Shape 7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0849" y="1560245"/>
            <a:ext cx="3547871" cy="4486655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Shape 725"/>
          <p:cNvSpPr txBox="1"/>
          <p:nvPr/>
        </p:nvSpPr>
        <p:spPr>
          <a:xfrm>
            <a:off x="6762839" y="3412075"/>
            <a:ext cx="70884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그럼,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HOW?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Shape 731"/>
          <p:cNvSpPr txBox="1"/>
          <p:nvPr/>
        </p:nvSpPr>
        <p:spPr>
          <a:xfrm>
            <a:off x="881908" y="239770"/>
            <a:ext cx="1261884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픽토그램</a:t>
            </a:r>
          </a:p>
        </p:txBody>
      </p:sp>
      <p:sp>
        <p:nvSpPr>
          <p:cNvPr id="732" name="Shape 732"/>
          <p:cNvSpPr txBox="1"/>
          <p:nvPr/>
        </p:nvSpPr>
        <p:spPr>
          <a:xfrm>
            <a:off x="3159941" y="378931"/>
            <a:ext cx="9028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수량비교</a:t>
            </a:r>
          </a:p>
        </p:txBody>
      </p:sp>
      <p:pic>
        <p:nvPicPr>
          <p:cNvPr id="733" name="Shape 7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2129" y="1166249"/>
            <a:ext cx="9491472" cy="5681471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Shape 734"/>
          <p:cNvSpPr txBox="1"/>
          <p:nvPr/>
        </p:nvSpPr>
        <p:spPr>
          <a:xfrm>
            <a:off x="350639" y="3652364"/>
            <a:ext cx="70083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나쁜 예</a:t>
            </a:r>
          </a:p>
        </p:txBody>
      </p:sp>
      <p:sp>
        <p:nvSpPr>
          <p:cNvPr id="735" name="Shape 735"/>
          <p:cNvSpPr txBox="1"/>
          <p:nvPr/>
        </p:nvSpPr>
        <p:spPr>
          <a:xfrm>
            <a:off x="10535388" y="3729985"/>
            <a:ext cx="70083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좋은 예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881908" y="239770"/>
            <a:ext cx="723275" cy="454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숫자</a:t>
            </a:r>
          </a:p>
        </p:txBody>
      </p:sp>
      <p:sp>
        <p:nvSpPr>
          <p:cNvPr id="115" name="Shape 115"/>
          <p:cNvSpPr/>
          <p:nvPr/>
        </p:nvSpPr>
        <p:spPr>
          <a:xfrm>
            <a:off x="648589" y="933833"/>
            <a:ext cx="1181733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 vs 차트</a:t>
            </a:r>
            <a:r>
              <a:rPr b="0" baseline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(질)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995" y="1508438"/>
            <a:ext cx="4877755" cy="174481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648589" y="3910805"/>
            <a:ext cx="51026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데이터가 스스로 말하게 하자 (방해 요소 없이 독자가 스스로)</a:t>
            </a:r>
          </a:p>
        </p:txBody>
      </p:sp>
      <p:grpSp>
        <p:nvGrpSpPr>
          <p:cNvPr id="118" name="Shape 118"/>
          <p:cNvGrpSpPr/>
          <p:nvPr/>
        </p:nvGrpSpPr>
        <p:grpSpPr>
          <a:xfrm>
            <a:off x="631479" y="4604178"/>
            <a:ext cx="5445500" cy="1719349"/>
            <a:chOff x="631479" y="4604178"/>
            <a:chExt cx="5445500" cy="1719349"/>
          </a:xfrm>
        </p:grpSpPr>
        <p:cxnSp>
          <p:nvCxnSpPr>
            <p:cNvPr id="119" name="Shape 119"/>
            <p:cNvCxnSpPr/>
            <p:nvPr/>
          </p:nvCxnSpPr>
          <p:spPr>
            <a:xfrm>
              <a:off x="965154" y="6146537"/>
              <a:ext cx="511182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0" name="Shape 120"/>
            <p:cNvCxnSpPr/>
            <p:nvPr/>
          </p:nvCxnSpPr>
          <p:spPr>
            <a:xfrm>
              <a:off x="965154" y="5749932"/>
              <a:ext cx="5111825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1" name="Shape 121"/>
            <p:cNvCxnSpPr/>
            <p:nvPr/>
          </p:nvCxnSpPr>
          <p:spPr>
            <a:xfrm>
              <a:off x="965154" y="5353326"/>
              <a:ext cx="5111825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2" name="Shape 122"/>
            <p:cNvCxnSpPr/>
            <p:nvPr/>
          </p:nvCxnSpPr>
          <p:spPr>
            <a:xfrm>
              <a:off x="965154" y="4956716"/>
              <a:ext cx="5111825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23" name="Shape 123"/>
            <p:cNvSpPr/>
            <p:nvPr/>
          </p:nvSpPr>
          <p:spPr>
            <a:xfrm>
              <a:off x="1663609" y="4604178"/>
              <a:ext cx="363557" cy="1542361"/>
            </a:xfrm>
            <a:prstGeom prst="cube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2247503" y="5022821"/>
              <a:ext cx="363557" cy="1123719"/>
            </a:xfrm>
            <a:prstGeom prst="cube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2831398" y="5562646"/>
              <a:ext cx="363557" cy="583892"/>
            </a:xfrm>
            <a:prstGeom prst="cube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4193098" y="4637228"/>
              <a:ext cx="308472" cy="150931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4688855" y="5132987"/>
              <a:ext cx="308472" cy="101355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5217666" y="5672814"/>
              <a:ext cx="308472" cy="47372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 txBox="1"/>
            <p:nvPr/>
          </p:nvSpPr>
          <p:spPr>
            <a:xfrm>
              <a:off x="631479" y="4692312"/>
              <a:ext cx="255197" cy="1631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25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  <a:p>
              <a:pPr indent="0" lvl="0" marL="0" marR="0" rtl="0" algn="l">
                <a:lnSpc>
                  <a:spcPct val="25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  <a:p>
              <a:pPr indent="0" lvl="0" marL="0" marR="0" rtl="0" algn="l">
                <a:lnSpc>
                  <a:spcPct val="25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  <a:p>
              <a:pPr indent="0" lvl="0" marL="0" marR="0" rtl="0" algn="l">
                <a:lnSpc>
                  <a:spcPct val="25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</p:grpSp>
      <p:sp>
        <p:nvSpPr>
          <p:cNvPr id="130" name="Shape 130"/>
          <p:cNvSpPr/>
          <p:nvPr/>
        </p:nvSpPr>
        <p:spPr>
          <a:xfrm>
            <a:off x="7131174" y="1017298"/>
            <a:ext cx="202811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깉은 슷자, 다른 이야기</a:t>
            </a:r>
          </a:p>
        </p:txBody>
      </p:sp>
      <p:grpSp>
        <p:nvGrpSpPr>
          <p:cNvPr id="131" name="Shape 131"/>
          <p:cNvGrpSpPr/>
          <p:nvPr/>
        </p:nvGrpSpPr>
        <p:grpSpPr>
          <a:xfrm>
            <a:off x="7182997" y="1795749"/>
            <a:ext cx="2267527" cy="1815881"/>
            <a:chOff x="7182997" y="1795749"/>
            <a:chExt cx="2267527" cy="1815881"/>
          </a:xfrm>
        </p:grpSpPr>
        <p:sp>
          <p:nvSpPr>
            <p:cNvPr id="132" name="Shape 132"/>
            <p:cNvSpPr txBox="1"/>
            <p:nvPr/>
          </p:nvSpPr>
          <p:spPr>
            <a:xfrm>
              <a:off x="7417965" y="1806766"/>
              <a:ext cx="492442" cy="1754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국가</a:t>
              </a:r>
            </a:p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</a:p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8355353" y="1795749"/>
              <a:ext cx="1095171" cy="1815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발급한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신용카드</a:t>
              </a:r>
            </a:p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 million</a:t>
              </a:r>
            </a:p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</a:t>
              </a:r>
            </a:p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</a:p>
          </p:txBody>
        </p:sp>
        <p:cxnSp>
          <p:nvCxnSpPr>
            <p:cNvPr id="134" name="Shape 134"/>
            <p:cNvCxnSpPr/>
            <p:nvPr/>
          </p:nvCxnSpPr>
          <p:spPr>
            <a:xfrm>
              <a:off x="7182997" y="2326630"/>
              <a:ext cx="8813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5" name="Shape 135"/>
            <p:cNvCxnSpPr/>
            <p:nvPr/>
          </p:nvCxnSpPr>
          <p:spPr>
            <a:xfrm>
              <a:off x="8462264" y="2339717"/>
              <a:ext cx="8813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36" name="Shape 136"/>
          <p:cNvGrpSpPr/>
          <p:nvPr/>
        </p:nvGrpSpPr>
        <p:grpSpPr>
          <a:xfrm>
            <a:off x="9568710" y="2011192"/>
            <a:ext cx="1095171" cy="1600437"/>
            <a:chOff x="9568710" y="2011192"/>
            <a:chExt cx="1095171" cy="1600437"/>
          </a:xfrm>
        </p:grpSpPr>
        <p:sp>
          <p:nvSpPr>
            <p:cNvPr id="137" name="Shape 137"/>
            <p:cNvSpPr txBox="1"/>
            <p:nvPr/>
          </p:nvSpPr>
          <p:spPr>
            <a:xfrm>
              <a:off x="9568710" y="2011192"/>
              <a:ext cx="1095171" cy="1600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인구</a:t>
              </a:r>
            </a:p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 million</a:t>
              </a:r>
            </a:p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</a:t>
              </a:r>
            </a:p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</a:p>
          </p:txBody>
        </p:sp>
        <p:cxnSp>
          <p:nvCxnSpPr>
            <p:cNvPr id="138" name="Shape 138"/>
            <p:cNvCxnSpPr/>
            <p:nvPr/>
          </p:nvCxnSpPr>
          <p:spPr>
            <a:xfrm>
              <a:off x="9675621" y="2330772"/>
              <a:ext cx="8813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39" name="Shape 139"/>
          <p:cNvGrpSpPr/>
          <p:nvPr/>
        </p:nvGrpSpPr>
        <p:grpSpPr>
          <a:xfrm>
            <a:off x="10660035" y="1857305"/>
            <a:ext cx="1247455" cy="1754325"/>
            <a:chOff x="10660035" y="1857305"/>
            <a:chExt cx="1247455" cy="1754325"/>
          </a:xfrm>
        </p:grpSpPr>
        <p:sp>
          <p:nvSpPr>
            <p:cNvPr id="140" name="Shape 140"/>
            <p:cNvSpPr txBox="1"/>
            <p:nvPr/>
          </p:nvSpPr>
          <p:spPr>
            <a:xfrm>
              <a:off x="10660035" y="1857305"/>
              <a:ext cx="1247455" cy="1754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1인당 발급받은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신용카드 수</a:t>
              </a:r>
            </a:p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0.5</a:t>
              </a:r>
            </a:p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1.5</a:t>
              </a:r>
            </a:p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1.0</a:t>
              </a:r>
            </a:p>
          </p:txBody>
        </p:sp>
        <p:cxnSp>
          <p:nvCxnSpPr>
            <p:cNvPr id="141" name="Shape 141"/>
            <p:cNvCxnSpPr/>
            <p:nvPr/>
          </p:nvCxnSpPr>
          <p:spPr>
            <a:xfrm>
              <a:off x="10737557" y="2332842"/>
              <a:ext cx="8813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42" name="Shape 142"/>
          <p:cNvGrpSpPr/>
          <p:nvPr/>
        </p:nvGrpSpPr>
        <p:grpSpPr>
          <a:xfrm>
            <a:off x="7182997" y="4131494"/>
            <a:ext cx="2459119" cy="1652586"/>
            <a:chOff x="7160596" y="3965346"/>
            <a:chExt cx="2459119" cy="1652586"/>
          </a:xfrm>
        </p:grpSpPr>
        <p:sp>
          <p:nvSpPr>
            <p:cNvPr id="143" name="Shape 143"/>
            <p:cNvSpPr/>
            <p:nvPr/>
          </p:nvSpPr>
          <p:spPr>
            <a:xfrm>
              <a:off x="7529110" y="4416542"/>
              <a:ext cx="359999" cy="2778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7529110" y="4835183"/>
              <a:ext cx="1080000" cy="2778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7529110" y="5259328"/>
              <a:ext cx="1439999" cy="2778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7160596" y="4232937"/>
              <a:ext cx="303287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</a:p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</a:p>
          </p:txBody>
        </p:sp>
        <p:sp>
          <p:nvSpPr>
            <p:cNvPr id="147" name="Shape 147"/>
            <p:cNvSpPr txBox="1"/>
            <p:nvPr/>
          </p:nvSpPr>
          <p:spPr>
            <a:xfrm>
              <a:off x="8016135" y="4356871"/>
              <a:ext cx="4828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</a:p>
          </p:txBody>
        </p:sp>
        <p:sp>
          <p:nvSpPr>
            <p:cNvPr id="148" name="Shape 148"/>
            <p:cNvSpPr txBox="1"/>
            <p:nvPr/>
          </p:nvSpPr>
          <p:spPr>
            <a:xfrm>
              <a:off x="8769397" y="4805282"/>
              <a:ext cx="4828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</a:t>
              </a:r>
            </a:p>
          </p:txBody>
        </p:sp>
        <p:sp>
          <p:nvSpPr>
            <p:cNvPr id="149" name="Shape 149"/>
            <p:cNvSpPr txBox="1"/>
            <p:nvPr/>
          </p:nvSpPr>
          <p:spPr>
            <a:xfrm>
              <a:off x="9136892" y="5223225"/>
              <a:ext cx="4828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7172467" y="3965346"/>
              <a:ext cx="1524775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총 신용카드 발급수</a:t>
              </a:r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9675621" y="4142285"/>
            <a:ext cx="2137774" cy="1652586"/>
            <a:chOff x="7160596" y="3965346"/>
            <a:chExt cx="2137774" cy="1652586"/>
          </a:xfrm>
        </p:grpSpPr>
        <p:sp>
          <p:nvSpPr>
            <p:cNvPr id="152" name="Shape 152"/>
            <p:cNvSpPr/>
            <p:nvPr/>
          </p:nvSpPr>
          <p:spPr>
            <a:xfrm>
              <a:off x="7529110" y="4416542"/>
              <a:ext cx="359999" cy="2778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7529110" y="4835183"/>
              <a:ext cx="1080000" cy="2778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7529110" y="5259328"/>
              <a:ext cx="719999" cy="2778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7160596" y="4232937"/>
              <a:ext cx="303287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</a:p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8016135" y="4356871"/>
              <a:ext cx="4235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0.5</a:t>
              </a: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8769397" y="4805282"/>
              <a:ext cx="4235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1.5</a:t>
              </a:r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8419861" y="5233585"/>
              <a:ext cx="4235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1.0</a:t>
              </a:r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7172467" y="3965346"/>
              <a:ext cx="2125902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1인당 발급받은 신용카드 수</a:t>
              </a:r>
            </a:p>
          </p:txBody>
        </p:sp>
      </p:grpSp>
      <p:sp>
        <p:nvSpPr>
          <p:cNvPr id="160" name="Shape 160"/>
          <p:cNvSpPr/>
          <p:nvPr/>
        </p:nvSpPr>
        <p:spPr>
          <a:xfrm>
            <a:off x="1830323" y="278564"/>
            <a:ext cx="1503938" cy="373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구체적으로 표현</a:t>
            </a:r>
          </a:p>
        </p:txBody>
      </p:sp>
      <p:sp>
        <p:nvSpPr>
          <p:cNvPr id="161" name="Shape 161"/>
          <p:cNvSpPr/>
          <p:nvPr/>
        </p:nvSpPr>
        <p:spPr>
          <a:xfrm>
            <a:off x="7127574" y="254343"/>
            <a:ext cx="1925526" cy="373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비교를 하려면 제대로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Shape 741"/>
          <p:cNvSpPr txBox="1"/>
          <p:nvPr/>
        </p:nvSpPr>
        <p:spPr>
          <a:xfrm>
            <a:off x="881908" y="239770"/>
            <a:ext cx="723275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지도</a:t>
            </a:r>
          </a:p>
        </p:txBody>
      </p:sp>
      <p:sp>
        <p:nvSpPr>
          <p:cNvPr id="742" name="Shape 742"/>
          <p:cNvSpPr txBox="1"/>
          <p:nvPr/>
        </p:nvSpPr>
        <p:spPr>
          <a:xfrm>
            <a:off x="3159941" y="378931"/>
            <a:ext cx="17459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 그리기와 음영</a:t>
            </a:r>
          </a:p>
        </p:txBody>
      </p:sp>
      <p:pic>
        <p:nvPicPr>
          <p:cNvPr id="743" name="Shape 7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5944" y="1444751"/>
            <a:ext cx="7504175" cy="5413247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Shape 744"/>
          <p:cNvSpPr txBox="1"/>
          <p:nvPr/>
        </p:nvSpPr>
        <p:spPr>
          <a:xfrm>
            <a:off x="350639" y="3652364"/>
            <a:ext cx="70083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나쁜 예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10535388" y="3729985"/>
            <a:ext cx="70083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좋은 예</a:t>
            </a:r>
          </a:p>
        </p:txBody>
      </p:sp>
      <p:sp>
        <p:nvSpPr>
          <p:cNvPr id="746" name="Shape 746"/>
          <p:cNvSpPr txBox="1"/>
          <p:nvPr/>
        </p:nvSpPr>
        <p:spPr>
          <a:xfrm>
            <a:off x="2236424" y="1579575"/>
            <a:ext cx="37289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지리와 관련이 없으면 지도로 표현하지 마라</a:t>
            </a:r>
          </a:p>
        </p:txBody>
      </p:sp>
      <p:sp>
        <p:nvSpPr>
          <p:cNvPr id="747" name="Shape 747"/>
          <p:cNvSpPr/>
          <p:nvPr/>
        </p:nvSpPr>
        <p:spPr>
          <a:xfrm>
            <a:off x="7317896" y="1012005"/>
            <a:ext cx="19255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변화를 나타내는 지도</a:t>
            </a:r>
          </a:p>
        </p:txBody>
      </p:sp>
      <p:sp>
        <p:nvSpPr>
          <p:cNvPr id="748" name="Shape 748"/>
          <p:cNvSpPr txBox="1"/>
          <p:nvPr/>
        </p:nvSpPr>
        <p:spPr>
          <a:xfrm>
            <a:off x="3071806" y="4807516"/>
            <a:ext cx="152477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지역별 매출액 지도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1697156" y="347031"/>
            <a:ext cx="71064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참조대상을 설정하라.        </a:t>
            </a: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정보의 틀은 해당 데이터를 어떻게 “</a:t>
            </a: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해석”</a:t>
            </a: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할지를 결정한다.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881908" y="1395821"/>
            <a:ext cx="483978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 )     A주식이 주당 100달러다.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이 주가는     a. 높다      b. 낮다     c. 잘 모르겠다.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301801" y="4567439"/>
            <a:ext cx="27558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B주식은 주당 5달러다. </a:t>
            </a:r>
            <a:r>
              <a:rPr b="0" baseline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(질)</a:t>
            </a:r>
          </a:p>
        </p:txBody>
      </p:sp>
      <p:sp>
        <p:nvSpPr>
          <p:cNvPr id="169" name="Shape 169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881908" y="239770"/>
            <a:ext cx="723275" cy="454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숫자</a:t>
            </a:r>
          </a:p>
        </p:txBody>
      </p:sp>
      <p:sp>
        <p:nvSpPr>
          <p:cNvPr id="171" name="Shape 171"/>
          <p:cNvSpPr/>
          <p:nvPr/>
        </p:nvSpPr>
        <p:spPr>
          <a:xfrm>
            <a:off x="881908" y="3271340"/>
            <a:ext cx="1925526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차트에 참조점 만들기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6737541" y="3653311"/>
            <a:ext cx="2163685" cy="2197587"/>
            <a:chOff x="1675850" y="4218187"/>
            <a:chExt cx="2163685" cy="2197587"/>
          </a:xfrm>
        </p:grpSpPr>
        <p:pic>
          <p:nvPicPr>
            <p:cNvPr id="173" name="Shape 17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75850" y="4566635"/>
              <a:ext cx="2163685" cy="18491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Shape 174"/>
            <p:cNvSpPr/>
            <p:nvPr/>
          </p:nvSpPr>
          <p:spPr>
            <a:xfrm>
              <a:off x="2037326" y="4218187"/>
              <a:ext cx="1733166" cy="333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시간 흐름에 따른 주가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1587544" y="370108"/>
            <a:ext cx="19255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알맞은 신호를 보내라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1184770" y="795758"/>
            <a:ext cx="815800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예)        의도한 메시지 :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사람들은 1,000달러 이득에서 얻는 기쁨보다 1,000달러 손실로 인한 아픔을 더 크게 느낀다.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938548" y="1658710"/>
            <a:ext cx="492442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주가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$8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6454083" y="1703932"/>
            <a:ext cx="193193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첫번째데이터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포인트으로부터의 증감률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0%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+25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-50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-75</a:t>
            </a:r>
          </a:p>
        </p:txBody>
      </p:sp>
      <p:grpSp>
        <p:nvGrpSpPr>
          <p:cNvPr id="183" name="Shape 183"/>
          <p:cNvGrpSpPr/>
          <p:nvPr/>
        </p:nvGrpSpPr>
        <p:grpSpPr>
          <a:xfrm>
            <a:off x="2112271" y="1562289"/>
            <a:ext cx="2606377" cy="2246769"/>
            <a:chOff x="5236289" y="2234336"/>
            <a:chExt cx="2606377" cy="2246769"/>
          </a:xfrm>
        </p:grpSpPr>
        <p:sp>
          <p:nvSpPr>
            <p:cNvPr id="184" name="Shape 184"/>
            <p:cNvSpPr txBox="1"/>
            <p:nvPr/>
          </p:nvSpPr>
          <p:spPr>
            <a:xfrm>
              <a:off x="5236289" y="2234336"/>
              <a:ext cx="396262" cy="2246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$12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grpSp>
          <p:nvGrpSpPr>
            <p:cNvPr id="185" name="Shape 185"/>
            <p:cNvGrpSpPr/>
            <p:nvPr/>
          </p:nvGrpSpPr>
          <p:grpSpPr>
            <a:xfrm>
              <a:off x="5782511" y="2466725"/>
              <a:ext cx="2060155" cy="1810986"/>
              <a:chOff x="5662669" y="3054283"/>
              <a:chExt cx="2060155" cy="1810986"/>
            </a:xfrm>
          </p:grpSpPr>
          <p:cxnSp>
            <p:nvCxnSpPr>
              <p:cNvPr id="186" name="Shape 186"/>
              <p:cNvCxnSpPr/>
              <p:nvPr/>
            </p:nvCxnSpPr>
            <p:spPr>
              <a:xfrm>
                <a:off x="5662669" y="4259342"/>
                <a:ext cx="206015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87" name="Shape 187"/>
              <p:cNvCxnSpPr/>
              <p:nvPr/>
            </p:nvCxnSpPr>
            <p:spPr>
              <a:xfrm>
                <a:off x="5662669" y="3946648"/>
                <a:ext cx="206015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88" name="Shape 188"/>
              <p:cNvCxnSpPr/>
              <p:nvPr/>
            </p:nvCxnSpPr>
            <p:spPr>
              <a:xfrm>
                <a:off x="5662669" y="3671226"/>
                <a:ext cx="206015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89" name="Shape 189"/>
              <p:cNvCxnSpPr/>
              <p:nvPr/>
            </p:nvCxnSpPr>
            <p:spPr>
              <a:xfrm>
                <a:off x="5662669" y="3382178"/>
                <a:ext cx="206015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0" name="Shape 190"/>
              <p:cNvCxnSpPr/>
              <p:nvPr/>
            </p:nvCxnSpPr>
            <p:spPr>
              <a:xfrm>
                <a:off x="5662669" y="3054283"/>
                <a:ext cx="206015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1" name="Shape 191"/>
              <p:cNvCxnSpPr/>
              <p:nvPr/>
            </p:nvCxnSpPr>
            <p:spPr>
              <a:xfrm>
                <a:off x="5662669" y="4865269"/>
                <a:ext cx="2060155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2" name="Shape 192"/>
              <p:cNvCxnSpPr/>
              <p:nvPr/>
            </p:nvCxnSpPr>
            <p:spPr>
              <a:xfrm>
                <a:off x="5662669" y="4552576"/>
                <a:ext cx="206015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3" name="Shape 193"/>
              <p:cNvCxnSpPr/>
              <p:nvPr/>
            </p:nvCxnSpPr>
            <p:spPr>
              <a:xfrm flipH="1" rot="10800000">
                <a:off x="5938092" y="3371161"/>
                <a:ext cx="297454" cy="3278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4" name="Shape 194"/>
              <p:cNvCxnSpPr/>
              <p:nvPr/>
            </p:nvCxnSpPr>
            <p:spPr>
              <a:xfrm>
                <a:off x="6257580" y="3363560"/>
                <a:ext cx="341522" cy="34912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5" name="Shape 195"/>
              <p:cNvCxnSpPr/>
              <p:nvPr/>
            </p:nvCxnSpPr>
            <p:spPr>
              <a:xfrm>
                <a:off x="6599103" y="3699057"/>
                <a:ext cx="341522" cy="56028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6" name="Shape 196"/>
              <p:cNvCxnSpPr/>
              <p:nvPr/>
            </p:nvCxnSpPr>
            <p:spPr>
              <a:xfrm>
                <a:off x="6902068" y="4233087"/>
                <a:ext cx="363557" cy="306861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97" name="Shape 197"/>
          <p:cNvGrpSpPr/>
          <p:nvPr/>
        </p:nvGrpSpPr>
        <p:grpSpPr>
          <a:xfrm>
            <a:off x="8459825" y="1725181"/>
            <a:ext cx="2726677" cy="2246769"/>
            <a:chOff x="8580271" y="2277163"/>
            <a:chExt cx="2726677" cy="2246769"/>
          </a:xfrm>
        </p:grpSpPr>
        <p:sp>
          <p:nvSpPr>
            <p:cNvPr id="198" name="Shape 198"/>
            <p:cNvSpPr txBox="1"/>
            <p:nvPr/>
          </p:nvSpPr>
          <p:spPr>
            <a:xfrm>
              <a:off x="8580271" y="2277163"/>
              <a:ext cx="522900" cy="2246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+50%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+25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-25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-50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-75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-100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9246792" y="3125126"/>
              <a:ext cx="2060155" cy="1180912"/>
            </a:xfrm>
            <a:prstGeom prst="rect">
              <a:avLst/>
            </a:prstGeom>
            <a:solidFill>
              <a:srgbClr val="DEEBF7">
                <a:alpha val="4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0" name="Shape 200"/>
            <p:cNvGrpSpPr/>
            <p:nvPr/>
          </p:nvGrpSpPr>
          <p:grpSpPr>
            <a:xfrm>
              <a:off x="9246792" y="2495053"/>
              <a:ext cx="2060155" cy="1810986"/>
              <a:chOff x="5662669" y="3054283"/>
              <a:chExt cx="2060155" cy="1810986"/>
            </a:xfrm>
          </p:grpSpPr>
          <p:cxnSp>
            <p:nvCxnSpPr>
              <p:cNvPr id="201" name="Shape 201"/>
              <p:cNvCxnSpPr/>
              <p:nvPr/>
            </p:nvCxnSpPr>
            <p:spPr>
              <a:xfrm>
                <a:off x="5662669" y="4259342"/>
                <a:ext cx="206015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02" name="Shape 202"/>
              <p:cNvCxnSpPr/>
              <p:nvPr/>
            </p:nvCxnSpPr>
            <p:spPr>
              <a:xfrm>
                <a:off x="5662669" y="3946648"/>
                <a:ext cx="206015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03" name="Shape 203"/>
              <p:cNvCxnSpPr/>
              <p:nvPr/>
            </p:nvCxnSpPr>
            <p:spPr>
              <a:xfrm>
                <a:off x="5662669" y="3671226"/>
                <a:ext cx="206015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04" name="Shape 204"/>
              <p:cNvCxnSpPr/>
              <p:nvPr/>
            </p:nvCxnSpPr>
            <p:spPr>
              <a:xfrm>
                <a:off x="5662669" y="3382178"/>
                <a:ext cx="206015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05" name="Shape 205"/>
              <p:cNvCxnSpPr/>
              <p:nvPr/>
            </p:nvCxnSpPr>
            <p:spPr>
              <a:xfrm>
                <a:off x="5662669" y="3054283"/>
                <a:ext cx="206015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06" name="Shape 206"/>
              <p:cNvCxnSpPr/>
              <p:nvPr/>
            </p:nvCxnSpPr>
            <p:spPr>
              <a:xfrm>
                <a:off x="5662669" y="4865269"/>
                <a:ext cx="2060155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07" name="Shape 207"/>
              <p:cNvCxnSpPr/>
              <p:nvPr/>
            </p:nvCxnSpPr>
            <p:spPr>
              <a:xfrm>
                <a:off x="5662669" y="4552576"/>
                <a:ext cx="206015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08" name="Shape 208"/>
              <p:cNvCxnSpPr/>
              <p:nvPr/>
            </p:nvCxnSpPr>
            <p:spPr>
              <a:xfrm flipH="1" rot="10800000">
                <a:off x="5938092" y="3371161"/>
                <a:ext cx="297454" cy="3278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09" name="Shape 209"/>
              <p:cNvCxnSpPr/>
              <p:nvPr/>
            </p:nvCxnSpPr>
            <p:spPr>
              <a:xfrm>
                <a:off x="6257580" y="3363560"/>
                <a:ext cx="341522" cy="34912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10" name="Shape 210"/>
              <p:cNvCxnSpPr/>
              <p:nvPr/>
            </p:nvCxnSpPr>
            <p:spPr>
              <a:xfrm>
                <a:off x="6599103" y="3699057"/>
                <a:ext cx="341522" cy="56028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11" name="Shape 211"/>
              <p:cNvCxnSpPr/>
              <p:nvPr/>
            </p:nvCxnSpPr>
            <p:spPr>
              <a:xfrm>
                <a:off x="6902068" y="4233087"/>
                <a:ext cx="363557" cy="306861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</p:grpSp>
      <p:sp>
        <p:nvSpPr>
          <p:cNvPr id="212" name="Shape 212"/>
          <p:cNvSpPr txBox="1"/>
          <p:nvPr/>
        </p:nvSpPr>
        <p:spPr>
          <a:xfrm>
            <a:off x="1184769" y="4297558"/>
            <a:ext cx="711124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차트의 메시지를 뒷받침하는 모든 사실과 근거가 일관성이 있어야 한다.       예)         이익 vs  손실</a:t>
            </a:r>
          </a:p>
        </p:txBody>
      </p:sp>
      <p:grpSp>
        <p:nvGrpSpPr>
          <p:cNvPr id="213" name="Shape 213"/>
          <p:cNvGrpSpPr/>
          <p:nvPr/>
        </p:nvGrpSpPr>
        <p:grpSpPr>
          <a:xfrm>
            <a:off x="2128705" y="4458589"/>
            <a:ext cx="2768731" cy="2342972"/>
            <a:chOff x="6408241" y="4510837"/>
            <a:chExt cx="2768731" cy="2342972"/>
          </a:xfrm>
        </p:grpSpPr>
        <p:cxnSp>
          <p:nvCxnSpPr>
            <p:cNvPr id="214" name="Shape 214"/>
            <p:cNvCxnSpPr/>
            <p:nvPr/>
          </p:nvCxnSpPr>
          <p:spPr>
            <a:xfrm>
              <a:off x="7116817" y="5978117"/>
              <a:ext cx="2060155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15" name="Shape 215"/>
            <p:cNvCxnSpPr/>
            <p:nvPr/>
          </p:nvCxnSpPr>
          <p:spPr>
            <a:xfrm>
              <a:off x="7116817" y="5665423"/>
              <a:ext cx="2060155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7116817" y="5390001"/>
              <a:ext cx="2060155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17" name="Shape 217"/>
            <p:cNvCxnSpPr/>
            <p:nvPr/>
          </p:nvCxnSpPr>
          <p:spPr>
            <a:xfrm>
              <a:off x="7116817" y="5100953"/>
              <a:ext cx="2060155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18" name="Shape 218"/>
            <p:cNvCxnSpPr/>
            <p:nvPr/>
          </p:nvCxnSpPr>
          <p:spPr>
            <a:xfrm>
              <a:off x="7116817" y="4773057"/>
              <a:ext cx="2060155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7116817" y="6584045"/>
              <a:ext cx="2060155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20" name="Shape 220"/>
            <p:cNvCxnSpPr/>
            <p:nvPr/>
          </p:nvCxnSpPr>
          <p:spPr>
            <a:xfrm>
              <a:off x="7116817" y="6271351"/>
              <a:ext cx="2060155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21" name="Shape 221"/>
            <p:cNvSpPr txBox="1"/>
            <p:nvPr/>
          </p:nvSpPr>
          <p:spPr>
            <a:xfrm>
              <a:off x="6408241" y="4510837"/>
              <a:ext cx="761747" cy="2246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$8 million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-4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7311482" y="5978117"/>
              <a:ext cx="260206" cy="60592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7766353" y="5978117"/>
              <a:ext cx="272750" cy="31269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8688082" y="5395658"/>
              <a:ext cx="260206" cy="60592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8249252" y="5683237"/>
              <a:ext cx="272750" cy="31269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7311482" y="6607589"/>
              <a:ext cx="1627368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q1       q2      q3      q4</a:t>
              </a:r>
            </a:p>
          </p:txBody>
        </p:sp>
      </p:grpSp>
      <p:grpSp>
        <p:nvGrpSpPr>
          <p:cNvPr id="227" name="Shape 227"/>
          <p:cNvGrpSpPr/>
          <p:nvPr/>
        </p:nvGrpSpPr>
        <p:grpSpPr>
          <a:xfrm>
            <a:off x="6415531" y="4840170"/>
            <a:ext cx="2857149" cy="1792860"/>
            <a:chOff x="907440" y="4810325"/>
            <a:chExt cx="2857149" cy="1792860"/>
          </a:xfrm>
        </p:grpSpPr>
        <p:cxnSp>
          <p:nvCxnSpPr>
            <p:cNvPr id="228" name="Shape 228"/>
            <p:cNvCxnSpPr/>
            <p:nvPr/>
          </p:nvCxnSpPr>
          <p:spPr>
            <a:xfrm>
              <a:off x="1704434" y="5932857"/>
              <a:ext cx="2060155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29" name="Shape 229"/>
            <p:cNvCxnSpPr/>
            <p:nvPr/>
          </p:nvCxnSpPr>
          <p:spPr>
            <a:xfrm>
              <a:off x="1704434" y="5657435"/>
              <a:ext cx="2060155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30" name="Shape 230"/>
            <p:cNvCxnSpPr/>
            <p:nvPr/>
          </p:nvCxnSpPr>
          <p:spPr>
            <a:xfrm>
              <a:off x="1704434" y="5368387"/>
              <a:ext cx="2060155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31" name="Shape 231"/>
            <p:cNvCxnSpPr/>
            <p:nvPr/>
          </p:nvCxnSpPr>
          <p:spPr>
            <a:xfrm>
              <a:off x="1704434" y="5040492"/>
              <a:ext cx="2060155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32" name="Shape 232"/>
            <p:cNvCxnSpPr/>
            <p:nvPr/>
          </p:nvCxnSpPr>
          <p:spPr>
            <a:xfrm>
              <a:off x="1704433" y="6288605"/>
              <a:ext cx="2060155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33" name="Shape 233"/>
            <p:cNvSpPr txBox="1"/>
            <p:nvPr/>
          </p:nvSpPr>
          <p:spPr>
            <a:xfrm>
              <a:off x="907440" y="4810325"/>
              <a:ext cx="761747" cy="1631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$8 million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3275700" y="5663092"/>
              <a:ext cx="260206" cy="60592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2836868" y="5950671"/>
              <a:ext cx="272750" cy="31269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C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2825464" y="6356964"/>
              <a:ext cx="748923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q3      q4</a:t>
              </a:r>
            </a:p>
          </p:txBody>
        </p:sp>
      </p:grpSp>
      <p:sp>
        <p:nvSpPr>
          <p:cNvPr id="237" name="Shape 237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881908" y="239770"/>
            <a:ext cx="723275" cy="454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숫자</a:t>
            </a:r>
          </a:p>
        </p:txBody>
      </p:sp>
      <p:cxnSp>
        <p:nvCxnSpPr>
          <p:cNvPr id="239" name="Shape 239"/>
          <p:cNvCxnSpPr/>
          <p:nvPr/>
        </p:nvCxnSpPr>
        <p:spPr>
          <a:xfrm>
            <a:off x="772479" y="1987139"/>
            <a:ext cx="72327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0" name="Shape 240"/>
          <p:cNvSpPr txBox="1"/>
          <p:nvPr/>
        </p:nvSpPr>
        <p:spPr>
          <a:xfrm>
            <a:off x="5197883" y="2156408"/>
            <a:ext cx="1127231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주가 하락을 </a:t>
            </a: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강조하고 싶다면</a:t>
            </a: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(질)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1243562" y="1288949"/>
            <a:ext cx="8507457" cy="235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사소한 것도 그냥 지나치지 마라.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데이터는 데이터의 출처 수준을 넘지 못한다. 데이터를 가져올 때 출처의 평판과 공정성은 매우 중요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-"/>
            </a:pPr>
            <a:r>
              <a:rPr b="0" baseline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나쁜 데이터 + 훌륭한 시각화 = 나쁜 차트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한가지 방법만 있는 것은 아니다.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동일한 데이터의 다양한 시각화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3401869" y="388972"/>
            <a:ext cx="19255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사실을 전달하라</a:t>
            </a:r>
          </a:p>
        </p:txBody>
      </p:sp>
      <p:sp>
        <p:nvSpPr>
          <p:cNvPr id="247" name="Shape 247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881908" y="239770"/>
            <a:ext cx="2190022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데이터의 신뢰성</a:t>
            </a: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3970" y="3106757"/>
            <a:ext cx="2463249" cy="3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/>
        </p:nvSpPr>
        <p:spPr>
          <a:xfrm>
            <a:off x="4957589" y="3643439"/>
            <a:ext cx="13163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회사가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거둬들인 매출액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5497291" y="4889935"/>
            <a:ext cx="3962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5043785" y="5563055"/>
            <a:ext cx="13163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A회사의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전체 시장점유울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/>
        </p:nvSpPr>
        <p:spPr>
          <a:xfrm>
            <a:off x="1465242" y="1100907"/>
            <a:ext cx="22717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수치에 맥락을 제공하라</a:t>
            </a:r>
            <a:r>
              <a:rPr b="0" baseline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(질)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4364632" y="1114344"/>
            <a:ext cx="45720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기본이 되는 숫자 없이 백분율만 표시하는 것은 무의미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465242" y="3400426"/>
            <a:ext cx="30107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숫자의 끝 처리는 가장 나중에 하라</a:t>
            </a:r>
          </a:p>
        </p:txBody>
      </p:sp>
      <p:sp>
        <p:nvSpPr>
          <p:cNvPr id="260" name="Shape 260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881908" y="239770"/>
            <a:ext cx="2190022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데이터의 신뢰성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3401869" y="388972"/>
            <a:ext cx="19255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사실을 전달하라</a:t>
            </a:r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1830" y="1614995"/>
            <a:ext cx="3767769" cy="14425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Shape 264"/>
          <p:cNvGrpSpPr/>
          <p:nvPr/>
        </p:nvGrpSpPr>
        <p:grpSpPr>
          <a:xfrm>
            <a:off x="4253864" y="4125796"/>
            <a:ext cx="2598627" cy="1200329"/>
            <a:chOff x="4253864" y="4125796"/>
            <a:chExt cx="2598627" cy="1200329"/>
          </a:xfrm>
        </p:grpSpPr>
        <p:sp>
          <p:nvSpPr>
            <p:cNvPr id="265" name="Shape 265"/>
            <p:cNvSpPr txBox="1"/>
            <p:nvPr/>
          </p:nvSpPr>
          <p:spPr>
            <a:xfrm>
              <a:off x="4253864" y="4125796"/>
              <a:ext cx="239680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데이터            반올림 이후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12.4                   12</a:t>
              </a:r>
              <a:b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16.5                   17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0" baseline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증감률 +33.1%       +41.7%</a:t>
              </a:r>
            </a:p>
          </p:txBody>
        </p:sp>
        <p:cxnSp>
          <p:nvCxnSpPr>
            <p:cNvPr id="266" name="Shape 266"/>
            <p:cNvCxnSpPr/>
            <p:nvPr/>
          </p:nvCxnSpPr>
          <p:spPr>
            <a:xfrm flipH="1" rot="10800000">
              <a:off x="4253864" y="4461831"/>
              <a:ext cx="2598627" cy="1101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/>
        </p:nvSpPr>
        <p:spPr>
          <a:xfrm>
            <a:off x="3314176" y="301812"/>
            <a:ext cx="598593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많을 수록 좋을까?                    </a:t>
            </a: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풍부한 데이터 = 데이터의 양 ? Or 질?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1190645" y="1192849"/>
            <a:ext cx="6837128" cy="1061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판단해서 편집하라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&lt;자료 조사 단계&gt;에서는 데이터 집합이 클수록 더 심도 깊은 분석이 가능하다.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But, &lt;편집 단계&gt;에서는 부가적인 정보들이 핵심을 흐리는지 판단</a:t>
            </a:r>
          </a:p>
        </p:txBody>
      </p:sp>
      <p:sp>
        <p:nvSpPr>
          <p:cNvPr id="273" name="Shape 273"/>
          <p:cNvSpPr/>
          <p:nvPr/>
        </p:nvSpPr>
        <p:spPr>
          <a:xfrm>
            <a:off x="1362626" y="3198882"/>
            <a:ext cx="2879999" cy="162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1362628" y="3463285"/>
            <a:ext cx="1800000" cy="162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1362626" y="3738705"/>
            <a:ext cx="1620000" cy="162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362626" y="4003110"/>
            <a:ext cx="1080000" cy="162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1362626" y="4278528"/>
            <a:ext cx="900000" cy="162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1362626" y="4564967"/>
            <a:ext cx="719999" cy="162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5573908" y="3198882"/>
            <a:ext cx="2879999" cy="162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5573910" y="3463285"/>
            <a:ext cx="2699999" cy="162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5573908" y="3738705"/>
            <a:ext cx="1349999" cy="162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5573908" y="4003110"/>
            <a:ext cx="900000" cy="162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5573908" y="4267512"/>
            <a:ext cx="719999" cy="162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5573908" y="4564967"/>
            <a:ext cx="450000" cy="162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1962217" y="2753464"/>
            <a:ext cx="6798655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지난해 기업별 수익                                                        올해 기업별 수익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(단위 : 백만달러)                                                                          (단위 : 백만달러) 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914012" y="3064028"/>
            <a:ext cx="295273" cy="1718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2310646" y="5651392"/>
            <a:ext cx="107914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어떤 메시지?</a:t>
            </a:r>
          </a:p>
        </p:txBody>
      </p:sp>
      <p:sp>
        <p:nvSpPr>
          <p:cNvPr id="288" name="Shape 288"/>
          <p:cNvSpPr/>
          <p:nvPr/>
        </p:nvSpPr>
        <p:spPr>
          <a:xfrm>
            <a:off x="176271" y="0"/>
            <a:ext cx="705635" cy="694062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881908" y="239770"/>
            <a:ext cx="1920718" cy="454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풍부한 데이터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5213908" y="3064035"/>
            <a:ext cx="295273" cy="1718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4389953" y="3163600"/>
            <a:ext cx="32573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3338551" y="3421173"/>
            <a:ext cx="32573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3135966" y="3727687"/>
            <a:ext cx="32573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2639761" y="3973907"/>
            <a:ext cx="32573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2433184" y="4226630"/>
            <a:ext cx="32573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2255123" y="4522855"/>
            <a:ext cx="25519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8470889" y="3184350"/>
            <a:ext cx="32573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401267" y="3436916"/>
            <a:ext cx="32573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7060089" y="3687826"/>
            <a:ext cx="32573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6670575" y="3970760"/>
            <a:ext cx="32573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6463998" y="4223483"/>
            <a:ext cx="25519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6285935" y="4519708"/>
            <a:ext cx="25519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7886" y="4700425"/>
            <a:ext cx="4096474" cy="1901934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4497085" y="5660321"/>
            <a:ext cx="197682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B회사의 시장 점유율 증가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