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274" r:id="rId13"/>
    <p:sldId id="275" r:id="rId14"/>
    <p:sldId id="276" r:id="rId15"/>
    <p:sldId id="277" r:id="rId16"/>
    <p:sldId id="267" r:id="rId17"/>
    <p:sldId id="278" r:id="rId18"/>
    <p:sldId id="279" r:id="rId19"/>
    <p:sldId id="280" r:id="rId20"/>
    <p:sldId id="268" r:id="rId21"/>
    <p:sldId id="269" r:id="rId22"/>
    <p:sldId id="270" r:id="rId23"/>
    <p:sldId id="271" r:id="rId24"/>
    <p:sldId id="272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0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EBEA3-3960-4254-B7C0-1190B77587DA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EAC48-4114-4827-9D51-C8339991A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708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EAC48-4114-4827-9D51-C8339991A2B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22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9E91-B487-44FC-A2A2-83A42B758C9E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089D-C6C5-43DD-B5B9-33211BD02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41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9E91-B487-44FC-A2A2-83A42B758C9E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089D-C6C5-43DD-B5B9-33211BD02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58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9E91-B487-44FC-A2A2-83A42B758C9E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089D-C6C5-43DD-B5B9-33211BD02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9E91-B487-44FC-A2A2-83A42B758C9E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089D-C6C5-43DD-B5B9-33211BD02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70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9E91-B487-44FC-A2A2-83A42B758C9E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089D-C6C5-43DD-B5B9-33211BD02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86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9E91-B487-44FC-A2A2-83A42B758C9E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089D-C6C5-43DD-B5B9-33211BD02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08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9E91-B487-44FC-A2A2-83A42B758C9E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089D-C6C5-43DD-B5B9-33211BD02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9E91-B487-44FC-A2A2-83A42B758C9E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089D-C6C5-43DD-B5B9-33211BD02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03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9E91-B487-44FC-A2A2-83A42B758C9E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089D-C6C5-43DD-B5B9-33211BD02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26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9E91-B487-44FC-A2A2-83A42B758C9E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089D-C6C5-43DD-B5B9-33211BD02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9E91-B487-44FC-A2A2-83A42B758C9E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089D-C6C5-43DD-B5B9-33211BD02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32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69E91-B487-44FC-A2A2-83A42B758C9E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089D-C6C5-43DD-B5B9-33211BD02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56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670" y="667208"/>
            <a:ext cx="4094102" cy="52488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09245" y="5208171"/>
            <a:ext cx="851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ko-KR" sz="1000" dirty="0" smtClean="0"/>
              <a:t>2015. 07.10</a:t>
            </a:r>
          </a:p>
          <a:p>
            <a:pPr algn="r">
              <a:lnSpc>
                <a:spcPct val="200000"/>
              </a:lnSpc>
            </a:pPr>
            <a:r>
              <a:rPr lang="ko-KR" altLang="en-US" sz="1000" spc="300" dirty="0" smtClean="0"/>
              <a:t>이세리</a:t>
            </a:r>
            <a:endParaRPr lang="ko-KR" altLang="en-US" sz="1000" spc="300" dirty="0"/>
          </a:p>
        </p:txBody>
      </p:sp>
    </p:spTree>
    <p:extLst>
      <p:ext uri="{BB962C8B-B14F-4D97-AF65-F5344CB8AC3E}">
        <p14:creationId xmlns:p14="http://schemas.microsoft.com/office/powerpoint/2010/main" val="234035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1908" y="1079741"/>
            <a:ext cx="6356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발췌하여 전체 이야기를 </a:t>
            </a:r>
            <a:r>
              <a:rPr lang="ko-KR" altLang="en-US" sz="1400" dirty="0" smtClean="0"/>
              <a:t>전하라</a:t>
            </a:r>
            <a:r>
              <a:rPr lang="en-US" altLang="ko-KR" sz="1400" dirty="0" smtClean="0"/>
              <a:t>.                   </a:t>
            </a:r>
            <a:r>
              <a:rPr lang="ko-KR" altLang="en-US" sz="1400" dirty="0" smtClean="0"/>
              <a:t>사실을 왜곡하지 않는 선에서</a:t>
            </a:r>
            <a:r>
              <a:rPr lang="en-US" altLang="ko-KR" sz="1400" dirty="0" smtClean="0"/>
              <a:t>…</a:t>
            </a:r>
            <a:endParaRPr lang="ko-KR" altLang="en-US" sz="1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3327912" y="1573297"/>
            <a:ext cx="5594130" cy="2461495"/>
            <a:chOff x="3327912" y="1573297"/>
            <a:chExt cx="5594130" cy="2461495"/>
          </a:xfrm>
        </p:grpSpPr>
        <p:sp>
          <p:nvSpPr>
            <p:cNvPr id="5" name="직사각형 4"/>
            <p:cNvSpPr/>
            <p:nvPr/>
          </p:nvSpPr>
          <p:spPr>
            <a:xfrm>
              <a:off x="3515200" y="2212274"/>
              <a:ext cx="187287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823673" y="2322444"/>
              <a:ext cx="187287" cy="9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159689" y="2135155"/>
              <a:ext cx="187287" cy="115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468162" y="2179223"/>
              <a:ext cx="187287" cy="111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09684" y="2036002"/>
              <a:ext cx="187287" cy="12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118157" y="1837706"/>
              <a:ext cx="187287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3327912" y="3292274"/>
              <a:ext cx="288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471735" y="3413460"/>
              <a:ext cx="24416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q</a:t>
              </a:r>
              <a:r>
                <a:rPr lang="en-US" altLang="ko-KR" sz="1000" dirty="0" smtClean="0"/>
                <a:t>1    q2    q3   q4     q1    q2  q3  q4</a:t>
              </a:r>
              <a:endParaRPr lang="ko-KR" altLang="en-US" sz="10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426631" y="1872964"/>
              <a:ext cx="187287" cy="14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35104" y="1729753"/>
              <a:ext cx="187287" cy="15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052057" y="1573297"/>
              <a:ext cx="1010102" cy="218134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870541" y="1857902"/>
              <a:ext cx="187287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179015" y="1893160"/>
              <a:ext cx="187287" cy="14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487488" y="1749949"/>
              <a:ext cx="187287" cy="15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7662042" y="3294790"/>
              <a:ext cx="12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68144" y="3413459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q2  q3  q4</a:t>
              </a:r>
              <a:endParaRPr lang="ko-KR" altLang="en-US" sz="1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77283" y="3788571"/>
              <a:ext cx="17812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2008                </a:t>
              </a:r>
              <a:r>
                <a:rPr lang="en-US" altLang="ko-KR" sz="1000" dirty="0" smtClean="0"/>
                <a:t>      </a:t>
              </a:r>
              <a:r>
                <a:rPr lang="en-US" altLang="ko-KR" sz="1000" dirty="0" smtClean="0"/>
                <a:t>2009</a:t>
              </a:r>
              <a:endParaRPr lang="ko-KR" altLang="en-US" sz="1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68682" y="3754637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2009</a:t>
              </a:r>
              <a:endParaRPr lang="ko-KR" altLang="en-US" sz="10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290779" y="4356964"/>
            <a:ext cx="5586181" cy="2450063"/>
            <a:chOff x="3290779" y="4356964"/>
            <a:chExt cx="5586181" cy="2450063"/>
          </a:xfrm>
        </p:grpSpPr>
        <p:sp>
          <p:nvSpPr>
            <p:cNvPr id="26" name="직사각형 25"/>
            <p:cNvSpPr/>
            <p:nvPr/>
          </p:nvSpPr>
          <p:spPr>
            <a:xfrm>
              <a:off x="4122556" y="5304415"/>
              <a:ext cx="187287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431029" y="5040009"/>
              <a:ext cx="187287" cy="25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72551" y="5315424"/>
              <a:ext cx="187287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081024" y="4698492"/>
              <a:ext cx="187287" cy="61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3290779" y="5304765"/>
              <a:ext cx="288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434602" y="6197127"/>
              <a:ext cx="24416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q</a:t>
              </a:r>
              <a:r>
                <a:rPr lang="en-US" altLang="ko-KR" sz="1000" dirty="0" smtClean="0"/>
                <a:t>1    q2    q3   q4     q1    q2  q3  q4</a:t>
              </a:r>
              <a:endParaRPr lang="ko-KR" altLang="en-US" sz="10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389498" y="4623580"/>
              <a:ext cx="187287" cy="68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697971" y="4788845"/>
              <a:ext cx="187287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014924" y="4356964"/>
              <a:ext cx="1010102" cy="218134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37681" y="6560806"/>
              <a:ext cx="18710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2008                         2009</a:t>
              </a:r>
              <a:endParaRPr lang="ko-KR" altLang="en-US" sz="10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789516" y="5305721"/>
              <a:ext cx="187287" cy="68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481042" y="5315424"/>
              <a:ext cx="187287" cy="61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847791" y="4707151"/>
              <a:ext cx="187287" cy="61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156265" y="4632239"/>
              <a:ext cx="187287" cy="68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464738" y="4797504"/>
              <a:ext cx="187287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7616960" y="5305222"/>
              <a:ext cx="12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776649" y="5415738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q2  q3  q4</a:t>
              </a:r>
              <a:endParaRPr lang="ko-KR" altLang="en-US" sz="1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639292" y="5779418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2009</a:t>
              </a:r>
              <a:endParaRPr lang="ko-KR" altLang="en-US" sz="1000" dirty="0"/>
            </a:p>
          </p:txBody>
        </p:sp>
      </p:grpSp>
      <p:sp>
        <p:nvSpPr>
          <p:cNvPr id="44" name="모서리가 접힌 도형 43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81908" y="239771"/>
            <a:ext cx="192071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rgbClr val="00B050"/>
                </a:solidFill>
              </a:rPr>
              <a:t>풍부한 데이터</a:t>
            </a:r>
            <a:endParaRPr lang="en-US" altLang="ko-KR" b="1" spc="300" dirty="0" smtClean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14176" y="301812"/>
            <a:ext cx="16482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많을 수록 좋을까</a:t>
            </a:r>
            <a:r>
              <a:rPr lang="en-US" altLang="ko-KR" sz="1400" b="1" dirty="0" smtClean="0"/>
              <a:t>?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230725" y="378857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분기별 매출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9720457" y="1813893"/>
            <a:ext cx="1558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최근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분기만 따로 </a:t>
            </a:r>
            <a:endParaRPr lang="en-US" altLang="ko-KR" sz="1200" dirty="0" smtClean="0"/>
          </a:p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떼어서 보여준다면 </a:t>
            </a:r>
            <a:r>
              <a:rPr lang="en-US" altLang="ko-KR" sz="1200" dirty="0" smtClean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맞나요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9770150" y="2971278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/>
              <a:t>8</a:t>
            </a:r>
            <a:r>
              <a:rPr lang="ko-KR" altLang="en-US" sz="1200" dirty="0" smtClean="0"/>
              <a:t>분기 </a:t>
            </a:r>
            <a:r>
              <a:rPr lang="en-US" altLang="ko-KR" sz="1200" dirty="0" smtClean="0"/>
              <a:t>vs 3</a:t>
            </a:r>
            <a:r>
              <a:rPr lang="ko-KR" altLang="en-US" sz="1200" dirty="0" smtClean="0"/>
              <a:t>분기</a:t>
            </a:r>
            <a:endParaRPr lang="en-US" altLang="ko-KR" sz="1200" dirty="0" smtClean="0"/>
          </a:p>
          <a:p>
            <a:pPr algn="ctr">
              <a:lnSpc>
                <a:spcPct val="150000"/>
              </a:lnSpc>
            </a:pPr>
            <a:r>
              <a:rPr lang="en-US" altLang="ko-KR" sz="1200" dirty="0" smtClean="0"/>
              <a:t>(</a:t>
            </a:r>
            <a:r>
              <a:rPr lang="ko-KR" altLang="en-US" sz="1200" dirty="0" smtClean="0"/>
              <a:t>어느 것이 </a:t>
            </a:r>
            <a:r>
              <a:rPr lang="en-US" altLang="ko-KR" sz="1200" dirty="0" smtClean="0"/>
              <a:t>Good?)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9555683" y="4943759"/>
            <a:ext cx="1558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최근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분기만 따로 </a:t>
            </a:r>
            <a:endParaRPr lang="en-US" altLang="ko-KR" sz="1200" dirty="0" smtClean="0"/>
          </a:p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떼어서 보여준다면 </a:t>
            </a:r>
            <a:r>
              <a:rPr lang="en-US" altLang="ko-KR" sz="1200" dirty="0" smtClean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맞나요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4157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7" grpId="0"/>
      <p:bldP spid="48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접힌 도형 3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1908" y="239771"/>
            <a:ext cx="72327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rgbClr val="00B050"/>
                </a:solidFill>
              </a:rPr>
              <a:t>글</a:t>
            </a:r>
            <a:r>
              <a:rPr lang="ko-KR" altLang="en-US" b="1" spc="300" dirty="0" smtClean="0">
                <a:solidFill>
                  <a:srgbClr val="00B050"/>
                </a:solidFill>
              </a:rPr>
              <a:t>꼴</a:t>
            </a:r>
            <a:endParaRPr lang="en-US" altLang="ko-KR" b="1" spc="300" dirty="0" smtClean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9301" y="1839816"/>
            <a:ext cx="40559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가독성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차트의 글꼴 </a:t>
            </a:r>
            <a:r>
              <a:rPr lang="ko-KR" altLang="en-US" dirty="0" err="1" smtClean="0"/>
              <a:t>가독성을</a:t>
            </a:r>
            <a:r>
              <a:rPr lang="ko-KR" altLang="en-US" dirty="0" smtClean="0"/>
              <a:t> 위한 기본 규칙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교재 참조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2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접힌 도형 3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1908" y="239771"/>
            <a:ext cx="72327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rgbClr val="00B050"/>
                </a:solidFill>
              </a:rPr>
              <a:t>글</a:t>
            </a:r>
            <a:r>
              <a:rPr lang="ko-KR" altLang="en-US" b="1" spc="300" dirty="0" smtClean="0">
                <a:solidFill>
                  <a:srgbClr val="00B050"/>
                </a:solidFill>
              </a:rPr>
              <a:t>꼴</a:t>
            </a:r>
            <a:endParaRPr lang="en-US" altLang="ko-KR" b="1" spc="300" dirty="0" smtClean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3170" y="301812"/>
            <a:ext cx="18630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차트의 </a:t>
            </a:r>
            <a:r>
              <a:rPr lang="ko-KR" altLang="en-US" sz="1400" b="1" dirty="0" err="1" smtClean="0"/>
              <a:t>타이포그래피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618" y="1465243"/>
            <a:ext cx="6007213" cy="472626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710149" y="1850833"/>
            <a:ext cx="6040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710149" y="2302524"/>
            <a:ext cx="6040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710148" y="3183874"/>
            <a:ext cx="6040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710148" y="4065223"/>
            <a:ext cx="6040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597941" y="1620000"/>
            <a:ext cx="1802240" cy="2563262"/>
            <a:chOff x="597941" y="1620000"/>
            <a:chExt cx="1802240" cy="2563262"/>
          </a:xfrm>
        </p:grpSpPr>
        <p:sp>
          <p:nvSpPr>
            <p:cNvPr id="13" name="TextBox 12"/>
            <p:cNvSpPr txBox="1"/>
            <p:nvPr/>
          </p:nvSpPr>
          <p:spPr>
            <a:xfrm>
              <a:off x="865589" y="1620000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200" dirty="0" smtClean="0"/>
                <a:t>모두 대문자 </a:t>
              </a:r>
              <a:r>
                <a:rPr lang="en-US" altLang="ko-KR" sz="1200" dirty="0" smtClean="0"/>
                <a:t>&amp; </a:t>
              </a:r>
            </a:p>
            <a:p>
              <a:pPr algn="r"/>
              <a:r>
                <a:rPr lang="ko-KR" altLang="en-US" sz="1200" dirty="0" smtClean="0"/>
                <a:t>검은 배경에 </a:t>
              </a:r>
              <a:r>
                <a:rPr lang="ko-KR" altLang="en-US" sz="1200" dirty="0" err="1" smtClean="0"/>
                <a:t>흰글씨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7941" y="2184485"/>
              <a:ext cx="1794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200" dirty="0" err="1" smtClean="0"/>
                <a:t>볼드체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/ </a:t>
              </a:r>
              <a:r>
                <a:rPr lang="ko-KR" altLang="en-US" sz="1200" dirty="0" err="1" smtClean="0"/>
                <a:t>이탤릭체</a:t>
              </a:r>
              <a:r>
                <a:rPr lang="ko-KR" altLang="en-US" sz="1200" dirty="0" smtClean="0"/>
                <a:t> 동시</a:t>
              </a:r>
              <a:endParaRPr lang="ko-KR" alt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1515" y="3045374"/>
              <a:ext cx="16786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200" smtClean="0"/>
                <a:t>좌표축의 숫자를 굵게</a:t>
              </a:r>
              <a:endParaRPr lang="ko-KR" alt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27867" y="3906263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200" dirty="0" smtClean="0"/>
                <a:t>글자 기울이기</a:t>
              </a:r>
              <a:endParaRPr lang="ko-KR" altLang="en-US" sz="1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911399" y="5159038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 smtClean="0"/>
              <a:t>이름이 긴 경우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9199084" y="5297538"/>
            <a:ext cx="4296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1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접힌 도형 3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1908" y="239771"/>
            <a:ext cx="72327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rgbClr val="00B050"/>
                </a:solidFill>
              </a:rPr>
              <a:t>글</a:t>
            </a:r>
            <a:r>
              <a:rPr lang="ko-KR" altLang="en-US" b="1" spc="300" dirty="0" smtClean="0">
                <a:solidFill>
                  <a:srgbClr val="00B050"/>
                </a:solidFill>
              </a:rPr>
              <a:t>꼴</a:t>
            </a:r>
            <a:endParaRPr lang="en-US" altLang="ko-KR" b="1" spc="300" dirty="0" smtClean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7748" y="301812"/>
            <a:ext cx="18630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차트의 </a:t>
            </a:r>
            <a:r>
              <a:rPr lang="ko-KR" altLang="en-US" sz="1400" b="1" dirty="0" err="1" smtClean="0"/>
              <a:t>타이포그래피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23" y="239771"/>
            <a:ext cx="5196590" cy="652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9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접힌 도형 3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1908" y="239771"/>
            <a:ext cx="7232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rgbClr val="00B050"/>
                </a:solidFill>
              </a:rPr>
              <a:t>색상</a:t>
            </a:r>
            <a:endParaRPr lang="en-US" altLang="ko-KR" b="1" spc="300" dirty="0" smtClean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5371" y="301812"/>
            <a:ext cx="11448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차트의 색상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81908" y="947217"/>
            <a:ext cx="71769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사돈 식구를 집으로 맞이할 때처럼 품위를 지켜야 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         </a:t>
            </a:r>
            <a:r>
              <a:rPr lang="ko-KR" altLang="en-US" sz="1200" dirty="0" smtClean="0"/>
              <a:t>전략적인 색상 선택으로 효과적으로 데이터를 비교하고 대조한다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        </a:t>
            </a:r>
            <a:r>
              <a:rPr lang="ko-KR" altLang="en-US" sz="1200" dirty="0" smtClean="0"/>
              <a:t>색상에 변화를 준다는 것 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정보에도 변화가 생겼다 </a:t>
            </a:r>
            <a:r>
              <a:rPr lang="en-US" altLang="ko-KR" sz="1200" dirty="0" smtClean="0"/>
              <a:t>or </a:t>
            </a:r>
            <a:r>
              <a:rPr lang="ko-KR" altLang="en-US" sz="1200" dirty="0" smtClean="0"/>
              <a:t>또 다른 데이터 층이 추가되었다</a:t>
            </a:r>
            <a:r>
              <a:rPr lang="en-US" altLang="ko-KR" sz="1200" dirty="0" smtClean="0"/>
              <a:t>.  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질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31" y="2416468"/>
            <a:ext cx="6930795" cy="1361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308" y="3827167"/>
            <a:ext cx="2746766" cy="1155536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1430986" y="2212917"/>
            <a:ext cx="5513208" cy="1044528"/>
            <a:chOff x="2114032" y="2486910"/>
            <a:chExt cx="5513208" cy="1044528"/>
          </a:xfrm>
        </p:grpSpPr>
        <p:sp>
          <p:nvSpPr>
            <p:cNvPr id="10" name="TextBox 9"/>
            <p:cNvSpPr txBox="1"/>
            <p:nvPr/>
          </p:nvSpPr>
          <p:spPr>
            <a:xfrm>
              <a:off x="4158021" y="2486910"/>
              <a:ext cx="3469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같은 종류 데이터는 여러 색상 사용하지 않는다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14032" y="3133508"/>
              <a:ext cx="5469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(X) 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966440" y="3162106"/>
              <a:ext cx="5854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(O) </a:t>
              </a:r>
              <a:endParaRPr lang="ko-KR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964940" y="426643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핵심을 강조할 때</a:t>
            </a:r>
            <a:endParaRPr lang="ko-KR" altLang="en-US" sz="12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230" y="5726012"/>
            <a:ext cx="5912027" cy="1074145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1430986" y="5116163"/>
            <a:ext cx="8278254" cy="553998"/>
            <a:chOff x="909854" y="5174006"/>
            <a:chExt cx="8278254" cy="553998"/>
          </a:xfrm>
        </p:grpSpPr>
        <p:sp>
          <p:nvSpPr>
            <p:cNvPr id="16" name="TextBox 15"/>
            <p:cNvSpPr txBox="1"/>
            <p:nvPr/>
          </p:nvSpPr>
          <p:spPr>
            <a:xfrm>
              <a:off x="909854" y="5174006"/>
              <a:ext cx="40879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서로 다른 색상 </a:t>
              </a:r>
              <a:r>
                <a:rPr lang="en-US" altLang="ko-KR" sz="1200" dirty="0" smtClean="0"/>
                <a:t>or </a:t>
              </a:r>
              <a:r>
                <a:rPr lang="ko-KR" altLang="en-US" sz="1200" dirty="0" err="1" smtClean="0"/>
                <a:t>색생환</a:t>
              </a:r>
              <a:r>
                <a:rPr lang="ko-KR" altLang="en-US" sz="1200" dirty="0" smtClean="0"/>
                <a:t> 반대편 색을 사용하지 않는다</a:t>
              </a:r>
              <a:r>
                <a:rPr lang="en-US" altLang="ko-KR" sz="1200" dirty="0" smtClean="0"/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 smtClean="0"/>
                <a:t>-&gt; </a:t>
              </a:r>
              <a:r>
                <a:rPr lang="ko-KR" altLang="en-US" sz="1200" dirty="0" smtClean="0"/>
                <a:t>데이터 집중 어려움</a:t>
              </a:r>
              <a:endParaRPr lang="ko-KR" alt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95458" y="5244097"/>
              <a:ext cx="3592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한 가지 색상에서 밝기 변화 </a:t>
              </a:r>
              <a:r>
                <a:rPr lang="en-US" altLang="ko-KR" sz="1200" dirty="0" smtClean="0"/>
                <a:t>or </a:t>
              </a:r>
              <a:r>
                <a:rPr lang="ko-KR" altLang="en-US" sz="1200" dirty="0" smtClean="0"/>
                <a:t>같은 쪽 색상환 색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017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접힌 도형 3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1908" y="239771"/>
            <a:ext cx="7232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rgbClr val="00B050"/>
                </a:solidFill>
              </a:rPr>
              <a:t>색상</a:t>
            </a:r>
            <a:endParaRPr lang="en-US" altLang="ko-KR" b="1" spc="300" dirty="0" smtClean="0">
              <a:solidFill>
                <a:srgbClr val="00B05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215" y="1609600"/>
            <a:ext cx="6705877" cy="28301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63726" y="858147"/>
            <a:ext cx="3615092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컬러 스케일은 색상과 관계없이 </a:t>
            </a:r>
            <a:endParaRPr lang="en-US" altLang="ko-KR" sz="1200" dirty="0" smtClean="0"/>
          </a:p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가장 밝은 색 </a:t>
            </a:r>
            <a:r>
              <a:rPr lang="en-US" altLang="ko-KR" sz="1200" dirty="0" smtClean="0"/>
              <a:t>-&gt;</a:t>
            </a:r>
            <a:r>
              <a:rPr lang="ko-KR" altLang="en-US" sz="1200" dirty="0" smtClean="0"/>
              <a:t> 가장 어두운 색으로 혹은 그 반대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629774" y="3689481"/>
            <a:ext cx="228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테스트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그레이</a:t>
            </a:r>
            <a:r>
              <a:rPr lang="ko-KR" altLang="en-US" sz="1200" dirty="0" smtClean="0"/>
              <a:t> 스케일로 변환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135371" y="301812"/>
            <a:ext cx="11448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차트의 색상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398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113635" y="4511405"/>
            <a:ext cx="4859839" cy="1353265"/>
            <a:chOff x="3113635" y="4511405"/>
            <a:chExt cx="4859839" cy="1353265"/>
          </a:xfrm>
        </p:grpSpPr>
        <p:sp>
          <p:nvSpPr>
            <p:cNvPr id="4" name="직사각형 3"/>
            <p:cNvSpPr/>
            <p:nvPr/>
          </p:nvSpPr>
          <p:spPr>
            <a:xfrm>
              <a:off x="3716363" y="4586317"/>
              <a:ext cx="187287" cy="612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024837" y="4511405"/>
              <a:ext cx="187287" cy="684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333310" y="4676670"/>
              <a:ext cx="187287" cy="504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485532" y="5184388"/>
              <a:ext cx="12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13635" y="501073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 rot="10800000">
              <a:off x="6944305" y="5167446"/>
              <a:ext cx="187287" cy="612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0800000">
              <a:off x="7252779" y="5180670"/>
              <a:ext cx="187287" cy="684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7561252" y="5180680"/>
              <a:ext cx="187287" cy="504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6713474" y="5181619"/>
              <a:ext cx="12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341577" y="500797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  <p:sp>
        <p:nvSpPr>
          <p:cNvPr id="14" name="모서리가 접힌 도형 13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81908" y="239771"/>
            <a:ext cx="7232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rgbClr val="00B050"/>
                </a:solidFill>
              </a:rPr>
              <a:t>색상</a:t>
            </a:r>
            <a:endParaRPr lang="en-US" altLang="ko-KR" b="1" spc="300" dirty="0" smtClean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996" y="2092709"/>
            <a:ext cx="6892084" cy="134455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488620" y="1018567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색상의 언어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929982" y="1571551"/>
            <a:ext cx="7153910" cy="646332"/>
            <a:chOff x="1929982" y="1571551"/>
            <a:chExt cx="7153910" cy="646332"/>
          </a:xfrm>
        </p:grpSpPr>
        <p:sp>
          <p:nvSpPr>
            <p:cNvPr id="18" name="TextBox 17"/>
            <p:cNvSpPr txBox="1"/>
            <p:nvPr/>
          </p:nvSpPr>
          <p:spPr>
            <a:xfrm>
              <a:off x="1929982" y="1571552"/>
              <a:ext cx="36872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 smtClean="0"/>
                <a:t>어떤 테마 연상시키는 색</a:t>
              </a:r>
              <a:endParaRPr lang="en-US" altLang="ko-KR" sz="1200" dirty="0" smtClean="0"/>
            </a:p>
            <a:p>
              <a:pPr marL="171450" indent="-171450" algn="ctr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 smtClean="0"/>
                <a:t>크리스마스 매출이라고 빨강</a:t>
              </a:r>
              <a:r>
                <a:rPr lang="en-US" altLang="ko-KR" sz="1200" dirty="0" smtClean="0"/>
                <a:t>,</a:t>
              </a:r>
              <a:r>
                <a:rPr lang="ko-KR" altLang="en-US" sz="1200" dirty="0" smtClean="0"/>
                <a:t>초록을 쓰지 않는다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63787" y="1571551"/>
              <a:ext cx="2020105" cy="610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 smtClean="0"/>
                <a:t>짙은 파랑 </a:t>
              </a:r>
              <a:r>
                <a:rPr lang="en-US" altLang="ko-KR" sz="1200" dirty="0" smtClean="0"/>
                <a:t>– </a:t>
              </a:r>
              <a:r>
                <a:rPr lang="ko-KR" altLang="en-US" sz="1200" dirty="0" smtClean="0"/>
                <a:t>보수적 분위기</a:t>
              </a:r>
              <a:endParaRPr lang="en-US" altLang="ko-KR" sz="1200" dirty="0" smtClean="0"/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/>
                <a:t>밝은 색상 </a:t>
              </a:r>
              <a:r>
                <a:rPr lang="en-US" altLang="ko-KR" sz="1200" dirty="0" smtClean="0"/>
                <a:t>– </a:t>
              </a:r>
              <a:r>
                <a:rPr lang="ko-KR" altLang="en-US" sz="1200" dirty="0" smtClean="0"/>
                <a:t>쾌활한 분위기</a:t>
              </a:r>
              <a:endParaRPr lang="ko-KR" altLang="en-US" sz="12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413445" y="4200287"/>
            <a:ext cx="16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빨간색은 부정적 의미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135371" y="301812"/>
            <a:ext cx="11448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차트의 색상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863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접힌 도형 3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1908" y="239771"/>
            <a:ext cx="7232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rgbClr val="00B050"/>
                </a:solidFill>
              </a:rPr>
              <a:t>색상</a:t>
            </a:r>
            <a:endParaRPr lang="en-US" altLang="ko-KR" b="1" spc="300" dirty="0" smtClean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2322" y="301812"/>
            <a:ext cx="19880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색맹을 위한 색상 선택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102322" y="520264"/>
            <a:ext cx="3159839" cy="454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남성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명중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명 색맹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미국국립보건원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14949" y="1420942"/>
            <a:ext cx="56252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색상 조합의 함정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en-US" altLang="ko-KR" sz="1200" dirty="0" smtClean="0"/>
              <a:t>-          </a:t>
            </a:r>
            <a:r>
              <a:rPr lang="ko-KR" altLang="en-US" sz="1200" dirty="0" smtClean="0"/>
              <a:t>빨강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녹색 </a:t>
            </a:r>
            <a:r>
              <a:rPr lang="en-US" altLang="ko-KR" sz="1200" dirty="0" smtClean="0"/>
              <a:t>or </a:t>
            </a:r>
            <a:r>
              <a:rPr lang="ko-KR" altLang="en-US" sz="1200" dirty="0" smtClean="0"/>
              <a:t>파랑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노랑 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색상환 반대편 색상들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명도나 밝기가 </a:t>
            </a:r>
            <a:r>
              <a:rPr lang="ko-KR" altLang="en-US" sz="1200" dirty="0" err="1" smtClean="0"/>
              <a:t>비슷</a:t>
            </a:r>
            <a:r>
              <a:rPr lang="en-US" altLang="ko-KR" sz="1200" dirty="0" smtClean="0"/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명도대비가 약하면 색맹은 데이터를 못 읽는다</a:t>
            </a:r>
            <a:r>
              <a:rPr lang="en-US" altLang="ko-KR" sz="1200" dirty="0" smtClean="0"/>
              <a:t>.</a:t>
            </a:r>
            <a:endParaRPr lang="ko-KR" altLang="en-US" sz="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379" y="3080562"/>
            <a:ext cx="6136373" cy="321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접힌 도형 3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1908" y="239771"/>
            <a:ext cx="7232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rgbClr val="00B050"/>
                </a:solidFill>
              </a:rPr>
              <a:t>색상</a:t>
            </a:r>
            <a:endParaRPr lang="en-US" altLang="ko-KR" b="1" spc="300" dirty="0" smtClean="0">
              <a:solidFill>
                <a:srgbClr val="00B05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697" y="1029489"/>
            <a:ext cx="2127981" cy="56952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37906" y="1322023"/>
            <a:ext cx="259558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글꼴 색은 검정으로</a:t>
            </a:r>
            <a:endParaRPr lang="en-US" altLang="ko-KR" sz="1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2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차트 항목은 차트 요소 근처에</a:t>
            </a:r>
            <a:endParaRPr lang="en-US" altLang="ko-KR" sz="1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3. </a:t>
            </a:r>
            <a:r>
              <a:rPr lang="ko-KR" altLang="en-US" sz="1200" dirty="0" smtClean="0"/>
              <a:t>명도 대비 높게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4. </a:t>
            </a:r>
            <a:r>
              <a:rPr lang="ko-KR" altLang="en-US" sz="1200" dirty="0" smtClean="0"/>
              <a:t>최종테스트 </a:t>
            </a:r>
            <a:r>
              <a:rPr lang="en-US" altLang="ko-KR" sz="1200" dirty="0" smtClean="0"/>
              <a:t>?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질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2102322" y="301812"/>
            <a:ext cx="19880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색맹을 위한 색상 선택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244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6255" y="2699132"/>
            <a:ext cx="7685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 smtClean="0">
                <a:solidFill>
                  <a:schemeClr val="accent1"/>
                </a:solidFill>
              </a:rPr>
              <a:t>2</a:t>
            </a:r>
            <a:r>
              <a:rPr lang="ko-KR" altLang="en-US" sz="3200" spc="600" dirty="0" smtClean="0">
                <a:solidFill>
                  <a:schemeClr val="accent1"/>
                </a:solidFill>
              </a:rPr>
              <a:t>장    </a:t>
            </a:r>
            <a:r>
              <a:rPr lang="ko-KR" altLang="en-US" sz="4000" spc="600" dirty="0" smtClean="0">
                <a:solidFill>
                  <a:schemeClr val="accent1"/>
                </a:solidFill>
              </a:rPr>
              <a:t>똑똑하게 차트 그리기</a:t>
            </a:r>
            <a:endParaRPr lang="ko-KR" altLang="en-US" sz="4000" spc="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3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접힌 도형 6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1908" y="32473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틀린 부분 찾기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538" y="2034477"/>
            <a:ext cx="5960125" cy="245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201" y="1594897"/>
            <a:ext cx="3602255" cy="511762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729246" y="2171939"/>
            <a:ext cx="1510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/>
              <a:t>막대차트와 </a:t>
            </a:r>
            <a:r>
              <a:rPr lang="ko-KR" altLang="en-US" sz="1200" dirty="0" smtClean="0"/>
              <a:t>달리 </a:t>
            </a:r>
            <a:endParaRPr lang="en-US" altLang="ko-KR" sz="1200" dirty="0" smtClean="0"/>
          </a:p>
          <a:p>
            <a:pPr algn="r">
              <a:lnSpc>
                <a:spcPct val="150000"/>
              </a:lnSpc>
            </a:pPr>
            <a:r>
              <a:rPr lang="ko-KR" altLang="en-US" sz="1200" dirty="0" err="1" smtClean="0"/>
              <a:t>추세선은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algn="r">
              <a:lnSpc>
                <a:spcPct val="150000"/>
              </a:lnSpc>
            </a:pPr>
            <a:r>
              <a:rPr lang="en-US" altLang="ko-KR" sz="1200" dirty="0" smtClean="0"/>
              <a:t>0 </a:t>
            </a:r>
            <a:r>
              <a:rPr lang="ko-KR" altLang="en-US" sz="1200" dirty="0" smtClean="0"/>
              <a:t>기준선이 반드시 </a:t>
            </a:r>
            <a:endParaRPr lang="en-US" altLang="ko-KR" sz="1200" dirty="0" smtClean="0"/>
          </a:p>
          <a:p>
            <a:pPr algn="r">
              <a:lnSpc>
                <a:spcPct val="150000"/>
              </a:lnSpc>
            </a:pPr>
            <a:r>
              <a:rPr lang="ko-KR" altLang="en-US" sz="1200" dirty="0" smtClean="0"/>
              <a:t>필요치 </a:t>
            </a:r>
            <a:r>
              <a:rPr lang="ko-KR" altLang="en-US" sz="1200" dirty="0" smtClean="0"/>
              <a:t>않다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</p:txBody>
      </p:sp>
      <p:sp>
        <p:nvSpPr>
          <p:cNvPr id="19" name="모서리가 접힌 도형 18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81908" y="239771"/>
            <a:ext cx="45397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chemeClr val="accent1"/>
                </a:solidFill>
              </a:rPr>
              <a:t>선</a:t>
            </a:r>
            <a:endParaRPr lang="en-US" altLang="ko-KR" b="1" spc="300" dirty="0" smtClean="0">
              <a:solidFill>
                <a:schemeClr val="accent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35111" y="1119592"/>
            <a:ext cx="4607352" cy="2926050"/>
            <a:chOff x="735111" y="1119592"/>
            <a:chExt cx="4607352" cy="2926050"/>
          </a:xfrm>
        </p:grpSpPr>
        <p:sp>
          <p:nvSpPr>
            <p:cNvPr id="4" name="TextBox 3"/>
            <p:cNvSpPr txBox="1"/>
            <p:nvPr/>
          </p:nvSpPr>
          <p:spPr>
            <a:xfrm>
              <a:off x="735111" y="1119592"/>
              <a:ext cx="4607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선 </a:t>
              </a:r>
              <a:r>
                <a:rPr lang="ko-KR" altLang="en-US" sz="1200" dirty="0" smtClean="0"/>
                <a:t>아래의 음영 처리는 반드시 차트의 기준선이 </a:t>
              </a:r>
              <a:r>
                <a:rPr lang="en-US" altLang="ko-KR" sz="1200" dirty="0" smtClean="0"/>
                <a:t>0</a:t>
              </a:r>
              <a:r>
                <a:rPr lang="ko-KR" altLang="en-US" sz="1200" dirty="0" smtClean="0"/>
                <a:t>인 경우만 허용</a:t>
              </a:r>
              <a:endParaRPr lang="ko-KR" altLang="en-US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35878" y="1798873"/>
              <a:ext cx="325730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000" dirty="0" smtClean="0"/>
                <a:t>60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000" dirty="0" smtClean="0"/>
                <a:t>50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000" dirty="0" smtClean="0"/>
                <a:t>40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000" dirty="0" smtClean="0"/>
                <a:t>30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000" dirty="0" smtClean="0"/>
                <a:t>20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000" dirty="0" smtClean="0"/>
                <a:t>10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000" dirty="0"/>
                <a:t>0</a:t>
              </a:r>
              <a:endParaRPr lang="en-US" altLang="ko-KR" sz="1000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02399" y="2646838"/>
              <a:ext cx="2060155" cy="620628"/>
            </a:xfrm>
            <a:prstGeom prst="rect">
              <a:avLst/>
            </a:prstGeom>
            <a:solidFill>
              <a:srgbClr val="DEEBF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002401" y="3221822"/>
              <a:ext cx="2060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002401" y="2909129"/>
              <a:ext cx="2060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002401" y="2633707"/>
              <a:ext cx="2060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002401" y="2344659"/>
              <a:ext cx="2060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002401" y="2016763"/>
              <a:ext cx="2060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002400" y="3827750"/>
              <a:ext cx="2060155" cy="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002400" y="3515057"/>
              <a:ext cx="206015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V="1">
              <a:off x="2299857" y="2132958"/>
              <a:ext cx="297455" cy="5073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597312" y="2171939"/>
              <a:ext cx="297456" cy="338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894768" y="2517380"/>
              <a:ext cx="517795" cy="3917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412563" y="2909129"/>
              <a:ext cx="143217" cy="2754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747906" y="2646838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(X)</a:t>
              </a:r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6761596" y="939084"/>
            <a:ext cx="29391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Tx/>
              <a:buChar char="-"/>
            </a:pPr>
            <a:endParaRPr lang="en-US" altLang="ko-KR" sz="1200" dirty="0"/>
          </a:p>
          <a:p>
            <a:pPr algn="ctr"/>
            <a:r>
              <a:rPr lang="ko-KR" altLang="en-US" sz="1200" dirty="0"/>
              <a:t>적절한 높이는 차트의 </a:t>
            </a:r>
            <a:r>
              <a:rPr lang="en-US" altLang="ko-KR" sz="1200" dirty="0"/>
              <a:t>2/3 </a:t>
            </a:r>
            <a:r>
              <a:rPr lang="ko-KR" altLang="en-US" sz="1200" dirty="0"/>
              <a:t>영역을 차지</a:t>
            </a:r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디테일이 살아있는 적절한 두께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955690" y="332425"/>
            <a:ext cx="11448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높이와 굵기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661608" y="386286"/>
            <a:ext cx="2318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추세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가속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감속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변동성 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4204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접힌 도형 2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1908" y="239771"/>
            <a:ext cx="45397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chemeClr val="accent1"/>
                </a:solidFill>
              </a:rPr>
              <a:t>선</a:t>
            </a:r>
            <a:endParaRPr lang="en-US" altLang="ko-KR" b="1" spc="300" dirty="0" smtClean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2322" y="301812"/>
            <a:ext cx="12538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Y</a:t>
            </a:r>
            <a:r>
              <a:rPr lang="ko-KR" altLang="en-US" sz="1400" b="1" dirty="0" smtClean="0"/>
              <a:t>축의 증가분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08" y="2251554"/>
            <a:ext cx="4725678" cy="32067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4330" y="155337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나쁜 예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질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6333267" y="1553378"/>
            <a:ext cx="4916578" cy="4100164"/>
            <a:chOff x="6333267" y="1553378"/>
            <a:chExt cx="4916578" cy="410016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3267" y="2148290"/>
              <a:ext cx="4916578" cy="350525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270561" y="1553378"/>
              <a:ext cx="7008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좋은 예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751905" y="5515042"/>
            <a:ext cx="3299290" cy="276999"/>
            <a:chOff x="1751905" y="5515042"/>
            <a:chExt cx="3299290" cy="276999"/>
          </a:xfrm>
        </p:grpSpPr>
        <p:sp>
          <p:nvSpPr>
            <p:cNvPr id="11" name="TextBox 10"/>
            <p:cNvSpPr txBox="1"/>
            <p:nvPr/>
          </p:nvSpPr>
          <p:spPr>
            <a:xfrm>
              <a:off x="1751905" y="5515042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나쁜 증가분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42586" y="5515042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나쁜 기준선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603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156" y="1138168"/>
            <a:ext cx="4290610" cy="5210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2259" y="5423287"/>
            <a:ext cx="2948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뒤죽박죽 선은 금물 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     차트 </a:t>
            </a:r>
            <a:r>
              <a:rPr lang="ko-KR" altLang="en-US" sz="1200" dirty="0" smtClean="0"/>
              <a:t>하나에 선은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개 </a:t>
            </a:r>
            <a:r>
              <a:rPr lang="ko-KR" altLang="en-US" sz="1200" dirty="0" smtClean="0"/>
              <a:t>이하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    굵기와 명도만 달리해서 선을 구분</a:t>
            </a:r>
            <a:endParaRPr lang="ko-KR" altLang="en-US" sz="1200" dirty="0"/>
          </a:p>
        </p:txBody>
      </p:sp>
      <p:sp>
        <p:nvSpPr>
          <p:cNvPr id="4" name="모서리가 접힌 도형 3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81908" y="239771"/>
            <a:ext cx="45397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chemeClr val="accent1"/>
                </a:solidFill>
              </a:rPr>
              <a:t>선</a:t>
            </a:r>
            <a:endParaRPr lang="en-US" altLang="ko-KR" b="1" spc="300" dirty="0" smtClean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02322" y="378931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깔끔한 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명확한 신호</a:t>
            </a:r>
            <a:endParaRPr lang="ko-KR" altLang="en-US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82" y="2465354"/>
            <a:ext cx="4283377" cy="27846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57841" y="155337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나쁜 예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질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6756350" y="3211333"/>
            <a:ext cx="4035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차트 패널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4</a:t>
            </a:r>
            <a:r>
              <a:rPr lang="ko-KR" altLang="en-US" sz="1200" dirty="0" smtClean="0"/>
              <a:t>개 이상이면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개개의 차트를 배열하여 패턴을 보도록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756350" y="71526"/>
            <a:ext cx="3321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가장 중요한 데이터는</a:t>
            </a:r>
            <a:r>
              <a:rPr lang="en-US" altLang="ko-KR" sz="12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        </a:t>
            </a:r>
            <a:r>
              <a:rPr lang="ko-KR" altLang="en-US" sz="1200" dirty="0" smtClean="0"/>
              <a:t>흑백 다중 선 차트 </a:t>
            </a:r>
            <a:r>
              <a:rPr lang="en-US" altLang="ko-KR" sz="1200" dirty="0"/>
              <a:t>(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가장 짙은 색 선 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        </a:t>
            </a:r>
            <a:r>
              <a:rPr lang="ko-KR" altLang="en-US" sz="1200" dirty="0" smtClean="0"/>
              <a:t>컬러 차트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가장 중요한 선만 다른 색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32903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92417" y="2768996"/>
            <a:ext cx="2332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범례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공간이 </a:t>
            </a:r>
            <a:r>
              <a:rPr lang="ko-KR" altLang="en-US" sz="1200" dirty="0" err="1" smtClean="0"/>
              <a:t>넉넉치</a:t>
            </a:r>
            <a:r>
              <a:rPr lang="ko-KR" altLang="en-US" sz="1200" dirty="0" smtClean="0"/>
              <a:t> 않고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           선들이 </a:t>
            </a:r>
            <a:r>
              <a:rPr lang="ko-KR" altLang="en-US" sz="1200" dirty="0" smtClean="0"/>
              <a:t>많이 교차하는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</a:t>
            </a:r>
            <a:r>
              <a:rPr lang="ko-KR" altLang="en-US" sz="1200" dirty="0" smtClean="0"/>
              <a:t>경우에만 </a:t>
            </a:r>
            <a:r>
              <a:rPr lang="ko-KR" altLang="en-US" sz="1200" dirty="0" smtClean="0"/>
              <a:t>사용</a:t>
            </a:r>
            <a:endParaRPr lang="ko-KR" altLang="en-US" sz="1200" dirty="0"/>
          </a:p>
        </p:txBody>
      </p:sp>
      <p:sp>
        <p:nvSpPr>
          <p:cNvPr id="7" name="모서리가 접힌 도형 6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81908" y="239771"/>
            <a:ext cx="45397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chemeClr val="accent1"/>
                </a:solidFill>
              </a:rPr>
              <a:t>선</a:t>
            </a:r>
            <a:endParaRPr lang="en-US" altLang="ko-KR" b="1" spc="300" dirty="0" smtClean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2322" y="378931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범례와 항목명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08893" y="1167787"/>
            <a:ext cx="3776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항목은 선에서 너무 떨어지지 않도록 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        항목은 간결하고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짧은 한 문장으로</a:t>
            </a:r>
            <a:endParaRPr lang="ko-KR" altLang="en-US" sz="14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448135" y="2005604"/>
            <a:ext cx="3768547" cy="4740758"/>
            <a:chOff x="448135" y="2005604"/>
            <a:chExt cx="3768547" cy="474075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863" y="2005604"/>
              <a:ext cx="2592819" cy="474075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48135" y="4021156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나쁜 예</a:t>
              </a:r>
              <a:r>
                <a:rPr lang="en-US" altLang="ko-KR" sz="800" dirty="0" smtClean="0"/>
                <a:t>(</a:t>
              </a:r>
              <a:r>
                <a:rPr lang="ko-KR" altLang="en-US" sz="800" dirty="0" smtClean="0"/>
                <a:t>질</a:t>
              </a:r>
              <a:r>
                <a:rPr lang="en-US" altLang="ko-KR" sz="800" dirty="0" smtClean="0"/>
                <a:t>)</a:t>
              </a:r>
              <a:endParaRPr lang="ko-KR" altLang="en-US" sz="8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531005" y="1460998"/>
            <a:ext cx="2601282" cy="5308802"/>
            <a:chOff x="5531005" y="1460998"/>
            <a:chExt cx="2601282" cy="5308802"/>
          </a:xfrm>
        </p:grpSpPr>
        <p:sp>
          <p:nvSpPr>
            <p:cNvPr id="5" name="TextBox 4"/>
            <p:cNvSpPr txBox="1"/>
            <p:nvPr/>
          </p:nvSpPr>
          <p:spPr>
            <a:xfrm>
              <a:off x="5687791" y="1460998"/>
              <a:ext cx="2230098" cy="373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smtClean="0"/>
                <a:t>선 바로 옆에 항목을 단다</a:t>
              </a:r>
              <a:endParaRPr lang="en-US" altLang="ko-KR" sz="1400" dirty="0" smtClean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005" y="2008351"/>
              <a:ext cx="2601282" cy="4761449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935" y="3901164"/>
            <a:ext cx="2337172" cy="232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1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3347" y="933834"/>
            <a:ext cx="2629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설정이 다른 것을 섞지 않는다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" name="모서리가 접힌 도형 5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81908" y="239771"/>
            <a:ext cx="45397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chemeClr val="accent1"/>
                </a:solidFill>
              </a:rPr>
              <a:t>선</a:t>
            </a:r>
            <a:endParaRPr lang="en-US" altLang="ko-KR" b="1" spc="300" dirty="0" smtClean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02322" y="37893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이중축</a:t>
            </a:r>
            <a:r>
              <a:rPr lang="ko-KR" altLang="en-US" sz="1400" b="1" dirty="0"/>
              <a:t> 척도</a:t>
            </a:r>
            <a:endParaRPr lang="ko-KR" altLang="en-US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7" y="1241611"/>
            <a:ext cx="4330609" cy="27295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7770" y="2285343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나쁜 예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질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2726486" y="3909915"/>
            <a:ext cx="261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두 데이터 간에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아무 연관성이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없다</a:t>
            </a:r>
            <a:endParaRPr lang="ko-KR" altLang="en-US" sz="12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953964" y="855747"/>
            <a:ext cx="4379307" cy="3224324"/>
            <a:chOff x="6963956" y="247946"/>
            <a:chExt cx="4379307" cy="3224324"/>
          </a:xfrm>
        </p:grpSpPr>
        <p:sp>
          <p:nvSpPr>
            <p:cNvPr id="10" name="TextBox 9"/>
            <p:cNvSpPr txBox="1"/>
            <p:nvPr/>
          </p:nvSpPr>
          <p:spPr>
            <a:xfrm>
              <a:off x="8084532" y="247946"/>
              <a:ext cx="1925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함께 움직이는 데이터</a:t>
              </a:r>
              <a:endParaRPr lang="ko-KR" altLang="en-US" sz="14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3956" y="555723"/>
              <a:ext cx="4379307" cy="291654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1856986" y="5197795"/>
            <a:ext cx="3260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가급적 </a:t>
            </a:r>
            <a:r>
              <a:rPr lang="ko-KR" altLang="en-US" sz="1200" dirty="0" err="1" smtClean="0"/>
              <a:t>이중축</a:t>
            </a:r>
            <a:r>
              <a:rPr lang="ko-KR" altLang="en-US" sz="1200" dirty="0" smtClean="0"/>
              <a:t> 척도는 사용하지 </a:t>
            </a:r>
            <a:r>
              <a:rPr lang="ko-KR" altLang="en-US" sz="1200" dirty="0" err="1" smtClean="0"/>
              <a:t>않는게</a:t>
            </a:r>
            <a:r>
              <a:rPr lang="ko-KR" altLang="en-US" sz="1200" dirty="0" smtClean="0"/>
              <a:t> 좋다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27" y="4526110"/>
            <a:ext cx="5220869" cy="203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4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접힌 도형 3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1908" y="239771"/>
            <a:ext cx="45397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chemeClr val="accent1"/>
                </a:solidFill>
              </a:rPr>
              <a:t>선</a:t>
            </a:r>
            <a:endParaRPr lang="en-US" altLang="ko-KR" b="1" spc="300" dirty="0" smtClean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2322" y="37893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비교 가능한 </a:t>
            </a:r>
            <a:r>
              <a:rPr lang="ko-KR" altLang="en-US" sz="1400" b="1" dirty="0"/>
              <a:t>척도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78" y="2104883"/>
            <a:ext cx="4487676" cy="26359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85549" y="1431277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나쁜 예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질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2354955" y="5442332"/>
            <a:ext cx="2682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증가율이 다른 </a:t>
            </a:r>
            <a:r>
              <a:rPr lang="en-US" altLang="ko-KR" sz="1200" dirty="0" smtClean="0"/>
              <a:t>A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B</a:t>
            </a:r>
            <a:r>
              <a:rPr lang="ko-KR" altLang="en-US" sz="1200" dirty="0" smtClean="0"/>
              <a:t>가 같아 보인다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972721" y="5442332"/>
            <a:ext cx="2852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</a:t>
            </a:r>
            <a:r>
              <a:rPr lang="ko-KR" altLang="en-US" sz="1200" dirty="0" smtClean="0"/>
              <a:t>축 척도의 범위를 같은 증감률로 수정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7348251" y="1431276"/>
            <a:ext cx="4494879" cy="3309526"/>
            <a:chOff x="7348251" y="1431276"/>
            <a:chExt cx="4494879" cy="330952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251" y="2021903"/>
              <a:ext cx="4494879" cy="271889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793480" y="1431276"/>
              <a:ext cx="7008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좋은 예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967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접힌 도형 3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1908" y="239771"/>
            <a:ext cx="13821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chemeClr val="accent1"/>
                </a:solidFill>
              </a:rPr>
              <a:t>수직 막대</a:t>
            </a:r>
            <a:endParaRPr lang="en-US" altLang="ko-KR" b="1" spc="300" dirty="0" smtClean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941" y="37893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형태와 음영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38073" y="1695947"/>
            <a:ext cx="24561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나쁜 예</a:t>
            </a:r>
            <a:endParaRPr lang="en-US" altLang="ko-KR" sz="1400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smtClean="0"/>
              <a:t>폭이 지나치게 좁은 막대</a:t>
            </a:r>
            <a:endParaRPr lang="en-US" altLang="ko-KR" sz="1400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/>
              <a:t> </a:t>
            </a:r>
            <a:r>
              <a:rPr lang="ko-KR" altLang="en-US" sz="1400" dirty="0" smtClean="0"/>
              <a:t>집중을 방해하는 음영</a:t>
            </a:r>
            <a:endParaRPr lang="en-US" altLang="ko-KR" sz="1400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 smtClean="0"/>
              <a:t>3</a:t>
            </a:r>
            <a:r>
              <a:rPr lang="ko-KR" altLang="en-US" sz="1400" dirty="0" smtClean="0"/>
              <a:t>차원 입체 막대</a:t>
            </a:r>
            <a:endParaRPr lang="en-US" altLang="ko-KR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843972" y="1695946"/>
            <a:ext cx="49295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좋은 예</a:t>
            </a:r>
            <a:endParaRPr lang="en-US" altLang="ko-KR" sz="1400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smtClean="0"/>
              <a:t>막대 자체에 모든 정보를 담는다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(</a:t>
            </a:r>
            <a:r>
              <a:rPr lang="ko-KR" altLang="en-US" sz="1400" dirty="0" smtClean="0"/>
              <a:t>동일한 색과 음영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막대 너비는 막대 사이 간격의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배</a:t>
            </a:r>
            <a:r>
              <a:rPr lang="en-US" altLang="ko-KR" sz="1400" dirty="0" smtClean="0"/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err="1" smtClean="0"/>
              <a:t>예상값과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추정값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옅은 색으로 실제 값과 구분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2368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접힌 도형 3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1908" y="239771"/>
            <a:ext cx="13821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chemeClr val="accent1"/>
                </a:solidFill>
              </a:rPr>
              <a:t>수직 막대</a:t>
            </a:r>
            <a:endParaRPr lang="en-US" altLang="ko-KR" b="1" spc="300" dirty="0" smtClean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941" y="378931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0 </a:t>
            </a:r>
            <a:r>
              <a:rPr lang="ko-KR" altLang="en-US" sz="1400" b="1" dirty="0" smtClean="0"/>
              <a:t>기준선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33" y="1743149"/>
            <a:ext cx="2982615" cy="21000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8531" y="2551687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나쁜 예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질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08531" y="1032920"/>
            <a:ext cx="3856217" cy="5162038"/>
            <a:chOff x="208531" y="1032920"/>
            <a:chExt cx="3856217" cy="5162038"/>
          </a:xfrm>
        </p:grpSpPr>
        <p:sp>
          <p:nvSpPr>
            <p:cNvPr id="8" name="TextBox 7"/>
            <p:cNvSpPr txBox="1"/>
            <p:nvPr/>
          </p:nvSpPr>
          <p:spPr>
            <a:xfrm>
              <a:off x="925747" y="1032920"/>
              <a:ext cx="31390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 smtClean="0"/>
                <a:t>0 </a:t>
              </a:r>
              <a:r>
                <a:rPr lang="ko-KR" altLang="en-US" sz="1400" dirty="0" smtClean="0"/>
                <a:t>기준선에서 시작하라</a:t>
              </a:r>
              <a:r>
                <a:rPr lang="en-US" altLang="ko-KR" sz="1400" dirty="0" smtClean="0"/>
                <a:t>. </a:t>
              </a:r>
              <a:r>
                <a:rPr lang="ko-KR" altLang="en-US" sz="1400" dirty="0" smtClean="0"/>
                <a:t>예외는 없다</a:t>
              </a:r>
              <a:r>
                <a:rPr lang="en-US" altLang="ko-KR" sz="1400" dirty="0" smtClean="0"/>
                <a:t>!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403" y="4104764"/>
              <a:ext cx="2838345" cy="209019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08531" y="4913302"/>
              <a:ext cx="7008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좋은 예</a:t>
              </a:r>
              <a:endParaRPr lang="ko-KR" altLang="en-US" sz="8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742378" y="1032920"/>
            <a:ext cx="1829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차이가 별로 없다면</a:t>
            </a:r>
            <a:r>
              <a:rPr lang="en-US" altLang="ko-KR" sz="1400" dirty="0" smtClean="0"/>
              <a:t>?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5166965" y="2084343"/>
            <a:ext cx="5270912" cy="4348714"/>
            <a:chOff x="5166965" y="2084343"/>
            <a:chExt cx="5270912" cy="434871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6965" y="2084343"/>
              <a:ext cx="5270912" cy="402036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083901" y="5909837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400" dirty="0" smtClean="0"/>
                <a:t>차이 값 </a:t>
              </a:r>
              <a:r>
                <a:rPr lang="en-US" altLang="ko-KR" sz="1400" dirty="0" smtClean="0"/>
                <a:t>or </a:t>
              </a:r>
              <a:r>
                <a:rPr lang="ko-KR" altLang="en-US" sz="1400" dirty="0" smtClean="0"/>
                <a:t>증감률</a:t>
              </a:r>
              <a:endParaRPr lang="en-US" altLang="ko-KR" sz="1400" dirty="0" smtClean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889168" y="466725"/>
            <a:ext cx="1999558" cy="1910436"/>
            <a:chOff x="9889168" y="466725"/>
            <a:chExt cx="1999558" cy="191043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9168" y="1032920"/>
              <a:ext cx="1999558" cy="134424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0620925" y="466725"/>
              <a:ext cx="2888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b="1" dirty="0" smtClean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324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접힌 도형 3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1908" y="239771"/>
            <a:ext cx="13821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chemeClr val="accent1"/>
                </a:solidFill>
              </a:rPr>
              <a:t>수직 막대</a:t>
            </a:r>
            <a:endParaRPr lang="en-US" altLang="ko-KR" b="1" spc="300" dirty="0" smtClean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941" y="37893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다중 막대와 범례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963" y="1566672"/>
            <a:ext cx="3493008" cy="52913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78287" y="895527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얼룩말 무늬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색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는 금물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질</a:t>
            </a:r>
            <a:r>
              <a:rPr lang="en-US" altLang="ko-KR" sz="800" dirty="0" smtClean="0"/>
              <a:t>)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325797" y="3352287"/>
            <a:ext cx="3740174" cy="768021"/>
            <a:chOff x="1325797" y="3352287"/>
            <a:chExt cx="3740174" cy="768021"/>
          </a:xfrm>
        </p:grpSpPr>
        <p:sp>
          <p:nvSpPr>
            <p:cNvPr id="10" name="직사각형 9"/>
            <p:cNvSpPr/>
            <p:nvPr/>
          </p:nvSpPr>
          <p:spPr>
            <a:xfrm>
              <a:off x="1572963" y="3701667"/>
              <a:ext cx="3493008" cy="418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25797" y="3352287"/>
              <a:ext cx="3668287" cy="4546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400" dirty="0" smtClean="0"/>
                <a:t>범례를 역순으로 제시하지 않는다</a:t>
              </a:r>
              <a:r>
                <a:rPr lang="en-US" altLang="ko-KR" sz="1400" dirty="0" smtClean="0"/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469030" y="895527"/>
            <a:ext cx="3236976" cy="5925309"/>
            <a:chOff x="5469030" y="895527"/>
            <a:chExt cx="3236976" cy="5925309"/>
          </a:xfrm>
        </p:grpSpPr>
        <p:sp>
          <p:nvSpPr>
            <p:cNvPr id="12" name="TextBox 11"/>
            <p:cNvSpPr txBox="1"/>
            <p:nvPr/>
          </p:nvSpPr>
          <p:spPr>
            <a:xfrm>
              <a:off x="5469030" y="895527"/>
              <a:ext cx="301076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400" dirty="0" smtClean="0"/>
                <a:t>가장 연한 색에서 가장 짙은 색으로</a:t>
              </a:r>
              <a:endParaRPr lang="en-US" altLang="ko-KR" sz="1400" dirty="0" smtClean="0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9030" y="1419780"/>
              <a:ext cx="3236976" cy="5401056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/>
        </p:nvGrpSpPr>
        <p:grpSpPr>
          <a:xfrm>
            <a:off x="9562641" y="1166133"/>
            <a:ext cx="2080462" cy="3860651"/>
            <a:chOff x="9562641" y="1166133"/>
            <a:chExt cx="2080462" cy="3860651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2641" y="1166133"/>
              <a:ext cx="2080462" cy="3860651"/>
            </a:xfrm>
            <a:prstGeom prst="rect">
              <a:avLst/>
            </a:prstGeom>
          </p:spPr>
        </p:pic>
        <p:cxnSp>
          <p:nvCxnSpPr>
            <p:cNvPr id="16" name="직선 연결선 15"/>
            <p:cNvCxnSpPr/>
            <p:nvPr/>
          </p:nvCxnSpPr>
          <p:spPr>
            <a:xfrm flipV="1">
              <a:off x="9661793" y="1333041"/>
              <a:ext cx="1784732" cy="857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9661793" y="2410858"/>
              <a:ext cx="1784732" cy="857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9661793" y="2598151"/>
              <a:ext cx="1784732" cy="857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9661793" y="2785444"/>
              <a:ext cx="1784732" cy="857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65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접힌 도형 3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1908" y="239771"/>
            <a:ext cx="13821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chemeClr val="accent1"/>
                </a:solidFill>
              </a:rPr>
              <a:t>수직 막대</a:t>
            </a:r>
            <a:endParaRPr lang="en-US" altLang="ko-KR" b="1" spc="300" dirty="0" smtClean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941" y="378931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끊어진 막대와 </a:t>
            </a:r>
            <a:r>
              <a:rPr lang="ko-KR" altLang="en-US" sz="1400" b="1" dirty="0" err="1" smtClean="0"/>
              <a:t>특이값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98" y="835410"/>
            <a:ext cx="4516943" cy="60225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9716" y="3569706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나쁜 예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질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426" y="835410"/>
            <a:ext cx="4215104" cy="583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357" y="1148700"/>
            <a:ext cx="4086375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자료조사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권위 있는 출처의 최신 자료</a:t>
            </a:r>
            <a:endParaRPr lang="en-US" altLang="ko-KR" sz="1600" dirty="0"/>
          </a:p>
        </p:txBody>
      </p:sp>
      <p:sp>
        <p:nvSpPr>
          <p:cNvPr id="7" name="모서리가 접힌 도형 6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81908" y="324731"/>
            <a:ext cx="242566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효과적인 차트 작성법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68357" y="193240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ko-KR" altLang="en-US" sz="1600" dirty="0" smtClean="0">
                <a:solidFill>
                  <a:srgbClr val="00B050"/>
                </a:solidFill>
              </a:rPr>
              <a:t>편집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핵심 </a:t>
            </a:r>
            <a:r>
              <a:rPr lang="ko-KR" altLang="en-US" sz="1600" b="1" dirty="0"/>
              <a:t>메시지</a:t>
            </a:r>
            <a:r>
              <a:rPr lang="ko-KR" altLang="en-US" sz="1600" dirty="0"/>
              <a:t>를 찾는다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</a:t>
            </a:r>
            <a:r>
              <a:rPr lang="ko-KR" altLang="en-US" sz="1600" dirty="0"/>
              <a:t>핵심 메시지를 드러낼 수 있는 최선의 데이터 집합 선정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</a:t>
            </a:r>
            <a:r>
              <a:rPr lang="ko-KR" altLang="en-US" sz="1600" dirty="0"/>
              <a:t>데이터를 단순화시켜 핵심의미 전달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</a:t>
            </a:r>
            <a:r>
              <a:rPr lang="ko-KR" altLang="en-US" sz="1600" dirty="0"/>
              <a:t>원 데이터의 수치를 조정하여 핵심 메시지 </a:t>
            </a:r>
            <a:r>
              <a:rPr lang="ko-KR" altLang="en-US" sz="1600" dirty="0" smtClean="0"/>
              <a:t>부각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절대값 </a:t>
            </a:r>
            <a:r>
              <a:rPr lang="en-US" altLang="ko-KR" sz="1050" dirty="0" smtClean="0"/>
              <a:t>vs </a:t>
            </a:r>
            <a:r>
              <a:rPr lang="ko-KR" altLang="en-US" sz="1050" dirty="0" smtClean="0"/>
              <a:t>증감률</a:t>
            </a:r>
            <a:r>
              <a:rPr lang="en-US" altLang="ko-KR" sz="1050" dirty="0" smtClean="0"/>
              <a:t>)</a:t>
            </a:r>
            <a:r>
              <a:rPr lang="en-US" altLang="ko-KR" sz="1600" dirty="0"/>
              <a:t> </a:t>
            </a:r>
            <a:r>
              <a:rPr lang="en-US" altLang="ko-KR" sz="800" dirty="0"/>
              <a:t>(</a:t>
            </a:r>
            <a:r>
              <a:rPr lang="ko-KR" altLang="en-US" sz="800" dirty="0"/>
              <a:t>질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" name="직사각형 2"/>
          <p:cNvSpPr/>
          <p:nvPr/>
        </p:nvSpPr>
        <p:spPr>
          <a:xfrm>
            <a:off x="668357" y="4241072"/>
            <a:ext cx="6889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 sz="1600" dirty="0" smtClean="0">
                <a:solidFill>
                  <a:srgbClr val="00B050"/>
                </a:solidFill>
              </a:rPr>
              <a:t>구성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적합한 차트 유형 </a:t>
            </a:r>
            <a:r>
              <a:rPr lang="en-US" altLang="ko-KR" sz="1000" dirty="0"/>
              <a:t>(</a:t>
            </a:r>
            <a:r>
              <a:rPr lang="ko-KR" altLang="en-US" sz="1000" dirty="0" smtClean="0"/>
              <a:t>선 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추세 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or </a:t>
            </a:r>
            <a:r>
              <a:rPr lang="ko-KR" altLang="en-US" sz="1000" dirty="0" smtClean="0"/>
              <a:t>막대 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개별 수량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</a:t>
            </a:r>
            <a:r>
              <a:rPr lang="ko-KR" altLang="en-US" sz="1600" dirty="0" smtClean="0"/>
              <a:t>차트 기본 설정 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항목</a:t>
            </a:r>
            <a:endParaRPr lang="en-US" altLang="ko-KR" sz="1600" dirty="0"/>
          </a:p>
        </p:txBody>
      </p:sp>
      <p:sp>
        <p:nvSpPr>
          <p:cNvPr id="10" name="직사각형 9"/>
          <p:cNvSpPr/>
          <p:nvPr/>
        </p:nvSpPr>
        <p:spPr>
          <a:xfrm>
            <a:off x="668357" y="5441747"/>
            <a:ext cx="8515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ko-KR" altLang="en-US" sz="1600" dirty="0">
                <a:solidFill>
                  <a:srgbClr val="00B050"/>
                </a:solidFill>
              </a:rPr>
              <a:t>검토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차트의 의미의 적합성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</a:t>
            </a:r>
            <a:r>
              <a:rPr lang="ko-KR" altLang="en-US" sz="1600" dirty="0"/>
              <a:t>미심쩍은 내용이나 </a:t>
            </a:r>
            <a:r>
              <a:rPr lang="ko-KR" altLang="en-US" sz="1600" dirty="0" err="1"/>
              <a:t>특이값은</a:t>
            </a:r>
            <a:r>
              <a:rPr lang="ko-KR" altLang="en-US" sz="1600" dirty="0"/>
              <a:t> 추가 자료와 전문가의 도움으로 검증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7557571" y="1614910"/>
            <a:ext cx="1822734" cy="2246769"/>
            <a:chOff x="7557571" y="1287137"/>
            <a:chExt cx="1822734" cy="2246769"/>
          </a:xfrm>
        </p:grpSpPr>
        <p:sp>
          <p:nvSpPr>
            <p:cNvPr id="6" name="TextBox 5"/>
            <p:cNvSpPr txBox="1"/>
            <p:nvPr/>
          </p:nvSpPr>
          <p:spPr>
            <a:xfrm>
              <a:off x="7842204" y="1287137"/>
              <a:ext cx="1056700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1400" dirty="0" smtClean="0"/>
                <a:t>절대값</a:t>
              </a:r>
              <a:endParaRPr lang="en-US" altLang="ko-KR" sz="1400" dirty="0"/>
            </a:p>
            <a:p>
              <a:pPr>
                <a:lnSpc>
                  <a:spcPct val="200000"/>
                </a:lnSpc>
              </a:pPr>
              <a:r>
                <a:rPr lang="en-US" altLang="ko-KR" sz="1400" dirty="0" smtClean="0"/>
                <a:t>A         B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400" dirty="0" smtClean="0"/>
                <a:t>10      100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400" dirty="0" smtClean="0"/>
                <a:t>20      110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400" dirty="0" smtClean="0"/>
                <a:t>30      120</a:t>
              </a:r>
              <a:endParaRPr lang="ko-KR" altLang="en-US" sz="1400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7557571" y="2188445"/>
              <a:ext cx="18227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9861578" y="1624625"/>
            <a:ext cx="1822734" cy="2246769"/>
            <a:chOff x="9861578" y="1296852"/>
            <a:chExt cx="1822734" cy="2246769"/>
          </a:xfrm>
        </p:grpSpPr>
        <p:sp>
          <p:nvSpPr>
            <p:cNvPr id="5" name="TextBox 4"/>
            <p:cNvSpPr txBox="1"/>
            <p:nvPr/>
          </p:nvSpPr>
          <p:spPr>
            <a:xfrm>
              <a:off x="9968879" y="1296852"/>
              <a:ext cx="1608133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1400" dirty="0" smtClean="0"/>
                <a:t>증감률</a:t>
              </a:r>
              <a:endParaRPr lang="en-US" altLang="ko-KR" sz="1400" dirty="0"/>
            </a:p>
            <a:p>
              <a:pPr algn="ctr">
                <a:lnSpc>
                  <a:spcPct val="200000"/>
                </a:lnSpc>
              </a:pPr>
              <a:r>
                <a:rPr lang="en-US" altLang="ko-KR" sz="1400" dirty="0" smtClean="0"/>
                <a:t>A           B</a:t>
              </a:r>
            </a:p>
            <a:p>
              <a:pPr>
                <a:lnSpc>
                  <a:spcPct val="200000"/>
                </a:lnSpc>
              </a:pPr>
              <a:endParaRPr lang="en-US" altLang="ko-KR" sz="1400" dirty="0" smtClean="0"/>
            </a:p>
            <a:p>
              <a:pPr>
                <a:lnSpc>
                  <a:spcPct val="200000"/>
                </a:lnSpc>
              </a:pPr>
              <a:r>
                <a:rPr lang="en-US" altLang="ko-KR" sz="1400" dirty="0" smtClean="0"/>
                <a:t>+100%      </a:t>
              </a:r>
              <a:r>
                <a:rPr lang="en-US" altLang="ko-KR" sz="1400" dirty="0"/>
                <a:t>+</a:t>
              </a:r>
              <a:r>
                <a:rPr lang="en-US" altLang="ko-KR" sz="1400" dirty="0" smtClean="0"/>
                <a:t>10%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400" dirty="0" smtClean="0"/>
                <a:t>+200%      </a:t>
              </a:r>
              <a:r>
                <a:rPr lang="en-US" altLang="ko-KR" sz="1400" dirty="0"/>
                <a:t>+</a:t>
              </a:r>
              <a:r>
                <a:rPr lang="en-US" altLang="ko-KR" sz="1400" dirty="0" smtClean="0"/>
                <a:t>20%</a:t>
              </a:r>
              <a:endParaRPr lang="ko-KR" altLang="en-US" sz="1400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9861578" y="2188445"/>
              <a:ext cx="18227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514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접힌 도형 3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1908" y="239771"/>
            <a:ext cx="13821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chemeClr val="accent1"/>
                </a:solidFill>
              </a:rPr>
              <a:t>수직 막대</a:t>
            </a:r>
            <a:endParaRPr lang="en-US" altLang="ko-KR" b="1" spc="300" dirty="0" smtClean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941" y="378931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순서 매기기와 재편성하기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9" y="1581922"/>
            <a:ext cx="4421177" cy="48624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520" y="1473168"/>
            <a:ext cx="3892737" cy="50799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799" y="534316"/>
            <a:ext cx="2203893" cy="60299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6272" y="3577206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나쁜 예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질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4985330" y="785790"/>
            <a:ext cx="2885726" cy="3022181"/>
            <a:chOff x="4985330" y="785790"/>
            <a:chExt cx="2885726" cy="3022181"/>
          </a:xfrm>
        </p:grpSpPr>
        <p:sp>
          <p:nvSpPr>
            <p:cNvPr id="11" name="TextBox 10"/>
            <p:cNvSpPr txBox="1"/>
            <p:nvPr/>
          </p:nvSpPr>
          <p:spPr>
            <a:xfrm>
              <a:off x="4985330" y="785790"/>
              <a:ext cx="2885726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smtClean="0"/>
                <a:t>순서에 맞게 </a:t>
              </a:r>
              <a:endParaRPr lang="en-US" altLang="ko-KR" sz="1400" dirty="0" smtClean="0"/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/>
                <a:t>예</a:t>
              </a:r>
              <a:r>
                <a:rPr lang="en-US" altLang="ko-KR" sz="1200" dirty="0" smtClean="0"/>
                <a:t>)        </a:t>
              </a:r>
              <a:r>
                <a:rPr lang="ko-KR" altLang="en-US" sz="1200" dirty="0" smtClean="0"/>
                <a:t>특정 매출액에 따른 국가 순위</a:t>
              </a:r>
              <a:endParaRPr lang="en-US" altLang="ko-KR" sz="700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85330" y="3392473"/>
              <a:ext cx="175400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smtClean="0"/>
                <a:t>예외</a:t>
              </a:r>
              <a:r>
                <a:rPr lang="en-US" altLang="ko-KR" sz="1400" dirty="0" smtClean="0"/>
                <a:t>)  </a:t>
              </a:r>
              <a:r>
                <a:rPr lang="ko-KR" altLang="en-US" sz="1400" dirty="0" smtClean="0"/>
                <a:t>알파벳 순</a:t>
              </a:r>
              <a:r>
                <a:rPr lang="en-US" altLang="ko-KR" sz="1400" dirty="0" smtClean="0"/>
                <a:t>    </a:t>
              </a:r>
              <a:endParaRPr lang="en-US" altLang="ko-KR" sz="7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2185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접힌 도형 3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1908" y="239771"/>
            <a:ext cx="13821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chemeClr val="accent1"/>
                </a:solidFill>
              </a:rPr>
              <a:t>수직 막대</a:t>
            </a:r>
            <a:endParaRPr lang="en-US" altLang="ko-KR" b="1" spc="300" dirty="0" smtClean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941" y="378931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음수를 나타내는 막대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58" y="1333187"/>
            <a:ext cx="3758009" cy="53915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9090" y="3751967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나쁜 예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질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429187" y="310071"/>
            <a:ext cx="3695314" cy="6266659"/>
            <a:chOff x="6429187" y="310071"/>
            <a:chExt cx="3695314" cy="626665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187" y="1029819"/>
              <a:ext cx="3695314" cy="554691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532110" y="310071"/>
              <a:ext cx="238719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smtClean="0"/>
                <a:t>왼쪽은 음수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오른쪽은 양수</a:t>
              </a:r>
              <a:endParaRPr lang="en-US" altLang="ko-KR" sz="7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940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접힌 도형 3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1908" y="239771"/>
            <a:ext cx="13821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chemeClr val="accent1"/>
                </a:solidFill>
              </a:rPr>
              <a:t>파이 차트</a:t>
            </a:r>
            <a:endParaRPr lang="en-US" altLang="ko-KR" b="1" spc="300" dirty="0" smtClean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941" y="378931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파이 조각내기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09" y="844153"/>
            <a:ext cx="3595062" cy="56980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28830" y="2765234"/>
            <a:ext cx="7088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그럼</a:t>
            </a:r>
            <a:r>
              <a:rPr lang="en-US" altLang="ko-KR" sz="1400" dirty="0" smtClean="0"/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/>
              <a:t>HOW?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861" y="919670"/>
            <a:ext cx="5740375" cy="516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4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접힌 도형 3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1908" y="239771"/>
            <a:ext cx="13821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chemeClr val="accent1"/>
                </a:solidFill>
              </a:rPr>
              <a:t>파이 차트</a:t>
            </a:r>
            <a:endParaRPr lang="en-US" altLang="ko-KR" b="1" spc="300" dirty="0" smtClean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941" y="37893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파이 조각 꾸미기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963" y="833024"/>
            <a:ext cx="9575531" cy="602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접힌 도형 3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1908" y="239771"/>
            <a:ext cx="13821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chemeClr val="accent1"/>
                </a:solidFill>
              </a:rPr>
              <a:t>파이 차트</a:t>
            </a:r>
            <a:endParaRPr lang="en-US" altLang="ko-KR" b="1" spc="300" dirty="0" smtClean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941" y="378931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조각난 파이 또 조각내기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89" y="1119576"/>
            <a:ext cx="3584504" cy="48871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4733" y="3147670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나쁜 예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질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423" y="987373"/>
            <a:ext cx="5827577" cy="48871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80725" y="2916837"/>
            <a:ext cx="7088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그럼</a:t>
            </a:r>
            <a:r>
              <a:rPr lang="en-US" altLang="ko-KR" sz="1400" dirty="0" smtClean="0"/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/>
              <a:t>HOW?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5591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접힌 도형 3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1908" y="239771"/>
            <a:ext cx="13821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chemeClr val="accent1"/>
                </a:solidFill>
              </a:rPr>
              <a:t>파이 차트</a:t>
            </a:r>
            <a:endParaRPr lang="en-US" altLang="ko-KR" b="1" spc="300" dirty="0" smtClean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941" y="378931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파이 크기 비교 방식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963" y="987373"/>
            <a:ext cx="9716814" cy="39240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30916" y="5392622"/>
            <a:ext cx="800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반지름을 비율로 사용한 부정확한 비례                      면적을 </a:t>
            </a:r>
            <a:r>
              <a:rPr lang="ko-KR" altLang="en-US" sz="1400" dirty="0"/>
              <a:t>비율로 사용한 부정확한 비례       </a:t>
            </a:r>
          </a:p>
        </p:txBody>
      </p:sp>
    </p:spTree>
    <p:extLst>
      <p:ext uri="{BB962C8B-B14F-4D97-AF65-F5344CB8AC3E}">
        <p14:creationId xmlns:p14="http://schemas.microsoft.com/office/powerpoint/2010/main" val="3881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접힌 도형 3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1908" y="239771"/>
            <a:ext cx="45397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chemeClr val="accent1"/>
                </a:solidFill>
              </a:rPr>
              <a:t>표</a:t>
            </a:r>
            <a:endParaRPr lang="en-US" altLang="ko-KR" b="1" spc="300" dirty="0" smtClean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941" y="37893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그리드</a:t>
            </a:r>
            <a:r>
              <a:rPr lang="ko-KR" altLang="en-US" sz="1400" b="1" dirty="0" smtClean="0"/>
              <a:t> 선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639" y="903384"/>
            <a:ext cx="3470077" cy="56388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4733" y="3147670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나쁜 예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질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5732171" y="3038361"/>
            <a:ext cx="7088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그럼</a:t>
            </a:r>
            <a:r>
              <a:rPr lang="en-US" altLang="ko-KR" sz="1400" dirty="0" smtClean="0"/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/>
              <a:t>HOW?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67" y="1621245"/>
            <a:ext cx="4423493" cy="360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4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접힌 도형 3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1908" y="239771"/>
            <a:ext cx="45397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chemeClr val="accent1"/>
                </a:solidFill>
              </a:rPr>
              <a:t>표</a:t>
            </a:r>
            <a:endParaRPr lang="en-US" altLang="ko-KR" b="1" spc="300" dirty="0" smtClean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941" y="378931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숫자 맞춤과 항목 배열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432" y="1210278"/>
            <a:ext cx="2426531" cy="53707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4733" y="3147670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나쁜 예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질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4439138" y="3286169"/>
            <a:ext cx="7088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그럼</a:t>
            </a:r>
            <a:r>
              <a:rPr lang="en-US" altLang="ko-KR" sz="1400" dirty="0" smtClean="0"/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/>
              <a:t>HOW?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056" y="1155194"/>
            <a:ext cx="3192271" cy="542580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506" y="1155193"/>
            <a:ext cx="2378747" cy="332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8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접힌 도형 3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1908" y="239771"/>
            <a:ext cx="126188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err="1" smtClean="0">
                <a:solidFill>
                  <a:schemeClr val="accent1"/>
                </a:solidFill>
              </a:rPr>
              <a:t>픽토그램</a:t>
            </a:r>
            <a:endParaRPr lang="en-US" altLang="ko-KR" b="1" spc="300" dirty="0" smtClean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941" y="37893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아이콘 선택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65" y="1736516"/>
            <a:ext cx="5010912" cy="44866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8102" y="34120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나쁜 예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질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849" y="1560246"/>
            <a:ext cx="3547872" cy="44866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62839" y="3412075"/>
            <a:ext cx="7088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그럼</a:t>
            </a:r>
            <a:r>
              <a:rPr lang="en-US" altLang="ko-KR" sz="1400" dirty="0" smtClean="0"/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/>
              <a:t>HOW?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834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접힌 도형 3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1908" y="239771"/>
            <a:ext cx="126188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err="1" smtClean="0">
                <a:solidFill>
                  <a:schemeClr val="accent1"/>
                </a:solidFill>
              </a:rPr>
              <a:t>픽토그램</a:t>
            </a:r>
            <a:endParaRPr lang="en-US" altLang="ko-KR" b="1" spc="300" dirty="0" smtClean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941" y="37893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수량비교</a:t>
            </a:r>
            <a:endParaRPr lang="ko-KR" altLang="en-US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30" y="1166249"/>
            <a:ext cx="9491472" cy="56814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0640" y="3652364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나쁜 예</a:t>
            </a:r>
            <a:endParaRPr lang="ko-KR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10535388" y="3729986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좋은 예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69387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접힌 도형 10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908" y="239771"/>
            <a:ext cx="72327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rgbClr val="00B050"/>
                </a:solidFill>
              </a:rPr>
              <a:t>숫자</a:t>
            </a:r>
            <a:endParaRPr lang="en-US" altLang="ko-KR" b="1" spc="300" dirty="0" smtClean="0">
              <a:solidFill>
                <a:srgbClr val="00B05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589" y="933834"/>
            <a:ext cx="118173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글 </a:t>
            </a:r>
            <a:r>
              <a:rPr lang="en-US" altLang="ko-KR" sz="1400" dirty="0" smtClean="0"/>
              <a:t>vs </a:t>
            </a:r>
            <a:r>
              <a:rPr lang="ko-KR" altLang="en-US" sz="1400" dirty="0" smtClean="0"/>
              <a:t>차트</a:t>
            </a:r>
            <a:r>
              <a:rPr lang="en-US" altLang="ko-KR" sz="800" dirty="0"/>
              <a:t>(</a:t>
            </a:r>
            <a:r>
              <a:rPr lang="ko-KR" altLang="en-US" sz="800" dirty="0"/>
              <a:t>질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96" y="1508439"/>
            <a:ext cx="4877756" cy="174481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48589" y="3910806"/>
            <a:ext cx="51026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데이터가 스스로 말하게 하자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방해 요소 없이 독자가 스스로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631480" y="4604179"/>
            <a:ext cx="5445501" cy="1719350"/>
            <a:chOff x="631480" y="4604179"/>
            <a:chExt cx="5445501" cy="1719350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965155" y="6146538"/>
              <a:ext cx="5111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965155" y="5749933"/>
              <a:ext cx="5111826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965155" y="5353327"/>
              <a:ext cx="5111826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965155" y="4956716"/>
              <a:ext cx="5111826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정육면체 2"/>
            <p:cNvSpPr/>
            <p:nvPr/>
          </p:nvSpPr>
          <p:spPr>
            <a:xfrm>
              <a:off x="1663610" y="4604179"/>
              <a:ext cx="363557" cy="154236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정육면체 3"/>
            <p:cNvSpPr/>
            <p:nvPr/>
          </p:nvSpPr>
          <p:spPr>
            <a:xfrm>
              <a:off x="2247504" y="5022821"/>
              <a:ext cx="363557" cy="112372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정육면체 4"/>
            <p:cNvSpPr/>
            <p:nvPr/>
          </p:nvSpPr>
          <p:spPr>
            <a:xfrm>
              <a:off x="2831398" y="5562647"/>
              <a:ext cx="363557" cy="58389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193098" y="4637228"/>
              <a:ext cx="308473" cy="15093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88856" y="5132987"/>
              <a:ext cx="308473" cy="1013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217666" y="5672814"/>
              <a:ext cx="308473" cy="473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1480" y="4692313"/>
              <a:ext cx="2551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ko-KR" sz="1000" dirty="0" smtClean="0"/>
                <a:t>6</a:t>
              </a:r>
            </a:p>
            <a:p>
              <a:pPr>
                <a:lnSpc>
                  <a:spcPct val="250000"/>
                </a:lnSpc>
              </a:pPr>
              <a:r>
                <a:rPr lang="en-US" altLang="ko-KR" sz="1000" dirty="0" smtClean="0"/>
                <a:t>4</a:t>
              </a:r>
            </a:p>
            <a:p>
              <a:pPr>
                <a:lnSpc>
                  <a:spcPct val="250000"/>
                </a:lnSpc>
              </a:pPr>
              <a:r>
                <a:rPr lang="en-US" altLang="ko-KR" sz="1000" dirty="0" smtClean="0"/>
                <a:t>2</a:t>
              </a:r>
            </a:p>
            <a:p>
              <a:pPr>
                <a:lnSpc>
                  <a:spcPct val="250000"/>
                </a:lnSpc>
              </a:pPr>
              <a:r>
                <a:rPr lang="en-US" altLang="ko-KR" sz="1000" dirty="0"/>
                <a:t>0</a:t>
              </a:r>
              <a:endParaRPr lang="ko-KR" altLang="en-US" sz="1000" dirty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7131174" y="1017298"/>
            <a:ext cx="202811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/>
              <a:t>깉은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슷자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다른 이야기</a:t>
            </a:r>
            <a:endParaRPr lang="ko-KR" altLang="en-US" sz="1400" dirty="0"/>
          </a:p>
        </p:txBody>
      </p:sp>
      <p:grpSp>
        <p:nvGrpSpPr>
          <p:cNvPr id="56" name="그룹 55"/>
          <p:cNvGrpSpPr/>
          <p:nvPr/>
        </p:nvGrpSpPr>
        <p:grpSpPr>
          <a:xfrm>
            <a:off x="7182998" y="1795749"/>
            <a:ext cx="2267527" cy="1815882"/>
            <a:chOff x="7182998" y="1795749"/>
            <a:chExt cx="2267527" cy="1815882"/>
          </a:xfrm>
        </p:grpSpPr>
        <p:sp>
          <p:nvSpPr>
            <p:cNvPr id="2" name="TextBox 1"/>
            <p:cNvSpPr txBox="1"/>
            <p:nvPr/>
          </p:nvSpPr>
          <p:spPr>
            <a:xfrm>
              <a:off x="7417966" y="1806766"/>
              <a:ext cx="492443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1200" dirty="0" smtClean="0"/>
                <a:t>국가</a:t>
              </a:r>
              <a:endParaRPr lang="en-US" altLang="ko-KR" sz="1200" dirty="0" smtClean="0"/>
            </a:p>
            <a:p>
              <a:pPr algn="ctr">
                <a:lnSpc>
                  <a:spcPct val="200000"/>
                </a:lnSpc>
              </a:pPr>
              <a:r>
                <a:rPr lang="en-US" altLang="ko-KR" sz="1400" dirty="0" smtClean="0"/>
                <a:t>A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400" dirty="0" smtClean="0"/>
                <a:t>B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400" dirty="0" smtClean="0"/>
                <a:t>C</a:t>
              </a:r>
              <a:endParaRPr lang="ko-KR" alt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55353" y="1795749"/>
              <a:ext cx="1095172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발급한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신용카드</a:t>
              </a:r>
              <a:endParaRPr lang="en-US" altLang="ko-KR" sz="1200" dirty="0" smtClean="0"/>
            </a:p>
            <a:p>
              <a:pPr algn="ctr">
                <a:lnSpc>
                  <a:spcPct val="200000"/>
                </a:lnSpc>
              </a:pPr>
              <a:r>
                <a:rPr lang="en-US" altLang="ko-KR" sz="1400" dirty="0" smtClean="0"/>
                <a:t>100 million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400" dirty="0" smtClean="0"/>
                <a:t>300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400" dirty="0" smtClean="0"/>
                <a:t>400</a:t>
              </a:r>
              <a:endParaRPr lang="ko-KR" altLang="en-US" sz="1400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7182998" y="2326630"/>
              <a:ext cx="8813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8462264" y="2339718"/>
              <a:ext cx="8813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9568711" y="2011193"/>
            <a:ext cx="1095172" cy="1600438"/>
            <a:chOff x="9568711" y="2011193"/>
            <a:chExt cx="1095172" cy="1600438"/>
          </a:xfrm>
        </p:grpSpPr>
        <p:sp>
          <p:nvSpPr>
            <p:cNvPr id="27" name="TextBox 26"/>
            <p:cNvSpPr txBox="1"/>
            <p:nvPr/>
          </p:nvSpPr>
          <p:spPr>
            <a:xfrm>
              <a:off x="9568711" y="2011193"/>
              <a:ext cx="1095172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인구</a:t>
              </a:r>
              <a:endParaRPr lang="en-US" altLang="ko-KR" sz="1200" dirty="0" smtClean="0"/>
            </a:p>
            <a:p>
              <a:pPr algn="ctr">
                <a:lnSpc>
                  <a:spcPct val="200000"/>
                </a:lnSpc>
              </a:pPr>
              <a:r>
                <a:rPr lang="en-US" altLang="ko-KR" sz="1400" dirty="0"/>
                <a:t>2</a:t>
              </a:r>
              <a:r>
                <a:rPr lang="en-US" altLang="ko-KR" sz="1400" dirty="0" smtClean="0"/>
                <a:t>00 million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400" dirty="0"/>
                <a:t>2</a:t>
              </a:r>
              <a:r>
                <a:rPr lang="en-US" altLang="ko-KR" sz="1400" dirty="0" smtClean="0"/>
                <a:t>00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400" dirty="0"/>
                <a:t>4</a:t>
              </a:r>
              <a:r>
                <a:rPr lang="en-US" altLang="ko-KR" sz="1400" dirty="0" smtClean="0"/>
                <a:t>00</a:t>
              </a:r>
              <a:endParaRPr lang="ko-KR" altLang="en-US" sz="1400" dirty="0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9675622" y="2330772"/>
              <a:ext cx="8813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0660036" y="1857305"/>
            <a:ext cx="1247456" cy="1754326"/>
            <a:chOff x="10660036" y="1857305"/>
            <a:chExt cx="1247456" cy="1754326"/>
          </a:xfrm>
        </p:grpSpPr>
        <p:sp>
          <p:nvSpPr>
            <p:cNvPr id="28" name="TextBox 27"/>
            <p:cNvSpPr txBox="1"/>
            <p:nvPr/>
          </p:nvSpPr>
          <p:spPr>
            <a:xfrm>
              <a:off x="10660036" y="1857305"/>
              <a:ext cx="124745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1</a:t>
              </a:r>
              <a:r>
                <a:rPr lang="ko-KR" altLang="en-US" sz="1200" dirty="0" smtClean="0"/>
                <a:t>인당 발급받은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신용카드 수</a:t>
              </a:r>
              <a:endParaRPr lang="en-US" altLang="ko-KR" sz="1200" dirty="0" smtClean="0"/>
            </a:p>
            <a:p>
              <a:pPr algn="ctr">
                <a:lnSpc>
                  <a:spcPct val="200000"/>
                </a:lnSpc>
              </a:pPr>
              <a:r>
                <a:rPr lang="en-US" altLang="ko-KR" sz="1400" dirty="0" smtClean="0"/>
                <a:t>0.5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400" dirty="0" smtClean="0"/>
                <a:t>1.5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400" dirty="0" smtClean="0"/>
                <a:t>1.0</a:t>
              </a:r>
              <a:endParaRPr lang="ko-KR" altLang="en-US" sz="1400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10737558" y="2332843"/>
              <a:ext cx="8813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7182998" y="4131495"/>
            <a:ext cx="2459119" cy="1652586"/>
            <a:chOff x="7160597" y="3965347"/>
            <a:chExt cx="2459119" cy="1652586"/>
          </a:xfrm>
        </p:grpSpPr>
        <p:sp>
          <p:nvSpPr>
            <p:cNvPr id="35" name="직사각형 34"/>
            <p:cNvSpPr/>
            <p:nvPr/>
          </p:nvSpPr>
          <p:spPr>
            <a:xfrm>
              <a:off x="7529111" y="4416542"/>
              <a:ext cx="360000" cy="2778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529111" y="4835184"/>
              <a:ext cx="1080000" cy="2778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529111" y="5259328"/>
              <a:ext cx="1440000" cy="2778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160597" y="4232938"/>
              <a:ext cx="30328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400" dirty="0" smtClean="0"/>
                <a:t>A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400" dirty="0" smtClean="0"/>
                <a:t>B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400" dirty="0" smtClean="0"/>
                <a:t>C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16135" y="4356871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100</a:t>
              </a:r>
              <a:endParaRPr lang="ko-KR" alt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769398" y="480528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300</a:t>
              </a:r>
              <a:endParaRPr lang="ko-KR" alt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136892" y="5223225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400</a:t>
              </a:r>
              <a:endParaRPr lang="ko-KR" alt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72468" y="3965347"/>
              <a:ext cx="1524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총 신용카드 </a:t>
              </a:r>
              <a:r>
                <a:rPr lang="ko-KR" altLang="en-US" sz="1200" dirty="0" err="1" smtClean="0"/>
                <a:t>발급수</a:t>
              </a:r>
              <a:endParaRPr lang="ko-KR" altLang="en-US" sz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9675622" y="4142286"/>
            <a:ext cx="2137774" cy="1652586"/>
            <a:chOff x="7160597" y="3965347"/>
            <a:chExt cx="2137774" cy="1652586"/>
          </a:xfrm>
        </p:grpSpPr>
        <p:sp>
          <p:nvSpPr>
            <p:cNvPr id="47" name="직사각형 46"/>
            <p:cNvSpPr/>
            <p:nvPr/>
          </p:nvSpPr>
          <p:spPr>
            <a:xfrm>
              <a:off x="7529111" y="4416542"/>
              <a:ext cx="360000" cy="2778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529111" y="4835184"/>
              <a:ext cx="1080000" cy="2778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529111" y="5259328"/>
              <a:ext cx="720000" cy="2778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160597" y="4232938"/>
              <a:ext cx="30328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400" dirty="0" smtClean="0"/>
                <a:t>A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400" dirty="0" smtClean="0"/>
                <a:t>B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400" dirty="0" smtClean="0"/>
                <a:t>C</a:t>
              </a:r>
              <a:endParaRPr lang="ko-KR" alt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016135" y="4356871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0.5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69398" y="4805282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1.5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419862" y="5233585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1.0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72468" y="3965347"/>
              <a:ext cx="21259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</a:t>
              </a:r>
              <a:r>
                <a:rPr lang="ko-KR" altLang="en-US" sz="1200" dirty="0" smtClean="0"/>
                <a:t>인당 발급받은 신용카드 수</a:t>
              </a:r>
              <a:endParaRPr lang="ko-KR" altLang="en-US" sz="1200" dirty="0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830323" y="278565"/>
            <a:ext cx="1503938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구체적으로 표현</a:t>
            </a:r>
            <a:endParaRPr lang="ko-KR" altLang="en-US" sz="800" b="1" dirty="0"/>
          </a:p>
        </p:txBody>
      </p:sp>
      <p:sp>
        <p:nvSpPr>
          <p:cNvPr id="59" name="직사각형 58"/>
          <p:cNvSpPr/>
          <p:nvPr/>
        </p:nvSpPr>
        <p:spPr>
          <a:xfrm>
            <a:off x="7127574" y="254344"/>
            <a:ext cx="1925527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비교를 하려면 제대로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13440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접힌 도형 6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81908" y="239771"/>
            <a:ext cx="7232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chemeClr val="accent1"/>
                </a:solidFill>
              </a:rPr>
              <a:t>지도</a:t>
            </a:r>
            <a:endParaRPr lang="en-US" altLang="ko-KR" b="1" spc="300" dirty="0" smtClean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9941" y="378931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지도 그리기와 음영</a:t>
            </a:r>
            <a:endParaRPr lang="ko-KR" altLang="en-US" sz="14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45" y="1444752"/>
            <a:ext cx="7504176" cy="54132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0640" y="3652364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나쁜 예</a:t>
            </a:r>
            <a:endParaRPr lang="ko-KR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10535388" y="3729986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좋은 예</a:t>
            </a:r>
            <a:endParaRPr lang="ko-KR" alt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2236424" y="1579575"/>
            <a:ext cx="3728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지리와 관련이 없으면 지도로 표현하지 마라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7317896" y="1012006"/>
            <a:ext cx="19255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변화를 나타내는 지도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071806" y="480751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지역별 매출액 지도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2347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7156" y="347031"/>
            <a:ext cx="7106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참조대상을 설정하라</a:t>
            </a:r>
            <a:r>
              <a:rPr lang="en-US" altLang="ko-KR" sz="1400" b="1" dirty="0" smtClean="0"/>
              <a:t>.     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dirty="0" smtClean="0"/>
              <a:t>정보의 틀은 해당 데이터를 어떻게 </a:t>
            </a:r>
            <a:r>
              <a:rPr lang="en-US" altLang="ko-KR" sz="1400" dirty="0" smtClean="0"/>
              <a:t>“</a:t>
            </a:r>
            <a:r>
              <a:rPr lang="ko-KR" altLang="en-US" sz="1400" b="1" dirty="0" smtClean="0"/>
              <a:t>해석</a:t>
            </a:r>
            <a:r>
              <a:rPr lang="en-US" altLang="ko-KR" sz="1400" b="1" dirty="0" smtClean="0"/>
              <a:t>”</a:t>
            </a:r>
            <a:r>
              <a:rPr lang="ko-KR" altLang="en-US" sz="1400" dirty="0" smtClean="0"/>
              <a:t>할지를 결정한다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81908" y="1395822"/>
            <a:ext cx="48397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예 </a:t>
            </a:r>
            <a:r>
              <a:rPr lang="en-US" altLang="ko-KR" sz="1400" dirty="0" smtClean="0"/>
              <a:t>)     A</a:t>
            </a:r>
            <a:r>
              <a:rPr lang="ko-KR" altLang="en-US" sz="1400" dirty="0" smtClean="0"/>
              <a:t>주식이 주당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달러다</a:t>
            </a:r>
            <a:r>
              <a:rPr lang="en-US" altLang="ko-KR" sz="1400" dirty="0" smtClean="0"/>
              <a:t>.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         이 </a:t>
            </a:r>
            <a:r>
              <a:rPr lang="ko-KR" altLang="en-US" sz="1400" dirty="0" smtClean="0"/>
              <a:t>주가는   </a:t>
            </a:r>
            <a:r>
              <a:rPr lang="ko-KR" altLang="en-US" sz="1400" dirty="0" smtClean="0"/>
              <a:t>  </a:t>
            </a:r>
            <a:r>
              <a:rPr lang="en-US" altLang="ko-KR" sz="1400" dirty="0" smtClean="0"/>
              <a:t>a. </a:t>
            </a:r>
            <a:r>
              <a:rPr lang="ko-KR" altLang="en-US" sz="1400" dirty="0" smtClean="0"/>
              <a:t>높다      </a:t>
            </a:r>
            <a:r>
              <a:rPr lang="en-US" altLang="ko-KR" sz="1400" dirty="0" smtClean="0"/>
              <a:t>b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낮다     </a:t>
            </a:r>
            <a:r>
              <a:rPr lang="en-US" altLang="ko-KR" sz="1400" dirty="0" smtClean="0"/>
              <a:t>c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잘 모르겠다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301801" y="4567440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r>
              <a:rPr lang="ko-KR" altLang="en-US" dirty="0" smtClean="0"/>
              <a:t>주식은 주당 </a:t>
            </a:r>
            <a:r>
              <a:rPr lang="en-US" altLang="ko-KR" dirty="0" smtClean="0"/>
              <a:t>5</a:t>
            </a:r>
            <a:r>
              <a:rPr lang="ko-KR" altLang="en-US" dirty="0" smtClean="0"/>
              <a:t>달러다</a:t>
            </a:r>
            <a:r>
              <a:rPr lang="en-US" altLang="ko-KR" dirty="0" smtClean="0"/>
              <a:t>.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질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7" name="모서리가 접힌 도형 6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81908" y="239771"/>
            <a:ext cx="72327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rgbClr val="00B050"/>
                </a:solidFill>
              </a:rPr>
              <a:t>숫자</a:t>
            </a:r>
            <a:endParaRPr lang="en-US" altLang="ko-KR" b="1" spc="300" dirty="0" smtClean="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81908" y="3271340"/>
            <a:ext cx="192552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차트에 </a:t>
            </a:r>
            <a:r>
              <a:rPr lang="ko-KR" altLang="en-US" sz="1400" dirty="0" err="1" smtClean="0"/>
              <a:t>참조점</a:t>
            </a:r>
            <a:r>
              <a:rPr lang="ko-KR" altLang="en-US" sz="1400" dirty="0" smtClean="0"/>
              <a:t> 만들기</a:t>
            </a:r>
            <a:endParaRPr lang="ko-KR" altLang="en-US" sz="1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6737541" y="3653312"/>
            <a:ext cx="2163685" cy="2197587"/>
            <a:chOff x="1675850" y="4218188"/>
            <a:chExt cx="2163685" cy="219758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850" y="4566635"/>
              <a:ext cx="2163685" cy="184914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037327" y="4218188"/>
              <a:ext cx="1733167" cy="3336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시간 흐름에 따른 주가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418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7544" y="370108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알맞은 신호를 </a:t>
            </a:r>
            <a:r>
              <a:rPr lang="ko-KR" altLang="en-US" sz="1400" b="1" dirty="0" smtClean="0"/>
              <a:t>보내라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84770" y="795759"/>
            <a:ext cx="81580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예</a:t>
            </a:r>
            <a:r>
              <a:rPr lang="en-US" altLang="ko-KR" sz="1400" dirty="0" smtClean="0"/>
              <a:t>)        </a:t>
            </a:r>
            <a:r>
              <a:rPr lang="ko-KR" altLang="en-US" sz="1400" dirty="0" smtClean="0"/>
              <a:t>의도한 </a:t>
            </a:r>
            <a:r>
              <a:rPr lang="ko-KR" altLang="en-US" sz="1400" dirty="0" smtClean="0"/>
              <a:t>메시지 </a:t>
            </a:r>
            <a:r>
              <a:rPr lang="en-US" altLang="ko-KR" sz="14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           사람들은 </a:t>
            </a:r>
            <a:r>
              <a:rPr lang="en-US" altLang="ko-KR" sz="1400" dirty="0" smtClean="0"/>
              <a:t>1,000</a:t>
            </a:r>
            <a:r>
              <a:rPr lang="ko-KR" altLang="en-US" sz="1400" dirty="0" smtClean="0"/>
              <a:t>달러 이득에서 얻는 기쁨보다 </a:t>
            </a:r>
            <a:r>
              <a:rPr lang="en-US" altLang="ko-KR" sz="1400" dirty="0" smtClean="0"/>
              <a:t>1,000</a:t>
            </a:r>
            <a:r>
              <a:rPr lang="ko-KR" altLang="en-US" sz="1400" dirty="0"/>
              <a:t>달</a:t>
            </a:r>
            <a:r>
              <a:rPr lang="ko-KR" altLang="en-US" sz="1400" dirty="0" smtClean="0"/>
              <a:t>러 </a:t>
            </a:r>
            <a:r>
              <a:rPr lang="ko-KR" altLang="en-US" sz="1400" dirty="0" smtClean="0"/>
              <a:t>손실로 인한 아픔을 더 크게 느낀다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38548" y="1658711"/>
            <a:ext cx="4924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주가</a:t>
            </a:r>
            <a:endParaRPr lang="en-US" altLang="ko-KR" sz="1200" dirty="0" smtClean="0"/>
          </a:p>
          <a:p>
            <a:pPr algn="ctr">
              <a:lnSpc>
                <a:spcPct val="150000"/>
              </a:lnSpc>
            </a:pPr>
            <a:r>
              <a:rPr lang="en-US" altLang="ko-KR" sz="1200" dirty="0" smtClean="0"/>
              <a:t>$8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smtClean="0"/>
              <a:t>10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smtClean="0"/>
              <a:t>8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smtClean="0"/>
              <a:t>4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454084" y="1703932"/>
            <a:ext cx="19319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 smtClean="0"/>
              <a:t>첫번째데이터</a:t>
            </a:r>
            <a:endParaRPr lang="en-US" altLang="ko-KR" sz="1200" dirty="0" smtClean="0"/>
          </a:p>
          <a:p>
            <a:pPr algn="ctr">
              <a:lnSpc>
                <a:spcPct val="150000"/>
              </a:lnSpc>
            </a:pPr>
            <a:r>
              <a:rPr lang="ko-KR" altLang="en-US" sz="1200" dirty="0" err="1" smtClean="0"/>
              <a:t>포인트으로부터의</a:t>
            </a:r>
            <a:r>
              <a:rPr lang="ko-KR" altLang="en-US" sz="1200" dirty="0" smtClean="0"/>
              <a:t> 증감률</a:t>
            </a:r>
            <a:endParaRPr lang="en-US" altLang="ko-KR" sz="1200" dirty="0" smtClean="0"/>
          </a:p>
          <a:p>
            <a:pPr algn="ctr">
              <a:lnSpc>
                <a:spcPct val="150000"/>
              </a:lnSpc>
            </a:pPr>
            <a:r>
              <a:rPr lang="en-US" altLang="ko-KR" sz="1200" dirty="0" smtClean="0"/>
              <a:t>0%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smtClean="0"/>
              <a:t>+25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smtClean="0"/>
              <a:t>-50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smtClean="0"/>
              <a:t>-75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12272" y="1562290"/>
            <a:ext cx="2606377" cy="2246769"/>
            <a:chOff x="5236290" y="2234337"/>
            <a:chExt cx="2606377" cy="2246769"/>
          </a:xfrm>
        </p:grpSpPr>
        <p:sp>
          <p:nvSpPr>
            <p:cNvPr id="15" name="TextBox 14"/>
            <p:cNvSpPr txBox="1"/>
            <p:nvPr/>
          </p:nvSpPr>
          <p:spPr>
            <a:xfrm>
              <a:off x="5236290" y="2234337"/>
              <a:ext cx="396262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000" dirty="0" smtClean="0"/>
                <a:t>$12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000" dirty="0" smtClean="0"/>
                <a:t>10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000" dirty="0" smtClean="0"/>
                <a:t>8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000" dirty="0" smtClean="0"/>
                <a:t>6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000" dirty="0" smtClean="0"/>
                <a:t>4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000" dirty="0" smtClean="0"/>
                <a:t>2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000" dirty="0"/>
                <a:t>0</a:t>
              </a:r>
              <a:endParaRPr lang="ko-KR" altLang="en-US" sz="1000" dirty="0"/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5782511" y="2466725"/>
              <a:ext cx="2060156" cy="1810987"/>
              <a:chOff x="5662669" y="3054283"/>
              <a:chExt cx="2060156" cy="1810987"/>
            </a:xfrm>
          </p:grpSpPr>
          <p:cxnSp>
            <p:nvCxnSpPr>
              <p:cNvPr id="9" name="직선 연결선 8"/>
              <p:cNvCxnSpPr/>
              <p:nvPr/>
            </p:nvCxnSpPr>
            <p:spPr>
              <a:xfrm>
                <a:off x="5662670" y="4259342"/>
                <a:ext cx="206015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5662670" y="3946649"/>
                <a:ext cx="206015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5662670" y="3671227"/>
                <a:ext cx="206015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5662670" y="3382179"/>
                <a:ext cx="206015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5662670" y="3054283"/>
                <a:ext cx="206015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5662669" y="4865270"/>
                <a:ext cx="206015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662669" y="4552577"/>
                <a:ext cx="206015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flipV="1">
                <a:off x="5938092" y="3371162"/>
                <a:ext cx="297455" cy="3278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6257581" y="3363561"/>
                <a:ext cx="341523" cy="3491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6599104" y="3699058"/>
                <a:ext cx="341523" cy="5602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6902069" y="4233088"/>
                <a:ext cx="363557" cy="3068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그룹 13"/>
          <p:cNvGrpSpPr/>
          <p:nvPr/>
        </p:nvGrpSpPr>
        <p:grpSpPr>
          <a:xfrm>
            <a:off x="8459825" y="1725181"/>
            <a:ext cx="2726678" cy="2246769"/>
            <a:chOff x="8580271" y="2277163"/>
            <a:chExt cx="2726678" cy="2246769"/>
          </a:xfrm>
        </p:grpSpPr>
        <p:sp>
          <p:nvSpPr>
            <p:cNvPr id="29" name="TextBox 28"/>
            <p:cNvSpPr txBox="1"/>
            <p:nvPr/>
          </p:nvSpPr>
          <p:spPr>
            <a:xfrm>
              <a:off x="8580271" y="2277163"/>
              <a:ext cx="522900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000" dirty="0" smtClean="0"/>
                <a:t>+50%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000" dirty="0" smtClean="0"/>
                <a:t>+25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000" dirty="0"/>
                <a:t>0</a:t>
              </a:r>
              <a:endParaRPr lang="en-US" altLang="ko-KR" sz="1000" dirty="0" smtClean="0"/>
            </a:p>
            <a:p>
              <a:pPr>
                <a:lnSpc>
                  <a:spcPct val="200000"/>
                </a:lnSpc>
              </a:pPr>
              <a:r>
                <a:rPr lang="en-US" altLang="ko-KR" sz="1000" dirty="0" smtClean="0"/>
                <a:t>-25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000" dirty="0" smtClean="0"/>
                <a:t>-50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000" dirty="0" smtClean="0"/>
                <a:t>-75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000" dirty="0" smtClean="0"/>
                <a:t>-100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9246792" y="3125127"/>
              <a:ext cx="2060155" cy="1180913"/>
            </a:xfrm>
            <a:prstGeom prst="rect">
              <a:avLst/>
            </a:prstGeom>
            <a:solidFill>
              <a:srgbClr val="DEEBF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9246793" y="2495053"/>
              <a:ext cx="2060156" cy="1810987"/>
              <a:chOff x="5662669" y="3054283"/>
              <a:chExt cx="2060156" cy="1810987"/>
            </a:xfrm>
          </p:grpSpPr>
          <p:cxnSp>
            <p:nvCxnSpPr>
              <p:cNvPr id="47" name="직선 연결선 46"/>
              <p:cNvCxnSpPr/>
              <p:nvPr/>
            </p:nvCxnSpPr>
            <p:spPr>
              <a:xfrm>
                <a:off x="5662670" y="4259342"/>
                <a:ext cx="206015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5662670" y="3946649"/>
                <a:ext cx="206015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5662670" y="3671227"/>
                <a:ext cx="206015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5662670" y="3382179"/>
                <a:ext cx="206015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5662670" y="3054283"/>
                <a:ext cx="206015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5662669" y="4865270"/>
                <a:ext cx="206015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662669" y="4552577"/>
                <a:ext cx="206015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V="1">
                <a:off x="5938092" y="3371162"/>
                <a:ext cx="297455" cy="3278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6257581" y="3363561"/>
                <a:ext cx="341523" cy="3491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6599104" y="3699058"/>
                <a:ext cx="341523" cy="5602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6902069" y="4233088"/>
                <a:ext cx="363557" cy="3068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TextBox 57"/>
          <p:cNvSpPr txBox="1"/>
          <p:nvPr/>
        </p:nvSpPr>
        <p:spPr>
          <a:xfrm>
            <a:off x="1184769" y="4297559"/>
            <a:ext cx="7111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차트의 메시지를 뒷받침하는 모든 사실과 근거가 일관성이 있어야 한다</a:t>
            </a:r>
            <a:r>
              <a:rPr lang="en-US" altLang="ko-KR" sz="1200" dirty="0" smtClean="0"/>
              <a:t>.       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)         </a:t>
            </a:r>
            <a:r>
              <a:rPr lang="ko-KR" altLang="en-US" sz="1200" dirty="0" smtClean="0"/>
              <a:t>이익 </a:t>
            </a:r>
            <a:r>
              <a:rPr lang="en-US" altLang="ko-KR" sz="1200" dirty="0" smtClean="0"/>
              <a:t>vs  </a:t>
            </a:r>
            <a:r>
              <a:rPr lang="ko-KR" altLang="en-US" sz="1200" dirty="0" smtClean="0"/>
              <a:t>손실</a:t>
            </a:r>
            <a:endParaRPr lang="ko-KR" altLang="en-US" sz="12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128705" y="4458590"/>
            <a:ext cx="2768732" cy="2342972"/>
            <a:chOff x="6408241" y="4510838"/>
            <a:chExt cx="2768732" cy="2342972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7116818" y="5978117"/>
              <a:ext cx="206015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7116818" y="5665424"/>
              <a:ext cx="2060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7116818" y="5390002"/>
              <a:ext cx="2060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7116818" y="5100954"/>
              <a:ext cx="2060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7116818" y="4773058"/>
              <a:ext cx="2060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7116817" y="6584045"/>
              <a:ext cx="2060155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7116817" y="6271352"/>
              <a:ext cx="2060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6408241" y="4510838"/>
              <a:ext cx="761747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000" dirty="0" smtClean="0"/>
                <a:t>$8 million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000" dirty="0"/>
                <a:t>6</a:t>
              </a:r>
              <a:endParaRPr lang="en-US" altLang="ko-KR" sz="1000" dirty="0" smtClean="0"/>
            </a:p>
            <a:p>
              <a:pPr>
                <a:lnSpc>
                  <a:spcPct val="200000"/>
                </a:lnSpc>
              </a:pPr>
              <a:r>
                <a:rPr lang="en-US" altLang="ko-KR" sz="1000" dirty="0"/>
                <a:t>4</a:t>
              </a:r>
              <a:endParaRPr lang="en-US" altLang="ko-KR" sz="1000" dirty="0" smtClean="0"/>
            </a:p>
            <a:p>
              <a:pPr>
                <a:lnSpc>
                  <a:spcPct val="200000"/>
                </a:lnSpc>
              </a:pPr>
              <a:r>
                <a:rPr lang="en-US" altLang="ko-KR" sz="1000" dirty="0"/>
                <a:t>2</a:t>
              </a:r>
              <a:endParaRPr lang="en-US" altLang="ko-KR" sz="1000" dirty="0" smtClean="0"/>
            </a:p>
            <a:p>
              <a:pPr>
                <a:lnSpc>
                  <a:spcPct val="200000"/>
                </a:lnSpc>
              </a:pPr>
              <a:r>
                <a:rPr lang="en-US" altLang="ko-KR" sz="1000" dirty="0"/>
                <a:t>0</a:t>
              </a:r>
              <a:endParaRPr lang="en-US" altLang="ko-KR" sz="1000" dirty="0" smtClean="0"/>
            </a:p>
            <a:p>
              <a:pPr>
                <a:lnSpc>
                  <a:spcPct val="200000"/>
                </a:lnSpc>
              </a:pPr>
              <a:r>
                <a:rPr lang="en-US" altLang="ko-KR" sz="1000" dirty="0" smtClean="0"/>
                <a:t>-2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000" dirty="0" smtClean="0"/>
                <a:t>-4</a:t>
              </a:r>
              <a:endParaRPr lang="ko-KR" altLang="en-US" sz="1000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311482" y="5978117"/>
              <a:ext cx="260207" cy="605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766353" y="5978117"/>
              <a:ext cx="272751" cy="3126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8688083" y="5395659"/>
              <a:ext cx="260207" cy="605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8249252" y="5683237"/>
              <a:ext cx="272751" cy="3126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311482" y="6607589"/>
              <a:ext cx="16273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q1       q2      q3      q4</a:t>
              </a:r>
              <a:endParaRPr lang="ko-KR" altLang="en-US" sz="10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415531" y="4840170"/>
            <a:ext cx="2857150" cy="1792861"/>
            <a:chOff x="907440" y="4810325"/>
            <a:chExt cx="2857150" cy="1792861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1704435" y="5932858"/>
              <a:ext cx="2060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1704435" y="5657436"/>
              <a:ext cx="2060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704435" y="5368388"/>
              <a:ext cx="2060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1704435" y="5040492"/>
              <a:ext cx="2060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1704434" y="6288606"/>
              <a:ext cx="206015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907440" y="4810325"/>
              <a:ext cx="76174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000" dirty="0" smtClean="0"/>
                <a:t>$8 million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000" dirty="0"/>
                <a:t>6</a:t>
              </a:r>
              <a:endParaRPr lang="en-US" altLang="ko-KR" sz="1000" dirty="0" smtClean="0"/>
            </a:p>
            <a:p>
              <a:pPr>
                <a:lnSpc>
                  <a:spcPct val="200000"/>
                </a:lnSpc>
              </a:pPr>
              <a:r>
                <a:rPr lang="en-US" altLang="ko-KR" sz="1000" dirty="0"/>
                <a:t>4</a:t>
              </a:r>
              <a:endParaRPr lang="en-US" altLang="ko-KR" sz="1000" dirty="0" smtClean="0"/>
            </a:p>
            <a:p>
              <a:pPr>
                <a:lnSpc>
                  <a:spcPct val="200000"/>
                </a:lnSpc>
              </a:pPr>
              <a:r>
                <a:rPr lang="en-US" altLang="ko-KR" sz="1000" dirty="0"/>
                <a:t>2</a:t>
              </a:r>
              <a:endParaRPr lang="en-US" altLang="ko-KR" sz="1000" dirty="0" smtClean="0"/>
            </a:p>
            <a:p>
              <a:pPr>
                <a:lnSpc>
                  <a:spcPct val="200000"/>
                </a:lnSpc>
              </a:pPr>
              <a:r>
                <a:rPr lang="en-US" altLang="ko-KR" sz="1000" dirty="0" smtClean="0"/>
                <a:t>0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275700" y="5663093"/>
              <a:ext cx="260207" cy="605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836869" y="5950671"/>
              <a:ext cx="272751" cy="3126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25464" y="6356965"/>
              <a:ext cx="7489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q3      q4</a:t>
              </a:r>
              <a:endParaRPr lang="ko-KR" altLang="en-US" sz="1000" dirty="0"/>
            </a:p>
          </p:txBody>
        </p:sp>
      </p:grpSp>
      <p:sp>
        <p:nvSpPr>
          <p:cNvPr id="59" name="모서리가 접힌 도형 58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81908" y="239771"/>
            <a:ext cx="72327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rgbClr val="00B050"/>
                </a:solidFill>
              </a:rPr>
              <a:t>숫자</a:t>
            </a:r>
            <a:endParaRPr lang="en-US" altLang="ko-KR" b="1" spc="300" dirty="0" smtClean="0">
              <a:solidFill>
                <a:srgbClr val="00B05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2479" y="1987139"/>
            <a:ext cx="7232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197884" y="2156409"/>
            <a:ext cx="11272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000" b="1" dirty="0" smtClean="0"/>
              <a:t>주가 하락을 </a:t>
            </a:r>
            <a:endParaRPr lang="en-US" altLang="ko-KR" sz="1000" b="1" dirty="0" smtClean="0"/>
          </a:p>
          <a:p>
            <a:pPr algn="ctr">
              <a:lnSpc>
                <a:spcPct val="200000"/>
              </a:lnSpc>
            </a:pPr>
            <a:r>
              <a:rPr lang="ko-KR" altLang="en-US" sz="1000" b="1" dirty="0" smtClean="0"/>
              <a:t>강조하고 싶다면</a:t>
            </a:r>
            <a:endParaRPr lang="en-US" altLang="ko-KR" sz="1000" b="1" dirty="0" smtClean="0"/>
          </a:p>
          <a:p>
            <a:pPr algn="ctr">
              <a:lnSpc>
                <a:spcPct val="200000"/>
              </a:lnSpc>
            </a:pPr>
            <a:r>
              <a:rPr lang="en-US" altLang="ko-KR" sz="800" dirty="0" smtClean="0"/>
              <a:t>(</a:t>
            </a:r>
            <a:r>
              <a:rPr lang="ko-KR" altLang="en-US" sz="800" dirty="0" smtClean="0"/>
              <a:t>질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9550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3563" y="1288949"/>
            <a:ext cx="8507457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사소한 것도 그냥 지나치지 마라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데이터는 데이터의 출처 수준을 넘지 못한다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데이터를 가져올 때 출처의 평판과 공정성은 매우 중요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accent1"/>
                </a:solidFill>
              </a:rPr>
              <a:t>나쁜 데이터 </a:t>
            </a:r>
            <a:r>
              <a:rPr lang="en-US" altLang="ko-KR" sz="1400" dirty="0" smtClean="0">
                <a:solidFill>
                  <a:schemeClr val="accent1"/>
                </a:solidFill>
              </a:rPr>
              <a:t>+ </a:t>
            </a:r>
            <a:r>
              <a:rPr lang="ko-KR" altLang="en-US" sz="1400" dirty="0" smtClean="0">
                <a:solidFill>
                  <a:schemeClr val="accent1"/>
                </a:solidFill>
              </a:rPr>
              <a:t>훌륭한 시각화 </a:t>
            </a:r>
            <a:r>
              <a:rPr lang="en-US" altLang="ko-KR" sz="1400" dirty="0" smtClean="0">
                <a:solidFill>
                  <a:schemeClr val="accent1"/>
                </a:solidFill>
              </a:rPr>
              <a:t>= </a:t>
            </a:r>
            <a:r>
              <a:rPr lang="ko-KR" altLang="en-US" sz="1400" dirty="0" smtClean="0">
                <a:solidFill>
                  <a:schemeClr val="accent1"/>
                </a:solidFill>
              </a:rPr>
              <a:t>나쁜 차트</a:t>
            </a:r>
            <a:endParaRPr lang="en-US" altLang="ko-KR" sz="14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한가지 방법만 있는 것은 아니다</a:t>
            </a:r>
            <a:r>
              <a:rPr lang="en-US" altLang="ko-KR" sz="14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동일한 데이터의 다양한 시각화</a:t>
            </a:r>
            <a:endParaRPr lang="en-US" altLang="ko-KR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401869" y="388973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모든 사실을 전달하라</a:t>
            </a:r>
            <a:endParaRPr lang="ko-KR" altLang="en-US" sz="1400" b="1" dirty="0"/>
          </a:p>
        </p:txBody>
      </p:sp>
      <p:sp>
        <p:nvSpPr>
          <p:cNvPr id="16" name="모서리가 접힌 도형 15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81908" y="239771"/>
            <a:ext cx="219002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rgbClr val="00B050"/>
                </a:solidFill>
              </a:rPr>
              <a:t>데이터의 신뢰성</a:t>
            </a:r>
            <a:endParaRPr lang="en-US" altLang="ko-KR" b="1" spc="300" dirty="0" smtClean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970" y="3106757"/>
            <a:ext cx="2463250" cy="329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7590" y="3643440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각 회사가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거둬들인 매출액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497291" y="4889935"/>
            <a:ext cx="396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/>
              <a:t>?</a:t>
            </a:r>
            <a:endParaRPr lang="ko-KR" alt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5043785" y="5563055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A</a:t>
            </a:r>
            <a:r>
              <a:rPr lang="ko-KR" altLang="en-US" sz="1200" dirty="0" smtClean="0"/>
              <a:t>회사의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전체 </a:t>
            </a:r>
            <a:r>
              <a:rPr lang="ko-KR" altLang="en-US" sz="1200" dirty="0" err="1" smtClean="0"/>
              <a:t>시장점유울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5333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5243" y="1100907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수치에 맥락을 </a:t>
            </a:r>
            <a:r>
              <a:rPr lang="ko-KR" altLang="en-US" sz="1400" dirty="0" smtClean="0"/>
              <a:t>제공하라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질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4364632" y="1114344"/>
            <a:ext cx="457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기본이 되는 숫자 없이 백분율만 표시하는 것은 무의미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465243" y="3400426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숫자의 끝 처리는 가장 나중에 하라</a:t>
            </a:r>
            <a:endParaRPr lang="ko-KR" altLang="en-US" sz="1400" dirty="0"/>
          </a:p>
        </p:txBody>
      </p:sp>
      <p:sp>
        <p:nvSpPr>
          <p:cNvPr id="9" name="모서리가 접힌 도형 8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81908" y="239771"/>
            <a:ext cx="219002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rgbClr val="00B050"/>
                </a:solidFill>
              </a:rPr>
              <a:t>데이터의 신뢰성</a:t>
            </a:r>
            <a:endParaRPr lang="en-US" altLang="ko-KR" b="1" spc="300" dirty="0" smtClean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1869" y="388973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모든 사실을 전달하라</a:t>
            </a:r>
            <a:endParaRPr lang="ko-KR" altLang="en-US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831" y="1614995"/>
            <a:ext cx="3767769" cy="1442517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4253864" y="4125797"/>
            <a:ext cx="2598628" cy="1200329"/>
            <a:chOff x="4253864" y="4125797"/>
            <a:chExt cx="2598628" cy="1200329"/>
          </a:xfrm>
        </p:grpSpPr>
        <p:sp>
          <p:nvSpPr>
            <p:cNvPr id="8" name="TextBox 7"/>
            <p:cNvSpPr txBox="1"/>
            <p:nvPr/>
          </p:nvSpPr>
          <p:spPr>
            <a:xfrm>
              <a:off x="4253864" y="4125797"/>
              <a:ext cx="23968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     데이터            반올림 이후</a:t>
              </a: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200" dirty="0" smtClean="0"/>
                <a:t>      12.4                  </a:t>
              </a:r>
              <a:r>
                <a:rPr lang="en-US" altLang="ko-KR" sz="1200" dirty="0" smtClean="0"/>
                <a:t> 12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      16.5                   17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증감률 </a:t>
              </a:r>
              <a:r>
                <a:rPr lang="en-US" altLang="ko-KR" sz="1200" dirty="0" smtClean="0"/>
                <a:t>+33.1%       +41.7%</a:t>
              </a:r>
              <a:endParaRPr lang="ko-KR" altLang="en-US" sz="1200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 flipV="1">
              <a:off x="4253864" y="4461832"/>
              <a:ext cx="2598628" cy="110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986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4176" y="301812"/>
            <a:ext cx="59859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많을 수록 좋을까</a:t>
            </a:r>
            <a:r>
              <a:rPr lang="en-US" altLang="ko-KR" sz="1400" b="1" dirty="0" smtClean="0"/>
              <a:t>?                    </a:t>
            </a:r>
            <a:r>
              <a:rPr lang="ko-KR" altLang="en-US" sz="1400" dirty="0" smtClean="0"/>
              <a:t>풍부한 </a:t>
            </a:r>
            <a:r>
              <a:rPr lang="ko-KR" altLang="en-US" sz="1400" dirty="0" smtClean="0"/>
              <a:t>데이터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데이터의 양 </a:t>
            </a:r>
            <a:r>
              <a:rPr lang="en-US" altLang="ko-KR" sz="1400" dirty="0" smtClean="0"/>
              <a:t>? Or </a:t>
            </a:r>
            <a:r>
              <a:rPr lang="ko-KR" altLang="en-US" sz="1400" dirty="0" smtClean="0"/>
              <a:t>질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190646" y="1192849"/>
            <a:ext cx="683712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판단해서 편집하라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&lt;</a:t>
            </a:r>
            <a:r>
              <a:rPr lang="ko-KR" altLang="en-US" sz="1400" dirty="0" smtClean="0"/>
              <a:t>자료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조사 </a:t>
            </a:r>
            <a:r>
              <a:rPr lang="ko-KR" altLang="en-US" sz="1400" dirty="0" smtClean="0"/>
              <a:t>단계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에서는 </a:t>
            </a:r>
            <a:r>
              <a:rPr lang="ko-KR" altLang="en-US" sz="1400" dirty="0" smtClean="0"/>
              <a:t>데이터 집합이 클수록 더 심도 깊은 분석이 가능하다</a:t>
            </a:r>
            <a:r>
              <a:rPr lang="en-US" altLang="ko-KR" sz="14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  <a:r>
              <a:rPr lang="ko-KR" altLang="en-US" sz="1400" dirty="0" smtClean="0"/>
              <a:t>  </a:t>
            </a:r>
            <a:r>
              <a:rPr lang="en-US" altLang="ko-KR" sz="1400" dirty="0" smtClean="0"/>
              <a:t>But,</a:t>
            </a:r>
            <a:r>
              <a:rPr lang="en-US" altLang="ko-KR" sz="1400" dirty="0" smtClean="0"/>
              <a:t> &lt;</a:t>
            </a:r>
            <a:r>
              <a:rPr lang="ko-KR" altLang="en-US" sz="1400" dirty="0" smtClean="0"/>
              <a:t>편집 단계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에서는 부가적인 정보들이 </a:t>
            </a:r>
            <a:r>
              <a:rPr lang="ko-KR" altLang="en-US" sz="1400" dirty="0" smtClean="0"/>
              <a:t>핵심을 흐리는지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판단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362627" y="3198882"/>
            <a:ext cx="2880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62628" y="3463285"/>
            <a:ext cx="1800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62627" y="3738706"/>
            <a:ext cx="1620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62627" y="4003110"/>
            <a:ext cx="1080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62627" y="4278529"/>
            <a:ext cx="900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62627" y="4564967"/>
            <a:ext cx="720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73909" y="3198882"/>
            <a:ext cx="2880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73910" y="3463285"/>
            <a:ext cx="2700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573909" y="3738706"/>
            <a:ext cx="1350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73909" y="4003110"/>
            <a:ext cx="900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573909" y="4267512"/>
            <a:ext cx="720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73909" y="4564967"/>
            <a:ext cx="450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62218" y="2753464"/>
            <a:ext cx="67986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지난해 </a:t>
            </a:r>
            <a:r>
              <a:rPr lang="ko-KR" altLang="en-US" sz="1200" dirty="0" smtClean="0"/>
              <a:t>기업별 수익</a:t>
            </a:r>
            <a:r>
              <a:rPr lang="ko-KR" altLang="en-US" sz="1200" dirty="0" smtClean="0"/>
              <a:t>                                                        </a:t>
            </a:r>
            <a:r>
              <a:rPr lang="ko-KR" altLang="en-US" sz="1200" dirty="0" smtClean="0"/>
              <a:t>올해 </a:t>
            </a:r>
            <a:r>
              <a:rPr lang="ko-KR" altLang="en-US" sz="1200" dirty="0"/>
              <a:t>기업별 수익 </a:t>
            </a:r>
            <a:endParaRPr lang="en-US" altLang="ko-KR" sz="12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 smtClean="0"/>
              <a:t>                      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단위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백만달러</a:t>
            </a:r>
            <a:r>
              <a:rPr lang="en-US" altLang="ko-KR" sz="1000" dirty="0" smtClean="0"/>
              <a:t>)                                           </a:t>
            </a:r>
            <a:r>
              <a:rPr lang="en-US" altLang="ko-KR" sz="1000" dirty="0" smtClean="0"/>
              <a:t>                               </a:t>
            </a:r>
            <a:r>
              <a:rPr lang="en-US" altLang="ko-KR" sz="1000" dirty="0" smtClean="0"/>
              <a:t>(</a:t>
            </a:r>
            <a:r>
              <a:rPr lang="ko-KR" altLang="en-US" sz="1000" dirty="0"/>
              <a:t>단위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백만달러</a:t>
            </a:r>
            <a:r>
              <a:rPr lang="en-US" altLang="ko-KR" sz="1000" dirty="0"/>
              <a:t>) 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914013" y="3064029"/>
            <a:ext cx="295274" cy="1718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A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B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C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D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E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F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310646" y="5651392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어떤 </a:t>
            </a:r>
            <a:r>
              <a:rPr lang="ko-KR" altLang="en-US" sz="1200" dirty="0" smtClean="0"/>
              <a:t>메시지</a:t>
            </a:r>
            <a:r>
              <a:rPr lang="en-US" altLang="ko-KR" sz="1200" dirty="0" smtClean="0"/>
              <a:t>?</a:t>
            </a:r>
            <a:endParaRPr lang="en-US" altLang="ko-KR" sz="1200" dirty="0" smtClean="0"/>
          </a:p>
        </p:txBody>
      </p:sp>
      <p:sp>
        <p:nvSpPr>
          <p:cNvPr id="21" name="모서리가 접힌 도형 20"/>
          <p:cNvSpPr/>
          <p:nvPr/>
        </p:nvSpPr>
        <p:spPr>
          <a:xfrm>
            <a:off x="176272" y="0"/>
            <a:ext cx="705636" cy="694063"/>
          </a:xfrm>
          <a:prstGeom prst="folded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1908" y="239771"/>
            <a:ext cx="192071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0" dirty="0" smtClean="0">
                <a:solidFill>
                  <a:srgbClr val="00B050"/>
                </a:solidFill>
              </a:rPr>
              <a:t>풍부한 데이터</a:t>
            </a:r>
            <a:endParaRPr lang="en-US" altLang="ko-KR" b="1" spc="300" dirty="0" smtClean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13909" y="3064036"/>
            <a:ext cx="295274" cy="1718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A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B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C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D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E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F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389953" y="316360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32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338551" y="342117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135967" y="3727687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18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2639762" y="3973908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12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433185" y="422663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255123" y="452285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8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8470889" y="318435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32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8401268" y="343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</a:t>
            </a:r>
            <a:r>
              <a:rPr lang="en-US" altLang="ko-KR" sz="1000" dirty="0" smtClean="0"/>
              <a:t>0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7060090" y="368782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15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6670575" y="397076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6463998" y="422348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8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6285936" y="45197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87" y="4700425"/>
            <a:ext cx="4096474" cy="190193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497086" y="5660322"/>
            <a:ext cx="1976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</a:t>
            </a:r>
            <a:r>
              <a:rPr lang="ko-KR" altLang="en-US" sz="1200" dirty="0" smtClean="0"/>
              <a:t>회사의 시장 점유율 증가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42114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1340</Words>
  <Application>Microsoft Office PowerPoint</Application>
  <PresentationFormat>와이드스크린</PresentationFormat>
  <Paragraphs>422</Paragraphs>
  <Slides>40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SR Lee</dc:creator>
  <cp:lastModifiedBy>SR Lee</cp:lastModifiedBy>
  <cp:revision>90</cp:revision>
  <dcterms:created xsi:type="dcterms:W3CDTF">2015-07-09T15:02:39Z</dcterms:created>
  <dcterms:modified xsi:type="dcterms:W3CDTF">2015-07-10T09:40:32Z</dcterms:modified>
</cp:coreProperties>
</file>