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6" r:id="rId3"/>
    <p:sldId id="257" r:id="rId4"/>
    <p:sldId id="267" r:id="rId5"/>
    <p:sldId id="258" r:id="rId6"/>
    <p:sldId id="272" r:id="rId7"/>
    <p:sldId id="260" r:id="rId8"/>
    <p:sldId id="261" r:id="rId9"/>
    <p:sldId id="262" r:id="rId10"/>
    <p:sldId id="265" r:id="rId11"/>
    <p:sldId id="263" r:id="rId12"/>
    <p:sldId id="264" r:id="rId13"/>
    <p:sldId id="268" r:id="rId14"/>
    <p:sldId id="269" r:id="rId15"/>
    <p:sldId id="271" r:id="rId16"/>
    <p:sldId id="270" r:id="rId1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7" d="100"/>
          <a:sy n="87" d="100"/>
        </p:scale>
        <p:origin x="12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C184CC-FB54-4FC0-84FE-582BC613F3F3}" type="datetimeFigureOut">
              <a:rPr lang="ko-KR" altLang="en-US" smtClean="0"/>
              <a:t>2015-04-26</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204E3E-147D-4659-8F86-BC51EBAC8631}" type="slidenum">
              <a:rPr lang="ko-KR" altLang="en-US" smtClean="0"/>
              <a:t>‹#›</a:t>
            </a:fld>
            <a:endParaRPr lang="ko-KR" altLang="en-US"/>
          </a:p>
        </p:txBody>
      </p:sp>
    </p:spTree>
    <p:extLst>
      <p:ext uri="{BB962C8B-B14F-4D97-AF65-F5344CB8AC3E}">
        <p14:creationId xmlns:p14="http://schemas.microsoft.com/office/powerpoint/2010/main" val="132642104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87204E3E-147D-4659-8F86-BC51EBAC8631}" type="slidenum">
              <a:rPr lang="ko-KR" altLang="en-US" smtClean="0"/>
              <a:t>13</a:t>
            </a:fld>
            <a:endParaRPr lang="ko-KR" altLang="en-US"/>
          </a:p>
        </p:txBody>
      </p:sp>
    </p:spTree>
    <p:extLst>
      <p:ext uri="{BB962C8B-B14F-4D97-AF65-F5344CB8AC3E}">
        <p14:creationId xmlns:p14="http://schemas.microsoft.com/office/powerpoint/2010/main" val="748548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FB2FD657-F4BD-471A-AB3F-7B7D446D5D5F}" type="datetimeFigureOut">
              <a:rPr lang="ko-KR" altLang="en-US" smtClean="0"/>
              <a:t>2015-04-26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5A811D4-1708-4A0A-86EA-9E79F6DDDAD9}" type="slidenum">
              <a:rPr lang="ko-KR" altLang="en-US" smtClean="0"/>
              <a:t>‹#›</a:t>
            </a:fld>
            <a:endParaRPr lang="ko-KR" altLang="en-US"/>
          </a:p>
        </p:txBody>
      </p:sp>
    </p:spTree>
    <p:extLst>
      <p:ext uri="{BB962C8B-B14F-4D97-AF65-F5344CB8AC3E}">
        <p14:creationId xmlns:p14="http://schemas.microsoft.com/office/powerpoint/2010/main" val="2871249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2FD657-F4BD-471A-AB3F-7B7D446D5D5F}" type="datetimeFigureOut">
              <a:rPr lang="ko-KR" altLang="en-US" smtClean="0"/>
              <a:t>2015-04-26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5A811D4-1708-4A0A-86EA-9E79F6DDDAD9}" type="slidenum">
              <a:rPr lang="ko-KR" altLang="en-US" smtClean="0"/>
              <a:t>‹#›</a:t>
            </a:fld>
            <a:endParaRPr lang="ko-KR" altLang="en-US"/>
          </a:p>
        </p:txBody>
      </p:sp>
    </p:spTree>
    <p:extLst>
      <p:ext uri="{BB962C8B-B14F-4D97-AF65-F5344CB8AC3E}">
        <p14:creationId xmlns:p14="http://schemas.microsoft.com/office/powerpoint/2010/main" val="4127852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2FD657-F4BD-471A-AB3F-7B7D446D5D5F}" type="datetimeFigureOut">
              <a:rPr lang="ko-KR" altLang="en-US" smtClean="0"/>
              <a:t>2015-04-26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5A811D4-1708-4A0A-86EA-9E79F6DDDAD9}" type="slidenum">
              <a:rPr lang="ko-KR" altLang="en-US" smtClean="0"/>
              <a:t>‹#›</a:t>
            </a:fld>
            <a:endParaRPr lang="ko-KR" altLang="en-US"/>
          </a:p>
        </p:txBody>
      </p:sp>
    </p:spTree>
    <p:extLst>
      <p:ext uri="{BB962C8B-B14F-4D97-AF65-F5344CB8AC3E}">
        <p14:creationId xmlns:p14="http://schemas.microsoft.com/office/powerpoint/2010/main" val="2929329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2FD657-F4BD-471A-AB3F-7B7D446D5D5F}" type="datetimeFigureOut">
              <a:rPr lang="ko-KR" altLang="en-US" smtClean="0"/>
              <a:t>2015-04-26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5A811D4-1708-4A0A-86EA-9E79F6DDDAD9}" type="slidenum">
              <a:rPr lang="ko-KR" altLang="en-US" smtClean="0"/>
              <a:t>‹#›</a:t>
            </a:fld>
            <a:endParaRPr lang="ko-KR" altLang="en-US"/>
          </a:p>
        </p:txBody>
      </p:sp>
    </p:spTree>
    <p:extLst>
      <p:ext uri="{BB962C8B-B14F-4D97-AF65-F5344CB8AC3E}">
        <p14:creationId xmlns:p14="http://schemas.microsoft.com/office/powerpoint/2010/main" val="3096573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FB2FD657-F4BD-471A-AB3F-7B7D446D5D5F}" type="datetimeFigureOut">
              <a:rPr lang="ko-KR" altLang="en-US" smtClean="0"/>
              <a:t>2015-04-26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5A811D4-1708-4A0A-86EA-9E79F6DDDAD9}" type="slidenum">
              <a:rPr lang="ko-KR" altLang="en-US" smtClean="0"/>
              <a:t>‹#›</a:t>
            </a:fld>
            <a:endParaRPr lang="ko-KR" altLang="en-US"/>
          </a:p>
        </p:txBody>
      </p:sp>
    </p:spTree>
    <p:extLst>
      <p:ext uri="{BB962C8B-B14F-4D97-AF65-F5344CB8AC3E}">
        <p14:creationId xmlns:p14="http://schemas.microsoft.com/office/powerpoint/2010/main" val="3330098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FB2FD657-F4BD-471A-AB3F-7B7D446D5D5F}" type="datetimeFigureOut">
              <a:rPr lang="ko-KR" altLang="en-US" smtClean="0"/>
              <a:t>2015-04-26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5A811D4-1708-4A0A-86EA-9E79F6DDDAD9}" type="slidenum">
              <a:rPr lang="ko-KR" altLang="en-US" smtClean="0"/>
              <a:t>‹#›</a:t>
            </a:fld>
            <a:endParaRPr lang="ko-KR" altLang="en-US"/>
          </a:p>
        </p:txBody>
      </p:sp>
    </p:spTree>
    <p:extLst>
      <p:ext uri="{BB962C8B-B14F-4D97-AF65-F5344CB8AC3E}">
        <p14:creationId xmlns:p14="http://schemas.microsoft.com/office/powerpoint/2010/main" val="1813179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FB2FD657-F4BD-471A-AB3F-7B7D446D5D5F}" type="datetimeFigureOut">
              <a:rPr lang="ko-KR" altLang="en-US" smtClean="0"/>
              <a:t>2015-04-26</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F5A811D4-1708-4A0A-86EA-9E79F6DDDAD9}" type="slidenum">
              <a:rPr lang="ko-KR" altLang="en-US" smtClean="0"/>
              <a:t>‹#›</a:t>
            </a:fld>
            <a:endParaRPr lang="ko-KR" altLang="en-US"/>
          </a:p>
        </p:txBody>
      </p:sp>
    </p:spTree>
    <p:extLst>
      <p:ext uri="{BB962C8B-B14F-4D97-AF65-F5344CB8AC3E}">
        <p14:creationId xmlns:p14="http://schemas.microsoft.com/office/powerpoint/2010/main" val="3210850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FB2FD657-F4BD-471A-AB3F-7B7D446D5D5F}" type="datetimeFigureOut">
              <a:rPr lang="ko-KR" altLang="en-US" smtClean="0"/>
              <a:t>2015-04-26</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F5A811D4-1708-4A0A-86EA-9E79F6DDDAD9}" type="slidenum">
              <a:rPr lang="ko-KR" altLang="en-US" smtClean="0"/>
              <a:t>‹#›</a:t>
            </a:fld>
            <a:endParaRPr lang="ko-KR" altLang="en-US"/>
          </a:p>
        </p:txBody>
      </p:sp>
    </p:spTree>
    <p:extLst>
      <p:ext uri="{BB962C8B-B14F-4D97-AF65-F5344CB8AC3E}">
        <p14:creationId xmlns:p14="http://schemas.microsoft.com/office/powerpoint/2010/main" val="1188553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B2FD657-F4BD-471A-AB3F-7B7D446D5D5F}" type="datetimeFigureOut">
              <a:rPr lang="ko-KR" altLang="en-US" smtClean="0"/>
              <a:t>2015-04-26</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F5A811D4-1708-4A0A-86EA-9E79F6DDDAD9}" type="slidenum">
              <a:rPr lang="ko-KR" altLang="en-US" smtClean="0"/>
              <a:t>‹#›</a:t>
            </a:fld>
            <a:endParaRPr lang="ko-KR" altLang="en-US"/>
          </a:p>
        </p:txBody>
      </p:sp>
    </p:spTree>
    <p:extLst>
      <p:ext uri="{BB962C8B-B14F-4D97-AF65-F5344CB8AC3E}">
        <p14:creationId xmlns:p14="http://schemas.microsoft.com/office/powerpoint/2010/main" val="1098215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B2FD657-F4BD-471A-AB3F-7B7D446D5D5F}" type="datetimeFigureOut">
              <a:rPr lang="ko-KR" altLang="en-US" smtClean="0"/>
              <a:t>2015-04-26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5A811D4-1708-4A0A-86EA-9E79F6DDDAD9}" type="slidenum">
              <a:rPr lang="ko-KR" altLang="en-US" smtClean="0"/>
              <a:t>‹#›</a:t>
            </a:fld>
            <a:endParaRPr lang="ko-KR" altLang="en-US"/>
          </a:p>
        </p:txBody>
      </p:sp>
    </p:spTree>
    <p:extLst>
      <p:ext uri="{BB962C8B-B14F-4D97-AF65-F5344CB8AC3E}">
        <p14:creationId xmlns:p14="http://schemas.microsoft.com/office/powerpoint/2010/main" val="81672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B2FD657-F4BD-471A-AB3F-7B7D446D5D5F}" type="datetimeFigureOut">
              <a:rPr lang="ko-KR" altLang="en-US" smtClean="0"/>
              <a:t>2015-04-26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5A811D4-1708-4A0A-86EA-9E79F6DDDAD9}" type="slidenum">
              <a:rPr lang="ko-KR" altLang="en-US" smtClean="0"/>
              <a:t>‹#›</a:t>
            </a:fld>
            <a:endParaRPr lang="ko-KR" altLang="en-US"/>
          </a:p>
        </p:txBody>
      </p:sp>
    </p:spTree>
    <p:extLst>
      <p:ext uri="{BB962C8B-B14F-4D97-AF65-F5344CB8AC3E}">
        <p14:creationId xmlns:p14="http://schemas.microsoft.com/office/powerpoint/2010/main" val="284105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FD657-F4BD-471A-AB3F-7B7D446D5D5F}" type="datetimeFigureOut">
              <a:rPr lang="ko-KR" altLang="en-US" smtClean="0"/>
              <a:t>2015-04-26</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A811D4-1708-4A0A-86EA-9E79F6DDDAD9}" type="slidenum">
              <a:rPr lang="ko-KR" altLang="en-US" smtClean="0"/>
              <a:t>‹#›</a:t>
            </a:fld>
            <a:endParaRPr lang="ko-KR" altLang="en-US"/>
          </a:p>
        </p:txBody>
      </p:sp>
    </p:spTree>
    <p:extLst>
      <p:ext uri="{BB962C8B-B14F-4D97-AF65-F5344CB8AC3E}">
        <p14:creationId xmlns:p14="http://schemas.microsoft.com/office/powerpoint/2010/main" val="2256689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96578" y="550844"/>
            <a:ext cx="7296356" cy="584775"/>
          </a:xfrm>
          <a:prstGeom prst="rect">
            <a:avLst/>
          </a:prstGeom>
          <a:noFill/>
        </p:spPr>
        <p:txBody>
          <a:bodyPr wrap="none" rtlCol="0">
            <a:spAutoFit/>
          </a:bodyPr>
          <a:lstStyle/>
          <a:p>
            <a:r>
              <a:rPr lang="en-US" altLang="ko-KR" sz="3200" dirty="0" smtClean="0"/>
              <a:t>Personalize </a:t>
            </a:r>
            <a:r>
              <a:rPr lang="en-US" altLang="ko-KR" sz="3200" dirty="0" err="1" smtClean="0"/>
              <a:t>Experdia</a:t>
            </a:r>
            <a:r>
              <a:rPr lang="en-US" altLang="ko-KR" sz="3200" dirty="0" smtClean="0"/>
              <a:t> Hotel Researches</a:t>
            </a:r>
            <a:endParaRPr lang="ko-KR" altLang="en-US" sz="3200" dirty="0"/>
          </a:p>
        </p:txBody>
      </p:sp>
      <p:sp>
        <p:nvSpPr>
          <p:cNvPr id="7" name="TextBox 6"/>
          <p:cNvSpPr txBox="1"/>
          <p:nvPr/>
        </p:nvSpPr>
        <p:spPr>
          <a:xfrm>
            <a:off x="8923832" y="5662669"/>
            <a:ext cx="2528256" cy="369332"/>
          </a:xfrm>
          <a:prstGeom prst="rect">
            <a:avLst/>
          </a:prstGeom>
          <a:noFill/>
        </p:spPr>
        <p:txBody>
          <a:bodyPr wrap="none" rtlCol="0">
            <a:spAutoFit/>
          </a:bodyPr>
          <a:lstStyle/>
          <a:p>
            <a:r>
              <a:rPr lang="ko-KR" altLang="en-US" dirty="0" smtClean="0"/>
              <a:t>김승욱</a:t>
            </a:r>
            <a:r>
              <a:rPr lang="en-US" altLang="ko-KR" dirty="0" smtClean="0"/>
              <a:t>, </a:t>
            </a:r>
            <a:r>
              <a:rPr lang="ko-KR" altLang="en-US" dirty="0" smtClean="0"/>
              <a:t>이세리</a:t>
            </a:r>
            <a:r>
              <a:rPr lang="en-US" altLang="ko-KR" dirty="0" smtClean="0"/>
              <a:t>, </a:t>
            </a:r>
            <a:r>
              <a:rPr lang="ko-KR" altLang="en-US" dirty="0" smtClean="0"/>
              <a:t>박정은</a:t>
            </a:r>
            <a:endParaRPr lang="ko-KR" altLang="en-US" dirty="0"/>
          </a:p>
        </p:txBody>
      </p:sp>
      <p:pic>
        <p:nvPicPr>
          <p:cNvPr id="8" name="그림 7"/>
          <p:cNvPicPr>
            <a:picLocks noChangeAspect="1"/>
          </p:cNvPicPr>
          <p:nvPr/>
        </p:nvPicPr>
        <p:blipFill>
          <a:blip r:embed="rId2"/>
          <a:stretch>
            <a:fillRect/>
          </a:stretch>
        </p:blipFill>
        <p:spPr>
          <a:xfrm>
            <a:off x="4994193" y="1758446"/>
            <a:ext cx="6457895" cy="3155076"/>
          </a:xfrm>
          <a:prstGeom prst="rect">
            <a:avLst/>
          </a:prstGeom>
        </p:spPr>
      </p:pic>
    </p:spTree>
    <p:extLst>
      <p:ext uri="{BB962C8B-B14F-4D97-AF65-F5344CB8AC3E}">
        <p14:creationId xmlns:p14="http://schemas.microsoft.com/office/powerpoint/2010/main" val="10761002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291" y="2244161"/>
            <a:ext cx="5423053" cy="3427987"/>
          </a:xfrm>
          <a:prstGeom prst="rect">
            <a:avLst/>
          </a:prstGeom>
        </p:spPr>
      </p:pic>
      <p:pic>
        <p:nvPicPr>
          <p:cNvPr id="9" name="그림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5670" y="2244161"/>
            <a:ext cx="5301867" cy="3405264"/>
          </a:xfrm>
          <a:prstGeom prst="rect">
            <a:avLst/>
          </a:prstGeom>
        </p:spPr>
      </p:pic>
      <p:sp>
        <p:nvSpPr>
          <p:cNvPr id="10" name="TextBox 9"/>
          <p:cNvSpPr txBox="1"/>
          <p:nvPr/>
        </p:nvSpPr>
        <p:spPr>
          <a:xfrm>
            <a:off x="969483" y="564231"/>
            <a:ext cx="9629559" cy="861774"/>
          </a:xfrm>
          <a:prstGeom prst="rect">
            <a:avLst/>
          </a:prstGeom>
          <a:noFill/>
        </p:spPr>
        <p:txBody>
          <a:bodyPr wrap="none" rtlCol="0">
            <a:spAutoFit/>
          </a:bodyPr>
          <a:lstStyle/>
          <a:p>
            <a:r>
              <a:rPr lang="en-US" altLang="ko-KR" sz="1600" b="1" dirty="0"/>
              <a:t> </a:t>
            </a:r>
            <a:r>
              <a:rPr lang="en-US" altLang="ko-KR" sz="1600" b="1" dirty="0" smtClean="0"/>
              <a:t>  </a:t>
            </a:r>
            <a:r>
              <a:rPr lang="ko-KR" altLang="en-US" sz="1600" b="1" dirty="0" smtClean="0"/>
              <a:t>호텔 </a:t>
            </a:r>
            <a:r>
              <a:rPr lang="ko-KR" altLang="en-US" sz="1600" b="1" dirty="0" err="1"/>
              <a:t>별점이</a:t>
            </a:r>
            <a:r>
              <a:rPr lang="ko-KR" altLang="en-US" sz="1600" b="1" dirty="0"/>
              <a:t> 높은 </a:t>
            </a:r>
            <a:r>
              <a:rPr lang="ko-KR" altLang="en-US" sz="1600" b="1" dirty="0" smtClean="0"/>
              <a:t>경우                                        </a:t>
            </a:r>
            <a:r>
              <a:rPr lang="en-US" altLang="ko-KR" sz="1600" b="1" dirty="0" smtClean="0"/>
              <a:t>vs                       </a:t>
            </a:r>
            <a:r>
              <a:rPr lang="ko-KR" altLang="en-US" sz="1600" b="1" dirty="0" err="1" smtClean="0"/>
              <a:t>접속자</a:t>
            </a:r>
            <a:r>
              <a:rPr lang="ko-KR" altLang="en-US" sz="1600" b="1" dirty="0" smtClean="0"/>
              <a:t> </a:t>
            </a:r>
            <a:r>
              <a:rPr lang="ko-KR" altLang="en-US" sz="1600" b="1" dirty="0" err="1"/>
              <a:t>별점이</a:t>
            </a:r>
            <a:r>
              <a:rPr lang="ko-KR" altLang="en-US" sz="1600" b="1" dirty="0"/>
              <a:t> 높은 경우 </a:t>
            </a:r>
            <a:endParaRPr lang="en-US" altLang="ko-KR" sz="1600" b="1" dirty="0" smtClean="0"/>
          </a:p>
          <a:p>
            <a:endParaRPr lang="en-US" altLang="ko-KR" sz="1600" b="1" dirty="0"/>
          </a:p>
          <a:p>
            <a:r>
              <a:rPr lang="en-US" altLang="ko-KR" sz="1600" b="1" dirty="0" smtClean="0"/>
              <a:t>               2</a:t>
            </a:r>
            <a:r>
              <a:rPr lang="ko-KR" altLang="en-US" sz="1600" b="1" dirty="0" smtClean="0"/>
              <a:t>점 </a:t>
            </a:r>
            <a:r>
              <a:rPr lang="en-US" altLang="ko-KR" sz="1600" b="1" dirty="0" smtClean="0"/>
              <a:t>(</a:t>
            </a:r>
            <a:r>
              <a:rPr lang="en-US" altLang="ko-KR" sz="1600" b="1" dirty="0"/>
              <a:t>23,392</a:t>
            </a:r>
            <a:r>
              <a:rPr lang="ko-KR" altLang="en-US" sz="1600" b="1" dirty="0"/>
              <a:t>개 </a:t>
            </a:r>
            <a:r>
              <a:rPr lang="en-US" altLang="ko-KR" sz="1600" b="1" dirty="0"/>
              <a:t>   5%) </a:t>
            </a:r>
            <a:r>
              <a:rPr lang="en-US" altLang="ko-KR" sz="1600" b="1" dirty="0" smtClean="0"/>
              <a:t>                                                          2</a:t>
            </a:r>
            <a:r>
              <a:rPr lang="ko-KR" altLang="en-US" sz="1600" b="1" dirty="0" smtClean="0"/>
              <a:t>점 </a:t>
            </a:r>
            <a:r>
              <a:rPr lang="en-US" altLang="ko-KR" sz="1600" b="1" dirty="0" smtClean="0"/>
              <a:t>(</a:t>
            </a:r>
            <a:r>
              <a:rPr lang="en-US" altLang="ko-KR" sz="1600" b="1" dirty="0"/>
              <a:t>26,211</a:t>
            </a:r>
            <a:r>
              <a:rPr lang="ko-KR" altLang="en-US" sz="1600" b="1" dirty="0"/>
              <a:t>개</a:t>
            </a:r>
            <a:r>
              <a:rPr lang="en-US" altLang="ko-KR" sz="1600" b="1" dirty="0"/>
              <a:t>,   5</a:t>
            </a:r>
            <a:r>
              <a:rPr lang="en-US" altLang="ko-KR" sz="1600" b="1" dirty="0" smtClean="0"/>
              <a:t>%)</a:t>
            </a:r>
            <a:endParaRPr lang="ko-KR" altLang="en-US" sz="1600" b="1" dirty="0"/>
          </a:p>
        </p:txBody>
      </p:sp>
    </p:spTree>
    <p:extLst>
      <p:ext uri="{BB962C8B-B14F-4D97-AF65-F5344CB8AC3E}">
        <p14:creationId xmlns:p14="http://schemas.microsoft.com/office/powerpoint/2010/main" val="40001845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576" y="2155022"/>
            <a:ext cx="5655937" cy="3371809"/>
          </a:xfrm>
          <a:prstGeom prst="rect">
            <a:avLst/>
          </a:prstGeom>
        </p:spPr>
      </p:pic>
      <p:pic>
        <p:nvPicPr>
          <p:cNvPr id="12" name="그림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9861" y="2155022"/>
            <a:ext cx="5492139" cy="3253036"/>
          </a:xfrm>
          <a:prstGeom prst="rect">
            <a:avLst/>
          </a:prstGeom>
        </p:spPr>
      </p:pic>
      <p:sp>
        <p:nvSpPr>
          <p:cNvPr id="13" name="TextBox 12"/>
          <p:cNvSpPr txBox="1"/>
          <p:nvPr/>
        </p:nvSpPr>
        <p:spPr>
          <a:xfrm>
            <a:off x="969483" y="564231"/>
            <a:ext cx="9629559" cy="861774"/>
          </a:xfrm>
          <a:prstGeom prst="rect">
            <a:avLst/>
          </a:prstGeom>
          <a:noFill/>
        </p:spPr>
        <p:txBody>
          <a:bodyPr wrap="none" rtlCol="0">
            <a:spAutoFit/>
          </a:bodyPr>
          <a:lstStyle/>
          <a:p>
            <a:r>
              <a:rPr lang="en-US" altLang="ko-KR" sz="1600" b="1" dirty="0"/>
              <a:t> </a:t>
            </a:r>
            <a:r>
              <a:rPr lang="en-US" altLang="ko-KR" sz="1600" b="1" dirty="0" smtClean="0"/>
              <a:t>  </a:t>
            </a:r>
            <a:r>
              <a:rPr lang="ko-KR" altLang="en-US" sz="1600" b="1" dirty="0" smtClean="0"/>
              <a:t>호텔 </a:t>
            </a:r>
            <a:r>
              <a:rPr lang="ko-KR" altLang="en-US" sz="1600" b="1" dirty="0" err="1"/>
              <a:t>별점이</a:t>
            </a:r>
            <a:r>
              <a:rPr lang="ko-KR" altLang="en-US" sz="1600" b="1" dirty="0"/>
              <a:t> 높은 </a:t>
            </a:r>
            <a:r>
              <a:rPr lang="ko-KR" altLang="en-US" sz="1600" b="1" dirty="0" smtClean="0"/>
              <a:t>경우 </a:t>
            </a:r>
            <a:r>
              <a:rPr lang="en-US" altLang="ko-KR" sz="1600" b="1" dirty="0" smtClean="0"/>
              <a:t>                                     vs                       </a:t>
            </a:r>
            <a:r>
              <a:rPr lang="ko-KR" altLang="en-US" sz="1600" b="1" dirty="0" err="1" smtClean="0"/>
              <a:t>접속자</a:t>
            </a:r>
            <a:r>
              <a:rPr lang="ko-KR" altLang="en-US" sz="1600" b="1" dirty="0" smtClean="0"/>
              <a:t> </a:t>
            </a:r>
            <a:r>
              <a:rPr lang="ko-KR" altLang="en-US" sz="1600" b="1" dirty="0" err="1"/>
              <a:t>별점이</a:t>
            </a:r>
            <a:r>
              <a:rPr lang="ko-KR" altLang="en-US" sz="1600" b="1" dirty="0"/>
              <a:t> 높은 경우 </a:t>
            </a:r>
            <a:endParaRPr lang="en-US" altLang="ko-KR" sz="1600" b="1" dirty="0" smtClean="0"/>
          </a:p>
          <a:p>
            <a:endParaRPr lang="en-US" altLang="ko-KR" sz="1600" b="1" dirty="0"/>
          </a:p>
          <a:p>
            <a:r>
              <a:rPr lang="en-US" altLang="ko-KR" sz="1600" b="1" dirty="0" smtClean="0"/>
              <a:t>               3</a:t>
            </a:r>
            <a:r>
              <a:rPr lang="ko-KR" altLang="en-US" sz="1600" b="1" dirty="0" smtClean="0"/>
              <a:t>점 </a:t>
            </a:r>
            <a:r>
              <a:rPr lang="en-US" altLang="ko-KR" sz="1600" b="1" dirty="0" smtClean="0"/>
              <a:t>(</a:t>
            </a:r>
            <a:r>
              <a:rPr lang="en-US" altLang="ko-KR" sz="1600" b="1" dirty="0"/>
              <a:t>2,111</a:t>
            </a:r>
            <a:r>
              <a:rPr lang="ko-KR" altLang="en-US" sz="1600" b="1" dirty="0"/>
              <a:t>개</a:t>
            </a:r>
            <a:r>
              <a:rPr lang="en-US" altLang="ko-KR" sz="1600" b="1" dirty="0"/>
              <a:t>, 0.4%) </a:t>
            </a:r>
            <a:r>
              <a:rPr lang="en-US" altLang="ko-KR" sz="1600" b="1" dirty="0" smtClean="0"/>
              <a:t>                                                            3</a:t>
            </a:r>
            <a:r>
              <a:rPr lang="ko-KR" altLang="en-US" sz="1600" b="1" dirty="0" smtClean="0"/>
              <a:t>점 </a:t>
            </a:r>
            <a:r>
              <a:rPr lang="en-US" altLang="ko-KR" sz="1600" b="1" dirty="0" smtClean="0"/>
              <a:t>(</a:t>
            </a:r>
            <a:r>
              <a:rPr lang="en-US" altLang="ko-KR" sz="1600" b="1" dirty="0"/>
              <a:t>2,014</a:t>
            </a:r>
            <a:r>
              <a:rPr lang="ko-KR" altLang="en-US" sz="1600" b="1" dirty="0"/>
              <a:t>개</a:t>
            </a:r>
            <a:r>
              <a:rPr lang="en-US" altLang="ko-KR" sz="1600" b="1" dirty="0"/>
              <a:t>, 0.4%) </a:t>
            </a:r>
            <a:endParaRPr lang="ko-KR" altLang="en-US" sz="1600" b="1" dirty="0"/>
          </a:p>
        </p:txBody>
      </p:sp>
    </p:spTree>
    <p:extLst>
      <p:ext uri="{BB962C8B-B14F-4D97-AF65-F5344CB8AC3E}">
        <p14:creationId xmlns:p14="http://schemas.microsoft.com/office/powerpoint/2010/main" val="39796532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9147" y="88136"/>
            <a:ext cx="7762061" cy="1246495"/>
          </a:xfrm>
          <a:prstGeom prst="rect">
            <a:avLst/>
          </a:prstGeom>
          <a:noFill/>
        </p:spPr>
        <p:txBody>
          <a:bodyPr wrap="none" rtlCol="0">
            <a:spAutoFit/>
          </a:bodyPr>
          <a:lstStyle/>
          <a:p>
            <a:pPr>
              <a:lnSpc>
                <a:spcPct val="150000"/>
              </a:lnSpc>
            </a:pPr>
            <a:r>
              <a:rPr lang="en-US" altLang="ko-KR" b="1" dirty="0"/>
              <a:t>prop_location_score1</a:t>
            </a:r>
            <a:r>
              <a:rPr lang="en-US" altLang="ko-KR" b="1" dirty="0" smtClean="0"/>
              <a:t>(</a:t>
            </a:r>
            <a:r>
              <a:rPr lang="ko-KR" altLang="en-US" b="1" dirty="0" smtClean="0"/>
              <a:t>호텔 위치의 희망 가이드라인 </a:t>
            </a:r>
            <a:r>
              <a:rPr lang="en-US" altLang="ko-KR" b="1" dirty="0" smtClean="0"/>
              <a:t>)</a:t>
            </a:r>
          </a:p>
          <a:p>
            <a:pPr marL="285750" indent="-285750">
              <a:lnSpc>
                <a:spcPct val="150000"/>
              </a:lnSpc>
              <a:buFontTx/>
              <a:buChar char="-"/>
            </a:pPr>
            <a:r>
              <a:rPr lang="ko-KR" altLang="en-US" sz="1600" u="sng" dirty="0" smtClean="0"/>
              <a:t>아이가 </a:t>
            </a:r>
            <a:r>
              <a:rPr lang="en-US" altLang="ko-KR" sz="1600" u="sng" dirty="0" smtClean="0"/>
              <a:t>1</a:t>
            </a:r>
            <a:r>
              <a:rPr lang="ko-KR" altLang="en-US" sz="1600" u="sng" dirty="0" smtClean="0"/>
              <a:t>명</a:t>
            </a:r>
            <a:r>
              <a:rPr lang="en-US" altLang="ko-KR" sz="1600" u="sng" dirty="0" smtClean="0"/>
              <a:t>(1,350,942</a:t>
            </a:r>
            <a:r>
              <a:rPr lang="ko-KR" altLang="en-US" sz="1600" u="sng" dirty="0" smtClean="0"/>
              <a:t>개</a:t>
            </a:r>
            <a:r>
              <a:rPr lang="en-US" altLang="ko-KR" sz="1600" u="sng" dirty="0" smtClean="0"/>
              <a:t>)</a:t>
            </a:r>
            <a:r>
              <a:rPr lang="ko-KR" altLang="en-US" sz="1600" u="sng" dirty="0" smtClean="0"/>
              <a:t>일 때와 </a:t>
            </a:r>
            <a:r>
              <a:rPr lang="en-US" altLang="ko-KR" sz="1600" u="sng" dirty="0" smtClean="0"/>
              <a:t>4</a:t>
            </a:r>
            <a:r>
              <a:rPr lang="ko-KR" altLang="en-US" sz="1600" u="sng" dirty="0" smtClean="0"/>
              <a:t>명 이상</a:t>
            </a:r>
            <a:r>
              <a:rPr lang="en-US" altLang="ko-KR" sz="1600" u="sng" dirty="0" smtClean="0"/>
              <a:t>(49,968</a:t>
            </a:r>
            <a:r>
              <a:rPr lang="ko-KR" altLang="en-US" sz="1600" u="sng" dirty="0" smtClean="0"/>
              <a:t>개</a:t>
            </a:r>
            <a:r>
              <a:rPr lang="en-US" altLang="ko-KR" sz="1600" u="sng" dirty="0" smtClean="0"/>
              <a:t>)</a:t>
            </a:r>
            <a:r>
              <a:rPr lang="ko-KR" altLang="en-US" sz="1600" u="sng" dirty="0" smtClean="0"/>
              <a:t>일 때의 차이 </a:t>
            </a:r>
            <a:r>
              <a:rPr lang="en-US" altLang="ko-KR" sz="1600" u="sng" dirty="0" smtClean="0"/>
              <a:t>(</a:t>
            </a:r>
            <a:r>
              <a:rPr lang="ko-KR" altLang="en-US" sz="1600" u="sng" dirty="0" smtClean="0"/>
              <a:t>약 </a:t>
            </a:r>
            <a:r>
              <a:rPr lang="en-US" altLang="ko-KR" sz="1600" u="sng" dirty="0" smtClean="0"/>
              <a:t>27</a:t>
            </a:r>
            <a:r>
              <a:rPr lang="ko-KR" altLang="en-US" sz="1600" u="sng" dirty="0" smtClean="0"/>
              <a:t>배 차이</a:t>
            </a:r>
            <a:r>
              <a:rPr lang="en-US" altLang="ko-KR" sz="1600" u="sng" dirty="0" smtClean="0"/>
              <a:t>)</a:t>
            </a:r>
          </a:p>
          <a:p>
            <a:pPr marL="285750" indent="-285750">
              <a:lnSpc>
                <a:spcPct val="150000"/>
              </a:lnSpc>
              <a:buFontTx/>
              <a:buChar char="-"/>
            </a:pPr>
            <a:r>
              <a:rPr lang="ko-KR" altLang="en-US" sz="1600" dirty="0" smtClean="0"/>
              <a:t>기준을 맞추기 위해 아이가 </a:t>
            </a:r>
            <a:r>
              <a:rPr lang="en-US" altLang="ko-KR" sz="1600" dirty="0" smtClean="0"/>
              <a:t>1</a:t>
            </a:r>
            <a:r>
              <a:rPr lang="ko-KR" altLang="en-US" sz="1600" dirty="0" smtClean="0"/>
              <a:t>명일 때의 빈도수를 </a:t>
            </a:r>
            <a:r>
              <a:rPr lang="en-US" altLang="ko-KR" sz="1600" dirty="0" smtClean="0"/>
              <a:t>27</a:t>
            </a:r>
            <a:r>
              <a:rPr lang="ko-KR" altLang="en-US" sz="1600" dirty="0" smtClean="0"/>
              <a:t>로 나눔</a:t>
            </a:r>
            <a:endParaRPr lang="en-US" altLang="ko-KR" sz="1600" dirty="0" smtClean="0"/>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701" y="2389284"/>
            <a:ext cx="5440226" cy="3383555"/>
          </a:xfrm>
          <a:prstGeom prst="rect">
            <a:avLst/>
          </a:prstGeom>
        </p:spPr>
      </p:pic>
      <p:pic>
        <p:nvPicPr>
          <p:cNvPr id="7" name="그림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1143" y="2389284"/>
            <a:ext cx="5596283" cy="3503364"/>
          </a:xfrm>
          <a:prstGeom prst="rect">
            <a:avLst/>
          </a:prstGeom>
        </p:spPr>
      </p:pic>
    </p:spTree>
    <p:extLst>
      <p:ext uri="{BB962C8B-B14F-4D97-AF65-F5344CB8AC3E}">
        <p14:creationId xmlns:p14="http://schemas.microsoft.com/office/powerpoint/2010/main" val="19044830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9147" y="88136"/>
            <a:ext cx="11125161" cy="1985159"/>
          </a:xfrm>
          <a:prstGeom prst="rect">
            <a:avLst/>
          </a:prstGeom>
          <a:noFill/>
        </p:spPr>
        <p:txBody>
          <a:bodyPr wrap="none" rtlCol="0">
            <a:spAutoFit/>
          </a:bodyPr>
          <a:lstStyle/>
          <a:p>
            <a:pPr>
              <a:lnSpc>
                <a:spcPct val="150000"/>
              </a:lnSpc>
            </a:pPr>
            <a:r>
              <a:rPr lang="en-US" altLang="ko-KR" b="1" dirty="0" err="1"/>
              <a:t>srch_adults_count</a:t>
            </a:r>
            <a:r>
              <a:rPr lang="en-US" altLang="ko-KR" b="1" dirty="0" smtClean="0"/>
              <a:t>(</a:t>
            </a:r>
            <a:r>
              <a:rPr lang="ko-KR" altLang="en-US" b="1" dirty="0" smtClean="0"/>
              <a:t>성인 숙박인원</a:t>
            </a:r>
            <a:r>
              <a:rPr lang="en-US" altLang="ko-KR" b="1" dirty="0" smtClean="0"/>
              <a:t>)</a:t>
            </a:r>
          </a:p>
          <a:p>
            <a:pPr marL="285750" indent="-285750">
              <a:lnSpc>
                <a:spcPct val="150000"/>
              </a:lnSpc>
              <a:buFontTx/>
              <a:buChar char="-"/>
            </a:pPr>
            <a:r>
              <a:rPr lang="ko-KR" altLang="en-US" sz="1600" u="sng" dirty="0" smtClean="0"/>
              <a:t>성인 </a:t>
            </a:r>
            <a:r>
              <a:rPr lang="en-US" altLang="ko-KR" sz="1600" u="sng" dirty="0" smtClean="0"/>
              <a:t>1</a:t>
            </a:r>
            <a:r>
              <a:rPr lang="ko-KR" altLang="en-US" sz="1600" u="sng" dirty="0" smtClean="0"/>
              <a:t>명</a:t>
            </a:r>
            <a:r>
              <a:rPr lang="en-US" altLang="ko-KR" sz="1600" u="sng" dirty="0" smtClean="0"/>
              <a:t>, 2</a:t>
            </a:r>
            <a:r>
              <a:rPr lang="ko-KR" altLang="en-US" sz="1600" u="sng" dirty="0" smtClean="0"/>
              <a:t>명</a:t>
            </a:r>
            <a:r>
              <a:rPr lang="en-US" altLang="ko-KR" sz="1600" u="sng" dirty="0" smtClean="0"/>
              <a:t>, 3</a:t>
            </a:r>
            <a:r>
              <a:rPr lang="ko-KR" altLang="en-US" sz="1600" u="sng" dirty="0" smtClean="0"/>
              <a:t>명</a:t>
            </a:r>
            <a:r>
              <a:rPr lang="en-US" altLang="ko-KR" sz="1600" u="sng" dirty="0" smtClean="0"/>
              <a:t>, 4</a:t>
            </a:r>
            <a:r>
              <a:rPr lang="ko-KR" altLang="en-US" sz="1600" u="sng" dirty="0" smtClean="0"/>
              <a:t>명</a:t>
            </a:r>
            <a:r>
              <a:rPr lang="en-US" altLang="ko-KR" sz="1600" u="sng" dirty="0" smtClean="0"/>
              <a:t>, 5</a:t>
            </a:r>
            <a:r>
              <a:rPr lang="ko-KR" altLang="en-US" sz="1600" u="sng" dirty="0" err="1" smtClean="0"/>
              <a:t>명이상일때</a:t>
            </a:r>
            <a:r>
              <a:rPr lang="ko-KR" altLang="en-US" sz="1600" u="sng" dirty="0" smtClean="0"/>
              <a:t> </a:t>
            </a:r>
            <a:r>
              <a:rPr lang="en-US" altLang="ko-KR" sz="1600" b="1" u="sng" dirty="0" smtClean="0"/>
              <a:t>booking</a:t>
            </a:r>
            <a:r>
              <a:rPr lang="ko-KR" altLang="en-US" sz="1600" u="sng" dirty="0" smtClean="0"/>
              <a:t>을 확정하는 수치</a:t>
            </a:r>
            <a:endParaRPr lang="en-US" altLang="ko-KR" sz="1600" u="sng" dirty="0" smtClean="0"/>
          </a:p>
          <a:p>
            <a:pPr marL="285750" indent="-285750">
              <a:lnSpc>
                <a:spcPct val="150000"/>
              </a:lnSpc>
              <a:buFontTx/>
              <a:buChar char="-"/>
            </a:pPr>
            <a:r>
              <a:rPr lang="ko-KR" altLang="en-US" sz="1600" dirty="0" smtClean="0"/>
              <a:t>기준을 맞추기 위해</a:t>
            </a:r>
            <a:r>
              <a:rPr lang="en-US" altLang="ko-KR" sz="1600" dirty="0" smtClean="0"/>
              <a:t>(</a:t>
            </a:r>
            <a:r>
              <a:rPr lang="ko-KR" altLang="en-US" sz="1600" dirty="0" smtClean="0"/>
              <a:t>성인수에 따른 </a:t>
            </a:r>
            <a:r>
              <a:rPr lang="en-US" altLang="ko-KR" sz="1600" dirty="0" smtClean="0"/>
              <a:t>row</a:t>
            </a:r>
            <a:r>
              <a:rPr lang="ko-KR" altLang="en-US" sz="1600" dirty="0" smtClean="0"/>
              <a:t>수가 다르므로</a:t>
            </a:r>
            <a:r>
              <a:rPr lang="en-US" altLang="ko-KR" sz="1600" dirty="0" smtClean="0"/>
              <a:t>.. </a:t>
            </a:r>
            <a:r>
              <a:rPr lang="ko-KR" altLang="en-US" sz="1600" dirty="0" smtClean="0"/>
              <a:t>성인 </a:t>
            </a:r>
            <a:r>
              <a:rPr lang="en-US" altLang="ko-KR" sz="1600" dirty="0" smtClean="0"/>
              <a:t>2</a:t>
            </a:r>
            <a:r>
              <a:rPr lang="ko-KR" altLang="en-US" sz="1600" dirty="0" smtClean="0"/>
              <a:t>명이 가장 많다</a:t>
            </a:r>
            <a:r>
              <a:rPr lang="en-US" altLang="ko-KR" sz="1600" dirty="0" smtClean="0"/>
              <a:t>.) </a:t>
            </a:r>
            <a:r>
              <a:rPr lang="ko-KR" altLang="en-US" sz="1600" dirty="0"/>
              <a:t> </a:t>
            </a:r>
            <a:r>
              <a:rPr lang="ko-KR" altLang="en-US" sz="1600" dirty="0" smtClean="0"/>
              <a:t>성인 </a:t>
            </a:r>
            <a:r>
              <a:rPr lang="en-US" altLang="ko-KR" sz="1600" dirty="0" smtClean="0"/>
              <a:t>4</a:t>
            </a:r>
            <a:r>
              <a:rPr lang="ko-KR" altLang="en-US" sz="1600" dirty="0" smtClean="0"/>
              <a:t>명을 기준으로 맞추었다</a:t>
            </a:r>
            <a:r>
              <a:rPr lang="en-US" altLang="ko-KR" sz="1600" dirty="0" smtClean="0"/>
              <a:t>.</a:t>
            </a:r>
          </a:p>
          <a:p>
            <a:pPr marL="285750" indent="-285750">
              <a:lnSpc>
                <a:spcPct val="150000"/>
              </a:lnSpc>
              <a:buFontTx/>
              <a:buChar char="-"/>
            </a:pPr>
            <a:r>
              <a:rPr lang="ko-KR" altLang="en-US" sz="1600" dirty="0" smtClean="0"/>
              <a:t>성인 </a:t>
            </a:r>
            <a:r>
              <a:rPr lang="en-US" altLang="ko-KR" sz="1600" dirty="0" smtClean="0"/>
              <a:t>1</a:t>
            </a:r>
            <a:r>
              <a:rPr lang="ko-KR" altLang="en-US" sz="1600" dirty="0" smtClean="0"/>
              <a:t>명 </a:t>
            </a:r>
            <a:r>
              <a:rPr lang="en-US" altLang="ko-KR" sz="1600" dirty="0" smtClean="0"/>
              <a:t>(6,494,969</a:t>
            </a:r>
            <a:r>
              <a:rPr lang="ko-KR" altLang="en-US" sz="1600" dirty="0"/>
              <a:t>가</a:t>
            </a:r>
            <a:r>
              <a:rPr lang="en-US" altLang="ko-KR" sz="1600" dirty="0" smtClean="0"/>
              <a:t>, </a:t>
            </a:r>
            <a:r>
              <a:rPr lang="en-US" altLang="ko-KR" sz="1600" b="1" dirty="0" smtClean="0"/>
              <a:t>4.8</a:t>
            </a:r>
            <a:r>
              <a:rPr lang="ko-KR" altLang="en-US" sz="1600" b="1" dirty="0" smtClean="0"/>
              <a:t>배</a:t>
            </a:r>
            <a:r>
              <a:rPr lang="en-US" altLang="ko-KR" sz="1600" dirty="0" smtClean="0"/>
              <a:t>), </a:t>
            </a:r>
            <a:r>
              <a:rPr lang="ko-KR" altLang="en-US" sz="1600" dirty="0" smtClean="0"/>
              <a:t>성인 </a:t>
            </a:r>
            <a:r>
              <a:rPr lang="en-US" altLang="ko-KR" sz="1600" dirty="0" smtClean="0"/>
              <a:t>2</a:t>
            </a:r>
            <a:r>
              <a:rPr lang="ko-KR" altLang="en-US" sz="1600" dirty="0" smtClean="0"/>
              <a:t>명 </a:t>
            </a:r>
            <a:r>
              <a:rPr lang="en-US" altLang="ko-KR" sz="1600" dirty="0" smtClean="0"/>
              <a:t>(2,315,541</a:t>
            </a:r>
            <a:r>
              <a:rPr lang="ko-KR" altLang="en-US" sz="1600" dirty="0" smtClean="0"/>
              <a:t>개</a:t>
            </a:r>
            <a:r>
              <a:rPr lang="en-US" altLang="ko-KR" sz="1600" dirty="0" smtClean="0"/>
              <a:t>, </a:t>
            </a:r>
            <a:r>
              <a:rPr lang="en-US" altLang="ko-KR" sz="1600" b="1" dirty="0" smtClean="0"/>
              <a:t>13.5</a:t>
            </a:r>
            <a:r>
              <a:rPr lang="ko-KR" altLang="en-US" sz="1600" b="1" dirty="0" smtClean="0"/>
              <a:t>배</a:t>
            </a:r>
            <a:r>
              <a:rPr lang="en-US" altLang="ko-KR" sz="1600" dirty="0" smtClean="0"/>
              <a:t>), </a:t>
            </a:r>
            <a:r>
              <a:rPr lang="ko-KR" altLang="en-US" sz="1600" dirty="0" smtClean="0"/>
              <a:t>성인 </a:t>
            </a:r>
            <a:r>
              <a:rPr lang="en-US" altLang="ko-KR" sz="1600" dirty="0" smtClean="0"/>
              <a:t>3</a:t>
            </a:r>
            <a:r>
              <a:rPr lang="ko-KR" altLang="en-US" sz="1600" dirty="0" smtClean="0"/>
              <a:t>명</a:t>
            </a:r>
            <a:r>
              <a:rPr lang="en-US" altLang="ko-KR" sz="1600" u="sng" dirty="0" smtClean="0"/>
              <a:t>(475,287</a:t>
            </a:r>
            <a:r>
              <a:rPr lang="ko-KR" altLang="en-US" sz="1600" u="sng" dirty="0" smtClean="0"/>
              <a:t>개</a:t>
            </a:r>
            <a:r>
              <a:rPr lang="en-US" altLang="ko-KR" sz="1600" b="1" dirty="0" smtClean="0"/>
              <a:t>, 0.99</a:t>
            </a:r>
            <a:r>
              <a:rPr lang="ko-KR" altLang="en-US" sz="1600" b="1" dirty="0" smtClean="0"/>
              <a:t>배</a:t>
            </a:r>
            <a:r>
              <a:rPr lang="en-US" altLang="ko-KR" sz="1600" b="1" dirty="0" smtClean="0"/>
              <a:t>), </a:t>
            </a:r>
            <a:r>
              <a:rPr lang="ko-KR" altLang="en-US" sz="1600" dirty="0" smtClean="0">
                <a:solidFill>
                  <a:srgbClr val="FF0000"/>
                </a:solidFill>
              </a:rPr>
              <a:t>성인 </a:t>
            </a:r>
            <a:r>
              <a:rPr lang="en-US" altLang="ko-KR" sz="1600" dirty="0" smtClean="0">
                <a:solidFill>
                  <a:srgbClr val="FF0000"/>
                </a:solidFill>
              </a:rPr>
              <a:t>4</a:t>
            </a:r>
            <a:r>
              <a:rPr lang="ko-KR" altLang="en-US" sz="1600" dirty="0" smtClean="0">
                <a:solidFill>
                  <a:srgbClr val="FF0000"/>
                </a:solidFill>
              </a:rPr>
              <a:t>명</a:t>
            </a:r>
            <a:r>
              <a:rPr lang="en-US" altLang="ko-KR" sz="1600" dirty="0" smtClean="0">
                <a:solidFill>
                  <a:srgbClr val="FF0000"/>
                </a:solidFill>
              </a:rPr>
              <a:t>(481,440</a:t>
            </a:r>
            <a:r>
              <a:rPr lang="ko-KR" altLang="en-US" sz="1600" dirty="0" smtClean="0">
                <a:solidFill>
                  <a:srgbClr val="FF0000"/>
                </a:solidFill>
              </a:rPr>
              <a:t>개</a:t>
            </a:r>
            <a:r>
              <a:rPr lang="en-US" altLang="ko-KR" sz="1600" dirty="0" smtClean="0">
                <a:solidFill>
                  <a:srgbClr val="FF0000"/>
                </a:solidFill>
              </a:rPr>
              <a:t>)</a:t>
            </a:r>
          </a:p>
          <a:p>
            <a:pPr>
              <a:lnSpc>
                <a:spcPct val="150000"/>
              </a:lnSpc>
            </a:pPr>
            <a:r>
              <a:rPr lang="en-US" altLang="ko-KR" sz="1600" dirty="0"/>
              <a:t> </a:t>
            </a:r>
            <a:r>
              <a:rPr lang="en-US" altLang="ko-KR" sz="1600" dirty="0" smtClean="0"/>
              <a:t>  5</a:t>
            </a:r>
            <a:r>
              <a:rPr lang="ko-KR" altLang="en-US" sz="1600" dirty="0" smtClean="0"/>
              <a:t>명 이상</a:t>
            </a:r>
            <a:r>
              <a:rPr lang="en-US" altLang="ko-KR" sz="1600" dirty="0" smtClean="0"/>
              <a:t>(150,293</a:t>
            </a:r>
            <a:r>
              <a:rPr lang="ko-KR" altLang="en-US" sz="1600" dirty="0" smtClean="0"/>
              <a:t>개</a:t>
            </a:r>
            <a:r>
              <a:rPr lang="en-US" altLang="ko-KR" sz="1600" dirty="0" smtClean="0"/>
              <a:t>, </a:t>
            </a:r>
            <a:r>
              <a:rPr lang="en-US" altLang="ko-KR" sz="1600" b="1" dirty="0" smtClean="0"/>
              <a:t>0.31</a:t>
            </a:r>
            <a:r>
              <a:rPr lang="ko-KR" altLang="en-US" sz="1600" b="1" dirty="0" smtClean="0"/>
              <a:t>배</a:t>
            </a:r>
            <a:r>
              <a:rPr lang="en-US" altLang="ko-KR" sz="1600" dirty="0" smtClean="0"/>
              <a:t>)</a:t>
            </a:r>
          </a:p>
        </p:txBody>
      </p:sp>
      <p:pic>
        <p:nvPicPr>
          <p:cNvPr id="5"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6457" y="2073295"/>
            <a:ext cx="6261100" cy="4076700"/>
          </a:xfrm>
          <a:prstGeom prst="rect">
            <a:avLst/>
          </a:prstGeom>
        </p:spPr>
      </p:pic>
      <p:sp>
        <p:nvSpPr>
          <p:cNvPr id="6" name="TextBox 5"/>
          <p:cNvSpPr txBox="1"/>
          <p:nvPr/>
        </p:nvSpPr>
        <p:spPr>
          <a:xfrm>
            <a:off x="627962" y="5640636"/>
            <a:ext cx="3251211" cy="697050"/>
          </a:xfrm>
          <a:prstGeom prst="rect">
            <a:avLst/>
          </a:prstGeom>
          <a:noFill/>
          <a:ln w="28575">
            <a:solidFill>
              <a:schemeClr val="accent1"/>
            </a:solidFill>
          </a:ln>
        </p:spPr>
        <p:txBody>
          <a:bodyPr wrap="none" rtlCol="0">
            <a:spAutoFit/>
          </a:bodyPr>
          <a:lstStyle/>
          <a:p>
            <a:pPr>
              <a:lnSpc>
                <a:spcPct val="150000"/>
              </a:lnSpc>
            </a:pPr>
            <a:r>
              <a:rPr lang="ko-KR" altLang="en-US" sz="1400" dirty="0" smtClean="0"/>
              <a:t>성인 수와 거리는 별 상관이 없었다</a:t>
            </a:r>
            <a:endParaRPr lang="en-US" altLang="ko-KR" sz="1400" dirty="0" smtClean="0"/>
          </a:p>
          <a:p>
            <a:pPr>
              <a:lnSpc>
                <a:spcPct val="150000"/>
              </a:lnSpc>
            </a:pPr>
            <a:r>
              <a:rPr lang="ko-KR" altLang="en-US" sz="1400" dirty="0" smtClean="0"/>
              <a:t>성인 수와 </a:t>
            </a:r>
            <a:r>
              <a:rPr lang="en-US" altLang="ko-KR" sz="1400" dirty="0" smtClean="0"/>
              <a:t>Click</a:t>
            </a:r>
            <a:r>
              <a:rPr lang="ko-KR" altLang="en-US" sz="1400" dirty="0" smtClean="0"/>
              <a:t>수도 별 상관이 없었다</a:t>
            </a:r>
            <a:r>
              <a:rPr lang="en-US" altLang="ko-KR" sz="1400" dirty="0" smtClean="0"/>
              <a:t>.</a:t>
            </a:r>
            <a:endParaRPr lang="ko-KR" altLang="en-US" sz="1400" dirty="0"/>
          </a:p>
        </p:txBody>
      </p:sp>
    </p:spTree>
    <p:extLst>
      <p:ext uri="{BB962C8B-B14F-4D97-AF65-F5344CB8AC3E}">
        <p14:creationId xmlns:p14="http://schemas.microsoft.com/office/powerpoint/2010/main" val="22505906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9147" y="88136"/>
            <a:ext cx="11125161" cy="1985159"/>
          </a:xfrm>
          <a:prstGeom prst="rect">
            <a:avLst/>
          </a:prstGeom>
          <a:noFill/>
        </p:spPr>
        <p:txBody>
          <a:bodyPr wrap="none" rtlCol="0">
            <a:spAutoFit/>
          </a:bodyPr>
          <a:lstStyle/>
          <a:p>
            <a:pPr>
              <a:lnSpc>
                <a:spcPct val="150000"/>
              </a:lnSpc>
            </a:pPr>
            <a:r>
              <a:rPr lang="en-US" altLang="ko-KR" b="1" dirty="0" err="1"/>
              <a:t>srch_adults_count</a:t>
            </a:r>
            <a:r>
              <a:rPr lang="en-US" altLang="ko-KR" b="1" dirty="0" smtClean="0"/>
              <a:t>(</a:t>
            </a:r>
            <a:r>
              <a:rPr lang="ko-KR" altLang="en-US" b="1" dirty="0" smtClean="0"/>
              <a:t>성인 숙박인원</a:t>
            </a:r>
            <a:r>
              <a:rPr lang="en-US" altLang="ko-KR" b="1" dirty="0" smtClean="0"/>
              <a:t>)</a:t>
            </a:r>
          </a:p>
          <a:p>
            <a:pPr marL="285750" indent="-285750">
              <a:lnSpc>
                <a:spcPct val="150000"/>
              </a:lnSpc>
              <a:buFontTx/>
              <a:buChar char="-"/>
            </a:pPr>
            <a:r>
              <a:rPr lang="ko-KR" altLang="en-US" sz="1600" u="sng" dirty="0" smtClean="0"/>
              <a:t>성인 </a:t>
            </a:r>
            <a:r>
              <a:rPr lang="en-US" altLang="ko-KR" sz="1600" u="sng" dirty="0" smtClean="0"/>
              <a:t>1</a:t>
            </a:r>
            <a:r>
              <a:rPr lang="ko-KR" altLang="en-US" sz="1600" u="sng" dirty="0" smtClean="0"/>
              <a:t>명</a:t>
            </a:r>
            <a:r>
              <a:rPr lang="en-US" altLang="ko-KR" sz="1600" u="sng" dirty="0" smtClean="0"/>
              <a:t>, 2</a:t>
            </a:r>
            <a:r>
              <a:rPr lang="ko-KR" altLang="en-US" sz="1600" u="sng" dirty="0" smtClean="0"/>
              <a:t>명</a:t>
            </a:r>
            <a:r>
              <a:rPr lang="en-US" altLang="ko-KR" sz="1600" u="sng" dirty="0" smtClean="0"/>
              <a:t>, 3</a:t>
            </a:r>
            <a:r>
              <a:rPr lang="ko-KR" altLang="en-US" sz="1600" u="sng" dirty="0" smtClean="0"/>
              <a:t>명</a:t>
            </a:r>
            <a:r>
              <a:rPr lang="en-US" altLang="ko-KR" sz="1600" u="sng" dirty="0" smtClean="0"/>
              <a:t>, 4</a:t>
            </a:r>
            <a:r>
              <a:rPr lang="ko-KR" altLang="en-US" sz="1600" u="sng" dirty="0" smtClean="0"/>
              <a:t>명</a:t>
            </a:r>
            <a:r>
              <a:rPr lang="en-US" altLang="ko-KR" sz="1600" u="sng" dirty="0" smtClean="0"/>
              <a:t>, 5</a:t>
            </a:r>
            <a:r>
              <a:rPr lang="ko-KR" altLang="en-US" sz="1600" u="sng" dirty="0" err="1" smtClean="0"/>
              <a:t>명이상일때</a:t>
            </a:r>
            <a:r>
              <a:rPr lang="ko-KR" altLang="en-US" sz="1600" u="sng" dirty="0" smtClean="0"/>
              <a:t> 토요일 밤을 포함하거나 포함하지 않는 수치</a:t>
            </a:r>
            <a:endParaRPr lang="en-US" altLang="ko-KR" sz="1600" u="sng" dirty="0" smtClean="0"/>
          </a:p>
          <a:p>
            <a:pPr marL="285750" indent="-285750">
              <a:lnSpc>
                <a:spcPct val="150000"/>
              </a:lnSpc>
              <a:buFontTx/>
              <a:buChar char="-"/>
            </a:pPr>
            <a:r>
              <a:rPr lang="ko-KR" altLang="en-US" sz="1600" dirty="0" smtClean="0"/>
              <a:t>기준을 맞추기 위해</a:t>
            </a:r>
            <a:r>
              <a:rPr lang="en-US" altLang="ko-KR" sz="1600" dirty="0" smtClean="0"/>
              <a:t>(</a:t>
            </a:r>
            <a:r>
              <a:rPr lang="ko-KR" altLang="en-US" sz="1600" dirty="0" smtClean="0"/>
              <a:t>성인수에 따른 </a:t>
            </a:r>
            <a:r>
              <a:rPr lang="en-US" altLang="ko-KR" sz="1600" dirty="0" smtClean="0"/>
              <a:t>row</a:t>
            </a:r>
            <a:r>
              <a:rPr lang="ko-KR" altLang="en-US" sz="1600" dirty="0" smtClean="0"/>
              <a:t>수가 다르므로</a:t>
            </a:r>
            <a:r>
              <a:rPr lang="en-US" altLang="ko-KR" sz="1600" dirty="0" smtClean="0"/>
              <a:t>.. </a:t>
            </a:r>
            <a:r>
              <a:rPr lang="ko-KR" altLang="en-US" sz="1600" dirty="0" smtClean="0"/>
              <a:t>성인 </a:t>
            </a:r>
            <a:r>
              <a:rPr lang="en-US" altLang="ko-KR" sz="1600" dirty="0" smtClean="0"/>
              <a:t>2</a:t>
            </a:r>
            <a:r>
              <a:rPr lang="ko-KR" altLang="en-US" sz="1600" dirty="0" smtClean="0"/>
              <a:t>명이 가장 많다</a:t>
            </a:r>
            <a:r>
              <a:rPr lang="en-US" altLang="ko-KR" sz="1600" dirty="0" smtClean="0"/>
              <a:t>.) </a:t>
            </a:r>
            <a:r>
              <a:rPr lang="ko-KR" altLang="en-US" sz="1600" dirty="0"/>
              <a:t> </a:t>
            </a:r>
            <a:r>
              <a:rPr lang="ko-KR" altLang="en-US" sz="1600" dirty="0" smtClean="0"/>
              <a:t>성인 </a:t>
            </a:r>
            <a:r>
              <a:rPr lang="en-US" altLang="ko-KR" sz="1600" dirty="0" smtClean="0"/>
              <a:t>4</a:t>
            </a:r>
            <a:r>
              <a:rPr lang="ko-KR" altLang="en-US" sz="1600" dirty="0" smtClean="0"/>
              <a:t>명을 기준으로 맞추었다</a:t>
            </a:r>
            <a:r>
              <a:rPr lang="en-US" altLang="ko-KR" sz="1600" dirty="0" smtClean="0"/>
              <a:t>.</a:t>
            </a:r>
          </a:p>
          <a:p>
            <a:pPr marL="285750" indent="-285750">
              <a:lnSpc>
                <a:spcPct val="150000"/>
              </a:lnSpc>
              <a:buFontTx/>
              <a:buChar char="-"/>
            </a:pPr>
            <a:r>
              <a:rPr lang="ko-KR" altLang="en-US" sz="1600" dirty="0" smtClean="0"/>
              <a:t>성인 </a:t>
            </a:r>
            <a:r>
              <a:rPr lang="en-US" altLang="ko-KR" sz="1600" dirty="0" smtClean="0"/>
              <a:t>1</a:t>
            </a:r>
            <a:r>
              <a:rPr lang="ko-KR" altLang="en-US" sz="1600" dirty="0" smtClean="0"/>
              <a:t>명 </a:t>
            </a:r>
            <a:r>
              <a:rPr lang="en-US" altLang="ko-KR" sz="1600" dirty="0" smtClean="0"/>
              <a:t>(6,494,969</a:t>
            </a:r>
            <a:r>
              <a:rPr lang="ko-KR" altLang="en-US" sz="1600" dirty="0"/>
              <a:t>가</a:t>
            </a:r>
            <a:r>
              <a:rPr lang="en-US" altLang="ko-KR" sz="1600" dirty="0" smtClean="0"/>
              <a:t>, </a:t>
            </a:r>
            <a:r>
              <a:rPr lang="en-US" altLang="ko-KR" sz="1600" b="1" dirty="0" smtClean="0"/>
              <a:t>4.8</a:t>
            </a:r>
            <a:r>
              <a:rPr lang="ko-KR" altLang="en-US" sz="1600" b="1" dirty="0" smtClean="0"/>
              <a:t>배</a:t>
            </a:r>
            <a:r>
              <a:rPr lang="en-US" altLang="ko-KR" sz="1600" dirty="0" smtClean="0"/>
              <a:t>), </a:t>
            </a:r>
            <a:r>
              <a:rPr lang="ko-KR" altLang="en-US" sz="1600" dirty="0" smtClean="0"/>
              <a:t>성인 </a:t>
            </a:r>
            <a:r>
              <a:rPr lang="en-US" altLang="ko-KR" sz="1600" dirty="0" smtClean="0"/>
              <a:t>2</a:t>
            </a:r>
            <a:r>
              <a:rPr lang="ko-KR" altLang="en-US" sz="1600" dirty="0" smtClean="0"/>
              <a:t>명 </a:t>
            </a:r>
            <a:r>
              <a:rPr lang="en-US" altLang="ko-KR" sz="1600" dirty="0" smtClean="0"/>
              <a:t>(2,315,541</a:t>
            </a:r>
            <a:r>
              <a:rPr lang="ko-KR" altLang="en-US" sz="1600" dirty="0" smtClean="0"/>
              <a:t>개</a:t>
            </a:r>
            <a:r>
              <a:rPr lang="en-US" altLang="ko-KR" sz="1600" dirty="0" smtClean="0"/>
              <a:t>, </a:t>
            </a:r>
            <a:r>
              <a:rPr lang="en-US" altLang="ko-KR" sz="1600" b="1" dirty="0" smtClean="0"/>
              <a:t>13.5</a:t>
            </a:r>
            <a:r>
              <a:rPr lang="ko-KR" altLang="en-US" sz="1600" b="1" dirty="0" smtClean="0"/>
              <a:t>배</a:t>
            </a:r>
            <a:r>
              <a:rPr lang="en-US" altLang="ko-KR" sz="1600" dirty="0" smtClean="0"/>
              <a:t>), </a:t>
            </a:r>
            <a:r>
              <a:rPr lang="ko-KR" altLang="en-US" sz="1600" dirty="0" smtClean="0"/>
              <a:t>성인 </a:t>
            </a:r>
            <a:r>
              <a:rPr lang="en-US" altLang="ko-KR" sz="1600" dirty="0" smtClean="0"/>
              <a:t>3</a:t>
            </a:r>
            <a:r>
              <a:rPr lang="ko-KR" altLang="en-US" sz="1600" dirty="0" smtClean="0"/>
              <a:t>명</a:t>
            </a:r>
            <a:r>
              <a:rPr lang="en-US" altLang="ko-KR" sz="1600" u="sng" dirty="0" smtClean="0"/>
              <a:t>(475,287</a:t>
            </a:r>
            <a:r>
              <a:rPr lang="ko-KR" altLang="en-US" sz="1600" u="sng" dirty="0" smtClean="0"/>
              <a:t>개</a:t>
            </a:r>
            <a:r>
              <a:rPr lang="en-US" altLang="ko-KR" sz="1600" b="1" dirty="0" smtClean="0"/>
              <a:t>, 0.99</a:t>
            </a:r>
            <a:r>
              <a:rPr lang="ko-KR" altLang="en-US" sz="1600" b="1" dirty="0" smtClean="0"/>
              <a:t>배</a:t>
            </a:r>
            <a:r>
              <a:rPr lang="en-US" altLang="ko-KR" sz="1600" b="1" dirty="0" smtClean="0"/>
              <a:t>), </a:t>
            </a:r>
            <a:r>
              <a:rPr lang="ko-KR" altLang="en-US" sz="1600" dirty="0" smtClean="0">
                <a:solidFill>
                  <a:srgbClr val="FF0000"/>
                </a:solidFill>
              </a:rPr>
              <a:t>성인 </a:t>
            </a:r>
            <a:r>
              <a:rPr lang="en-US" altLang="ko-KR" sz="1600" dirty="0" smtClean="0">
                <a:solidFill>
                  <a:srgbClr val="FF0000"/>
                </a:solidFill>
              </a:rPr>
              <a:t>4</a:t>
            </a:r>
            <a:r>
              <a:rPr lang="ko-KR" altLang="en-US" sz="1600" dirty="0" smtClean="0">
                <a:solidFill>
                  <a:srgbClr val="FF0000"/>
                </a:solidFill>
              </a:rPr>
              <a:t>명</a:t>
            </a:r>
            <a:r>
              <a:rPr lang="en-US" altLang="ko-KR" sz="1600" dirty="0" smtClean="0">
                <a:solidFill>
                  <a:srgbClr val="FF0000"/>
                </a:solidFill>
              </a:rPr>
              <a:t>(481,440</a:t>
            </a:r>
            <a:r>
              <a:rPr lang="ko-KR" altLang="en-US" sz="1600" dirty="0" smtClean="0">
                <a:solidFill>
                  <a:srgbClr val="FF0000"/>
                </a:solidFill>
              </a:rPr>
              <a:t>개</a:t>
            </a:r>
            <a:r>
              <a:rPr lang="en-US" altLang="ko-KR" sz="1600" dirty="0" smtClean="0">
                <a:solidFill>
                  <a:srgbClr val="FF0000"/>
                </a:solidFill>
              </a:rPr>
              <a:t>)</a:t>
            </a:r>
          </a:p>
          <a:p>
            <a:pPr>
              <a:lnSpc>
                <a:spcPct val="150000"/>
              </a:lnSpc>
            </a:pPr>
            <a:r>
              <a:rPr lang="en-US" altLang="ko-KR" sz="1600" dirty="0"/>
              <a:t> </a:t>
            </a:r>
            <a:r>
              <a:rPr lang="en-US" altLang="ko-KR" sz="1600" dirty="0" smtClean="0"/>
              <a:t>  5</a:t>
            </a:r>
            <a:r>
              <a:rPr lang="ko-KR" altLang="en-US" sz="1600" dirty="0" smtClean="0"/>
              <a:t>명 이상</a:t>
            </a:r>
            <a:r>
              <a:rPr lang="en-US" altLang="ko-KR" sz="1600" dirty="0" smtClean="0"/>
              <a:t>(150,293</a:t>
            </a:r>
            <a:r>
              <a:rPr lang="ko-KR" altLang="en-US" sz="1600" dirty="0" smtClean="0"/>
              <a:t>개</a:t>
            </a:r>
            <a:r>
              <a:rPr lang="en-US" altLang="ko-KR" sz="1600" dirty="0" smtClean="0"/>
              <a:t>, </a:t>
            </a:r>
            <a:r>
              <a:rPr lang="en-US" altLang="ko-KR" sz="1600" b="1" dirty="0" smtClean="0"/>
              <a:t>0.31</a:t>
            </a:r>
            <a:r>
              <a:rPr lang="ko-KR" altLang="en-US" sz="1600" b="1" dirty="0" smtClean="0"/>
              <a:t>배</a:t>
            </a:r>
            <a:r>
              <a:rPr lang="en-US" altLang="ko-KR" sz="1600" dirty="0" smtClean="0"/>
              <a:t>)</a:t>
            </a: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033" y="2435569"/>
            <a:ext cx="6642100" cy="4102100"/>
          </a:xfrm>
          <a:prstGeom prst="rect">
            <a:avLst/>
          </a:prstGeom>
        </p:spPr>
      </p:pic>
    </p:spTree>
    <p:extLst>
      <p:ext uri="{BB962C8B-B14F-4D97-AF65-F5344CB8AC3E}">
        <p14:creationId xmlns:p14="http://schemas.microsoft.com/office/powerpoint/2010/main" val="41906337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81198" y="3411201"/>
            <a:ext cx="6552728" cy="276999"/>
          </a:xfrm>
          <a:prstGeom prst="rect">
            <a:avLst/>
          </a:prstGeom>
          <a:noFill/>
        </p:spPr>
        <p:txBody>
          <a:bodyPr wrap="square" rtlCol="0">
            <a:spAutoFit/>
          </a:bodyPr>
          <a:lstStyle/>
          <a:p>
            <a:r>
              <a:rPr lang="en-US" altLang="ko-KR" sz="1200" b="1" dirty="0"/>
              <a:t>7. </a:t>
            </a:r>
            <a:r>
              <a:rPr lang="en-US" altLang="ko-KR" sz="1200" b="1" dirty="0" err="1"/>
              <a:t>prop_country_id</a:t>
            </a:r>
            <a:r>
              <a:rPr lang="en-US" altLang="ko-KR" sz="1200" b="1" dirty="0"/>
              <a:t> : </a:t>
            </a:r>
            <a:r>
              <a:rPr lang="ko-KR" altLang="en-US" sz="1200" b="1" dirty="0"/>
              <a:t>호텔이 위치한 국가의 </a:t>
            </a:r>
            <a:r>
              <a:rPr lang="en-US" altLang="ko-KR" sz="1200" b="1" dirty="0"/>
              <a:t>id</a:t>
            </a:r>
          </a:p>
        </p:txBody>
      </p:sp>
      <p:sp>
        <p:nvSpPr>
          <p:cNvPr id="5" name="직사각형 4"/>
          <p:cNvSpPr/>
          <p:nvPr/>
        </p:nvSpPr>
        <p:spPr>
          <a:xfrm>
            <a:off x="1281198" y="3760208"/>
            <a:ext cx="5400600" cy="430887"/>
          </a:xfrm>
          <a:prstGeom prst="rect">
            <a:avLst/>
          </a:prstGeom>
        </p:spPr>
        <p:txBody>
          <a:bodyPr wrap="square">
            <a:spAutoFit/>
          </a:bodyPr>
          <a:lstStyle/>
          <a:p>
            <a:r>
              <a:rPr lang="en-US" altLang="ko-KR" sz="1100" dirty="0">
                <a:latin typeface="+mn-ea"/>
              </a:rPr>
              <a:t># </a:t>
            </a:r>
            <a:r>
              <a:rPr lang="ko-KR" altLang="en-US" sz="1100" dirty="0" smtClean="0">
                <a:latin typeface="+mn-ea"/>
              </a:rPr>
              <a:t>국가의 </a:t>
            </a:r>
            <a:r>
              <a:rPr lang="ko-KR" altLang="en-US" sz="1100" dirty="0">
                <a:latin typeface="+mn-ea"/>
              </a:rPr>
              <a:t>비율을 볼 것</a:t>
            </a:r>
          </a:p>
          <a:p>
            <a:r>
              <a:rPr lang="en-US" altLang="ko-KR" sz="1100" dirty="0">
                <a:latin typeface="+mn-ea"/>
              </a:rPr>
              <a:t># </a:t>
            </a:r>
            <a:r>
              <a:rPr lang="ko-KR" altLang="en-US" sz="1100" dirty="0" err="1">
                <a:latin typeface="+mn-ea"/>
              </a:rPr>
              <a:t>접속자</a:t>
            </a:r>
            <a:r>
              <a:rPr lang="ko-KR" altLang="en-US" sz="1100" dirty="0">
                <a:latin typeface="+mn-ea"/>
              </a:rPr>
              <a:t> </a:t>
            </a:r>
            <a:r>
              <a:rPr lang="en-US" altLang="ko-KR" sz="1100" dirty="0">
                <a:latin typeface="+mn-ea"/>
              </a:rPr>
              <a:t>id </a:t>
            </a:r>
            <a:r>
              <a:rPr lang="ko-KR" altLang="en-US" sz="1100" dirty="0">
                <a:latin typeface="+mn-ea"/>
              </a:rPr>
              <a:t>국가 코드와 호텔 국가 코드가 일치하는가</a:t>
            </a:r>
            <a:r>
              <a:rPr lang="en-US" altLang="ko-KR" sz="1100" dirty="0">
                <a:latin typeface="+mn-ea"/>
              </a:rPr>
              <a:t>? </a:t>
            </a:r>
            <a:endParaRPr lang="ko-KR" altLang="en-US" sz="1100" dirty="0">
              <a:latin typeface="+mn-ea"/>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1008" y="4768320"/>
            <a:ext cx="2306554" cy="1893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descr="D:\1409_DataVisualization\14DV_part3\kaggleSsum\kaggle_EED\images\07_prop_country_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151" y="3688200"/>
            <a:ext cx="4892369" cy="3317428"/>
          </a:xfrm>
          <a:prstGeom prst="rect">
            <a:avLst/>
          </a:prstGeom>
          <a:noFill/>
          <a:extLst>
            <a:ext uri="{909E8E84-426E-40DD-AFC4-6F175D3DCCD1}">
              <a14:hiddenFill xmlns:a14="http://schemas.microsoft.com/office/drawing/2010/main">
                <a:solidFill>
                  <a:srgbClr val="FFFFFF"/>
                </a:solidFill>
              </a14:hiddenFill>
            </a:ext>
          </a:extLst>
        </p:spPr>
      </p:pic>
      <p:sp>
        <p:nvSpPr>
          <p:cNvPr id="8" name="직사각형 7"/>
          <p:cNvSpPr/>
          <p:nvPr/>
        </p:nvSpPr>
        <p:spPr>
          <a:xfrm>
            <a:off x="1281198" y="4337433"/>
            <a:ext cx="5400600" cy="261610"/>
          </a:xfrm>
          <a:prstGeom prst="rect">
            <a:avLst/>
          </a:prstGeom>
        </p:spPr>
        <p:txBody>
          <a:bodyPr wrap="square">
            <a:spAutoFit/>
          </a:bodyPr>
          <a:lstStyle/>
          <a:p>
            <a:pPr marL="171450" indent="-171450">
              <a:buFont typeface="Arial" panose="020B0604020202020204" pitchFamily="34" charset="0"/>
              <a:buChar char="•"/>
            </a:pPr>
            <a:r>
              <a:rPr lang="ko-KR" altLang="en-US" sz="1100" dirty="0" smtClean="0">
                <a:latin typeface="+mn-ea"/>
              </a:rPr>
              <a:t>빈도 상위 </a:t>
            </a:r>
            <a:r>
              <a:rPr lang="en-US" altLang="ko-KR" sz="1100" dirty="0" smtClean="0">
                <a:latin typeface="+mn-ea"/>
              </a:rPr>
              <a:t>3</a:t>
            </a:r>
            <a:r>
              <a:rPr lang="ko-KR" altLang="en-US" sz="1100" dirty="0" smtClean="0">
                <a:latin typeface="+mn-ea"/>
              </a:rPr>
              <a:t>개가 </a:t>
            </a:r>
            <a:r>
              <a:rPr lang="ko-KR" altLang="en-US" sz="1100" dirty="0" err="1" smtClean="0">
                <a:latin typeface="+mn-ea"/>
              </a:rPr>
              <a:t>접속자</a:t>
            </a:r>
            <a:r>
              <a:rPr lang="ko-KR" altLang="en-US" sz="1100" dirty="0" smtClean="0">
                <a:latin typeface="+mn-ea"/>
              </a:rPr>
              <a:t> </a:t>
            </a:r>
            <a:r>
              <a:rPr lang="en-US" altLang="ko-KR" sz="1100" dirty="0" smtClean="0">
                <a:latin typeface="+mn-ea"/>
              </a:rPr>
              <a:t>id </a:t>
            </a:r>
            <a:r>
              <a:rPr lang="ko-KR" altLang="en-US" sz="1100" dirty="0" smtClean="0">
                <a:latin typeface="+mn-ea"/>
              </a:rPr>
              <a:t>국가와 일치</a:t>
            </a:r>
            <a:endParaRPr lang="ko-KR" altLang="en-US" sz="1100" dirty="0">
              <a:latin typeface="+mn-ea"/>
            </a:endParaRPr>
          </a:p>
        </p:txBody>
      </p:sp>
      <p:sp>
        <p:nvSpPr>
          <p:cNvPr id="9" name="직사각형 8"/>
          <p:cNvSpPr/>
          <p:nvPr/>
        </p:nvSpPr>
        <p:spPr>
          <a:xfrm>
            <a:off x="1370926" y="757694"/>
            <a:ext cx="2808312" cy="261610"/>
          </a:xfrm>
          <a:prstGeom prst="rect">
            <a:avLst/>
          </a:prstGeom>
        </p:spPr>
        <p:txBody>
          <a:bodyPr wrap="square">
            <a:spAutoFit/>
          </a:bodyPr>
          <a:lstStyle/>
          <a:p>
            <a:pPr marL="171450" indent="-171450">
              <a:buFont typeface="Arial" panose="020B0604020202020204" pitchFamily="34" charset="0"/>
              <a:buChar char="•"/>
            </a:pPr>
            <a:r>
              <a:rPr lang="en-US" altLang="ko-KR" sz="1100" dirty="0" smtClean="0">
                <a:latin typeface="+mn-ea"/>
              </a:rPr>
              <a:t>218</a:t>
            </a:r>
            <a:r>
              <a:rPr lang="ko-KR" altLang="en-US" sz="1100" dirty="0">
                <a:latin typeface="+mn-ea"/>
              </a:rPr>
              <a:t>개 국가 중 </a:t>
            </a:r>
            <a:r>
              <a:rPr lang="en-US" altLang="ko-KR" sz="1100" dirty="0">
                <a:latin typeface="+mn-ea"/>
              </a:rPr>
              <a:t>219</a:t>
            </a:r>
            <a:r>
              <a:rPr lang="ko-KR" altLang="en-US" sz="1100" dirty="0">
                <a:latin typeface="+mn-ea"/>
              </a:rPr>
              <a:t>번이 월등히 </a:t>
            </a:r>
            <a:r>
              <a:rPr lang="ko-KR" altLang="en-US" sz="1100" dirty="0" smtClean="0">
                <a:latin typeface="+mn-ea"/>
              </a:rPr>
              <a:t>많음</a:t>
            </a:r>
            <a:endParaRPr lang="ko-KR" altLang="en-US" sz="1100" dirty="0">
              <a:latin typeface="+mn-ea"/>
            </a:endParaRPr>
          </a:p>
        </p:txBody>
      </p:sp>
      <p:sp>
        <p:nvSpPr>
          <p:cNvPr id="10" name="직사각형 9"/>
          <p:cNvSpPr/>
          <p:nvPr/>
        </p:nvSpPr>
        <p:spPr>
          <a:xfrm>
            <a:off x="1082894" y="397654"/>
            <a:ext cx="2808312" cy="261610"/>
          </a:xfrm>
          <a:prstGeom prst="rect">
            <a:avLst/>
          </a:prstGeom>
        </p:spPr>
        <p:txBody>
          <a:bodyPr wrap="square">
            <a:spAutoFit/>
          </a:bodyPr>
          <a:lstStyle/>
          <a:p>
            <a:r>
              <a:rPr lang="en-US" altLang="ko-KR" sz="1100" dirty="0" smtClean="0">
                <a:latin typeface="+mn-ea"/>
              </a:rPr>
              <a:t># </a:t>
            </a:r>
            <a:r>
              <a:rPr lang="ko-KR" altLang="en-US" sz="1100" dirty="0">
                <a:latin typeface="+mn-ea"/>
              </a:rPr>
              <a:t>국가 개수를 볼 </a:t>
            </a:r>
            <a:r>
              <a:rPr lang="ko-KR" altLang="en-US" sz="1100" dirty="0" smtClean="0">
                <a:latin typeface="+mn-ea"/>
              </a:rPr>
              <a:t>것</a:t>
            </a:r>
            <a:endParaRPr lang="ko-KR" altLang="en-US" sz="1100" dirty="0">
              <a:latin typeface="+mn-ea"/>
            </a:endParaRPr>
          </a:p>
        </p:txBody>
      </p:sp>
      <p:pic>
        <p:nvPicPr>
          <p:cNvPr id="1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4697" y="1200774"/>
            <a:ext cx="2411031" cy="1984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082894" y="48647"/>
            <a:ext cx="6552728" cy="276999"/>
          </a:xfrm>
          <a:prstGeom prst="rect">
            <a:avLst/>
          </a:prstGeom>
          <a:noFill/>
        </p:spPr>
        <p:txBody>
          <a:bodyPr wrap="square" rtlCol="0">
            <a:spAutoFit/>
          </a:bodyPr>
          <a:lstStyle/>
          <a:p>
            <a:r>
              <a:rPr lang="en-US" altLang="ko-KR" sz="1200" b="1" dirty="0"/>
              <a:t>4. </a:t>
            </a:r>
            <a:r>
              <a:rPr lang="en-US" altLang="ko-KR" sz="1200" b="1" dirty="0" err="1" smtClean="0"/>
              <a:t>visitor_location_country_id</a:t>
            </a:r>
            <a:r>
              <a:rPr lang="en-US" altLang="ko-KR" sz="1200" b="1" dirty="0" smtClean="0"/>
              <a:t> </a:t>
            </a:r>
            <a:r>
              <a:rPr lang="en-US" altLang="ko-KR" sz="1200" b="1" dirty="0"/>
              <a:t>: </a:t>
            </a:r>
            <a:r>
              <a:rPr lang="ko-KR" altLang="en-US" sz="1200" b="1" dirty="0" err="1"/>
              <a:t>접속자</a:t>
            </a:r>
            <a:r>
              <a:rPr lang="en-US" altLang="ko-KR" sz="1200" b="1" dirty="0"/>
              <a:t>(</a:t>
            </a:r>
            <a:r>
              <a:rPr lang="en-US" altLang="ko-KR" sz="1200" b="1" dirty="0" err="1"/>
              <a:t>search_id</a:t>
            </a:r>
            <a:r>
              <a:rPr lang="en-US" altLang="ko-KR" sz="1200" b="1" dirty="0"/>
              <a:t>)</a:t>
            </a:r>
            <a:r>
              <a:rPr lang="ko-KR" altLang="en-US" sz="1200" b="1" dirty="0"/>
              <a:t>의 국가 번호</a:t>
            </a:r>
          </a:p>
        </p:txBody>
      </p:sp>
      <p:pic>
        <p:nvPicPr>
          <p:cNvPr id="13" name="Picture 8" descr="D:\1409_DataVisualization\14DV_part3\kaggleSsum\kaggle_EED\images\04_visitor_location_country_i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0151" y="-7208"/>
            <a:ext cx="5041290" cy="3418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7600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9147" y="88136"/>
            <a:ext cx="9262857" cy="1985159"/>
          </a:xfrm>
          <a:prstGeom prst="rect">
            <a:avLst/>
          </a:prstGeom>
          <a:noFill/>
        </p:spPr>
        <p:txBody>
          <a:bodyPr wrap="none" rtlCol="0">
            <a:spAutoFit/>
          </a:bodyPr>
          <a:lstStyle/>
          <a:p>
            <a:pPr>
              <a:lnSpc>
                <a:spcPct val="150000"/>
              </a:lnSpc>
            </a:pPr>
            <a:r>
              <a:rPr lang="en-US" altLang="ko-KR" b="1" dirty="0" err="1" smtClean="0"/>
              <a:t>visitor_location_country_id</a:t>
            </a:r>
            <a:r>
              <a:rPr lang="en-US" altLang="ko-KR" b="1" dirty="0" smtClean="0"/>
              <a:t>(</a:t>
            </a:r>
            <a:r>
              <a:rPr lang="ko-KR" altLang="en-US" b="1" dirty="0" smtClean="0"/>
              <a:t>같은 나라 호텔로 예약은 어느 정도</a:t>
            </a:r>
            <a:r>
              <a:rPr lang="en-US" altLang="ko-KR" b="1" dirty="0" smtClean="0"/>
              <a:t>)</a:t>
            </a:r>
          </a:p>
          <a:p>
            <a:pPr marL="285750" indent="-285750">
              <a:lnSpc>
                <a:spcPct val="150000"/>
              </a:lnSpc>
              <a:buFontTx/>
              <a:buChar char="-"/>
            </a:pPr>
            <a:r>
              <a:rPr lang="ko-KR" altLang="en-US" sz="1600" u="sng" dirty="0" smtClean="0"/>
              <a:t>국가번호 </a:t>
            </a:r>
            <a:r>
              <a:rPr lang="en-US" altLang="ko-KR" sz="1600" u="sng" dirty="0" smtClean="0"/>
              <a:t>219</a:t>
            </a:r>
            <a:r>
              <a:rPr lang="ko-KR" altLang="en-US" sz="1600" u="sng" dirty="0" smtClean="0"/>
              <a:t>번이 아주 많음</a:t>
            </a:r>
            <a:endParaRPr lang="en-US" altLang="ko-KR" sz="1600" u="sng" dirty="0" smtClean="0"/>
          </a:p>
          <a:p>
            <a:pPr marL="285750" indent="-285750">
              <a:lnSpc>
                <a:spcPct val="150000"/>
              </a:lnSpc>
              <a:buFontTx/>
              <a:buChar char="-"/>
            </a:pPr>
            <a:r>
              <a:rPr lang="en-US" altLang="ko-KR" sz="1600" dirty="0" err="1" smtClean="0"/>
              <a:t>visitor_location_country_id</a:t>
            </a:r>
            <a:r>
              <a:rPr lang="en-US" altLang="ko-KR" sz="1600" dirty="0" smtClean="0"/>
              <a:t>(</a:t>
            </a:r>
            <a:r>
              <a:rPr lang="ko-KR" altLang="en-US" sz="1600" dirty="0" smtClean="0"/>
              <a:t>접속자의 국가 </a:t>
            </a:r>
            <a:r>
              <a:rPr lang="en-US" altLang="ko-KR" sz="1600" dirty="0"/>
              <a:t>id) == </a:t>
            </a:r>
            <a:r>
              <a:rPr lang="en-US" altLang="ko-KR" sz="1600" dirty="0" err="1" smtClean="0"/>
              <a:t>prop_contry_id</a:t>
            </a:r>
            <a:r>
              <a:rPr lang="en-US" altLang="ko-KR" sz="1600" dirty="0" smtClean="0"/>
              <a:t> (</a:t>
            </a:r>
            <a:r>
              <a:rPr lang="ko-KR" altLang="en-US" sz="1600" dirty="0" smtClean="0"/>
              <a:t>호텔의</a:t>
            </a:r>
            <a:r>
              <a:rPr lang="en-US" altLang="ko-KR" sz="1600" dirty="0" smtClean="0"/>
              <a:t> </a:t>
            </a:r>
            <a:r>
              <a:rPr lang="ko-KR" altLang="en-US" sz="1600" dirty="0" smtClean="0"/>
              <a:t>국가 </a:t>
            </a:r>
            <a:r>
              <a:rPr lang="en-US" altLang="ko-KR" sz="1600" dirty="0" smtClean="0"/>
              <a:t>id)   6,323,274</a:t>
            </a:r>
            <a:r>
              <a:rPr lang="ko-KR" altLang="en-US" sz="1600" dirty="0" smtClean="0"/>
              <a:t>개</a:t>
            </a:r>
            <a:endParaRPr lang="en-US" altLang="ko-KR" sz="1600" dirty="0" smtClean="0"/>
          </a:p>
          <a:p>
            <a:pPr marL="285750" indent="-285750">
              <a:lnSpc>
                <a:spcPct val="150000"/>
              </a:lnSpc>
              <a:buFontTx/>
              <a:buChar char="-"/>
            </a:pPr>
            <a:r>
              <a:rPr lang="en-US" altLang="ko-KR" sz="1600" dirty="0" err="1"/>
              <a:t>visitor_location_country_id</a:t>
            </a:r>
            <a:r>
              <a:rPr lang="en-US" altLang="ko-KR" sz="1600" dirty="0"/>
              <a:t>(</a:t>
            </a:r>
            <a:r>
              <a:rPr lang="ko-KR" altLang="en-US" sz="1600" dirty="0"/>
              <a:t>접속자의 국가 </a:t>
            </a:r>
            <a:r>
              <a:rPr lang="en-US" altLang="ko-KR" sz="1600" dirty="0"/>
              <a:t>id) </a:t>
            </a:r>
            <a:r>
              <a:rPr lang="en-US" altLang="ko-KR" sz="1600" dirty="0" smtClean="0"/>
              <a:t>!= </a:t>
            </a:r>
            <a:r>
              <a:rPr lang="en-US" altLang="ko-KR" sz="1600" dirty="0" err="1"/>
              <a:t>prop_contry_id</a:t>
            </a:r>
            <a:r>
              <a:rPr lang="en-US" altLang="ko-KR" sz="1600" dirty="0"/>
              <a:t> (</a:t>
            </a:r>
            <a:r>
              <a:rPr lang="ko-KR" altLang="en-US" sz="1600" dirty="0"/>
              <a:t>호텔의</a:t>
            </a:r>
            <a:r>
              <a:rPr lang="en-US" altLang="ko-KR" sz="1600" dirty="0"/>
              <a:t> </a:t>
            </a:r>
            <a:r>
              <a:rPr lang="ko-KR" altLang="en-US" sz="1600" dirty="0"/>
              <a:t>국가 </a:t>
            </a:r>
            <a:r>
              <a:rPr lang="en-US" altLang="ko-KR" sz="1600" dirty="0"/>
              <a:t>id)   </a:t>
            </a:r>
            <a:r>
              <a:rPr lang="en-US" altLang="ko-KR" sz="1600" dirty="0" smtClean="0"/>
              <a:t>3,594,256</a:t>
            </a:r>
            <a:r>
              <a:rPr lang="ko-KR" altLang="en-US" sz="1600" dirty="0" smtClean="0"/>
              <a:t>개</a:t>
            </a:r>
            <a:endParaRPr lang="en-US" altLang="ko-KR" sz="1600" dirty="0"/>
          </a:p>
          <a:p>
            <a:pPr marL="285750" indent="-285750">
              <a:lnSpc>
                <a:spcPct val="150000"/>
              </a:lnSpc>
              <a:buFontTx/>
              <a:buChar char="-"/>
            </a:pPr>
            <a:r>
              <a:rPr lang="ko-KR" altLang="en-US" sz="1600" dirty="0" smtClean="0"/>
              <a:t>같은 경우가 다른 경우보다 </a:t>
            </a:r>
            <a:r>
              <a:rPr lang="en-US" altLang="ko-KR" sz="1600" dirty="0" smtClean="0"/>
              <a:t>1.76</a:t>
            </a:r>
            <a:r>
              <a:rPr lang="ko-KR" altLang="en-US" sz="1600" dirty="0" smtClean="0"/>
              <a:t>배</a:t>
            </a:r>
            <a:endParaRPr lang="en-US" altLang="ko-KR" sz="1600" dirty="0" smtClean="0"/>
          </a:p>
        </p:txBody>
      </p:sp>
      <p:sp>
        <p:nvSpPr>
          <p:cNvPr id="7" name="직사각형 6"/>
          <p:cNvSpPr/>
          <p:nvPr/>
        </p:nvSpPr>
        <p:spPr>
          <a:xfrm>
            <a:off x="135873" y="5520227"/>
            <a:ext cx="3925678" cy="1200329"/>
          </a:xfrm>
          <a:prstGeom prst="rect">
            <a:avLst/>
          </a:prstGeom>
          <a:ln w="12700">
            <a:solidFill>
              <a:schemeClr val="accent1"/>
            </a:solidFill>
          </a:ln>
        </p:spPr>
        <p:txBody>
          <a:bodyPr wrap="square">
            <a:spAutoFit/>
          </a:bodyPr>
          <a:lstStyle/>
          <a:p>
            <a:r>
              <a:rPr lang="en-US" altLang="ko-KR" sz="1200" dirty="0" smtClean="0"/>
              <a:t>- </a:t>
            </a:r>
            <a:r>
              <a:rPr lang="en-US" altLang="ko-KR" sz="1200" dirty="0" err="1" smtClean="0"/>
              <a:t>prop_country_id</a:t>
            </a:r>
            <a:r>
              <a:rPr lang="en-US" altLang="ko-KR" sz="1200" dirty="0" smtClean="0"/>
              <a:t> </a:t>
            </a:r>
            <a:r>
              <a:rPr lang="ko-KR" altLang="en-US" sz="1200" dirty="0" smtClean="0"/>
              <a:t>에서</a:t>
            </a:r>
            <a:endParaRPr lang="en-US" altLang="ko-KR" sz="1200" dirty="0"/>
          </a:p>
          <a:p>
            <a:r>
              <a:rPr lang="en-US" altLang="ko-KR" sz="1200" dirty="0" smtClean="0"/>
              <a:t>  219</a:t>
            </a:r>
            <a:r>
              <a:rPr lang="ko-KR" altLang="en-US" sz="1200" dirty="0"/>
              <a:t>번 </a:t>
            </a:r>
            <a:r>
              <a:rPr lang="ko-KR" altLang="en-US" sz="1200" dirty="0" smtClean="0"/>
              <a:t>나라 </a:t>
            </a:r>
            <a:r>
              <a:rPr lang="en-US" altLang="ko-KR" sz="1200" dirty="0"/>
              <a:t>(</a:t>
            </a:r>
            <a:r>
              <a:rPr lang="en-US" altLang="ko-KR" sz="1200" dirty="0" smtClean="0"/>
              <a:t>6,052,976</a:t>
            </a:r>
            <a:r>
              <a:rPr lang="ko-KR" altLang="en-US" sz="1200" dirty="0" smtClean="0"/>
              <a:t>개</a:t>
            </a:r>
            <a:r>
              <a:rPr lang="en-US" altLang="ko-KR" sz="1200" dirty="0" smtClean="0"/>
              <a:t>) </a:t>
            </a:r>
            <a:r>
              <a:rPr lang="ko-KR" altLang="en-US" sz="1200" dirty="0" smtClean="0"/>
              <a:t>전체의 </a:t>
            </a:r>
            <a:r>
              <a:rPr lang="ko-KR" altLang="en-US" sz="1200" dirty="0"/>
              <a:t>약 </a:t>
            </a:r>
            <a:r>
              <a:rPr lang="en-US" altLang="ko-KR" sz="1200" dirty="0"/>
              <a:t>61</a:t>
            </a:r>
            <a:r>
              <a:rPr lang="en-US" altLang="ko-KR" sz="1200" dirty="0" smtClean="0"/>
              <a:t>%</a:t>
            </a:r>
          </a:p>
          <a:p>
            <a:pPr marL="171450" indent="-171450">
              <a:buFontTx/>
              <a:buChar char="-"/>
            </a:pPr>
            <a:r>
              <a:rPr lang="en-US" altLang="ko-KR" sz="1200" dirty="0" smtClean="0"/>
              <a:t>219</a:t>
            </a:r>
            <a:r>
              <a:rPr lang="ko-KR" altLang="en-US" sz="1200" dirty="0" smtClean="0"/>
              <a:t>번과 다른 나라의 개수차이가 너무 </a:t>
            </a:r>
            <a:r>
              <a:rPr lang="ko-KR" altLang="en-US" sz="1200" dirty="0"/>
              <a:t>커</a:t>
            </a:r>
            <a:r>
              <a:rPr lang="ko-KR" altLang="en-US" sz="1200" dirty="0" smtClean="0"/>
              <a:t>서 다른 나라 국가를 제외함</a:t>
            </a:r>
            <a:endParaRPr lang="en-US" altLang="ko-KR" sz="1200" dirty="0" smtClean="0"/>
          </a:p>
          <a:p>
            <a:pPr marL="171450" indent="-171450">
              <a:buFontTx/>
              <a:buChar char="-"/>
            </a:pPr>
            <a:r>
              <a:rPr lang="en-US" altLang="ko-KR" sz="1200" b="1" dirty="0" smtClean="0"/>
              <a:t>219 id</a:t>
            </a:r>
            <a:r>
              <a:rPr lang="ko-KR" altLang="en-US" sz="1200" b="1" dirty="0" smtClean="0"/>
              <a:t>의 </a:t>
            </a:r>
            <a:r>
              <a:rPr lang="ko-KR" altLang="en-US" sz="1200" b="1" dirty="0" err="1" smtClean="0"/>
              <a:t>접속자는</a:t>
            </a:r>
            <a:r>
              <a:rPr lang="ko-KR" altLang="en-US" sz="1200" b="1" dirty="0" smtClean="0"/>
              <a:t> 타국으로 가는 경우는 많지 않은 편이다</a:t>
            </a:r>
            <a:r>
              <a:rPr lang="en-US" altLang="ko-KR" sz="1200" b="1" dirty="0" smtClean="0"/>
              <a:t>. </a:t>
            </a:r>
            <a:r>
              <a:rPr lang="en-US" altLang="ko-KR" sz="1200" dirty="0" smtClean="0"/>
              <a:t>(3,594,256 – 742,756 = 2,851,500)</a:t>
            </a:r>
            <a:endParaRPr lang="en-US" altLang="ko-KR" sz="1200" dirty="0"/>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1726" y="2073295"/>
            <a:ext cx="6540500" cy="4152900"/>
          </a:xfrm>
          <a:prstGeom prst="rect">
            <a:avLst/>
          </a:prstGeom>
        </p:spPr>
      </p:pic>
      <p:sp>
        <p:nvSpPr>
          <p:cNvPr id="6" name="TextBox 5"/>
          <p:cNvSpPr txBox="1"/>
          <p:nvPr/>
        </p:nvSpPr>
        <p:spPr>
          <a:xfrm>
            <a:off x="9781892" y="2883979"/>
            <a:ext cx="920445" cy="400110"/>
          </a:xfrm>
          <a:prstGeom prst="rect">
            <a:avLst/>
          </a:prstGeom>
          <a:noFill/>
        </p:spPr>
        <p:txBody>
          <a:bodyPr wrap="none" rtlCol="0">
            <a:spAutoFit/>
          </a:bodyPr>
          <a:lstStyle/>
          <a:p>
            <a:r>
              <a:rPr lang="en-US" altLang="ko-KR" sz="2000" dirty="0" smtClean="0">
                <a:solidFill>
                  <a:srgbClr val="FF0000"/>
                </a:solidFill>
              </a:rPr>
              <a:t>3.86</a:t>
            </a:r>
            <a:r>
              <a:rPr lang="ko-KR" altLang="en-US" sz="2000" dirty="0" smtClean="0">
                <a:solidFill>
                  <a:srgbClr val="FF0000"/>
                </a:solidFill>
              </a:rPr>
              <a:t>배</a:t>
            </a:r>
            <a:endParaRPr lang="ko-KR" altLang="en-US" sz="2000" dirty="0">
              <a:solidFill>
                <a:srgbClr val="FF0000"/>
              </a:solidFill>
            </a:endParaRPr>
          </a:p>
        </p:txBody>
      </p:sp>
      <p:sp>
        <p:nvSpPr>
          <p:cNvPr id="8" name="오른쪽 대괄호 7"/>
          <p:cNvSpPr/>
          <p:nvPr/>
        </p:nvSpPr>
        <p:spPr>
          <a:xfrm>
            <a:off x="9243308" y="2073296"/>
            <a:ext cx="308473" cy="2421586"/>
          </a:xfrm>
          <a:prstGeom prst="rightBracket">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Tree>
    <p:extLst>
      <p:ext uri="{BB962C8B-B14F-4D97-AF65-F5344CB8AC3E}">
        <p14:creationId xmlns:p14="http://schemas.microsoft.com/office/powerpoint/2010/main" val="16874080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794" y="0"/>
            <a:ext cx="11963314" cy="6753340"/>
          </a:xfrm>
          <a:prstGeom prst="rect">
            <a:avLst/>
          </a:prstGeom>
        </p:spPr>
      </p:pic>
    </p:spTree>
    <p:extLst>
      <p:ext uri="{BB962C8B-B14F-4D97-AF65-F5344CB8AC3E}">
        <p14:creationId xmlns:p14="http://schemas.microsoft.com/office/powerpoint/2010/main" val="2346385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70332" y="275422"/>
            <a:ext cx="6707221" cy="369332"/>
          </a:xfrm>
          <a:prstGeom prst="rect">
            <a:avLst/>
          </a:prstGeom>
          <a:noFill/>
        </p:spPr>
        <p:txBody>
          <a:bodyPr wrap="none" rtlCol="0">
            <a:spAutoFit/>
          </a:bodyPr>
          <a:lstStyle/>
          <a:p>
            <a:r>
              <a:rPr lang="ko-KR" altLang="en-US" dirty="0" smtClean="0"/>
              <a:t>전체 </a:t>
            </a:r>
            <a:r>
              <a:rPr lang="en-US" altLang="ko-KR" dirty="0" smtClean="0"/>
              <a:t>row </a:t>
            </a:r>
            <a:r>
              <a:rPr lang="ko-KR" altLang="en-US" dirty="0" smtClean="0"/>
              <a:t>개수 </a:t>
            </a:r>
            <a:r>
              <a:rPr lang="en-US" altLang="ko-KR" dirty="0" smtClean="0"/>
              <a:t>: 9,917,530 </a:t>
            </a:r>
            <a:r>
              <a:rPr lang="ko-KR" altLang="en-US" dirty="0" smtClean="0"/>
              <a:t>개</a:t>
            </a:r>
            <a:r>
              <a:rPr lang="en-US" altLang="ko-KR" dirty="0"/>
              <a:t> </a:t>
            </a:r>
            <a:r>
              <a:rPr lang="en-US" altLang="ko-KR" dirty="0" smtClean="0"/>
              <a:t>     /           Column </a:t>
            </a:r>
            <a:r>
              <a:rPr lang="ko-KR" altLang="en-US" dirty="0" smtClean="0"/>
              <a:t>개수 </a:t>
            </a:r>
            <a:r>
              <a:rPr lang="en-US" altLang="ko-KR" dirty="0" smtClean="0"/>
              <a:t>: 54</a:t>
            </a:r>
            <a:r>
              <a:rPr lang="ko-KR" altLang="en-US" dirty="0" smtClean="0"/>
              <a:t>개</a:t>
            </a:r>
            <a:endParaRPr lang="en-US" altLang="ko-KR" dirty="0" smtClean="0"/>
          </a:p>
        </p:txBody>
      </p:sp>
      <p:graphicFrame>
        <p:nvGraphicFramePr>
          <p:cNvPr id="4" name="표 3"/>
          <p:cNvGraphicFramePr>
            <a:graphicFrameLocks noGrp="1"/>
          </p:cNvGraphicFramePr>
          <p:nvPr>
            <p:extLst>
              <p:ext uri="{D42A27DB-BD31-4B8C-83A1-F6EECF244321}">
                <p14:modId xmlns:p14="http://schemas.microsoft.com/office/powerpoint/2010/main" val="1973146341"/>
              </p:ext>
            </p:extLst>
          </p:nvPr>
        </p:nvGraphicFramePr>
        <p:xfrm>
          <a:off x="1723002" y="775721"/>
          <a:ext cx="8855856" cy="5963649"/>
        </p:xfrm>
        <a:graphic>
          <a:graphicData uri="http://schemas.openxmlformats.org/drawingml/2006/table">
            <a:tbl>
              <a:tblPr/>
              <a:tblGrid>
                <a:gridCol w="234455"/>
                <a:gridCol w="1567955"/>
                <a:gridCol w="648793"/>
                <a:gridCol w="3740357"/>
                <a:gridCol w="2664296"/>
              </a:tblGrid>
              <a:tr h="184061">
                <a:tc>
                  <a:txBody>
                    <a:bodyPr/>
                    <a:lstStyle/>
                    <a:p>
                      <a:pPr algn="ctr" fontAlgn="ctr"/>
                      <a:r>
                        <a:rPr lang="en-US" sz="1000" b="1" i="0" u="none" strike="noStrike" dirty="0">
                          <a:solidFill>
                            <a:srgbClr val="555555"/>
                          </a:solidFill>
                          <a:effectLst/>
                          <a:latin typeface="+mn-ea"/>
                          <a:ea typeface="+mn-ea"/>
                        </a:rPr>
                        <a:t>no.</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1" i="0" u="none" strike="noStrike" dirty="0">
                          <a:solidFill>
                            <a:srgbClr val="555555"/>
                          </a:solidFill>
                          <a:effectLst/>
                          <a:latin typeface="+mn-ea"/>
                          <a:ea typeface="+mn-ea"/>
                        </a:rPr>
                        <a:t>Column Name</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1" i="0" u="none" strike="noStrike">
                          <a:solidFill>
                            <a:srgbClr val="555555"/>
                          </a:solidFill>
                          <a:effectLst/>
                          <a:latin typeface="+mn-ea"/>
                          <a:ea typeface="+mn-ea"/>
                        </a:rPr>
                        <a:t>Data Type</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1" i="0" u="none" strike="noStrike">
                          <a:solidFill>
                            <a:srgbClr val="555555"/>
                          </a:solidFill>
                          <a:effectLst/>
                          <a:latin typeface="+mn-ea"/>
                          <a:ea typeface="+mn-ea"/>
                        </a:rPr>
                        <a:t>Description</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ko-KR" altLang="en-US" sz="1000" b="1" i="0" u="none" strike="noStrike" dirty="0">
                          <a:solidFill>
                            <a:srgbClr val="555555"/>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61974">
                <a:tc>
                  <a:txBody>
                    <a:bodyPr/>
                    <a:lstStyle/>
                    <a:p>
                      <a:pPr algn="ctr" fontAlgn="ctr"/>
                      <a:r>
                        <a:rPr lang="en-US" altLang="ko-KR" sz="1000" b="0" i="0" u="none" strike="noStrike">
                          <a:solidFill>
                            <a:srgbClr val="555555"/>
                          </a:solidFill>
                          <a:effectLst/>
                          <a:latin typeface="+mn-ea"/>
                          <a:ea typeface="+mn-ea"/>
                        </a:rPr>
                        <a:t>1</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dirty="0" err="1">
                          <a:solidFill>
                            <a:srgbClr val="555555"/>
                          </a:solidFill>
                          <a:effectLst/>
                          <a:latin typeface="+mn-ea"/>
                          <a:ea typeface="+mn-ea"/>
                        </a:rPr>
                        <a:t>srch_id</a:t>
                      </a:r>
                      <a:endParaRPr lang="en-US" sz="1000" b="0" i="0" u="none" strike="noStrike" dirty="0">
                        <a:solidFill>
                          <a:srgbClr val="555555"/>
                        </a:solidFill>
                        <a:effectLst/>
                        <a:latin typeface="+mn-ea"/>
                        <a:ea typeface="+mn-ea"/>
                      </a:endParaRP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dirty="0">
                          <a:solidFill>
                            <a:srgbClr val="555555"/>
                          </a:solidFill>
                          <a:effectLst/>
                          <a:latin typeface="+mn-ea"/>
                          <a:ea typeface="+mn-ea"/>
                        </a:rPr>
                        <a:t>Integer</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solidFill>
                            <a:srgbClr val="555555"/>
                          </a:solidFill>
                          <a:effectLst/>
                          <a:latin typeface="+mn-ea"/>
                          <a:ea typeface="+mn-ea"/>
                        </a:rPr>
                        <a:t>The ID of the search</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dirty="0">
                          <a:solidFill>
                            <a:srgbClr val="000000"/>
                          </a:solidFill>
                          <a:effectLst/>
                          <a:latin typeface="+mn-ea"/>
                          <a:ea typeface="+mn-ea"/>
                        </a:rPr>
                        <a:t>　</a:t>
                      </a:r>
                      <a:r>
                        <a:rPr lang="ko-KR" altLang="en-US" sz="1000" b="0" i="0" u="none" strike="noStrike" dirty="0" smtClean="0">
                          <a:solidFill>
                            <a:srgbClr val="000000"/>
                          </a:solidFill>
                          <a:effectLst/>
                          <a:latin typeface="+mn-ea"/>
                          <a:ea typeface="+mn-ea"/>
                        </a:rPr>
                        <a:t>검색 아이디</a:t>
                      </a:r>
                      <a:endParaRPr lang="ko-KR" altLang="en-US" sz="1000" b="0" i="0" u="none" strike="noStrike" dirty="0">
                        <a:solidFill>
                          <a:srgbClr val="000000"/>
                        </a:solidFill>
                        <a:effectLst/>
                        <a:latin typeface="+mn-ea"/>
                        <a:ea typeface="+mn-ea"/>
                      </a:endParaRP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974">
                <a:tc>
                  <a:txBody>
                    <a:bodyPr/>
                    <a:lstStyle/>
                    <a:p>
                      <a:pPr algn="ctr" fontAlgn="ctr"/>
                      <a:r>
                        <a:rPr lang="en-US" altLang="ko-KR" sz="1000" b="0" i="0" u="none" strike="noStrike">
                          <a:solidFill>
                            <a:srgbClr val="555555"/>
                          </a:solidFill>
                          <a:effectLst/>
                          <a:latin typeface="+mn-ea"/>
                          <a:ea typeface="+mn-ea"/>
                        </a:rPr>
                        <a:t>2</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date_time</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Date/time</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solidFill>
                            <a:srgbClr val="555555"/>
                          </a:solidFill>
                          <a:effectLst/>
                          <a:latin typeface="+mn-ea"/>
                          <a:ea typeface="+mn-ea"/>
                        </a:rPr>
                        <a:t>Date and time of the search</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dirty="0">
                          <a:solidFill>
                            <a:srgbClr val="000000"/>
                          </a:solidFill>
                          <a:effectLst/>
                          <a:latin typeface="+mn-ea"/>
                          <a:ea typeface="+mn-ea"/>
                        </a:rPr>
                        <a:t>　</a:t>
                      </a:r>
                      <a:r>
                        <a:rPr lang="ko-KR" altLang="en-US" sz="1000" b="0" i="0" u="none" strike="noStrike" dirty="0" err="1" smtClean="0">
                          <a:solidFill>
                            <a:srgbClr val="000000"/>
                          </a:solidFill>
                          <a:effectLst/>
                          <a:latin typeface="+mn-ea"/>
                          <a:ea typeface="+mn-ea"/>
                        </a:rPr>
                        <a:t>검색일시</a:t>
                      </a:r>
                      <a:endParaRPr lang="ko-KR" altLang="en-US" sz="1000" b="0" i="0" u="none" strike="noStrike" dirty="0">
                        <a:solidFill>
                          <a:srgbClr val="000000"/>
                        </a:solidFill>
                        <a:effectLst/>
                        <a:latin typeface="+mn-ea"/>
                        <a:ea typeface="+mn-ea"/>
                      </a:endParaRP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5484">
                <a:tc>
                  <a:txBody>
                    <a:bodyPr/>
                    <a:lstStyle/>
                    <a:p>
                      <a:pPr algn="ctr" fontAlgn="ctr"/>
                      <a:r>
                        <a:rPr lang="en-US" altLang="ko-KR" sz="1000" b="0" i="0" u="none" strike="noStrike">
                          <a:solidFill>
                            <a:srgbClr val="555555"/>
                          </a:solidFill>
                          <a:effectLst/>
                          <a:latin typeface="+mn-ea"/>
                          <a:ea typeface="+mn-ea"/>
                        </a:rPr>
                        <a:t>3</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site_id</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Integer</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solidFill>
                            <a:srgbClr val="555555"/>
                          </a:solidFill>
                          <a:effectLst/>
                          <a:latin typeface="+mn-ea"/>
                          <a:ea typeface="+mn-ea"/>
                        </a:rPr>
                        <a:t>ID of the Expedia point of sale (i.e. Expedia.com, Expedia.co.uk, Expedia.co.jp,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dirty="0">
                          <a:solidFill>
                            <a:srgbClr val="000000"/>
                          </a:solidFill>
                          <a:effectLst/>
                          <a:latin typeface="+mn-ea"/>
                          <a:ea typeface="+mn-ea"/>
                        </a:rPr>
                        <a:t>　</a:t>
                      </a:r>
                      <a:r>
                        <a:rPr lang="ko-KR" altLang="en-US" sz="1000" b="0" i="0" u="none" strike="noStrike" dirty="0" smtClean="0">
                          <a:solidFill>
                            <a:srgbClr val="000000"/>
                          </a:solidFill>
                          <a:effectLst/>
                          <a:latin typeface="+mn-ea"/>
                          <a:ea typeface="+mn-ea"/>
                        </a:rPr>
                        <a:t>여러 </a:t>
                      </a:r>
                      <a:r>
                        <a:rPr lang="en-US" altLang="ko-KR" sz="1000" b="0" i="0" u="none" strike="noStrike" dirty="0" err="1" smtClean="0">
                          <a:solidFill>
                            <a:srgbClr val="000000"/>
                          </a:solidFill>
                          <a:effectLst/>
                          <a:latin typeface="+mn-ea"/>
                          <a:ea typeface="+mn-ea"/>
                        </a:rPr>
                        <a:t>expedia</a:t>
                      </a:r>
                      <a:r>
                        <a:rPr lang="en-US" altLang="ko-KR" sz="1000" b="0" i="0" u="none" strike="noStrike" dirty="0" smtClean="0">
                          <a:solidFill>
                            <a:srgbClr val="000000"/>
                          </a:solidFill>
                          <a:effectLst/>
                          <a:latin typeface="+mn-ea"/>
                          <a:ea typeface="+mn-ea"/>
                        </a:rPr>
                        <a:t> </a:t>
                      </a:r>
                      <a:r>
                        <a:rPr lang="ko-KR" altLang="en-US" sz="1000" b="0" i="0" u="none" strike="noStrike" dirty="0" smtClean="0">
                          <a:solidFill>
                            <a:srgbClr val="000000"/>
                          </a:solidFill>
                          <a:effectLst/>
                          <a:latin typeface="+mn-ea"/>
                          <a:ea typeface="+mn-ea"/>
                        </a:rPr>
                        <a:t>사이트 번호</a:t>
                      </a:r>
                      <a:r>
                        <a:rPr lang="en-US" altLang="ko-KR" sz="1000" b="0" i="0" u="none" strike="noStrike" dirty="0" smtClean="0">
                          <a:solidFill>
                            <a:srgbClr val="000000"/>
                          </a:solidFill>
                          <a:effectLst/>
                          <a:latin typeface="+mn-ea"/>
                          <a:ea typeface="+mn-ea"/>
                        </a:rPr>
                        <a:t>(</a:t>
                      </a:r>
                      <a:r>
                        <a:rPr lang="ko-KR" altLang="en-US" sz="1000" b="0" i="0" u="none" strike="noStrike" dirty="0" smtClean="0">
                          <a:solidFill>
                            <a:srgbClr val="000000"/>
                          </a:solidFill>
                          <a:effectLst/>
                          <a:latin typeface="+mn-ea"/>
                          <a:ea typeface="+mn-ea"/>
                        </a:rPr>
                        <a:t>국가별</a:t>
                      </a:r>
                      <a:r>
                        <a:rPr lang="en-US" altLang="ko-KR" sz="1000" b="0" i="0" u="none" strike="noStrike" dirty="0" smtClean="0">
                          <a:solidFill>
                            <a:srgbClr val="000000"/>
                          </a:solidFill>
                          <a:effectLst/>
                          <a:latin typeface="+mn-ea"/>
                          <a:ea typeface="+mn-ea"/>
                        </a:rPr>
                        <a:t>?)</a:t>
                      </a:r>
                      <a:endParaRPr lang="ko-KR" altLang="en-US" sz="1000" b="0" i="0" u="none" strike="noStrike" dirty="0">
                        <a:solidFill>
                          <a:srgbClr val="000000"/>
                        </a:solidFill>
                        <a:effectLst/>
                        <a:latin typeface="+mn-ea"/>
                        <a:ea typeface="+mn-ea"/>
                      </a:endParaRP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808">
                <a:tc>
                  <a:txBody>
                    <a:bodyPr/>
                    <a:lstStyle/>
                    <a:p>
                      <a:pPr algn="ctr" fontAlgn="ctr"/>
                      <a:r>
                        <a:rPr lang="en-US" altLang="ko-KR" sz="1000" b="0" i="0" u="none" strike="noStrike">
                          <a:solidFill>
                            <a:srgbClr val="555555"/>
                          </a:solidFill>
                          <a:effectLst/>
                          <a:latin typeface="+mn-ea"/>
                          <a:ea typeface="+mn-ea"/>
                        </a:rPr>
                        <a:t>4</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visitor_location_country_id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Integer</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555555"/>
                          </a:solidFill>
                          <a:effectLst/>
                          <a:latin typeface="+mn-ea"/>
                          <a:ea typeface="+mn-ea"/>
                        </a:rPr>
                        <a:t>The ID of the country the customer is located</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0643">
                <a:tc>
                  <a:txBody>
                    <a:bodyPr/>
                    <a:lstStyle/>
                    <a:p>
                      <a:pPr algn="ctr" fontAlgn="ctr"/>
                      <a:r>
                        <a:rPr lang="en-US" altLang="ko-KR" sz="1000" b="0" i="0" u="none" strike="noStrike">
                          <a:solidFill>
                            <a:srgbClr val="555555"/>
                          </a:solidFill>
                          <a:effectLst/>
                          <a:latin typeface="+mn-ea"/>
                          <a:ea typeface="+mn-ea"/>
                        </a:rPr>
                        <a:t>5</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visitor_hist_starrating</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Float</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555555"/>
                          </a:solidFill>
                          <a:effectLst/>
                          <a:latin typeface="+mn-ea"/>
                          <a:ea typeface="+mn-ea"/>
                        </a:rPr>
                        <a:t>The mean star rating of hotels the customer has previously purchased; null signifies there is no purchase history on the customer</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0643">
                <a:tc>
                  <a:txBody>
                    <a:bodyPr/>
                    <a:lstStyle/>
                    <a:p>
                      <a:pPr algn="ctr" fontAlgn="ctr"/>
                      <a:r>
                        <a:rPr lang="en-US" altLang="ko-KR" sz="1000" b="0" i="0" u="none" strike="noStrike">
                          <a:solidFill>
                            <a:srgbClr val="555555"/>
                          </a:solidFill>
                          <a:effectLst/>
                          <a:latin typeface="+mn-ea"/>
                          <a:ea typeface="+mn-ea"/>
                        </a:rPr>
                        <a:t>6</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visitor_hist_adr_usd</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n-ea"/>
                          <a:ea typeface="+mn-ea"/>
                        </a:rPr>
                        <a:t>Float</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555555"/>
                          </a:solidFill>
                          <a:effectLst/>
                          <a:latin typeface="+mn-ea"/>
                          <a:ea typeface="+mn-ea"/>
                        </a:rPr>
                        <a:t>The mean price per night (in US$) of the hotels the customer has previously purchased; null signifies there is no purchase history on the customer</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0322">
                <a:tc>
                  <a:txBody>
                    <a:bodyPr/>
                    <a:lstStyle/>
                    <a:p>
                      <a:pPr algn="ctr" fontAlgn="ctr"/>
                      <a:r>
                        <a:rPr lang="en-US" altLang="ko-KR" sz="1000" b="0" i="0" u="none" strike="noStrike">
                          <a:solidFill>
                            <a:srgbClr val="555555"/>
                          </a:solidFill>
                          <a:effectLst/>
                          <a:latin typeface="+mn-ea"/>
                          <a:ea typeface="+mn-ea"/>
                        </a:rPr>
                        <a:t>7</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prop_country_id</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Integer</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555555"/>
                          </a:solidFill>
                          <a:effectLst/>
                          <a:latin typeface="+mn-ea"/>
                          <a:ea typeface="+mn-ea"/>
                        </a:rPr>
                        <a:t>The ID of the country the hotel is located in</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974">
                <a:tc>
                  <a:txBody>
                    <a:bodyPr/>
                    <a:lstStyle/>
                    <a:p>
                      <a:pPr algn="ctr" fontAlgn="ctr"/>
                      <a:r>
                        <a:rPr lang="en-US" altLang="ko-KR" sz="1000" b="0" i="0" u="none" strike="noStrike">
                          <a:solidFill>
                            <a:srgbClr val="555555"/>
                          </a:solidFill>
                          <a:effectLst/>
                          <a:latin typeface="+mn-ea"/>
                          <a:ea typeface="+mn-ea"/>
                        </a:rPr>
                        <a:t>8</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prop_id</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Integer</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555555"/>
                          </a:solidFill>
                          <a:effectLst/>
                          <a:latin typeface="+mn-ea"/>
                          <a:ea typeface="+mn-ea"/>
                        </a:rPr>
                        <a:t>The ID of the hotel</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8313">
                <a:tc>
                  <a:txBody>
                    <a:bodyPr/>
                    <a:lstStyle/>
                    <a:p>
                      <a:pPr algn="ctr" fontAlgn="ctr"/>
                      <a:r>
                        <a:rPr lang="en-US" altLang="ko-KR" sz="1000" b="0" i="0" u="none" strike="noStrike">
                          <a:solidFill>
                            <a:srgbClr val="555555"/>
                          </a:solidFill>
                          <a:effectLst/>
                          <a:latin typeface="+mn-ea"/>
                          <a:ea typeface="+mn-ea"/>
                        </a:rPr>
                        <a:t>9</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prop_starrating</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Integer</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solidFill>
                            <a:srgbClr val="555555"/>
                          </a:solidFill>
                          <a:effectLst/>
                          <a:latin typeface="+mn-ea"/>
                          <a:ea typeface="+mn-ea"/>
                        </a:rPr>
                        <a:t>The star rating of the hotel, from 1 to 5, in increments of 1.  A 0 indicates the property has no stars, the star rating is not known or cannot be publicized.</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dirty="0">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5805">
                <a:tc>
                  <a:txBody>
                    <a:bodyPr/>
                    <a:lstStyle/>
                    <a:p>
                      <a:pPr algn="ctr" fontAlgn="ctr"/>
                      <a:r>
                        <a:rPr lang="en-US" altLang="ko-KR" sz="1000" b="0" i="0" u="none" strike="noStrike">
                          <a:solidFill>
                            <a:srgbClr val="555555"/>
                          </a:solidFill>
                          <a:effectLst/>
                          <a:latin typeface="+mn-ea"/>
                          <a:ea typeface="+mn-ea"/>
                        </a:rPr>
                        <a:t>10</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dirty="0" err="1">
                          <a:solidFill>
                            <a:srgbClr val="555555"/>
                          </a:solidFill>
                          <a:effectLst/>
                          <a:latin typeface="+mn-ea"/>
                          <a:ea typeface="+mn-ea"/>
                        </a:rPr>
                        <a:t>prop_review_score</a:t>
                      </a:r>
                      <a:endParaRPr lang="en-US" sz="1000" b="0" i="0" u="none" strike="noStrike" dirty="0">
                        <a:solidFill>
                          <a:srgbClr val="555555"/>
                        </a:solidFill>
                        <a:effectLst/>
                        <a:latin typeface="+mn-ea"/>
                        <a:ea typeface="+mn-ea"/>
                      </a:endParaRP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dirty="0">
                          <a:solidFill>
                            <a:srgbClr val="555555"/>
                          </a:solidFill>
                          <a:effectLst/>
                          <a:latin typeface="+mn-ea"/>
                          <a:ea typeface="+mn-ea"/>
                        </a:rPr>
                        <a:t>Float</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solidFill>
                            <a:srgbClr val="555555"/>
                          </a:solidFill>
                          <a:effectLst/>
                          <a:latin typeface="+mn-ea"/>
                          <a:ea typeface="+mn-ea"/>
                        </a:rPr>
                        <a:t>The mean customer review score for the hotel on a scale out of 5, rounded to 0.5 increments. A 0 means there have been no reviews, null that the information is not available.</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0322">
                <a:tc>
                  <a:txBody>
                    <a:bodyPr/>
                    <a:lstStyle/>
                    <a:p>
                      <a:pPr algn="ctr" fontAlgn="ctr"/>
                      <a:r>
                        <a:rPr lang="en-US" altLang="ko-KR" sz="1000" b="0" i="0" u="none" strike="noStrike">
                          <a:solidFill>
                            <a:srgbClr val="555555"/>
                          </a:solidFill>
                          <a:effectLst/>
                          <a:latin typeface="+mn-ea"/>
                          <a:ea typeface="+mn-ea"/>
                        </a:rPr>
                        <a:t>11</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prop_brand_bool</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Integer</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555555"/>
                          </a:solidFill>
                          <a:effectLst/>
                          <a:latin typeface="+mn-ea"/>
                          <a:ea typeface="+mn-ea"/>
                        </a:rPr>
                        <a:t>+1 if the hotel is part of a major hotel chain; 0 if it is an independent hotel</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157">
                <a:tc>
                  <a:txBody>
                    <a:bodyPr/>
                    <a:lstStyle/>
                    <a:p>
                      <a:pPr algn="ctr" fontAlgn="ctr"/>
                      <a:r>
                        <a:rPr lang="en-US" altLang="ko-KR" sz="1000" b="0" i="0" u="none" strike="noStrike">
                          <a:solidFill>
                            <a:srgbClr val="555555"/>
                          </a:solidFill>
                          <a:effectLst/>
                          <a:latin typeface="+mn-ea"/>
                          <a:ea typeface="+mn-ea"/>
                        </a:rPr>
                        <a:t>12</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prop_location_score1</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Float</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555555"/>
                          </a:solidFill>
                          <a:effectLst/>
                          <a:latin typeface="+mn-ea"/>
                          <a:ea typeface="+mn-ea"/>
                        </a:rPr>
                        <a:t>A (first) score outlining the desirability of a hotel’s location</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157">
                <a:tc>
                  <a:txBody>
                    <a:bodyPr/>
                    <a:lstStyle/>
                    <a:p>
                      <a:pPr algn="ctr" fontAlgn="ctr"/>
                      <a:r>
                        <a:rPr lang="en-US" altLang="ko-KR" sz="1000" b="0" i="0" u="none" strike="noStrike">
                          <a:solidFill>
                            <a:srgbClr val="555555"/>
                          </a:solidFill>
                          <a:effectLst/>
                          <a:latin typeface="+mn-ea"/>
                          <a:ea typeface="+mn-ea"/>
                        </a:rPr>
                        <a:t>13</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prop_location_score2</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Float</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555555"/>
                          </a:solidFill>
                          <a:effectLst/>
                          <a:latin typeface="+mn-ea"/>
                          <a:ea typeface="+mn-ea"/>
                        </a:rPr>
                        <a:t>A (second) score outlining the desirability of the hotel’s location</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0643">
                <a:tc>
                  <a:txBody>
                    <a:bodyPr/>
                    <a:lstStyle/>
                    <a:p>
                      <a:pPr algn="ctr" fontAlgn="ctr"/>
                      <a:r>
                        <a:rPr lang="en-US" altLang="ko-KR" sz="1000" b="0" i="0" u="none" strike="noStrike">
                          <a:solidFill>
                            <a:srgbClr val="555555"/>
                          </a:solidFill>
                          <a:effectLst/>
                          <a:latin typeface="+mn-ea"/>
                          <a:ea typeface="+mn-ea"/>
                        </a:rPr>
                        <a:t>14</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prop_log_historical_price</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Float</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555555"/>
                          </a:solidFill>
                          <a:effectLst/>
                          <a:latin typeface="+mn-ea"/>
                          <a:ea typeface="+mn-ea"/>
                        </a:rPr>
                        <a:t>The logarithm of the mean price of the hotel over the last trading period. A 0 will occur if the hotel was not sold in that period.</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5484">
                <a:tc>
                  <a:txBody>
                    <a:bodyPr/>
                    <a:lstStyle/>
                    <a:p>
                      <a:pPr algn="ctr" fontAlgn="ctr"/>
                      <a:r>
                        <a:rPr lang="en-US" altLang="ko-KR" sz="1000" b="0" i="0" u="none" strike="noStrike">
                          <a:solidFill>
                            <a:srgbClr val="555555"/>
                          </a:solidFill>
                          <a:effectLst/>
                          <a:latin typeface="+mn-ea"/>
                          <a:ea typeface="+mn-ea"/>
                        </a:rPr>
                        <a:t>15</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position</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Integer</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555555"/>
                          </a:solidFill>
                          <a:effectLst/>
                          <a:latin typeface="+mn-ea"/>
                          <a:ea typeface="+mn-ea"/>
                        </a:rPr>
                        <a:t>Hotel position on Expedia's search results page. This is only provided for the training data, but not the test data.</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dirty="0">
                          <a:solidFill>
                            <a:srgbClr val="000000"/>
                          </a:solidFill>
                          <a:effectLst/>
                          <a:latin typeface="+mn-ea"/>
                          <a:ea typeface="+mn-ea"/>
                        </a:rPr>
                        <a:t>　</a:t>
                      </a:r>
                      <a:r>
                        <a:rPr lang="en-US" altLang="ko-KR" sz="1000" b="0" i="0" u="none" strike="noStrike" dirty="0" smtClean="0">
                          <a:solidFill>
                            <a:srgbClr val="000000"/>
                          </a:solidFill>
                          <a:effectLst/>
                          <a:latin typeface="+mn-lt"/>
                        </a:rPr>
                        <a:t>train only</a:t>
                      </a:r>
                      <a:endParaRPr lang="ko-KR" altLang="en-US" sz="1000" b="0" i="0" u="none" strike="noStrike" dirty="0">
                        <a:solidFill>
                          <a:srgbClr val="000000"/>
                        </a:solidFill>
                        <a:effectLst/>
                        <a:latin typeface="+mn-ea"/>
                        <a:ea typeface="+mn-ea"/>
                      </a:endParaRP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47892">
                <a:tc>
                  <a:txBody>
                    <a:bodyPr/>
                    <a:lstStyle/>
                    <a:p>
                      <a:pPr algn="ctr" fontAlgn="ctr"/>
                      <a:r>
                        <a:rPr lang="en-US" altLang="ko-KR" sz="1000" b="0" i="0" u="none" strike="noStrike">
                          <a:solidFill>
                            <a:srgbClr val="555555"/>
                          </a:solidFill>
                          <a:effectLst/>
                          <a:latin typeface="+mn-ea"/>
                          <a:ea typeface="+mn-ea"/>
                        </a:rPr>
                        <a:t>16</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price_usd</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Float</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solidFill>
                            <a:srgbClr val="555555"/>
                          </a:solidFill>
                          <a:effectLst/>
                          <a:latin typeface="+mn-ea"/>
                          <a:ea typeface="+mn-ea"/>
                        </a:rPr>
                        <a:t>Displayed price of the hotel for the given search.  Note that different countries have different conventions regarding displaying taxes and fees and the value may be per night or for the whole stay</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dirty="0">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15856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p:cNvGraphicFramePr>
            <a:graphicFrameLocks noGrp="1"/>
          </p:cNvGraphicFramePr>
          <p:nvPr>
            <p:extLst>
              <p:ext uri="{D42A27DB-BD31-4B8C-83A1-F6EECF244321}">
                <p14:modId xmlns:p14="http://schemas.microsoft.com/office/powerpoint/2010/main" val="1299739242"/>
              </p:ext>
            </p:extLst>
          </p:nvPr>
        </p:nvGraphicFramePr>
        <p:xfrm>
          <a:off x="1403512" y="268945"/>
          <a:ext cx="8855856" cy="5963649"/>
        </p:xfrm>
        <a:graphic>
          <a:graphicData uri="http://schemas.openxmlformats.org/drawingml/2006/table">
            <a:tbl>
              <a:tblPr/>
              <a:tblGrid>
                <a:gridCol w="234455"/>
                <a:gridCol w="1567955"/>
                <a:gridCol w="648793"/>
                <a:gridCol w="3740357"/>
                <a:gridCol w="2664296"/>
              </a:tblGrid>
              <a:tr h="184061">
                <a:tc>
                  <a:txBody>
                    <a:bodyPr/>
                    <a:lstStyle/>
                    <a:p>
                      <a:pPr algn="ctr" fontAlgn="ctr"/>
                      <a:r>
                        <a:rPr lang="en-US" sz="1000" b="1" i="0" u="none" strike="noStrike" dirty="0">
                          <a:solidFill>
                            <a:srgbClr val="555555"/>
                          </a:solidFill>
                          <a:effectLst/>
                          <a:latin typeface="+mn-ea"/>
                          <a:ea typeface="+mn-ea"/>
                        </a:rPr>
                        <a:t>no.</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1" i="0" u="none" strike="noStrike" dirty="0">
                          <a:solidFill>
                            <a:srgbClr val="555555"/>
                          </a:solidFill>
                          <a:effectLst/>
                          <a:latin typeface="+mn-ea"/>
                          <a:ea typeface="+mn-ea"/>
                        </a:rPr>
                        <a:t>Column Name</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1" i="0" u="none" strike="noStrike">
                          <a:solidFill>
                            <a:srgbClr val="555555"/>
                          </a:solidFill>
                          <a:effectLst/>
                          <a:latin typeface="+mn-ea"/>
                          <a:ea typeface="+mn-ea"/>
                        </a:rPr>
                        <a:t>Data Type</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1" i="0" u="none" strike="noStrike">
                          <a:solidFill>
                            <a:srgbClr val="555555"/>
                          </a:solidFill>
                          <a:effectLst/>
                          <a:latin typeface="+mn-ea"/>
                          <a:ea typeface="+mn-ea"/>
                        </a:rPr>
                        <a:t>Description</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ko-KR" altLang="en-US" sz="1000" b="1" i="0" u="none" strike="noStrike" dirty="0">
                          <a:solidFill>
                            <a:srgbClr val="555555"/>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61974">
                <a:tc>
                  <a:txBody>
                    <a:bodyPr/>
                    <a:lstStyle/>
                    <a:p>
                      <a:pPr algn="ctr" fontAlgn="ctr"/>
                      <a:r>
                        <a:rPr lang="en-US" altLang="ko-KR" sz="1000" b="0" i="0" u="none" strike="noStrike">
                          <a:solidFill>
                            <a:srgbClr val="555555"/>
                          </a:solidFill>
                          <a:effectLst/>
                          <a:latin typeface="+mn-ea"/>
                          <a:ea typeface="+mn-ea"/>
                        </a:rPr>
                        <a:t>1</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dirty="0" err="1">
                          <a:solidFill>
                            <a:srgbClr val="555555"/>
                          </a:solidFill>
                          <a:effectLst/>
                          <a:latin typeface="+mn-ea"/>
                          <a:ea typeface="+mn-ea"/>
                        </a:rPr>
                        <a:t>srch_id</a:t>
                      </a:r>
                      <a:endParaRPr lang="en-US" sz="1000" b="0" i="0" u="none" strike="noStrike" dirty="0">
                        <a:solidFill>
                          <a:srgbClr val="555555"/>
                        </a:solidFill>
                        <a:effectLst/>
                        <a:latin typeface="+mn-ea"/>
                        <a:ea typeface="+mn-ea"/>
                      </a:endParaRP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dirty="0">
                          <a:solidFill>
                            <a:srgbClr val="555555"/>
                          </a:solidFill>
                          <a:effectLst/>
                          <a:latin typeface="+mn-ea"/>
                          <a:ea typeface="+mn-ea"/>
                        </a:rPr>
                        <a:t>Integer</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solidFill>
                            <a:srgbClr val="555555"/>
                          </a:solidFill>
                          <a:effectLst/>
                          <a:latin typeface="+mn-ea"/>
                          <a:ea typeface="+mn-ea"/>
                        </a:rPr>
                        <a:t>The ID of the search</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dirty="0">
                          <a:solidFill>
                            <a:srgbClr val="000000"/>
                          </a:solidFill>
                          <a:effectLst/>
                          <a:latin typeface="+mn-ea"/>
                          <a:ea typeface="+mn-ea"/>
                        </a:rPr>
                        <a:t>　</a:t>
                      </a:r>
                      <a:r>
                        <a:rPr lang="ko-KR" altLang="en-US" sz="1000" b="0" i="0" u="none" strike="noStrike" dirty="0" smtClean="0">
                          <a:solidFill>
                            <a:srgbClr val="000000"/>
                          </a:solidFill>
                          <a:effectLst/>
                          <a:latin typeface="+mn-ea"/>
                          <a:ea typeface="+mn-ea"/>
                        </a:rPr>
                        <a:t>검색 아이디</a:t>
                      </a:r>
                      <a:endParaRPr lang="ko-KR" altLang="en-US" sz="1000" b="0" i="0" u="none" strike="noStrike" dirty="0">
                        <a:solidFill>
                          <a:srgbClr val="000000"/>
                        </a:solidFill>
                        <a:effectLst/>
                        <a:latin typeface="+mn-ea"/>
                        <a:ea typeface="+mn-ea"/>
                      </a:endParaRP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974">
                <a:tc>
                  <a:txBody>
                    <a:bodyPr/>
                    <a:lstStyle/>
                    <a:p>
                      <a:pPr algn="ctr" fontAlgn="ctr"/>
                      <a:r>
                        <a:rPr lang="en-US" altLang="ko-KR" sz="1000" b="0" i="0" u="none" strike="noStrike">
                          <a:solidFill>
                            <a:srgbClr val="555555"/>
                          </a:solidFill>
                          <a:effectLst/>
                          <a:latin typeface="+mn-ea"/>
                          <a:ea typeface="+mn-ea"/>
                        </a:rPr>
                        <a:t>2</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date_time</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Date/time</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solidFill>
                            <a:srgbClr val="555555"/>
                          </a:solidFill>
                          <a:effectLst/>
                          <a:latin typeface="+mn-ea"/>
                          <a:ea typeface="+mn-ea"/>
                        </a:rPr>
                        <a:t>Date and time of the search</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dirty="0">
                          <a:solidFill>
                            <a:srgbClr val="000000"/>
                          </a:solidFill>
                          <a:effectLst/>
                          <a:latin typeface="+mn-ea"/>
                          <a:ea typeface="+mn-ea"/>
                        </a:rPr>
                        <a:t>　</a:t>
                      </a:r>
                      <a:r>
                        <a:rPr lang="ko-KR" altLang="en-US" sz="1000" b="0" i="0" u="none" strike="noStrike" dirty="0" err="1" smtClean="0">
                          <a:solidFill>
                            <a:srgbClr val="000000"/>
                          </a:solidFill>
                          <a:effectLst/>
                          <a:latin typeface="+mn-ea"/>
                          <a:ea typeface="+mn-ea"/>
                        </a:rPr>
                        <a:t>검색일시</a:t>
                      </a:r>
                      <a:endParaRPr lang="ko-KR" altLang="en-US" sz="1000" b="0" i="0" u="none" strike="noStrike" dirty="0">
                        <a:solidFill>
                          <a:srgbClr val="000000"/>
                        </a:solidFill>
                        <a:effectLst/>
                        <a:latin typeface="+mn-ea"/>
                        <a:ea typeface="+mn-ea"/>
                      </a:endParaRP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5484">
                <a:tc>
                  <a:txBody>
                    <a:bodyPr/>
                    <a:lstStyle/>
                    <a:p>
                      <a:pPr algn="ctr" fontAlgn="ctr"/>
                      <a:r>
                        <a:rPr lang="en-US" altLang="ko-KR" sz="1000" b="0" i="0" u="none" strike="noStrike">
                          <a:solidFill>
                            <a:srgbClr val="555555"/>
                          </a:solidFill>
                          <a:effectLst/>
                          <a:latin typeface="+mn-ea"/>
                          <a:ea typeface="+mn-ea"/>
                        </a:rPr>
                        <a:t>3</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site_id</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Integer</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solidFill>
                            <a:srgbClr val="555555"/>
                          </a:solidFill>
                          <a:effectLst/>
                          <a:latin typeface="+mn-ea"/>
                          <a:ea typeface="+mn-ea"/>
                        </a:rPr>
                        <a:t>ID of the Expedia point of sale (i.e. Expedia.com, Expedia.co.uk, Expedia.co.jp,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dirty="0">
                          <a:solidFill>
                            <a:srgbClr val="000000"/>
                          </a:solidFill>
                          <a:effectLst/>
                          <a:latin typeface="+mn-ea"/>
                          <a:ea typeface="+mn-ea"/>
                        </a:rPr>
                        <a:t>　</a:t>
                      </a:r>
                      <a:r>
                        <a:rPr lang="ko-KR" altLang="en-US" sz="1000" b="0" i="0" u="none" strike="noStrike" dirty="0" smtClean="0">
                          <a:solidFill>
                            <a:srgbClr val="000000"/>
                          </a:solidFill>
                          <a:effectLst/>
                          <a:latin typeface="+mn-ea"/>
                          <a:ea typeface="+mn-ea"/>
                        </a:rPr>
                        <a:t>여러 </a:t>
                      </a:r>
                      <a:r>
                        <a:rPr lang="en-US" altLang="ko-KR" sz="1000" b="0" i="0" u="none" strike="noStrike" dirty="0" err="1" smtClean="0">
                          <a:solidFill>
                            <a:srgbClr val="000000"/>
                          </a:solidFill>
                          <a:effectLst/>
                          <a:latin typeface="+mn-ea"/>
                          <a:ea typeface="+mn-ea"/>
                        </a:rPr>
                        <a:t>expedia</a:t>
                      </a:r>
                      <a:r>
                        <a:rPr lang="en-US" altLang="ko-KR" sz="1000" b="0" i="0" u="none" strike="noStrike" dirty="0" smtClean="0">
                          <a:solidFill>
                            <a:srgbClr val="000000"/>
                          </a:solidFill>
                          <a:effectLst/>
                          <a:latin typeface="+mn-ea"/>
                          <a:ea typeface="+mn-ea"/>
                        </a:rPr>
                        <a:t> </a:t>
                      </a:r>
                      <a:r>
                        <a:rPr lang="ko-KR" altLang="en-US" sz="1000" b="0" i="0" u="none" strike="noStrike" dirty="0" smtClean="0">
                          <a:solidFill>
                            <a:srgbClr val="000000"/>
                          </a:solidFill>
                          <a:effectLst/>
                          <a:latin typeface="+mn-ea"/>
                          <a:ea typeface="+mn-ea"/>
                        </a:rPr>
                        <a:t>사이트 번호</a:t>
                      </a:r>
                      <a:r>
                        <a:rPr lang="en-US" altLang="ko-KR" sz="1000" b="0" i="0" u="none" strike="noStrike" dirty="0" smtClean="0">
                          <a:solidFill>
                            <a:srgbClr val="000000"/>
                          </a:solidFill>
                          <a:effectLst/>
                          <a:latin typeface="+mn-ea"/>
                          <a:ea typeface="+mn-ea"/>
                        </a:rPr>
                        <a:t>(</a:t>
                      </a:r>
                      <a:r>
                        <a:rPr lang="ko-KR" altLang="en-US" sz="1000" b="0" i="0" u="none" strike="noStrike" dirty="0" smtClean="0">
                          <a:solidFill>
                            <a:srgbClr val="000000"/>
                          </a:solidFill>
                          <a:effectLst/>
                          <a:latin typeface="+mn-ea"/>
                          <a:ea typeface="+mn-ea"/>
                        </a:rPr>
                        <a:t>국가별</a:t>
                      </a:r>
                      <a:r>
                        <a:rPr lang="en-US" altLang="ko-KR" sz="1000" b="0" i="0" u="none" strike="noStrike" dirty="0" smtClean="0">
                          <a:solidFill>
                            <a:srgbClr val="000000"/>
                          </a:solidFill>
                          <a:effectLst/>
                          <a:latin typeface="+mn-ea"/>
                          <a:ea typeface="+mn-ea"/>
                        </a:rPr>
                        <a:t>?)</a:t>
                      </a:r>
                      <a:endParaRPr lang="ko-KR" altLang="en-US" sz="1000" b="0" i="0" u="none" strike="noStrike" dirty="0">
                        <a:solidFill>
                          <a:srgbClr val="000000"/>
                        </a:solidFill>
                        <a:effectLst/>
                        <a:latin typeface="+mn-ea"/>
                        <a:ea typeface="+mn-ea"/>
                      </a:endParaRP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808">
                <a:tc>
                  <a:txBody>
                    <a:bodyPr/>
                    <a:lstStyle/>
                    <a:p>
                      <a:pPr algn="ctr" fontAlgn="ctr"/>
                      <a:r>
                        <a:rPr lang="en-US" altLang="ko-KR" sz="1000" b="0" i="0" u="none" strike="noStrike">
                          <a:solidFill>
                            <a:srgbClr val="555555"/>
                          </a:solidFill>
                          <a:effectLst/>
                          <a:latin typeface="+mn-ea"/>
                          <a:ea typeface="+mn-ea"/>
                        </a:rPr>
                        <a:t>4</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visitor_location_country_id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Integer</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555555"/>
                          </a:solidFill>
                          <a:effectLst/>
                          <a:latin typeface="+mn-ea"/>
                          <a:ea typeface="+mn-ea"/>
                        </a:rPr>
                        <a:t>The ID of the country the customer is located</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0643">
                <a:tc>
                  <a:txBody>
                    <a:bodyPr/>
                    <a:lstStyle/>
                    <a:p>
                      <a:pPr algn="ctr" fontAlgn="ctr"/>
                      <a:r>
                        <a:rPr lang="en-US" altLang="ko-KR" sz="1000" b="0" i="0" u="none" strike="noStrike">
                          <a:solidFill>
                            <a:srgbClr val="555555"/>
                          </a:solidFill>
                          <a:effectLst/>
                          <a:latin typeface="+mn-ea"/>
                          <a:ea typeface="+mn-ea"/>
                        </a:rPr>
                        <a:t>5</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visitor_hist_starrating</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Float</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555555"/>
                          </a:solidFill>
                          <a:effectLst/>
                          <a:latin typeface="+mn-ea"/>
                          <a:ea typeface="+mn-ea"/>
                        </a:rPr>
                        <a:t>The mean star rating of hotels the customer has previously purchased; null signifies there is no purchase history on the customer</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0643">
                <a:tc>
                  <a:txBody>
                    <a:bodyPr/>
                    <a:lstStyle/>
                    <a:p>
                      <a:pPr algn="ctr" fontAlgn="ctr"/>
                      <a:r>
                        <a:rPr lang="en-US" altLang="ko-KR" sz="1000" b="0" i="0" u="none" strike="noStrike">
                          <a:solidFill>
                            <a:srgbClr val="555555"/>
                          </a:solidFill>
                          <a:effectLst/>
                          <a:latin typeface="+mn-ea"/>
                          <a:ea typeface="+mn-ea"/>
                        </a:rPr>
                        <a:t>6</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visitor_hist_adr_usd</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n-ea"/>
                          <a:ea typeface="+mn-ea"/>
                        </a:rPr>
                        <a:t>Float</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555555"/>
                          </a:solidFill>
                          <a:effectLst/>
                          <a:latin typeface="+mn-ea"/>
                          <a:ea typeface="+mn-ea"/>
                        </a:rPr>
                        <a:t>The mean price per night (in US$) of the hotels the customer has previously purchased; null signifies there is no purchase history on the customer</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0322">
                <a:tc>
                  <a:txBody>
                    <a:bodyPr/>
                    <a:lstStyle/>
                    <a:p>
                      <a:pPr algn="ctr" fontAlgn="ctr"/>
                      <a:r>
                        <a:rPr lang="en-US" altLang="ko-KR" sz="1000" b="0" i="0" u="none" strike="noStrike">
                          <a:solidFill>
                            <a:srgbClr val="555555"/>
                          </a:solidFill>
                          <a:effectLst/>
                          <a:latin typeface="+mn-ea"/>
                          <a:ea typeface="+mn-ea"/>
                        </a:rPr>
                        <a:t>7</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prop_country_id</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Integer</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555555"/>
                          </a:solidFill>
                          <a:effectLst/>
                          <a:latin typeface="+mn-ea"/>
                          <a:ea typeface="+mn-ea"/>
                        </a:rPr>
                        <a:t>The ID of the country the hotel is located in</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974">
                <a:tc>
                  <a:txBody>
                    <a:bodyPr/>
                    <a:lstStyle/>
                    <a:p>
                      <a:pPr algn="ctr" fontAlgn="ctr"/>
                      <a:r>
                        <a:rPr lang="en-US" altLang="ko-KR" sz="1000" b="0" i="0" u="none" strike="noStrike">
                          <a:solidFill>
                            <a:srgbClr val="555555"/>
                          </a:solidFill>
                          <a:effectLst/>
                          <a:latin typeface="+mn-ea"/>
                          <a:ea typeface="+mn-ea"/>
                        </a:rPr>
                        <a:t>8</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prop_id</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Integer</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555555"/>
                          </a:solidFill>
                          <a:effectLst/>
                          <a:latin typeface="+mn-ea"/>
                          <a:ea typeface="+mn-ea"/>
                        </a:rPr>
                        <a:t>The ID of the hotel</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8313">
                <a:tc>
                  <a:txBody>
                    <a:bodyPr/>
                    <a:lstStyle/>
                    <a:p>
                      <a:pPr algn="ctr" fontAlgn="ctr"/>
                      <a:r>
                        <a:rPr lang="en-US" altLang="ko-KR" sz="1000" b="0" i="0" u="none" strike="noStrike">
                          <a:solidFill>
                            <a:srgbClr val="555555"/>
                          </a:solidFill>
                          <a:effectLst/>
                          <a:latin typeface="+mn-ea"/>
                          <a:ea typeface="+mn-ea"/>
                        </a:rPr>
                        <a:t>9</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prop_starrating</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Integer</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solidFill>
                            <a:srgbClr val="555555"/>
                          </a:solidFill>
                          <a:effectLst/>
                          <a:latin typeface="+mn-ea"/>
                          <a:ea typeface="+mn-ea"/>
                        </a:rPr>
                        <a:t>The star rating of the hotel, from 1 to 5, in increments of 1.  A 0 indicates the property has no stars, the star rating is not known or cannot be publicized.</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5805">
                <a:tc>
                  <a:txBody>
                    <a:bodyPr/>
                    <a:lstStyle/>
                    <a:p>
                      <a:pPr algn="ctr" fontAlgn="ctr"/>
                      <a:r>
                        <a:rPr lang="en-US" altLang="ko-KR" sz="1000" b="0" i="0" u="none" strike="noStrike">
                          <a:solidFill>
                            <a:srgbClr val="555555"/>
                          </a:solidFill>
                          <a:effectLst/>
                          <a:latin typeface="+mn-ea"/>
                          <a:ea typeface="+mn-ea"/>
                        </a:rPr>
                        <a:t>10</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dirty="0" err="1">
                          <a:solidFill>
                            <a:srgbClr val="555555"/>
                          </a:solidFill>
                          <a:effectLst/>
                          <a:latin typeface="+mn-ea"/>
                          <a:ea typeface="+mn-ea"/>
                        </a:rPr>
                        <a:t>prop_review_score</a:t>
                      </a:r>
                      <a:endParaRPr lang="en-US" sz="1000" b="0" i="0" u="none" strike="noStrike" dirty="0">
                        <a:solidFill>
                          <a:srgbClr val="555555"/>
                        </a:solidFill>
                        <a:effectLst/>
                        <a:latin typeface="+mn-ea"/>
                        <a:ea typeface="+mn-ea"/>
                      </a:endParaRP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dirty="0">
                          <a:solidFill>
                            <a:srgbClr val="555555"/>
                          </a:solidFill>
                          <a:effectLst/>
                          <a:latin typeface="+mn-ea"/>
                          <a:ea typeface="+mn-ea"/>
                        </a:rPr>
                        <a:t>Float</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solidFill>
                            <a:srgbClr val="555555"/>
                          </a:solidFill>
                          <a:effectLst/>
                          <a:latin typeface="+mn-ea"/>
                          <a:ea typeface="+mn-ea"/>
                        </a:rPr>
                        <a:t>The mean customer review score for the hotel on a scale out of 5, rounded to 0.5 increments. A 0 means there have been no reviews, null that the information is not available.</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0322">
                <a:tc>
                  <a:txBody>
                    <a:bodyPr/>
                    <a:lstStyle/>
                    <a:p>
                      <a:pPr algn="ctr" fontAlgn="ctr"/>
                      <a:r>
                        <a:rPr lang="en-US" altLang="ko-KR" sz="1000" b="0" i="0" u="none" strike="noStrike">
                          <a:solidFill>
                            <a:srgbClr val="555555"/>
                          </a:solidFill>
                          <a:effectLst/>
                          <a:latin typeface="+mn-ea"/>
                          <a:ea typeface="+mn-ea"/>
                        </a:rPr>
                        <a:t>11</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prop_brand_bool</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Integer</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555555"/>
                          </a:solidFill>
                          <a:effectLst/>
                          <a:latin typeface="+mn-ea"/>
                          <a:ea typeface="+mn-ea"/>
                        </a:rPr>
                        <a:t>+1 if the hotel is part of a major hotel chain; 0 if it is an independent hotel</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157">
                <a:tc>
                  <a:txBody>
                    <a:bodyPr/>
                    <a:lstStyle/>
                    <a:p>
                      <a:pPr algn="ctr" fontAlgn="ctr"/>
                      <a:r>
                        <a:rPr lang="en-US" altLang="ko-KR" sz="1000" b="0" i="0" u="none" strike="noStrike">
                          <a:solidFill>
                            <a:srgbClr val="555555"/>
                          </a:solidFill>
                          <a:effectLst/>
                          <a:latin typeface="+mn-ea"/>
                          <a:ea typeface="+mn-ea"/>
                        </a:rPr>
                        <a:t>12</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prop_location_score1</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Float</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555555"/>
                          </a:solidFill>
                          <a:effectLst/>
                          <a:latin typeface="+mn-ea"/>
                          <a:ea typeface="+mn-ea"/>
                        </a:rPr>
                        <a:t>A (first) score outlining the desirability of a hotel’s location</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157">
                <a:tc>
                  <a:txBody>
                    <a:bodyPr/>
                    <a:lstStyle/>
                    <a:p>
                      <a:pPr algn="ctr" fontAlgn="ctr"/>
                      <a:r>
                        <a:rPr lang="en-US" altLang="ko-KR" sz="1000" b="0" i="0" u="none" strike="noStrike">
                          <a:solidFill>
                            <a:srgbClr val="555555"/>
                          </a:solidFill>
                          <a:effectLst/>
                          <a:latin typeface="+mn-ea"/>
                          <a:ea typeface="+mn-ea"/>
                        </a:rPr>
                        <a:t>13</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prop_location_score2</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Float</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555555"/>
                          </a:solidFill>
                          <a:effectLst/>
                          <a:latin typeface="+mn-ea"/>
                          <a:ea typeface="+mn-ea"/>
                        </a:rPr>
                        <a:t>A (second) score outlining the desirability of the hotel’s location</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0643">
                <a:tc>
                  <a:txBody>
                    <a:bodyPr/>
                    <a:lstStyle/>
                    <a:p>
                      <a:pPr algn="ctr" fontAlgn="ctr"/>
                      <a:r>
                        <a:rPr lang="en-US" altLang="ko-KR" sz="1000" b="0" i="0" u="none" strike="noStrike">
                          <a:solidFill>
                            <a:srgbClr val="555555"/>
                          </a:solidFill>
                          <a:effectLst/>
                          <a:latin typeface="+mn-ea"/>
                          <a:ea typeface="+mn-ea"/>
                        </a:rPr>
                        <a:t>14</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prop_log_historical_price</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Float</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555555"/>
                          </a:solidFill>
                          <a:effectLst/>
                          <a:latin typeface="+mn-ea"/>
                          <a:ea typeface="+mn-ea"/>
                        </a:rPr>
                        <a:t>The logarithm of the mean price of the hotel over the last trading period. A 0 will occur if the hotel was not sold in that period.</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5484">
                <a:tc>
                  <a:txBody>
                    <a:bodyPr/>
                    <a:lstStyle/>
                    <a:p>
                      <a:pPr algn="ctr" fontAlgn="ctr"/>
                      <a:r>
                        <a:rPr lang="en-US" altLang="ko-KR" sz="1000" b="0" i="0" u="none" strike="noStrike">
                          <a:solidFill>
                            <a:srgbClr val="555555"/>
                          </a:solidFill>
                          <a:effectLst/>
                          <a:latin typeface="+mn-ea"/>
                          <a:ea typeface="+mn-ea"/>
                        </a:rPr>
                        <a:t>15</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position</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Integer</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555555"/>
                          </a:solidFill>
                          <a:effectLst/>
                          <a:latin typeface="+mn-ea"/>
                          <a:ea typeface="+mn-ea"/>
                        </a:rPr>
                        <a:t>Hotel position on Expedia's search results page. This is only provided for the training data, but not the test data.</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dirty="0">
                          <a:solidFill>
                            <a:srgbClr val="000000"/>
                          </a:solidFill>
                          <a:effectLst/>
                          <a:latin typeface="+mn-ea"/>
                          <a:ea typeface="+mn-ea"/>
                        </a:rPr>
                        <a:t>　</a:t>
                      </a:r>
                      <a:r>
                        <a:rPr lang="en-US" altLang="ko-KR" sz="1000" b="0" i="0" u="none" strike="noStrike" dirty="0" smtClean="0">
                          <a:solidFill>
                            <a:srgbClr val="000000"/>
                          </a:solidFill>
                          <a:effectLst/>
                          <a:latin typeface="+mn-lt"/>
                        </a:rPr>
                        <a:t>train only</a:t>
                      </a:r>
                      <a:endParaRPr lang="ko-KR" altLang="en-US" sz="1000" b="0" i="0" u="none" strike="noStrike" dirty="0">
                        <a:solidFill>
                          <a:srgbClr val="000000"/>
                        </a:solidFill>
                        <a:effectLst/>
                        <a:latin typeface="+mn-ea"/>
                        <a:ea typeface="+mn-ea"/>
                      </a:endParaRP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47892">
                <a:tc>
                  <a:txBody>
                    <a:bodyPr/>
                    <a:lstStyle/>
                    <a:p>
                      <a:pPr algn="ctr" fontAlgn="ctr"/>
                      <a:r>
                        <a:rPr lang="en-US" altLang="ko-KR" sz="1000" b="0" i="0" u="none" strike="noStrike">
                          <a:solidFill>
                            <a:srgbClr val="555555"/>
                          </a:solidFill>
                          <a:effectLst/>
                          <a:latin typeface="+mn-ea"/>
                          <a:ea typeface="+mn-ea"/>
                        </a:rPr>
                        <a:t>16</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price_usd</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Float</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solidFill>
                            <a:srgbClr val="555555"/>
                          </a:solidFill>
                          <a:effectLst/>
                          <a:latin typeface="+mn-ea"/>
                          <a:ea typeface="+mn-ea"/>
                        </a:rPr>
                        <a:t>Displayed price of the hotel for the given search.  Note that different countries have different conventions regarding displaying taxes and fees and the value may be per night or for the whole stay</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dirty="0">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457831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2060156" y="627961"/>
            <a:ext cx="705079" cy="6059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smtClean="0">
                <a:solidFill>
                  <a:schemeClr val="tx1"/>
                </a:solidFill>
              </a:rPr>
              <a:t>Coulumn</a:t>
            </a:r>
            <a:endParaRPr lang="ko-KR" altLang="en-US" sz="1000" dirty="0">
              <a:solidFill>
                <a:schemeClr val="tx1"/>
              </a:solidFill>
            </a:endParaRPr>
          </a:p>
        </p:txBody>
      </p:sp>
      <p:sp>
        <p:nvSpPr>
          <p:cNvPr id="5" name="직사각형 4"/>
          <p:cNvSpPr/>
          <p:nvPr/>
        </p:nvSpPr>
        <p:spPr>
          <a:xfrm>
            <a:off x="2972720" y="627961"/>
            <a:ext cx="705079" cy="6059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smtClean="0">
                <a:solidFill>
                  <a:schemeClr val="tx1"/>
                </a:solidFill>
              </a:rPr>
              <a:t>Coulumn</a:t>
            </a:r>
            <a:endParaRPr lang="ko-KR" altLang="en-US" sz="1000" dirty="0">
              <a:solidFill>
                <a:schemeClr val="tx1"/>
              </a:solidFill>
            </a:endParaRPr>
          </a:p>
        </p:txBody>
      </p:sp>
      <p:sp>
        <p:nvSpPr>
          <p:cNvPr id="7" name="직사각형 6"/>
          <p:cNvSpPr/>
          <p:nvPr/>
        </p:nvSpPr>
        <p:spPr>
          <a:xfrm>
            <a:off x="3885284" y="627961"/>
            <a:ext cx="705079" cy="6059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smtClean="0">
                <a:solidFill>
                  <a:schemeClr val="tx1"/>
                </a:solidFill>
              </a:rPr>
              <a:t>Coulumn</a:t>
            </a:r>
            <a:endParaRPr lang="ko-KR" altLang="en-US" sz="1000" dirty="0">
              <a:solidFill>
                <a:schemeClr val="tx1"/>
              </a:solidFill>
            </a:endParaRPr>
          </a:p>
        </p:txBody>
      </p:sp>
      <p:sp>
        <p:nvSpPr>
          <p:cNvPr id="8" name="직사각형 7"/>
          <p:cNvSpPr/>
          <p:nvPr/>
        </p:nvSpPr>
        <p:spPr>
          <a:xfrm>
            <a:off x="4797848" y="627961"/>
            <a:ext cx="705079" cy="6059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smtClean="0">
                <a:solidFill>
                  <a:schemeClr val="tx1"/>
                </a:solidFill>
              </a:rPr>
              <a:t>Coulumn</a:t>
            </a:r>
            <a:endParaRPr lang="ko-KR" altLang="en-US" sz="1000" dirty="0">
              <a:solidFill>
                <a:schemeClr val="tx1"/>
              </a:solidFill>
            </a:endParaRPr>
          </a:p>
        </p:txBody>
      </p:sp>
      <p:sp>
        <p:nvSpPr>
          <p:cNvPr id="9" name="직사각형 8"/>
          <p:cNvSpPr/>
          <p:nvPr/>
        </p:nvSpPr>
        <p:spPr>
          <a:xfrm>
            <a:off x="5710412" y="627961"/>
            <a:ext cx="705079" cy="6059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smtClean="0">
                <a:solidFill>
                  <a:schemeClr val="tx1"/>
                </a:solidFill>
              </a:rPr>
              <a:t>Coulumn</a:t>
            </a:r>
            <a:endParaRPr lang="ko-KR" altLang="en-US" sz="1000" dirty="0">
              <a:solidFill>
                <a:schemeClr val="tx1"/>
              </a:solidFill>
            </a:endParaRPr>
          </a:p>
        </p:txBody>
      </p:sp>
      <p:sp>
        <p:nvSpPr>
          <p:cNvPr id="10" name="직사각형 9"/>
          <p:cNvSpPr/>
          <p:nvPr/>
        </p:nvSpPr>
        <p:spPr>
          <a:xfrm>
            <a:off x="6622976" y="627961"/>
            <a:ext cx="705079" cy="6059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smtClean="0">
                <a:solidFill>
                  <a:schemeClr val="tx1"/>
                </a:solidFill>
              </a:rPr>
              <a:t>Coulumn</a:t>
            </a:r>
            <a:endParaRPr lang="ko-KR" altLang="en-US" sz="1000" dirty="0">
              <a:solidFill>
                <a:schemeClr val="tx1"/>
              </a:solidFill>
            </a:endParaRPr>
          </a:p>
        </p:txBody>
      </p:sp>
      <p:sp>
        <p:nvSpPr>
          <p:cNvPr id="11" name="직사각형 10"/>
          <p:cNvSpPr/>
          <p:nvPr/>
        </p:nvSpPr>
        <p:spPr>
          <a:xfrm>
            <a:off x="7535540" y="627961"/>
            <a:ext cx="705079" cy="6059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smtClean="0">
                <a:solidFill>
                  <a:schemeClr val="tx1"/>
                </a:solidFill>
              </a:rPr>
              <a:t>Coulumn</a:t>
            </a:r>
            <a:endParaRPr lang="ko-KR" altLang="en-US" sz="1000" dirty="0">
              <a:solidFill>
                <a:schemeClr val="tx1"/>
              </a:solidFill>
            </a:endParaRPr>
          </a:p>
        </p:txBody>
      </p:sp>
      <p:sp>
        <p:nvSpPr>
          <p:cNvPr id="12" name="직사각형 11"/>
          <p:cNvSpPr/>
          <p:nvPr/>
        </p:nvSpPr>
        <p:spPr>
          <a:xfrm>
            <a:off x="8448104" y="627961"/>
            <a:ext cx="705079" cy="6059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smtClean="0">
                <a:solidFill>
                  <a:schemeClr val="tx1"/>
                </a:solidFill>
              </a:rPr>
              <a:t>Coulumn</a:t>
            </a:r>
            <a:endParaRPr lang="ko-KR" altLang="en-US" sz="1000" dirty="0">
              <a:solidFill>
                <a:schemeClr val="tx1"/>
              </a:solidFill>
            </a:endParaRPr>
          </a:p>
        </p:txBody>
      </p:sp>
      <p:sp>
        <p:nvSpPr>
          <p:cNvPr id="13" name="직사각형 12"/>
          <p:cNvSpPr/>
          <p:nvPr/>
        </p:nvSpPr>
        <p:spPr>
          <a:xfrm>
            <a:off x="9360668" y="627961"/>
            <a:ext cx="705079" cy="6059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smtClean="0">
                <a:solidFill>
                  <a:schemeClr val="tx1"/>
                </a:solidFill>
              </a:rPr>
              <a:t>Coulumn</a:t>
            </a:r>
            <a:endParaRPr lang="ko-KR" altLang="en-US" sz="1000" dirty="0">
              <a:solidFill>
                <a:schemeClr val="tx1"/>
              </a:solidFill>
            </a:endParaRPr>
          </a:p>
        </p:txBody>
      </p:sp>
      <p:sp>
        <p:nvSpPr>
          <p:cNvPr id="14" name="직사각형 13"/>
          <p:cNvSpPr/>
          <p:nvPr/>
        </p:nvSpPr>
        <p:spPr>
          <a:xfrm>
            <a:off x="471891" y="1485441"/>
            <a:ext cx="1456061" cy="2442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Row 1</a:t>
            </a:r>
            <a:endParaRPr lang="ko-KR" altLang="en-US" sz="1000" dirty="0">
              <a:solidFill>
                <a:schemeClr val="tx1"/>
              </a:solidFill>
            </a:endParaRPr>
          </a:p>
        </p:txBody>
      </p:sp>
      <p:sp>
        <p:nvSpPr>
          <p:cNvPr id="15" name="직사각형 14"/>
          <p:cNvSpPr/>
          <p:nvPr/>
        </p:nvSpPr>
        <p:spPr>
          <a:xfrm>
            <a:off x="471891" y="1847161"/>
            <a:ext cx="1456061" cy="2442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Row 2</a:t>
            </a:r>
            <a:endParaRPr lang="ko-KR" altLang="en-US" sz="1000" dirty="0">
              <a:solidFill>
                <a:schemeClr val="tx1"/>
              </a:solidFill>
            </a:endParaRPr>
          </a:p>
        </p:txBody>
      </p:sp>
      <p:sp>
        <p:nvSpPr>
          <p:cNvPr id="16" name="직사각형 15"/>
          <p:cNvSpPr/>
          <p:nvPr/>
        </p:nvSpPr>
        <p:spPr>
          <a:xfrm>
            <a:off x="471891" y="2208881"/>
            <a:ext cx="1456061" cy="2442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Row 3</a:t>
            </a:r>
            <a:endParaRPr lang="ko-KR" altLang="en-US" sz="1000" dirty="0">
              <a:solidFill>
                <a:schemeClr val="tx1"/>
              </a:solidFill>
            </a:endParaRPr>
          </a:p>
        </p:txBody>
      </p:sp>
      <p:sp>
        <p:nvSpPr>
          <p:cNvPr id="17" name="직사각형 16"/>
          <p:cNvSpPr/>
          <p:nvPr/>
        </p:nvSpPr>
        <p:spPr>
          <a:xfrm>
            <a:off x="471891" y="2570601"/>
            <a:ext cx="1456061" cy="2442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Row 4</a:t>
            </a:r>
            <a:endParaRPr lang="ko-KR" altLang="en-US" sz="1000" dirty="0">
              <a:solidFill>
                <a:schemeClr val="tx1"/>
              </a:solidFill>
            </a:endParaRPr>
          </a:p>
        </p:txBody>
      </p:sp>
      <p:sp>
        <p:nvSpPr>
          <p:cNvPr id="18" name="직사각형 17"/>
          <p:cNvSpPr/>
          <p:nvPr/>
        </p:nvSpPr>
        <p:spPr>
          <a:xfrm>
            <a:off x="471891" y="2932321"/>
            <a:ext cx="1456061" cy="2442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Row 5</a:t>
            </a:r>
            <a:endParaRPr lang="ko-KR" altLang="en-US" sz="1000" dirty="0">
              <a:solidFill>
                <a:schemeClr val="tx1"/>
              </a:solidFill>
            </a:endParaRPr>
          </a:p>
        </p:txBody>
      </p:sp>
      <p:sp>
        <p:nvSpPr>
          <p:cNvPr id="19" name="직사각형 18"/>
          <p:cNvSpPr/>
          <p:nvPr/>
        </p:nvSpPr>
        <p:spPr>
          <a:xfrm>
            <a:off x="471891" y="3294041"/>
            <a:ext cx="1456061" cy="2442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Row 6</a:t>
            </a:r>
            <a:endParaRPr lang="ko-KR" altLang="en-US" sz="1000" dirty="0">
              <a:solidFill>
                <a:schemeClr val="tx1"/>
              </a:solidFill>
            </a:endParaRPr>
          </a:p>
        </p:txBody>
      </p:sp>
      <p:sp>
        <p:nvSpPr>
          <p:cNvPr id="20" name="직사각형 19"/>
          <p:cNvSpPr/>
          <p:nvPr/>
        </p:nvSpPr>
        <p:spPr>
          <a:xfrm>
            <a:off x="471891" y="3655761"/>
            <a:ext cx="1456061" cy="2442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Row 7</a:t>
            </a:r>
            <a:endParaRPr lang="ko-KR" altLang="en-US" sz="1000" dirty="0">
              <a:solidFill>
                <a:schemeClr val="tx1"/>
              </a:solidFill>
            </a:endParaRPr>
          </a:p>
        </p:txBody>
      </p:sp>
      <p:sp>
        <p:nvSpPr>
          <p:cNvPr id="21" name="직사각형 20"/>
          <p:cNvSpPr/>
          <p:nvPr/>
        </p:nvSpPr>
        <p:spPr>
          <a:xfrm>
            <a:off x="471891" y="4017481"/>
            <a:ext cx="1456061" cy="2442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Row 8</a:t>
            </a:r>
            <a:endParaRPr lang="ko-KR" altLang="en-US" sz="1000" dirty="0">
              <a:solidFill>
                <a:schemeClr val="tx1"/>
              </a:solidFill>
            </a:endParaRPr>
          </a:p>
        </p:txBody>
      </p:sp>
      <p:sp>
        <p:nvSpPr>
          <p:cNvPr id="22" name="직사각형 21"/>
          <p:cNvSpPr/>
          <p:nvPr/>
        </p:nvSpPr>
        <p:spPr>
          <a:xfrm>
            <a:off x="471891" y="4379201"/>
            <a:ext cx="1456061" cy="2442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Row 9</a:t>
            </a:r>
            <a:endParaRPr lang="ko-KR" altLang="en-US" sz="1000" dirty="0">
              <a:solidFill>
                <a:schemeClr val="tx1"/>
              </a:solidFill>
            </a:endParaRPr>
          </a:p>
        </p:txBody>
      </p:sp>
      <p:sp>
        <p:nvSpPr>
          <p:cNvPr id="23" name="직사각형 22"/>
          <p:cNvSpPr/>
          <p:nvPr/>
        </p:nvSpPr>
        <p:spPr>
          <a:xfrm>
            <a:off x="471891" y="4740921"/>
            <a:ext cx="1456061" cy="2442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Row 10</a:t>
            </a:r>
            <a:endParaRPr lang="ko-KR" altLang="en-US" sz="1000" dirty="0">
              <a:solidFill>
                <a:schemeClr val="tx1"/>
              </a:solidFill>
            </a:endParaRPr>
          </a:p>
        </p:txBody>
      </p:sp>
      <p:sp>
        <p:nvSpPr>
          <p:cNvPr id="24" name="직사각형 23"/>
          <p:cNvSpPr/>
          <p:nvPr/>
        </p:nvSpPr>
        <p:spPr>
          <a:xfrm>
            <a:off x="471891" y="5102641"/>
            <a:ext cx="1456061" cy="2442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Row 11</a:t>
            </a:r>
            <a:endParaRPr lang="ko-KR" altLang="en-US" sz="1000" dirty="0">
              <a:solidFill>
                <a:schemeClr val="tx1"/>
              </a:solidFill>
            </a:endParaRPr>
          </a:p>
        </p:txBody>
      </p:sp>
      <p:sp>
        <p:nvSpPr>
          <p:cNvPr id="25" name="직사각형 24"/>
          <p:cNvSpPr/>
          <p:nvPr/>
        </p:nvSpPr>
        <p:spPr>
          <a:xfrm>
            <a:off x="471891" y="5464361"/>
            <a:ext cx="1456061" cy="2442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Row 12</a:t>
            </a:r>
            <a:endParaRPr lang="ko-KR" altLang="en-US" sz="1000" dirty="0">
              <a:solidFill>
                <a:schemeClr val="tx1"/>
              </a:solidFill>
            </a:endParaRPr>
          </a:p>
        </p:txBody>
      </p:sp>
      <p:cxnSp>
        <p:nvCxnSpPr>
          <p:cNvPr id="26" name="직선 화살표 연결선 25"/>
          <p:cNvCxnSpPr/>
          <p:nvPr/>
        </p:nvCxnSpPr>
        <p:spPr>
          <a:xfrm>
            <a:off x="2456761" y="1619479"/>
            <a:ext cx="11017" cy="43626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p:nvPr/>
        </p:nvCxnSpPr>
        <p:spPr>
          <a:xfrm>
            <a:off x="3325259" y="1596524"/>
            <a:ext cx="11017" cy="43626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p:nvPr/>
        </p:nvCxnSpPr>
        <p:spPr>
          <a:xfrm>
            <a:off x="4226806" y="1596524"/>
            <a:ext cx="11017" cy="43626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p:cNvCxnSpPr/>
          <p:nvPr/>
        </p:nvCxnSpPr>
        <p:spPr>
          <a:xfrm>
            <a:off x="5128353" y="1642434"/>
            <a:ext cx="11017" cy="43626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p:cNvCxnSpPr/>
          <p:nvPr/>
        </p:nvCxnSpPr>
        <p:spPr>
          <a:xfrm>
            <a:off x="5996851" y="1619479"/>
            <a:ext cx="11017" cy="43626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p:cNvCxnSpPr/>
          <p:nvPr/>
        </p:nvCxnSpPr>
        <p:spPr>
          <a:xfrm>
            <a:off x="6898398" y="1619479"/>
            <a:ext cx="11017" cy="43626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직선 화살표 연결선 31"/>
          <p:cNvCxnSpPr/>
          <p:nvPr/>
        </p:nvCxnSpPr>
        <p:spPr>
          <a:xfrm>
            <a:off x="7979885" y="1619479"/>
            <a:ext cx="11017" cy="43626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p:cNvCxnSpPr/>
          <p:nvPr/>
        </p:nvCxnSpPr>
        <p:spPr>
          <a:xfrm>
            <a:off x="8848383" y="1596524"/>
            <a:ext cx="11017" cy="43626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p:cNvCxnSpPr/>
          <p:nvPr/>
        </p:nvCxnSpPr>
        <p:spPr>
          <a:xfrm>
            <a:off x="9749930" y="1596524"/>
            <a:ext cx="11017" cy="43626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7" name="모서리가 둥근 직사각형 36"/>
          <p:cNvSpPr/>
          <p:nvPr/>
        </p:nvSpPr>
        <p:spPr>
          <a:xfrm>
            <a:off x="2060156" y="2570601"/>
            <a:ext cx="8615189" cy="1329367"/>
          </a:xfrm>
          <a:prstGeom prst="roundRect">
            <a:avLst/>
          </a:prstGeom>
          <a:solidFill>
            <a:schemeClr val="bg2">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TextBox 37"/>
          <p:cNvSpPr txBox="1"/>
          <p:nvPr/>
        </p:nvSpPr>
        <p:spPr>
          <a:xfrm>
            <a:off x="4416628" y="6147145"/>
            <a:ext cx="2587568" cy="369332"/>
          </a:xfrm>
          <a:prstGeom prst="rect">
            <a:avLst/>
          </a:prstGeom>
          <a:noFill/>
        </p:spPr>
        <p:txBody>
          <a:bodyPr wrap="none" rtlCol="0">
            <a:spAutoFit/>
          </a:bodyPr>
          <a:lstStyle/>
          <a:p>
            <a:r>
              <a:rPr lang="ko-KR" altLang="en-US" dirty="0" smtClean="0"/>
              <a:t>각</a:t>
            </a:r>
            <a:r>
              <a:rPr lang="en-US" altLang="ko-KR" dirty="0" smtClean="0"/>
              <a:t> column </a:t>
            </a:r>
            <a:r>
              <a:rPr lang="ko-KR" altLang="en-US" dirty="0" smtClean="0"/>
              <a:t>별로 쪼갠다</a:t>
            </a:r>
            <a:endParaRPr lang="ko-KR" altLang="en-US" dirty="0"/>
          </a:p>
        </p:txBody>
      </p:sp>
      <p:sp>
        <p:nvSpPr>
          <p:cNvPr id="39" name="TextBox 38"/>
          <p:cNvSpPr txBox="1"/>
          <p:nvPr/>
        </p:nvSpPr>
        <p:spPr>
          <a:xfrm>
            <a:off x="10874603" y="2850610"/>
            <a:ext cx="1189749" cy="646331"/>
          </a:xfrm>
          <a:prstGeom prst="rect">
            <a:avLst/>
          </a:prstGeom>
          <a:noFill/>
        </p:spPr>
        <p:txBody>
          <a:bodyPr wrap="none" rtlCol="0">
            <a:spAutoFit/>
          </a:bodyPr>
          <a:lstStyle/>
          <a:p>
            <a:r>
              <a:rPr lang="ko-KR" altLang="en-US" dirty="0" smtClean="0"/>
              <a:t>조건으로 </a:t>
            </a:r>
            <a:endParaRPr lang="en-US" altLang="ko-KR" dirty="0" smtClean="0"/>
          </a:p>
          <a:p>
            <a:r>
              <a:rPr lang="ko-KR" altLang="en-US" dirty="0" smtClean="0"/>
              <a:t>나눈다</a:t>
            </a:r>
            <a:endParaRPr lang="ko-KR" altLang="en-US" dirty="0"/>
          </a:p>
        </p:txBody>
      </p:sp>
    </p:spTree>
    <p:extLst>
      <p:ext uri="{BB962C8B-B14F-4D97-AF65-F5344CB8AC3E}">
        <p14:creationId xmlns:p14="http://schemas.microsoft.com/office/powerpoint/2010/main" val="691310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1409_DataVisualization\14DV_part3\kaggleSsum\kaggle_EED\images\15_positi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7651" y="127530"/>
            <a:ext cx="4865904" cy="32403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68496" y="182615"/>
            <a:ext cx="7272808" cy="276999"/>
          </a:xfrm>
          <a:prstGeom prst="rect">
            <a:avLst/>
          </a:prstGeom>
          <a:noFill/>
        </p:spPr>
        <p:txBody>
          <a:bodyPr wrap="square" rtlCol="0">
            <a:spAutoFit/>
          </a:bodyPr>
          <a:lstStyle/>
          <a:p>
            <a:r>
              <a:rPr lang="en-US" altLang="ko-KR" sz="1200" b="1" dirty="0"/>
              <a:t>15. </a:t>
            </a:r>
            <a:r>
              <a:rPr lang="en-US" altLang="ko-KR" sz="1200" b="1" dirty="0" smtClean="0"/>
              <a:t>position </a:t>
            </a:r>
            <a:r>
              <a:rPr lang="en-US" altLang="ko-KR" sz="1200" b="1" dirty="0"/>
              <a:t>: </a:t>
            </a:r>
            <a:r>
              <a:rPr lang="ko-KR" altLang="en-US" sz="1200" b="1" dirty="0"/>
              <a:t>호텔 </a:t>
            </a:r>
            <a:r>
              <a:rPr lang="ko-KR" altLang="en-US" sz="1200" b="1" dirty="0" err="1"/>
              <a:t>검색시</a:t>
            </a:r>
            <a:r>
              <a:rPr lang="ko-KR" altLang="en-US" sz="1200" b="1" dirty="0"/>
              <a:t> 화면에 노출되는 해당 호텔의 위치 </a:t>
            </a:r>
            <a:r>
              <a:rPr lang="en-US" altLang="ko-KR" sz="1200" b="1" dirty="0"/>
              <a:t>(train </a:t>
            </a:r>
            <a:r>
              <a:rPr lang="en-US" altLang="ko-KR" sz="1200" b="1" dirty="0" smtClean="0"/>
              <a:t>only)</a:t>
            </a:r>
            <a:endParaRPr lang="en-US" altLang="ko-KR" sz="1200" b="1" dirty="0"/>
          </a:p>
        </p:txBody>
      </p:sp>
      <p:sp>
        <p:nvSpPr>
          <p:cNvPr id="6" name="직사각형 5"/>
          <p:cNvSpPr/>
          <p:nvPr/>
        </p:nvSpPr>
        <p:spPr>
          <a:xfrm>
            <a:off x="240504" y="1622775"/>
            <a:ext cx="3204356" cy="261610"/>
          </a:xfrm>
          <a:prstGeom prst="rect">
            <a:avLst/>
          </a:prstGeom>
        </p:spPr>
        <p:txBody>
          <a:bodyPr wrap="square">
            <a:spAutoFit/>
          </a:bodyPr>
          <a:lstStyle/>
          <a:p>
            <a:pPr marL="171450" indent="-171450">
              <a:buFont typeface="Arial" panose="020B0604020202020204" pitchFamily="34" charset="0"/>
              <a:buChar char="•"/>
            </a:pPr>
            <a:r>
              <a:rPr lang="ko-KR" altLang="en-US" sz="1100" dirty="0" smtClean="0">
                <a:latin typeface="+mn-ea"/>
              </a:rPr>
              <a:t>페이지 전환</a:t>
            </a:r>
            <a:r>
              <a:rPr lang="en-US" altLang="ko-KR" sz="1100" dirty="0" smtClean="0">
                <a:latin typeface="+mn-ea"/>
              </a:rPr>
              <a:t>, </a:t>
            </a:r>
            <a:r>
              <a:rPr lang="ko-KR" altLang="en-US" sz="1100" dirty="0" smtClean="0">
                <a:latin typeface="+mn-ea"/>
              </a:rPr>
              <a:t>배너 등의 영향</a:t>
            </a:r>
            <a:r>
              <a:rPr lang="en-US" altLang="ko-KR" sz="1100" dirty="0" smtClean="0">
                <a:latin typeface="+mn-ea"/>
              </a:rPr>
              <a:t>?</a:t>
            </a:r>
            <a:endParaRPr lang="ko-KR" altLang="en-US" sz="1100" dirty="0">
              <a:latin typeface="+mn-ea"/>
            </a:endParaRPr>
          </a:p>
        </p:txBody>
      </p:sp>
      <p:sp>
        <p:nvSpPr>
          <p:cNvPr id="7" name="직사각형 6"/>
          <p:cNvSpPr/>
          <p:nvPr/>
        </p:nvSpPr>
        <p:spPr>
          <a:xfrm>
            <a:off x="240504" y="686671"/>
            <a:ext cx="3816424" cy="430887"/>
          </a:xfrm>
          <a:prstGeom prst="rect">
            <a:avLst/>
          </a:prstGeom>
        </p:spPr>
        <p:txBody>
          <a:bodyPr wrap="square">
            <a:spAutoFit/>
          </a:bodyPr>
          <a:lstStyle/>
          <a:p>
            <a:r>
              <a:rPr lang="en-US" altLang="ko-KR" sz="1100" dirty="0" smtClean="0">
                <a:latin typeface="+mn-ea"/>
              </a:rPr>
              <a:t># </a:t>
            </a:r>
            <a:r>
              <a:rPr lang="ko-KR" altLang="en-US" sz="1100" dirty="0">
                <a:latin typeface="+mn-ea"/>
              </a:rPr>
              <a:t>숫자 분포를 볼 것</a:t>
            </a:r>
            <a:r>
              <a:rPr lang="en-US" altLang="ko-KR" sz="1100" dirty="0">
                <a:latin typeface="+mn-ea"/>
              </a:rPr>
              <a:t>.. </a:t>
            </a:r>
            <a:r>
              <a:rPr lang="ko-KR" altLang="en-US" sz="1100" dirty="0">
                <a:latin typeface="+mn-ea"/>
              </a:rPr>
              <a:t>실제 화면에 노출되는 위치가 어떤 숫자로 표현했을까</a:t>
            </a:r>
            <a:r>
              <a:rPr lang="en-US" altLang="ko-KR" sz="1100" dirty="0">
                <a:latin typeface="+mn-ea"/>
              </a:rPr>
              <a:t>?..</a:t>
            </a:r>
            <a:endParaRPr lang="ko-KR" altLang="en-US" sz="1100" dirty="0">
              <a:latin typeface="+mn-ea"/>
            </a:endParaRPr>
          </a:p>
        </p:txBody>
      </p:sp>
      <p:pic>
        <p:nvPicPr>
          <p:cNvPr id="8" name="그림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633" y="3367890"/>
            <a:ext cx="4862552" cy="3281477"/>
          </a:xfrm>
          <a:prstGeom prst="rect">
            <a:avLst/>
          </a:prstGeom>
        </p:spPr>
      </p:pic>
      <p:sp>
        <p:nvSpPr>
          <p:cNvPr id="9" name="TextBox 8"/>
          <p:cNvSpPr txBox="1"/>
          <p:nvPr/>
        </p:nvSpPr>
        <p:spPr>
          <a:xfrm>
            <a:off x="5708137" y="4704202"/>
            <a:ext cx="1733167" cy="369332"/>
          </a:xfrm>
          <a:prstGeom prst="rect">
            <a:avLst/>
          </a:prstGeom>
          <a:noFill/>
        </p:spPr>
        <p:txBody>
          <a:bodyPr wrap="none" rtlCol="0">
            <a:spAutoFit/>
          </a:bodyPr>
          <a:lstStyle/>
          <a:p>
            <a:r>
              <a:rPr lang="ko-KR" altLang="en-US" smtClean="0"/>
              <a:t>상상해 본 그림</a:t>
            </a:r>
            <a:endParaRPr lang="ko-KR" altLang="en-US"/>
          </a:p>
        </p:txBody>
      </p:sp>
    </p:spTree>
    <p:extLst>
      <p:ext uri="{BB962C8B-B14F-4D97-AF65-F5344CB8AC3E}">
        <p14:creationId xmlns:p14="http://schemas.microsoft.com/office/powerpoint/2010/main" val="3293484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041" y="1756732"/>
            <a:ext cx="6858000" cy="4991100"/>
          </a:xfrm>
          <a:prstGeom prst="rect">
            <a:avLst/>
          </a:prstGeom>
        </p:spPr>
      </p:pic>
      <p:sp>
        <p:nvSpPr>
          <p:cNvPr id="4" name="TextBox 3"/>
          <p:cNvSpPr txBox="1"/>
          <p:nvPr/>
        </p:nvSpPr>
        <p:spPr>
          <a:xfrm>
            <a:off x="749147" y="88136"/>
            <a:ext cx="6676828" cy="1246495"/>
          </a:xfrm>
          <a:prstGeom prst="rect">
            <a:avLst/>
          </a:prstGeom>
          <a:noFill/>
        </p:spPr>
        <p:txBody>
          <a:bodyPr wrap="none" rtlCol="0">
            <a:spAutoFit/>
          </a:bodyPr>
          <a:lstStyle/>
          <a:p>
            <a:pPr>
              <a:lnSpc>
                <a:spcPct val="150000"/>
              </a:lnSpc>
            </a:pPr>
            <a:r>
              <a:rPr lang="en-US" altLang="ko-KR" b="1" dirty="0" smtClean="0"/>
              <a:t>Position(</a:t>
            </a:r>
            <a:r>
              <a:rPr lang="ko-KR" altLang="en-US" b="1" dirty="0" smtClean="0"/>
              <a:t>호텔 검색결과 페이지의 </a:t>
            </a:r>
            <a:r>
              <a:rPr lang="ko-KR" altLang="en-US" b="1" dirty="0" err="1" smtClean="0"/>
              <a:t>호델</a:t>
            </a:r>
            <a:r>
              <a:rPr lang="ko-KR" altLang="en-US" b="1" dirty="0" smtClean="0"/>
              <a:t> 화면 위치</a:t>
            </a:r>
            <a:r>
              <a:rPr lang="en-US" altLang="ko-KR" b="1" dirty="0" smtClean="0"/>
              <a:t>)</a:t>
            </a:r>
            <a:endParaRPr lang="en-US" altLang="ko-KR" sz="1600" dirty="0" smtClean="0"/>
          </a:p>
          <a:p>
            <a:pPr>
              <a:lnSpc>
                <a:spcPct val="150000"/>
              </a:lnSpc>
            </a:pPr>
            <a:r>
              <a:rPr lang="en-US" altLang="ko-KR" sz="1600" dirty="0" smtClean="0"/>
              <a:t>- </a:t>
            </a:r>
            <a:r>
              <a:rPr lang="ko-KR" altLang="en-US" sz="1600" u="sng" dirty="0" smtClean="0"/>
              <a:t>주기적으로 감소하여 </a:t>
            </a:r>
            <a:r>
              <a:rPr lang="en-US" altLang="ko-KR" sz="1600" u="sng" dirty="0" smtClean="0"/>
              <a:t>position 1~4 vs position 5</a:t>
            </a:r>
            <a:r>
              <a:rPr lang="ko-KR" altLang="en-US" sz="1600" u="sng" dirty="0" smtClean="0"/>
              <a:t>의 </a:t>
            </a:r>
            <a:r>
              <a:rPr lang="en-US" altLang="ko-KR" sz="1600" u="sng" dirty="0" smtClean="0"/>
              <a:t>Click</a:t>
            </a:r>
            <a:r>
              <a:rPr lang="ko-KR" altLang="en-US" sz="1600" u="sng" dirty="0" smtClean="0"/>
              <a:t>의 수를 비교</a:t>
            </a:r>
            <a:endParaRPr lang="en-US" altLang="ko-KR" sz="1600" u="sng" dirty="0" smtClean="0"/>
          </a:p>
          <a:p>
            <a:pPr>
              <a:lnSpc>
                <a:spcPct val="150000"/>
              </a:lnSpc>
            </a:pPr>
            <a:r>
              <a:rPr lang="en-US" altLang="ko-KR" sz="1600" dirty="0" smtClean="0"/>
              <a:t>- </a:t>
            </a:r>
            <a:r>
              <a:rPr lang="ko-KR" altLang="en-US" sz="1600" dirty="0" smtClean="0"/>
              <a:t>기준을 맞추기 위해 </a:t>
            </a:r>
            <a:r>
              <a:rPr lang="en-US" altLang="ko-KR" sz="1600" dirty="0"/>
              <a:t>position </a:t>
            </a:r>
            <a:r>
              <a:rPr lang="en-US" altLang="ko-KR" sz="1600" dirty="0" smtClean="0"/>
              <a:t>1~4</a:t>
            </a:r>
            <a:r>
              <a:rPr lang="ko-KR" altLang="en-US" sz="1600" dirty="0" smtClean="0"/>
              <a:t>의 </a:t>
            </a:r>
            <a:r>
              <a:rPr lang="en-US" altLang="ko-KR" sz="1600" dirty="0" smtClean="0"/>
              <a:t>Click </a:t>
            </a:r>
            <a:r>
              <a:rPr lang="ko-KR" altLang="en-US" sz="1600" dirty="0" smtClean="0"/>
              <a:t>수를 </a:t>
            </a:r>
            <a:r>
              <a:rPr lang="en-US" altLang="ko-KR" sz="1600" dirty="0" smtClean="0"/>
              <a:t>4</a:t>
            </a:r>
            <a:r>
              <a:rPr lang="ko-KR" altLang="en-US" sz="1600" dirty="0" smtClean="0"/>
              <a:t>로 나누어 주었다</a:t>
            </a:r>
            <a:r>
              <a:rPr lang="en-US" altLang="ko-KR" sz="1600" dirty="0" smtClean="0"/>
              <a:t>.</a:t>
            </a:r>
          </a:p>
        </p:txBody>
      </p:sp>
    </p:spTree>
    <p:extLst>
      <p:ext uri="{BB962C8B-B14F-4D97-AF65-F5344CB8AC3E}">
        <p14:creationId xmlns:p14="http://schemas.microsoft.com/office/powerpoint/2010/main" val="38886242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9147" y="88136"/>
            <a:ext cx="8334333" cy="1985159"/>
          </a:xfrm>
          <a:prstGeom prst="rect">
            <a:avLst/>
          </a:prstGeom>
          <a:noFill/>
        </p:spPr>
        <p:txBody>
          <a:bodyPr wrap="none" rtlCol="0">
            <a:spAutoFit/>
          </a:bodyPr>
          <a:lstStyle/>
          <a:p>
            <a:pPr>
              <a:lnSpc>
                <a:spcPct val="150000"/>
              </a:lnSpc>
            </a:pPr>
            <a:r>
              <a:rPr lang="en-US" altLang="ko-KR" b="1" dirty="0" err="1" smtClean="0"/>
              <a:t>Starrating</a:t>
            </a:r>
            <a:r>
              <a:rPr lang="en-US" altLang="ko-KR" b="1" dirty="0" smtClean="0"/>
              <a:t>(</a:t>
            </a:r>
            <a:r>
              <a:rPr lang="ko-KR" altLang="en-US" b="1" dirty="0" smtClean="0"/>
              <a:t>호텔 </a:t>
            </a:r>
            <a:r>
              <a:rPr lang="ko-KR" altLang="en-US" b="1" dirty="0" err="1" smtClean="0"/>
              <a:t>별점</a:t>
            </a:r>
            <a:r>
              <a:rPr lang="en-US" altLang="ko-KR" b="1" dirty="0" smtClean="0"/>
              <a:t>)</a:t>
            </a:r>
          </a:p>
          <a:p>
            <a:pPr marL="285750" indent="-285750">
              <a:lnSpc>
                <a:spcPct val="150000"/>
              </a:lnSpc>
              <a:buFontTx/>
              <a:buChar char="-"/>
            </a:pPr>
            <a:r>
              <a:rPr lang="en-US" altLang="ko-KR" sz="1600" u="sng" dirty="0" smtClean="0"/>
              <a:t>“</a:t>
            </a:r>
            <a:r>
              <a:rPr lang="ko-KR" altLang="en-US" sz="1600" u="sng" dirty="0" smtClean="0"/>
              <a:t>호텔 </a:t>
            </a:r>
            <a:r>
              <a:rPr lang="ko-KR" altLang="en-US" sz="1600" u="sng" dirty="0" err="1" smtClean="0"/>
              <a:t>별점</a:t>
            </a:r>
            <a:r>
              <a:rPr lang="en-US" altLang="ko-KR" sz="1600" u="sng" dirty="0" smtClean="0"/>
              <a:t>”</a:t>
            </a:r>
            <a:r>
              <a:rPr lang="ko-KR" altLang="en-US" sz="1600" u="sng" dirty="0" smtClean="0"/>
              <a:t>과 </a:t>
            </a:r>
            <a:r>
              <a:rPr lang="en-US" altLang="ko-KR" sz="1600" u="sng" dirty="0" smtClean="0"/>
              <a:t>“</a:t>
            </a:r>
            <a:r>
              <a:rPr lang="ko-KR" altLang="en-US" sz="1600" u="sng" dirty="0" smtClean="0"/>
              <a:t>접속자의 과거에 기입한  </a:t>
            </a:r>
            <a:r>
              <a:rPr lang="ko-KR" altLang="en-US" sz="1600" u="sng" dirty="0" err="1" smtClean="0"/>
              <a:t>별점</a:t>
            </a:r>
            <a:r>
              <a:rPr lang="en-US" altLang="ko-KR" sz="1600" u="sng" dirty="0" smtClean="0"/>
              <a:t>”</a:t>
            </a:r>
            <a:r>
              <a:rPr lang="ko-KR" altLang="en-US" sz="1600" u="sng" dirty="0" smtClean="0"/>
              <a:t> 비교</a:t>
            </a:r>
            <a:endParaRPr lang="en-US" altLang="ko-KR" sz="1600" u="sng" dirty="0" smtClean="0"/>
          </a:p>
          <a:p>
            <a:pPr marL="285750" indent="-285750">
              <a:lnSpc>
                <a:spcPct val="150000"/>
              </a:lnSpc>
              <a:buFontTx/>
              <a:buChar char="-"/>
            </a:pPr>
            <a:r>
              <a:rPr lang="ko-KR" altLang="en-US" sz="1600" dirty="0" smtClean="0"/>
              <a:t>최초 구매자</a:t>
            </a:r>
            <a:r>
              <a:rPr lang="en-US" altLang="ko-KR" sz="1600" dirty="0" smtClean="0"/>
              <a:t>(NULL, </a:t>
            </a:r>
            <a:r>
              <a:rPr lang="ko-KR" altLang="en-US" sz="1600" dirty="0" err="1" smtClean="0"/>
              <a:t>별점이</a:t>
            </a:r>
            <a:r>
              <a:rPr lang="ko-KR" altLang="en-US" sz="1600" dirty="0" smtClean="0"/>
              <a:t> 매긴 경험이 없는 </a:t>
            </a:r>
            <a:r>
              <a:rPr lang="ko-KR" altLang="en-US" sz="1600" dirty="0" err="1" smtClean="0"/>
              <a:t>접속자</a:t>
            </a:r>
            <a:r>
              <a:rPr lang="en-US" altLang="ko-KR" sz="1600" dirty="0" smtClean="0"/>
              <a:t>)</a:t>
            </a:r>
            <a:r>
              <a:rPr lang="ko-KR" altLang="en-US" sz="1600" dirty="0" smtClean="0"/>
              <a:t>를 제외한 경우의 수는 </a:t>
            </a:r>
            <a:r>
              <a:rPr lang="en-US" altLang="ko-KR" sz="1600" b="1" dirty="0" smtClean="0"/>
              <a:t>505,297</a:t>
            </a:r>
            <a:r>
              <a:rPr lang="ko-KR" altLang="en-US" sz="1600" b="1" dirty="0" smtClean="0"/>
              <a:t>개</a:t>
            </a:r>
            <a:endParaRPr lang="en-US" altLang="ko-KR" sz="1600" b="1" dirty="0"/>
          </a:p>
          <a:p>
            <a:pPr marL="285750" indent="-285750">
              <a:lnSpc>
                <a:spcPct val="150000"/>
              </a:lnSpc>
              <a:buFontTx/>
              <a:buChar char="-"/>
            </a:pPr>
            <a:endParaRPr lang="en-US" altLang="ko-KR" sz="1600" dirty="0" smtClean="0"/>
          </a:p>
          <a:p>
            <a:pPr marL="342900" indent="-342900">
              <a:lnSpc>
                <a:spcPct val="150000"/>
              </a:lnSpc>
              <a:buAutoNum type="arabicPeriod"/>
            </a:pPr>
            <a:r>
              <a:rPr lang="ko-KR" altLang="en-US" sz="1600" b="1" dirty="0" smtClean="0"/>
              <a:t>같은 경우 </a:t>
            </a:r>
            <a:r>
              <a:rPr lang="en-US" altLang="ko-KR" sz="1600" b="1" dirty="0" smtClean="0"/>
              <a:t>(201,441</a:t>
            </a:r>
            <a:r>
              <a:rPr lang="ko-KR" altLang="en-US" sz="1600" b="1" dirty="0" smtClean="0"/>
              <a:t>개</a:t>
            </a:r>
            <a:r>
              <a:rPr lang="en-US" altLang="ko-KR" sz="1600" b="1" dirty="0" smtClean="0"/>
              <a:t>, 40%)</a:t>
            </a:r>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6889" y="2221199"/>
            <a:ext cx="6248400" cy="4178300"/>
          </a:xfrm>
          <a:prstGeom prst="rect">
            <a:avLst/>
          </a:prstGeom>
        </p:spPr>
      </p:pic>
    </p:spTree>
    <p:extLst>
      <p:ext uri="{BB962C8B-B14F-4D97-AF65-F5344CB8AC3E}">
        <p14:creationId xmlns:p14="http://schemas.microsoft.com/office/powerpoint/2010/main" val="14502287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5416" y="409995"/>
            <a:ext cx="9802684" cy="830997"/>
          </a:xfrm>
          <a:prstGeom prst="rect">
            <a:avLst/>
          </a:prstGeom>
          <a:noFill/>
        </p:spPr>
        <p:txBody>
          <a:bodyPr wrap="none" rtlCol="0">
            <a:spAutoFit/>
          </a:bodyPr>
          <a:lstStyle/>
          <a:p>
            <a:r>
              <a:rPr lang="en-US" altLang="ko-KR" sz="1600" b="1" dirty="0"/>
              <a:t> </a:t>
            </a:r>
            <a:r>
              <a:rPr lang="en-US" altLang="ko-KR" sz="1600" b="1" dirty="0" smtClean="0"/>
              <a:t>  </a:t>
            </a:r>
            <a:r>
              <a:rPr lang="ko-KR" altLang="en-US" sz="1600" b="1" dirty="0" smtClean="0"/>
              <a:t>호텔 </a:t>
            </a:r>
            <a:r>
              <a:rPr lang="ko-KR" altLang="en-US" sz="1600" b="1" dirty="0" err="1"/>
              <a:t>별점이</a:t>
            </a:r>
            <a:r>
              <a:rPr lang="ko-KR" altLang="en-US" sz="1600" b="1" dirty="0"/>
              <a:t> 높은 </a:t>
            </a:r>
            <a:r>
              <a:rPr lang="ko-KR" altLang="en-US" sz="1600" b="1" dirty="0" smtClean="0"/>
              <a:t>경우 </a:t>
            </a:r>
            <a:r>
              <a:rPr lang="en-US" altLang="ko-KR" sz="1600" b="1" dirty="0" smtClean="0"/>
              <a:t>(141,043</a:t>
            </a:r>
            <a:r>
              <a:rPr lang="ko-KR" altLang="en-US" sz="1600" b="1" dirty="0" smtClean="0"/>
              <a:t>개</a:t>
            </a:r>
            <a:r>
              <a:rPr lang="en-US" altLang="ko-KR" sz="1600" b="1" dirty="0" smtClean="0"/>
              <a:t>,  30%)               vs                       </a:t>
            </a:r>
            <a:r>
              <a:rPr lang="ko-KR" altLang="en-US" sz="1600" b="1" dirty="0" err="1" smtClean="0"/>
              <a:t>접속자</a:t>
            </a:r>
            <a:r>
              <a:rPr lang="ko-KR" altLang="en-US" sz="1600" b="1" dirty="0" smtClean="0"/>
              <a:t> </a:t>
            </a:r>
            <a:r>
              <a:rPr lang="ko-KR" altLang="en-US" sz="1600" b="1" dirty="0" err="1"/>
              <a:t>별점이</a:t>
            </a:r>
            <a:r>
              <a:rPr lang="ko-KR" altLang="en-US" sz="1600" b="1" dirty="0"/>
              <a:t> 높은 경우 </a:t>
            </a:r>
            <a:endParaRPr lang="en-US" altLang="ko-KR" sz="1600" b="1" dirty="0" smtClean="0"/>
          </a:p>
          <a:p>
            <a:endParaRPr lang="en-US" altLang="ko-KR" sz="1600" b="1" dirty="0"/>
          </a:p>
          <a:p>
            <a:r>
              <a:rPr lang="en-US" altLang="ko-KR" sz="1600" b="1" dirty="0" smtClean="0"/>
              <a:t>               1</a:t>
            </a:r>
            <a:r>
              <a:rPr lang="ko-KR" altLang="en-US" sz="1600" b="1" dirty="0" smtClean="0"/>
              <a:t>점 </a:t>
            </a:r>
            <a:r>
              <a:rPr lang="en-US" altLang="ko-KR" sz="1600" b="1" dirty="0" smtClean="0"/>
              <a:t>(115,520</a:t>
            </a:r>
            <a:r>
              <a:rPr lang="ko-KR" altLang="en-US" sz="1600" b="1" dirty="0" smtClean="0"/>
              <a:t>개</a:t>
            </a:r>
            <a:r>
              <a:rPr lang="en-US" altLang="ko-KR" sz="1600" b="1" dirty="0" smtClean="0"/>
              <a:t>, 23%)                                                         1</a:t>
            </a:r>
            <a:r>
              <a:rPr lang="ko-KR" altLang="en-US" sz="1600" b="1" dirty="0" smtClean="0"/>
              <a:t>점 </a:t>
            </a:r>
            <a:r>
              <a:rPr lang="en-US" altLang="ko-KR" sz="1600" b="1" dirty="0" smtClean="0"/>
              <a:t>(116,592</a:t>
            </a:r>
            <a:r>
              <a:rPr lang="ko-KR" altLang="en-US" sz="1600" b="1" dirty="0" smtClean="0"/>
              <a:t>개</a:t>
            </a:r>
            <a:r>
              <a:rPr lang="en-US" altLang="ko-KR" sz="1600" b="1" dirty="0" smtClean="0"/>
              <a:t>, 23%)</a:t>
            </a:r>
            <a:endParaRPr lang="ko-KR" altLang="en-US" sz="1600" b="1" dirty="0"/>
          </a:p>
        </p:txBody>
      </p:sp>
      <p:pic>
        <p:nvPicPr>
          <p:cNvPr id="9" name="그림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752" y="2045312"/>
            <a:ext cx="5676441" cy="3565082"/>
          </a:xfrm>
          <a:prstGeom prst="rect">
            <a:avLst/>
          </a:prstGeom>
        </p:spPr>
      </p:pic>
      <p:pic>
        <p:nvPicPr>
          <p:cNvPr id="10" name="그림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4522" y="2045312"/>
            <a:ext cx="5694871" cy="3565082"/>
          </a:xfrm>
          <a:prstGeom prst="rect">
            <a:avLst/>
          </a:prstGeom>
        </p:spPr>
      </p:pic>
    </p:spTree>
    <p:extLst>
      <p:ext uri="{BB962C8B-B14F-4D97-AF65-F5344CB8AC3E}">
        <p14:creationId xmlns:p14="http://schemas.microsoft.com/office/powerpoint/2010/main" val="4666709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2004</TotalTime>
  <Words>1296</Words>
  <Application>Microsoft Office PowerPoint</Application>
  <PresentationFormat>와이드스크린</PresentationFormat>
  <Paragraphs>251</Paragraphs>
  <Slides>16</Slides>
  <Notes>1</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16</vt:i4>
      </vt:variant>
    </vt:vector>
  </HeadingPairs>
  <TitlesOfParts>
    <vt:vector size="19" baseType="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Expedia Hotel</dc:title>
  <dc:creator>SR Lee</dc:creator>
  <cp:lastModifiedBy>SR Lee</cp:lastModifiedBy>
  <cp:revision>56</cp:revision>
  <dcterms:created xsi:type="dcterms:W3CDTF">2015-04-19T01:31:13Z</dcterms:created>
  <dcterms:modified xsi:type="dcterms:W3CDTF">2015-04-26T01:34:20Z</dcterms:modified>
</cp:coreProperties>
</file>