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9" autoAdjust="0"/>
  </p:normalViewPr>
  <p:slideViewPr>
    <p:cSldViewPr>
      <p:cViewPr varScale="1">
        <p:scale>
          <a:sx n="98" d="100"/>
          <a:sy n="98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Sheet1!$E$6</c:f>
              <c:strCache>
                <c:ptCount val="1"/>
                <c:pt idx="0">
                  <c:v>오존</c:v>
                </c:pt>
              </c:strCache>
            </c:strRef>
          </c:tx>
          <c:dLbls>
            <c:delete val="1"/>
          </c:dLbls>
          <c:cat>
            <c:strRef>
              <c:f>Sheet1!$D$7:$D$13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Sheet1!$E$7:$E$13</c:f>
              <c:numCache>
                <c:formatCode>General</c:formatCode>
                <c:ptCount val="7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Sheet1!$F$6</c:f>
              <c:strCache>
                <c:ptCount val="1"/>
                <c:pt idx="0">
                  <c:v>교통량</c:v>
                </c:pt>
              </c:strCache>
            </c:strRef>
          </c:tx>
          <c:dLbls>
            <c:delete val="1"/>
          </c:dLbls>
          <c:cat>
            <c:strRef>
              <c:f>Sheet1!$D$7:$D$13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Sheet1!$F$7:$F$13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</c:ser>
        <c:dLbls>
          <c:showVal val="1"/>
        </c:dLbls>
        <c:overlap val="-25"/>
        <c:axId val="59546240"/>
        <c:axId val="59597184"/>
      </c:barChart>
      <c:catAx>
        <c:axId val="59546240"/>
        <c:scaling>
          <c:orientation val="minMax"/>
        </c:scaling>
        <c:axPos val="b"/>
        <c:majorTickMark val="none"/>
        <c:tickLblPos val="nextTo"/>
        <c:crossAx val="59597184"/>
        <c:crosses val="autoZero"/>
        <c:auto val="1"/>
        <c:lblAlgn val="ctr"/>
        <c:lblOffset val="100"/>
      </c:catAx>
      <c:valAx>
        <c:axId val="59597184"/>
        <c:scaling>
          <c:orientation val="minMax"/>
        </c:scaling>
        <c:delete val="1"/>
        <c:axPos val="l"/>
        <c:numFmt formatCode="General" sourceLinked="1"/>
        <c:tickLblPos val="none"/>
        <c:crossAx val="59546240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4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6"/>
  <c:chart>
    <c:autoTitleDeleted val="1"/>
    <c:plotArea>
      <c:layout/>
      <c:barChart>
        <c:barDir val="col"/>
        <c:grouping val="clustered"/>
        <c:ser>
          <c:idx val="0"/>
          <c:order val="0"/>
          <c:tx>
            <c:v>오존량</c:v>
          </c:tx>
          <c:dLbls>
            <c:delete val="1"/>
          </c:dLbls>
          <c:cat>
            <c:strRef>
              <c:f>Sheet2!$C$7:$D$7</c:f>
              <c:strCache>
                <c:ptCount val="2"/>
                <c:pt idx="0">
                  <c:v>농촌</c:v>
                </c:pt>
                <c:pt idx="1">
                  <c:v>산업화·도시</c:v>
                </c:pt>
              </c:strCache>
            </c:strRef>
          </c:cat>
          <c:val>
            <c:numRef>
              <c:f>Sheet2!$C$8:$D$8</c:f>
              <c:numCache>
                <c:formatCode>General</c:formatCode>
                <c:ptCount val="2"/>
                <c:pt idx="0">
                  <c:v>15</c:v>
                </c:pt>
                <c:pt idx="1">
                  <c:v>12</c:v>
                </c:pt>
              </c:numCache>
            </c:numRef>
          </c:val>
        </c:ser>
        <c:dLbls>
          <c:showVal val="1"/>
        </c:dLbls>
        <c:overlap val="-25"/>
        <c:axId val="60236544"/>
        <c:axId val="60238080"/>
      </c:barChart>
      <c:catAx>
        <c:axId val="60236544"/>
        <c:scaling>
          <c:orientation val="minMax"/>
        </c:scaling>
        <c:axPos val="b"/>
        <c:majorTickMark val="none"/>
        <c:tickLblPos val="nextTo"/>
        <c:crossAx val="60238080"/>
        <c:crosses val="autoZero"/>
        <c:auto val="1"/>
        <c:lblAlgn val="ctr"/>
        <c:lblOffset val="100"/>
      </c:catAx>
      <c:valAx>
        <c:axId val="60238080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6023654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1500"/>
            </a:pPr>
            <a:endParaRPr lang="ko-KR"/>
          </a:p>
        </c:txPr>
      </c:legendEntry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77F7F-94D5-4135-B492-C8830DDFFFF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5917180-F92C-432E-AF9E-5933CDD2EDA6}">
      <dgm:prSet phldrT="[텍스트]"/>
      <dgm:spPr/>
      <dgm:t>
        <a:bodyPr/>
        <a:lstStyle/>
        <a:p>
          <a:pPr latinLnBrk="1"/>
          <a:r>
            <a:rPr lang="ko-KR" altLang="en-US" dirty="0" smtClean="0"/>
            <a:t>자료분석</a:t>
          </a:r>
          <a:endParaRPr lang="en-US" altLang="ko-KR" dirty="0" smtClean="0"/>
        </a:p>
        <a:p>
          <a:pPr latinLnBrk="1"/>
          <a:r>
            <a:rPr lang="en-US" altLang="ko-KR" dirty="0" smtClean="0"/>
            <a:t>(Data Analysis)</a:t>
          </a:r>
          <a:endParaRPr lang="ko-KR" altLang="en-US" dirty="0"/>
        </a:p>
      </dgm:t>
    </dgm:pt>
    <dgm:pt modelId="{B3B169D3-ED84-49F1-AAFC-F9143F796ABA}" type="parTrans" cxnId="{BFA97950-5F34-4829-9293-FDE30FBB2B90}">
      <dgm:prSet/>
      <dgm:spPr/>
      <dgm:t>
        <a:bodyPr/>
        <a:lstStyle/>
        <a:p>
          <a:pPr latinLnBrk="1"/>
          <a:endParaRPr lang="ko-KR" altLang="en-US"/>
        </a:p>
      </dgm:t>
    </dgm:pt>
    <dgm:pt modelId="{6D8CE8F2-EA58-41C7-BDE4-3A61E7520A11}" type="sibTrans" cxnId="{BFA97950-5F34-4829-9293-FDE30FBB2B90}">
      <dgm:prSet/>
      <dgm:spPr/>
      <dgm:t>
        <a:bodyPr/>
        <a:lstStyle/>
        <a:p>
          <a:pPr latinLnBrk="1"/>
          <a:endParaRPr lang="ko-KR" altLang="en-US"/>
        </a:p>
      </dgm:t>
    </dgm:pt>
    <dgm:pt modelId="{34C60A80-8A28-4FD3-8DE7-54C919F09E2C}">
      <dgm:prSet phldrT="[텍스트]"/>
      <dgm:spPr/>
      <dgm:t>
        <a:bodyPr/>
        <a:lstStyle/>
        <a:p>
          <a:pPr latinLnBrk="1"/>
          <a:r>
            <a:rPr lang="ko-KR" altLang="en-US" dirty="0" smtClean="0"/>
            <a:t>탐색</a:t>
          </a:r>
          <a:endParaRPr lang="en-US" altLang="ko-KR" dirty="0" smtClean="0"/>
        </a:p>
        <a:p>
          <a:pPr latinLnBrk="1"/>
          <a:r>
            <a:rPr lang="en-US" altLang="ko-KR" dirty="0" smtClean="0"/>
            <a:t>(Exploration)</a:t>
          </a:r>
          <a:endParaRPr lang="ko-KR" altLang="en-US" dirty="0"/>
        </a:p>
      </dgm:t>
    </dgm:pt>
    <dgm:pt modelId="{BE066E32-08E5-4C67-8CAC-5591D43A1C29}" type="parTrans" cxnId="{FD83C360-FEDE-45AA-8AB9-7C815FE10FD9}">
      <dgm:prSet/>
      <dgm:spPr/>
      <dgm:t>
        <a:bodyPr/>
        <a:lstStyle/>
        <a:p>
          <a:pPr latinLnBrk="1"/>
          <a:endParaRPr lang="ko-KR" altLang="en-US"/>
        </a:p>
      </dgm:t>
    </dgm:pt>
    <dgm:pt modelId="{8F7CD3B7-75A9-4005-95D5-16EEC08B7606}" type="sibTrans" cxnId="{FD83C360-FEDE-45AA-8AB9-7C815FE10FD9}">
      <dgm:prSet/>
      <dgm:spPr/>
      <dgm:t>
        <a:bodyPr/>
        <a:lstStyle/>
        <a:p>
          <a:pPr latinLnBrk="1"/>
          <a:endParaRPr lang="ko-KR" altLang="en-US"/>
        </a:p>
      </dgm:t>
    </dgm:pt>
    <dgm:pt modelId="{63F8FD42-C880-4E3A-8179-145E7E58258C}">
      <dgm:prSet phldrT="[텍스트]"/>
      <dgm:spPr/>
      <dgm:t>
        <a:bodyPr/>
        <a:lstStyle/>
        <a:p>
          <a:pPr latinLnBrk="1"/>
          <a:r>
            <a:rPr lang="ko-KR" altLang="en-US" dirty="0" smtClean="0"/>
            <a:t>확증</a:t>
          </a:r>
          <a:endParaRPr lang="en-US" altLang="ko-KR" dirty="0" smtClean="0"/>
        </a:p>
        <a:p>
          <a:pPr latinLnBrk="1"/>
          <a:r>
            <a:rPr lang="en-US" altLang="ko-KR" dirty="0" smtClean="0"/>
            <a:t>(Confirmation)</a:t>
          </a:r>
          <a:endParaRPr lang="ko-KR" altLang="en-US" dirty="0"/>
        </a:p>
      </dgm:t>
    </dgm:pt>
    <dgm:pt modelId="{79B3EE49-1A48-4431-B47D-73BAF609F10A}" type="sibTrans" cxnId="{86C57330-87E1-4480-B0C1-B298D3C588A5}">
      <dgm:prSet/>
      <dgm:spPr/>
      <dgm:t>
        <a:bodyPr/>
        <a:lstStyle/>
        <a:p>
          <a:pPr latinLnBrk="1"/>
          <a:endParaRPr lang="ko-KR" altLang="en-US"/>
        </a:p>
      </dgm:t>
    </dgm:pt>
    <dgm:pt modelId="{B6ABF561-8CFE-49DB-8770-5DD614A51597}" type="parTrans" cxnId="{86C57330-87E1-4480-B0C1-B298D3C588A5}">
      <dgm:prSet/>
      <dgm:spPr/>
      <dgm:t>
        <a:bodyPr/>
        <a:lstStyle/>
        <a:p>
          <a:pPr latinLnBrk="1"/>
          <a:endParaRPr lang="ko-KR" altLang="en-US"/>
        </a:p>
      </dgm:t>
    </dgm:pt>
    <dgm:pt modelId="{269F40AB-64B6-4AB5-B67B-C8C05B2A9F59}" type="pres">
      <dgm:prSet presAssocID="{17377F7F-94D5-4135-B492-C8830DDFF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862D6-97B6-4B8C-B159-F801AC3C18EB}" type="pres">
      <dgm:prSet presAssocID="{95917180-F92C-432E-AF9E-5933CDD2EDA6}" presName="hierRoot1" presStyleCnt="0"/>
      <dgm:spPr/>
    </dgm:pt>
    <dgm:pt modelId="{85FFB52C-9420-4DEE-A3C6-AA2B465DD94A}" type="pres">
      <dgm:prSet presAssocID="{95917180-F92C-432E-AF9E-5933CDD2EDA6}" presName="composite" presStyleCnt="0"/>
      <dgm:spPr/>
    </dgm:pt>
    <dgm:pt modelId="{A1D862CF-F6A8-474C-A579-9AA2CC8C270E}" type="pres">
      <dgm:prSet presAssocID="{95917180-F92C-432E-AF9E-5933CDD2EDA6}" presName="background" presStyleLbl="node0" presStyleIdx="0" presStyleCnt="1"/>
      <dgm:spPr/>
    </dgm:pt>
    <dgm:pt modelId="{7A45FADB-0184-4BB7-9F7F-DC6F915F7DD9}" type="pres">
      <dgm:prSet presAssocID="{95917180-F92C-432E-AF9E-5933CDD2EDA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498280-AD7A-40B7-AD78-BFEAD358C784}" type="pres">
      <dgm:prSet presAssocID="{95917180-F92C-432E-AF9E-5933CDD2EDA6}" presName="hierChild2" presStyleCnt="0"/>
      <dgm:spPr/>
    </dgm:pt>
    <dgm:pt modelId="{44B2C77D-26D5-40FF-AF59-B8EC56B748B0}" type="pres">
      <dgm:prSet presAssocID="{BE066E32-08E5-4C67-8CAC-5591D43A1C29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63F5F22-9053-4F60-A99B-5C9324A2BA1B}" type="pres">
      <dgm:prSet presAssocID="{34C60A80-8A28-4FD3-8DE7-54C919F09E2C}" presName="hierRoot2" presStyleCnt="0"/>
      <dgm:spPr/>
    </dgm:pt>
    <dgm:pt modelId="{08DD72ED-903B-4EB4-9A32-2DB76964BDEA}" type="pres">
      <dgm:prSet presAssocID="{34C60A80-8A28-4FD3-8DE7-54C919F09E2C}" presName="composite2" presStyleCnt="0"/>
      <dgm:spPr/>
    </dgm:pt>
    <dgm:pt modelId="{D5EBABBF-EB3D-4F4D-8374-64FDC0CC8F88}" type="pres">
      <dgm:prSet presAssocID="{34C60A80-8A28-4FD3-8DE7-54C919F09E2C}" presName="background2" presStyleLbl="node2" presStyleIdx="0" presStyleCnt="2"/>
      <dgm:spPr/>
    </dgm:pt>
    <dgm:pt modelId="{B9545752-5BFF-4B2E-9B93-67CC54642AF9}" type="pres">
      <dgm:prSet presAssocID="{34C60A80-8A28-4FD3-8DE7-54C919F09E2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6416A3-231F-493F-A83E-29E4E889F5AE}" type="pres">
      <dgm:prSet presAssocID="{34C60A80-8A28-4FD3-8DE7-54C919F09E2C}" presName="hierChild3" presStyleCnt="0"/>
      <dgm:spPr/>
    </dgm:pt>
    <dgm:pt modelId="{3CBA4412-0040-48B1-92B2-E4801131BDFF}" type="pres">
      <dgm:prSet presAssocID="{B6ABF561-8CFE-49DB-8770-5DD614A51597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4815457-5619-4F71-8DB2-C28AF3C829B4}" type="pres">
      <dgm:prSet presAssocID="{63F8FD42-C880-4E3A-8179-145E7E58258C}" presName="hierRoot2" presStyleCnt="0"/>
      <dgm:spPr/>
    </dgm:pt>
    <dgm:pt modelId="{11DC4374-7D92-4E7A-A250-2C99E9E842E1}" type="pres">
      <dgm:prSet presAssocID="{63F8FD42-C880-4E3A-8179-145E7E58258C}" presName="composite2" presStyleCnt="0"/>
      <dgm:spPr/>
    </dgm:pt>
    <dgm:pt modelId="{9C05007E-186C-49BC-926D-9B3CD9651411}" type="pres">
      <dgm:prSet presAssocID="{63F8FD42-C880-4E3A-8179-145E7E58258C}" presName="background2" presStyleLbl="node2" presStyleIdx="1" presStyleCnt="2"/>
      <dgm:spPr/>
    </dgm:pt>
    <dgm:pt modelId="{78A36828-B9E5-4660-BA18-157E252D4DA0}" type="pres">
      <dgm:prSet presAssocID="{63F8FD42-C880-4E3A-8179-145E7E58258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8FD3F0-A6D3-46ED-A0AF-E76A5B6D13A0}" type="pres">
      <dgm:prSet presAssocID="{63F8FD42-C880-4E3A-8179-145E7E58258C}" presName="hierChild3" presStyleCnt="0"/>
      <dgm:spPr/>
    </dgm:pt>
  </dgm:ptLst>
  <dgm:cxnLst>
    <dgm:cxn modelId="{20806813-05D7-42C8-BAEF-76D82A995B17}" type="presOf" srcId="{BE066E32-08E5-4C67-8CAC-5591D43A1C29}" destId="{44B2C77D-26D5-40FF-AF59-B8EC56B748B0}" srcOrd="0" destOrd="0" presId="urn:microsoft.com/office/officeart/2005/8/layout/hierarchy1"/>
    <dgm:cxn modelId="{A66D2295-1AD2-411F-96F4-995C28D12059}" type="presOf" srcId="{95917180-F92C-432E-AF9E-5933CDD2EDA6}" destId="{7A45FADB-0184-4BB7-9F7F-DC6F915F7DD9}" srcOrd="0" destOrd="0" presId="urn:microsoft.com/office/officeart/2005/8/layout/hierarchy1"/>
    <dgm:cxn modelId="{86C57330-87E1-4480-B0C1-B298D3C588A5}" srcId="{95917180-F92C-432E-AF9E-5933CDD2EDA6}" destId="{63F8FD42-C880-4E3A-8179-145E7E58258C}" srcOrd="1" destOrd="0" parTransId="{B6ABF561-8CFE-49DB-8770-5DD614A51597}" sibTransId="{79B3EE49-1A48-4431-B47D-73BAF609F10A}"/>
    <dgm:cxn modelId="{BFA97950-5F34-4829-9293-FDE30FBB2B90}" srcId="{17377F7F-94D5-4135-B492-C8830DDFFFF3}" destId="{95917180-F92C-432E-AF9E-5933CDD2EDA6}" srcOrd="0" destOrd="0" parTransId="{B3B169D3-ED84-49F1-AAFC-F9143F796ABA}" sibTransId="{6D8CE8F2-EA58-41C7-BDE4-3A61E7520A11}"/>
    <dgm:cxn modelId="{122CBF94-5DEA-4235-BE4F-B708A7150DC3}" type="presOf" srcId="{63F8FD42-C880-4E3A-8179-145E7E58258C}" destId="{78A36828-B9E5-4660-BA18-157E252D4DA0}" srcOrd="0" destOrd="0" presId="urn:microsoft.com/office/officeart/2005/8/layout/hierarchy1"/>
    <dgm:cxn modelId="{09F13F99-A01C-4A5D-B84C-4898F1227597}" type="presOf" srcId="{34C60A80-8A28-4FD3-8DE7-54C919F09E2C}" destId="{B9545752-5BFF-4B2E-9B93-67CC54642AF9}" srcOrd="0" destOrd="0" presId="urn:microsoft.com/office/officeart/2005/8/layout/hierarchy1"/>
    <dgm:cxn modelId="{FD83C360-FEDE-45AA-8AB9-7C815FE10FD9}" srcId="{95917180-F92C-432E-AF9E-5933CDD2EDA6}" destId="{34C60A80-8A28-4FD3-8DE7-54C919F09E2C}" srcOrd="0" destOrd="0" parTransId="{BE066E32-08E5-4C67-8CAC-5591D43A1C29}" sibTransId="{8F7CD3B7-75A9-4005-95D5-16EEC08B7606}"/>
    <dgm:cxn modelId="{BD6ADC88-D44E-4EB4-AC0B-F2B6BDDEA7C3}" type="presOf" srcId="{17377F7F-94D5-4135-B492-C8830DDFFFF3}" destId="{269F40AB-64B6-4AB5-B67B-C8C05B2A9F59}" srcOrd="0" destOrd="0" presId="urn:microsoft.com/office/officeart/2005/8/layout/hierarchy1"/>
    <dgm:cxn modelId="{2940AFCE-B197-4345-9EAC-40F6B53231D9}" type="presOf" srcId="{B6ABF561-8CFE-49DB-8770-5DD614A51597}" destId="{3CBA4412-0040-48B1-92B2-E4801131BDFF}" srcOrd="0" destOrd="0" presId="urn:microsoft.com/office/officeart/2005/8/layout/hierarchy1"/>
    <dgm:cxn modelId="{27A49AC4-2F8E-4A5F-9825-DAF355B83F55}" type="presParOf" srcId="{269F40AB-64B6-4AB5-B67B-C8C05B2A9F59}" destId="{9E2862D6-97B6-4B8C-B159-F801AC3C18EB}" srcOrd="0" destOrd="0" presId="urn:microsoft.com/office/officeart/2005/8/layout/hierarchy1"/>
    <dgm:cxn modelId="{DE70FCAF-EAF7-47A2-BB69-C84F01F2355E}" type="presParOf" srcId="{9E2862D6-97B6-4B8C-B159-F801AC3C18EB}" destId="{85FFB52C-9420-4DEE-A3C6-AA2B465DD94A}" srcOrd="0" destOrd="0" presId="urn:microsoft.com/office/officeart/2005/8/layout/hierarchy1"/>
    <dgm:cxn modelId="{013EAE85-4E25-42F8-966F-0B08094497C3}" type="presParOf" srcId="{85FFB52C-9420-4DEE-A3C6-AA2B465DD94A}" destId="{A1D862CF-F6A8-474C-A579-9AA2CC8C270E}" srcOrd="0" destOrd="0" presId="urn:microsoft.com/office/officeart/2005/8/layout/hierarchy1"/>
    <dgm:cxn modelId="{B13F3639-2984-4CCD-84AE-BC9D89F0B109}" type="presParOf" srcId="{85FFB52C-9420-4DEE-A3C6-AA2B465DD94A}" destId="{7A45FADB-0184-4BB7-9F7F-DC6F915F7DD9}" srcOrd="1" destOrd="0" presId="urn:microsoft.com/office/officeart/2005/8/layout/hierarchy1"/>
    <dgm:cxn modelId="{C1FBB393-EF35-4DEB-94D8-0718F07C16FB}" type="presParOf" srcId="{9E2862D6-97B6-4B8C-B159-F801AC3C18EB}" destId="{C4498280-AD7A-40B7-AD78-BFEAD358C784}" srcOrd="1" destOrd="0" presId="urn:microsoft.com/office/officeart/2005/8/layout/hierarchy1"/>
    <dgm:cxn modelId="{02DDE4FF-C259-4185-BE3B-C60FD7A0F158}" type="presParOf" srcId="{C4498280-AD7A-40B7-AD78-BFEAD358C784}" destId="{44B2C77D-26D5-40FF-AF59-B8EC56B748B0}" srcOrd="0" destOrd="0" presId="urn:microsoft.com/office/officeart/2005/8/layout/hierarchy1"/>
    <dgm:cxn modelId="{DB86E4CA-03D6-4C0B-A8EB-B53871F95A44}" type="presParOf" srcId="{C4498280-AD7A-40B7-AD78-BFEAD358C784}" destId="{263F5F22-9053-4F60-A99B-5C9324A2BA1B}" srcOrd="1" destOrd="0" presId="urn:microsoft.com/office/officeart/2005/8/layout/hierarchy1"/>
    <dgm:cxn modelId="{E4A94621-41F4-44B8-B263-6D1208BCBA3B}" type="presParOf" srcId="{263F5F22-9053-4F60-A99B-5C9324A2BA1B}" destId="{08DD72ED-903B-4EB4-9A32-2DB76964BDEA}" srcOrd="0" destOrd="0" presId="urn:microsoft.com/office/officeart/2005/8/layout/hierarchy1"/>
    <dgm:cxn modelId="{C014A3B4-67E8-4FD0-A6EA-51AF88CCAA76}" type="presParOf" srcId="{08DD72ED-903B-4EB4-9A32-2DB76964BDEA}" destId="{D5EBABBF-EB3D-4F4D-8374-64FDC0CC8F88}" srcOrd="0" destOrd="0" presId="urn:microsoft.com/office/officeart/2005/8/layout/hierarchy1"/>
    <dgm:cxn modelId="{5C5CEBD5-2363-49DC-A314-A8D620ADF9BF}" type="presParOf" srcId="{08DD72ED-903B-4EB4-9A32-2DB76964BDEA}" destId="{B9545752-5BFF-4B2E-9B93-67CC54642AF9}" srcOrd="1" destOrd="0" presId="urn:microsoft.com/office/officeart/2005/8/layout/hierarchy1"/>
    <dgm:cxn modelId="{932FC7C1-B0D9-415D-A926-3B28FFB7EC12}" type="presParOf" srcId="{263F5F22-9053-4F60-A99B-5C9324A2BA1B}" destId="{F26416A3-231F-493F-A83E-29E4E889F5AE}" srcOrd="1" destOrd="0" presId="urn:microsoft.com/office/officeart/2005/8/layout/hierarchy1"/>
    <dgm:cxn modelId="{D319959D-1B06-4656-B235-73315B7B4A7D}" type="presParOf" srcId="{C4498280-AD7A-40B7-AD78-BFEAD358C784}" destId="{3CBA4412-0040-48B1-92B2-E4801131BDFF}" srcOrd="2" destOrd="0" presId="urn:microsoft.com/office/officeart/2005/8/layout/hierarchy1"/>
    <dgm:cxn modelId="{B61B3ADB-A368-4CEC-BE93-69EEFAF48C74}" type="presParOf" srcId="{C4498280-AD7A-40B7-AD78-BFEAD358C784}" destId="{B4815457-5619-4F71-8DB2-C28AF3C829B4}" srcOrd="3" destOrd="0" presId="urn:microsoft.com/office/officeart/2005/8/layout/hierarchy1"/>
    <dgm:cxn modelId="{D3448812-E7F5-4AB4-8A96-2269226483D5}" type="presParOf" srcId="{B4815457-5619-4F71-8DB2-C28AF3C829B4}" destId="{11DC4374-7D92-4E7A-A250-2C99E9E842E1}" srcOrd="0" destOrd="0" presId="urn:microsoft.com/office/officeart/2005/8/layout/hierarchy1"/>
    <dgm:cxn modelId="{759BD9FE-7DD6-411F-8EDA-7D8FC4EA9730}" type="presParOf" srcId="{11DC4374-7D92-4E7A-A250-2C99E9E842E1}" destId="{9C05007E-186C-49BC-926D-9B3CD9651411}" srcOrd="0" destOrd="0" presId="urn:microsoft.com/office/officeart/2005/8/layout/hierarchy1"/>
    <dgm:cxn modelId="{03586305-C218-43D9-A193-A5EC1DF5A9F5}" type="presParOf" srcId="{11DC4374-7D92-4E7A-A250-2C99E9E842E1}" destId="{78A36828-B9E5-4660-BA18-157E252D4DA0}" srcOrd="1" destOrd="0" presId="urn:microsoft.com/office/officeart/2005/8/layout/hierarchy1"/>
    <dgm:cxn modelId="{C1BB5AE2-7756-450E-B733-5190DC7AE759}" type="presParOf" srcId="{B4815457-5619-4F71-8DB2-C28AF3C829B4}" destId="{5D8FD3F0-A6D3-46ED-A0AF-E76A5B6D13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BA4412-0040-48B1-92B2-E4801131BDFF}">
      <dsp:nvSpPr>
        <dsp:cNvPr id="0" name=""/>
        <dsp:cNvSpPr/>
      </dsp:nvSpPr>
      <dsp:spPr>
        <a:xfrm>
          <a:off x="2178430" y="1027484"/>
          <a:ext cx="988040" cy="470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39"/>
              </a:lnTo>
              <a:lnTo>
                <a:pt x="988040" y="320439"/>
              </a:lnTo>
              <a:lnTo>
                <a:pt x="988040" y="47021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2C77D-26D5-40FF-AF59-B8EC56B748B0}">
      <dsp:nvSpPr>
        <dsp:cNvPr id="0" name=""/>
        <dsp:cNvSpPr/>
      </dsp:nvSpPr>
      <dsp:spPr>
        <a:xfrm>
          <a:off x="1190389" y="1027484"/>
          <a:ext cx="988040" cy="470217"/>
        </a:xfrm>
        <a:custGeom>
          <a:avLst/>
          <a:gdLst/>
          <a:ahLst/>
          <a:cxnLst/>
          <a:rect l="0" t="0" r="0" b="0"/>
          <a:pathLst>
            <a:path>
              <a:moveTo>
                <a:pt x="988040" y="0"/>
              </a:moveTo>
              <a:lnTo>
                <a:pt x="988040" y="320439"/>
              </a:lnTo>
              <a:lnTo>
                <a:pt x="0" y="320439"/>
              </a:lnTo>
              <a:lnTo>
                <a:pt x="0" y="47021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862CF-F6A8-474C-A579-9AA2CC8C270E}">
      <dsp:nvSpPr>
        <dsp:cNvPr id="0" name=""/>
        <dsp:cNvSpPr/>
      </dsp:nvSpPr>
      <dsp:spPr>
        <a:xfrm>
          <a:off x="1370033" y="820"/>
          <a:ext cx="1616794" cy="1026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5FADB-0184-4BB7-9F7F-DC6F915F7DD9}">
      <dsp:nvSpPr>
        <dsp:cNvPr id="0" name=""/>
        <dsp:cNvSpPr/>
      </dsp:nvSpPr>
      <dsp:spPr>
        <a:xfrm>
          <a:off x="1549676" y="171481"/>
          <a:ext cx="1616794" cy="1026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자료분석</a:t>
          </a:r>
          <a:endParaRPr lang="en-US" altLang="ko-KR" sz="1700" kern="1200" dirty="0" smtClean="0"/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(Data Analysis)</a:t>
          </a:r>
          <a:endParaRPr lang="ko-KR" altLang="en-US" sz="1700" kern="1200" dirty="0"/>
        </a:p>
      </dsp:txBody>
      <dsp:txXfrm>
        <a:off x="1549676" y="171481"/>
        <a:ext cx="1616794" cy="1026664"/>
      </dsp:txXfrm>
    </dsp:sp>
    <dsp:sp modelId="{D5EBABBF-EB3D-4F4D-8374-64FDC0CC8F88}">
      <dsp:nvSpPr>
        <dsp:cNvPr id="0" name=""/>
        <dsp:cNvSpPr/>
      </dsp:nvSpPr>
      <dsp:spPr>
        <a:xfrm>
          <a:off x="381992" y="1497702"/>
          <a:ext cx="1616794" cy="1026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45752-5BFF-4B2E-9B93-67CC54642AF9}">
      <dsp:nvSpPr>
        <dsp:cNvPr id="0" name=""/>
        <dsp:cNvSpPr/>
      </dsp:nvSpPr>
      <dsp:spPr>
        <a:xfrm>
          <a:off x="561636" y="1668363"/>
          <a:ext cx="1616794" cy="1026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탐색</a:t>
          </a:r>
          <a:endParaRPr lang="en-US" altLang="ko-KR" sz="1700" kern="1200" dirty="0" smtClean="0"/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(Exploration)</a:t>
          </a:r>
          <a:endParaRPr lang="ko-KR" altLang="en-US" sz="1700" kern="1200" dirty="0"/>
        </a:p>
      </dsp:txBody>
      <dsp:txXfrm>
        <a:off x="561636" y="1668363"/>
        <a:ext cx="1616794" cy="1026664"/>
      </dsp:txXfrm>
    </dsp:sp>
    <dsp:sp modelId="{9C05007E-186C-49BC-926D-9B3CD9651411}">
      <dsp:nvSpPr>
        <dsp:cNvPr id="0" name=""/>
        <dsp:cNvSpPr/>
      </dsp:nvSpPr>
      <dsp:spPr>
        <a:xfrm>
          <a:off x="2358073" y="1497702"/>
          <a:ext cx="1616794" cy="1026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36828-B9E5-4660-BA18-157E252D4DA0}">
      <dsp:nvSpPr>
        <dsp:cNvPr id="0" name=""/>
        <dsp:cNvSpPr/>
      </dsp:nvSpPr>
      <dsp:spPr>
        <a:xfrm>
          <a:off x="2537717" y="1668363"/>
          <a:ext cx="1616794" cy="1026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확증</a:t>
          </a:r>
          <a:endParaRPr lang="en-US" altLang="ko-KR" sz="1700" kern="1200" dirty="0" smtClean="0"/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(Confirmation)</a:t>
          </a:r>
          <a:endParaRPr lang="ko-KR" altLang="en-US" sz="1700" kern="1200" dirty="0"/>
        </a:p>
      </dsp:txBody>
      <dsp:txXfrm>
        <a:off x="2537717" y="1668363"/>
        <a:ext cx="1616794" cy="1026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F7D95-6292-4C5E-ABA3-0E64652128C4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8B14-F213-43C1-8DEE-CF07876106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확증적 자료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전통적 통계의 추론</a:t>
            </a:r>
            <a:r>
              <a:rPr lang="en-US" altLang="ko-KR" baseline="0" dirty="0" smtClean="0"/>
              <a:t>)</a:t>
            </a:r>
          </a:p>
          <a:p>
            <a:r>
              <a:rPr lang="ko-KR" altLang="en-US" dirty="0" smtClean="0"/>
              <a:t>확증적 </a:t>
            </a:r>
            <a:r>
              <a:rPr lang="ko-KR" altLang="en-US" dirty="0" smtClean="0"/>
              <a:t>자료분석은 추가적으로</a:t>
            </a:r>
            <a:r>
              <a:rPr lang="en-US" altLang="ko-KR" dirty="0" smtClean="0"/>
              <a:t>,</a:t>
            </a:r>
          </a:p>
          <a:p>
            <a:pPr marL="228600" indent="-228600">
              <a:buAutoNum type="arabicParenR"/>
            </a:pPr>
            <a:r>
              <a:rPr lang="ko-KR" altLang="en-US" dirty="0" smtClean="0"/>
              <a:t>관련된 다른 자료분석에서 얻은 정보를 적절히 배합하는 것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새로 수집된 자료가 기존 분석에 의한 예측과 얼마나 일치하는가 평가</a:t>
            </a:r>
            <a:endParaRPr lang="en-US" altLang="ko-KR" dirty="0" smtClean="0"/>
          </a:p>
          <a:p>
            <a:pPr marL="228600" indent="-228600">
              <a:buNone/>
            </a:pPr>
            <a:r>
              <a:rPr lang="ko-KR" altLang="en-US" dirty="0" err="1" smtClean="0"/>
              <a:t>를</a:t>
            </a:r>
            <a:r>
              <a:rPr lang="ko-KR" altLang="en-US" dirty="0" smtClean="0"/>
              <a:t> 포함한다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68B14-F213-43C1-8DEE-CF078761063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자동자</a:t>
            </a:r>
            <a:r>
              <a:rPr lang="ko-KR" altLang="en-US" dirty="0" smtClean="0"/>
              <a:t> 배기 가스 성분 중 하나인 일산화질소가 </a:t>
            </a:r>
            <a:r>
              <a:rPr lang="ko-KR" altLang="en-US" dirty="0" err="1" smtClean="0"/>
              <a:t>오존양을</a:t>
            </a:r>
            <a:r>
              <a:rPr lang="ko-KR" altLang="en-US" dirty="0" smtClean="0"/>
              <a:t> 감소시킨다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68B14-F213-43C1-8DEE-CF078761063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학계에 상당한 충격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68B14-F213-43C1-8DEE-CF078761063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revelaton</a:t>
            </a:r>
            <a:r>
              <a:rPr lang="en-US" altLang="ko-KR" dirty="0" smtClean="0"/>
              <a:t>:</a:t>
            </a:r>
            <a:r>
              <a:rPr lang="ko-KR" altLang="en-US" dirty="0" smtClean="0"/>
              <a:t>사람들에게 </a:t>
            </a:r>
            <a:r>
              <a:rPr lang="ko-KR" altLang="en-US" dirty="0" err="1" smtClean="0"/>
              <a:t>알려지게된</a:t>
            </a:r>
            <a:r>
              <a:rPr lang="ko-KR" altLang="en-US" dirty="0" smtClean="0"/>
              <a:t> 놀라운 사실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68B14-F213-43C1-8DEE-CF078761063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median = (11+1)/2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관측값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15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EDA</a:t>
            </a:r>
            <a:r>
              <a:rPr lang="ko-KR" altLang="en-US" dirty="0" smtClean="0"/>
              <a:t>관점에서는 평균보다는 </a:t>
            </a:r>
            <a:r>
              <a:rPr lang="ko-KR" altLang="en-US" dirty="0" err="1" smtClean="0"/>
              <a:t>일부자료의</a:t>
            </a:r>
            <a:r>
              <a:rPr lang="ko-KR" altLang="en-US" dirty="0" smtClean="0"/>
              <a:t> 손실에도 저항적인 중위수가 바람직한 </a:t>
            </a:r>
            <a:r>
              <a:rPr lang="ko-KR" altLang="en-US" dirty="0" err="1" smtClean="0"/>
              <a:t>대표값으로</a:t>
            </a:r>
            <a:r>
              <a:rPr lang="ko-KR" altLang="en-US" dirty="0" smtClean="0"/>
              <a:t> 선호됨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68B14-F213-43C1-8DEE-CF078761063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가법성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= addition?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68B14-F213-43C1-8DEE-CF078761063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인포그래픽스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68B14-F213-43C1-8DEE-CF078761063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과제물이 성적에 </a:t>
            </a:r>
            <a:r>
              <a:rPr lang="ko-KR" altLang="en-US" dirty="0" err="1" smtClean="0"/>
              <a:t>반영안되어도</a:t>
            </a:r>
            <a:r>
              <a:rPr lang="ko-KR" altLang="en-US" dirty="0" smtClean="0"/>
              <a:t> 제출한 사람들이 더 높은 성적을 받음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50</a:t>
            </a:r>
            <a:r>
              <a:rPr lang="ko-KR" altLang="en-US" dirty="0" err="1" smtClean="0"/>
              <a:t>점대</a:t>
            </a:r>
            <a:r>
              <a:rPr lang="ko-KR" altLang="en-US" dirty="0" smtClean="0"/>
              <a:t> 중심 집단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학업습관은 불성실하나 학업능력은 우수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점대</a:t>
            </a:r>
            <a:r>
              <a:rPr lang="ko-KR" altLang="en-US" dirty="0" smtClean="0"/>
              <a:t> 중심 집단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습관도 능력도 불량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68B14-F213-43C1-8DEE-CF078761063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전통적인 수리통계학은 모형을 만든 뒤 데이터 분석 하지만 대부분 데이터를 모은 후 적절한 모형 도출</a:t>
            </a:r>
            <a:endParaRPr lang="en-US" altLang="ko-KR" dirty="0" smtClean="0"/>
          </a:p>
          <a:p>
            <a:r>
              <a:rPr lang="ko-KR" altLang="en-US" dirty="0" smtClean="0"/>
              <a:t>그리고 모형의 타당성 검증을 위해 새로운 데이터 수집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68B14-F213-43C1-8DEE-CF078761063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1973 </a:t>
            </a:r>
            <a:r>
              <a:rPr lang="ko-KR" altLang="en-US" dirty="0" smtClean="0"/>
              <a:t>뉴저지 주지사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68B14-F213-43C1-8DEE-CF078761063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9C9A-204C-4635-BCA4-6295FD82C6A3}" type="datetimeFigureOut">
              <a:rPr lang="ko-KR" altLang="en-US" smtClean="0"/>
              <a:pPr/>
              <a:t>2014-11-14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A4F0-1716-4D68-B7F8-DFCF3D08A2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google.co.kr/url?sa=i&amp;rct=j&amp;q=&amp;esrc=s&amp;source=images&amp;cd=&amp;cad=rja&amp;uact=8&amp;ved=0CAcQjRw&amp;url=http://stat-graphics.org/movies/prim9.html&amp;ei=A5pkVOvLOeSOmwX7u4LIDA&amp;bvm=bv.79189006,d.dGY&amp;psig=AFQjCNEw-gv_spLcMLm4D-d1RdZxhBxQpw&amp;ust=1415965510665193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mage.kyobobook.co.kr/images/book/xlarge/162/x97889733891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0"/>
            <a:ext cx="3347864" cy="4597831"/>
          </a:xfrm>
          <a:prstGeom prst="rect">
            <a:avLst/>
          </a:prstGeom>
          <a:noFill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탐색적 자료분석이란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그래프의 유용성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28800" y="1438275"/>
          <a:ext cx="5486400" cy="405574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sng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sng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XX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sng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sng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XX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sng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sng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XX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sng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sng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XX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27784" y="537321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* A = </a:t>
            </a:r>
            <a:r>
              <a:rPr lang="ko-KR" altLang="en-US" sz="1200" dirty="0" smtClean="0"/>
              <a:t>과제물 제출여부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제출 </a:t>
            </a:r>
            <a:r>
              <a:rPr lang="en-US" altLang="ko-KR" sz="1200" dirty="0" smtClean="0"/>
              <a:t>= 1, </a:t>
            </a:r>
            <a:r>
              <a:rPr lang="ko-KR" altLang="en-US" sz="1200" dirty="0" err="1" smtClean="0"/>
              <a:t>미재출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0)</a:t>
            </a:r>
          </a:p>
          <a:p>
            <a:pPr algn="ctr"/>
            <a:r>
              <a:rPr lang="en-US" altLang="ko-KR" sz="1200" dirty="0" smtClean="0"/>
              <a:t>XX = </a:t>
            </a:r>
            <a:r>
              <a:rPr lang="ko-KR" altLang="en-US" sz="1200" dirty="0" smtClean="0"/>
              <a:t>수리통계학 시험 점수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6021288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</a:rPr>
              <a:t>과제물을 제출한 그룹 </a:t>
            </a:r>
            <a:r>
              <a:rPr lang="en-US" altLang="ko-KR" sz="2000" b="1" dirty="0" smtClean="0">
                <a:solidFill>
                  <a:schemeClr val="accent4">
                    <a:lumMod val="75000"/>
                  </a:schemeClr>
                </a:solidFill>
              </a:rPr>
              <a:t>VS. </a:t>
            </a:r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</a:rPr>
              <a:t>제출하지 않은 그룹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그래프의 유용성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916832"/>
          <a:ext cx="4536504" cy="3143250"/>
        </p:xfrm>
        <a:graphic>
          <a:graphicData uri="http://schemas.openxmlformats.org/drawingml/2006/table">
            <a:tbl>
              <a:tblPr/>
              <a:tblGrid>
                <a:gridCol w="1237228"/>
                <a:gridCol w="3299276"/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4 8 3 7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7 7 1 9 7 5 1 2 4 1 6 8 8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5 1 2 4 1 6 8 8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1 1 6 4 6 5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7 9 8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8 8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27984" y="1908398"/>
          <a:ext cx="4355976" cy="3143250"/>
        </p:xfrm>
        <a:graphic>
          <a:graphicData uri="http://schemas.openxmlformats.org/drawingml/2006/table">
            <a:tbl>
              <a:tblPr/>
              <a:tblGrid>
                <a:gridCol w="1557766"/>
                <a:gridCol w="2798210"/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2 9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4 1 2 2 3 3 6 4 3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3 8 7 1 3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3 0 5 5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3 9 5 3 8 4 1 3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0 0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48478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과제물 제출그룹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147549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과제물 </a:t>
            </a:r>
            <a:r>
              <a:rPr lang="ko-KR" altLang="en-US" b="1" dirty="0" err="1" smtClean="0"/>
              <a:t>미제출그룹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51571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Median = 54 (16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515719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Median = 42 (17</a:t>
            </a:r>
            <a:r>
              <a:rPr lang="en-US" altLang="ko-KR" baseline="30000" dirty="0" smtClean="0"/>
              <a:t>th </a:t>
            </a:r>
            <a:r>
              <a:rPr lang="en-US" altLang="ko-KR" dirty="0" smtClean="0"/>
              <a:t>&amp; 18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flipH="1">
            <a:off x="3563888" y="5373216"/>
            <a:ext cx="151216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7904" y="49411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점 차이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>
            <a:off x="2012601" y="1857983"/>
            <a:ext cx="2890139" cy="3093396"/>
          </a:xfrm>
          <a:custGeom>
            <a:avLst/>
            <a:gdLst>
              <a:gd name="connsiteX0" fmla="*/ 166395 w 2890139"/>
              <a:gd name="connsiteY0" fmla="*/ 0 h 3093396"/>
              <a:gd name="connsiteX1" fmla="*/ 185850 w 2890139"/>
              <a:gd name="connsiteY1" fmla="*/ 68094 h 3093396"/>
              <a:gd name="connsiteX2" fmla="*/ 195578 w 2890139"/>
              <a:gd name="connsiteY2" fmla="*/ 116732 h 3093396"/>
              <a:gd name="connsiteX3" fmla="*/ 215033 w 2890139"/>
              <a:gd name="connsiteY3" fmla="*/ 175098 h 3093396"/>
              <a:gd name="connsiteX4" fmla="*/ 224761 w 2890139"/>
              <a:gd name="connsiteY4" fmla="*/ 204281 h 3093396"/>
              <a:gd name="connsiteX5" fmla="*/ 273399 w 2890139"/>
              <a:gd name="connsiteY5" fmla="*/ 262647 h 3093396"/>
              <a:gd name="connsiteX6" fmla="*/ 312310 w 2890139"/>
              <a:gd name="connsiteY6" fmla="*/ 340468 h 3093396"/>
              <a:gd name="connsiteX7" fmla="*/ 341493 w 2890139"/>
              <a:gd name="connsiteY7" fmla="*/ 359923 h 3093396"/>
              <a:gd name="connsiteX8" fmla="*/ 351220 w 2890139"/>
              <a:gd name="connsiteY8" fmla="*/ 389106 h 3093396"/>
              <a:gd name="connsiteX9" fmla="*/ 429042 w 2890139"/>
              <a:gd name="connsiteY9" fmla="*/ 457200 h 3093396"/>
              <a:gd name="connsiteX10" fmla="*/ 477680 w 2890139"/>
              <a:gd name="connsiteY10" fmla="*/ 496111 h 3093396"/>
              <a:gd name="connsiteX11" fmla="*/ 536046 w 2890139"/>
              <a:gd name="connsiteY11" fmla="*/ 535021 h 3093396"/>
              <a:gd name="connsiteX12" fmla="*/ 565229 w 2890139"/>
              <a:gd name="connsiteY12" fmla="*/ 554477 h 3093396"/>
              <a:gd name="connsiteX13" fmla="*/ 594412 w 2890139"/>
              <a:gd name="connsiteY13" fmla="*/ 564204 h 3093396"/>
              <a:gd name="connsiteX14" fmla="*/ 643050 w 2890139"/>
              <a:gd name="connsiteY14" fmla="*/ 593387 h 3093396"/>
              <a:gd name="connsiteX15" fmla="*/ 701416 w 2890139"/>
              <a:gd name="connsiteY15" fmla="*/ 632298 h 3093396"/>
              <a:gd name="connsiteX16" fmla="*/ 730599 w 2890139"/>
              <a:gd name="connsiteY16" fmla="*/ 651753 h 3093396"/>
              <a:gd name="connsiteX17" fmla="*/ 788965 w 2890139"/>
              <a:gd name="connsiteY17" fmla="*/ 671208 h 3093396"/>
              <a:gd name="connsiteX18" fmla="*/ 847331 w 2890139"/>
              <a:gd name="connsiteY18" fmla="*/ 700391 h 3093396"/>
              <a:gd name="connsiteX19" fmla="*/ 876514 w 2890139"/>
              <a:gd name="connsiteY19" fmla="*/ 719847 h 3093396"/>
              <a:gd name="connsiteX20" fmla="*/ 905697 w 2890139"/>
              <a:gd name="connsiteY20" fmla="*/ 729574 h 3093396"/>
              <a:gd name="connsiteX21" fmla="*/ 964063 w 2890139"/>
              <a:gd name="connsiteY21" fmla="*/ 758757 h 3093396"/>
              <a:gd name="connsiteX22" fmla="*/ 1022429 w 2890139"/>
              <a:gd name="connsiteY22" fmla="*/ 778213 h 3093396"/>
              <a:gd name="connsiteX23" fmla="*/ 1090522 w 2890139"/>
              <a:gd name="connsiteY23" fmla="*/ 797668 h 3093396"/>
              <a:gd name="connsiteX24" fmla="*/ 1158616 w 2890139"/>
              <a:gd name="connsiteY24" fmla="*/ 807396 h 3093396"/>
              <a:gd name="connsiteX25" fmla="*/ 1236437 w 2890139"/>
              <a:gd name="connsiteY25" fmla="*/ 826851 h 3093396"/>
              <a:gd name="connsiteX26" fmla="*/ 1314259 w 2890139"/>
              <a:gd name="connsiteY26" fmla="*/ 846306 h 3093396"/>
              <a:gd name="connsiteX27" fmla="*/ 1460173 w 2890139"/>
              <a:gd name="connsiteY27" fmla="*/ 856034 h 3093396"/>
              <a:gd name="connsiteX28" fmla="*/ 1518539 w 2890139"/>
              <a:gd name="connsiteY28" fmla="*/ 865762 h 3093396"/>
              <a:gd name="connsiteX29" fmla="*/ 1596361 w 2890139"/>
              <a:gd name="connsiteY29" fmla="*/ 875489 h 3093396"/>
              <a:gd name="connsiteX30" fmla="*/ 1635271 w 2890139"/>
              <a:gd name="connsiteY30" fmla="*/ 885217 h 3093396"/>
              <a:gd name="connsiteX31" fmla="*/ 1888190 w 2890139"/>
              <a:gd name="connsiteY31" fmla="*/ 894945 h 3093396"/>
              <a:gd name="connsiteX32" fmla="*/ 2024378 w 2890139"/>
              <a:gd name="connsiteY32" fmla="*/ 904672 h 3093396"/>
              <a:gd name="connsiteX33" fmla="*/ 2073016 w 2890139"/>
              <a:gd name="connsiteY33" fmla="*/ 914400 h 3093396"/>
              <a:gd name="connsiteX34" fmla="*/ 2111927 w 2890139"/>
              <a:gd name="connsiteY34" fmla="*/ 924128 h 3093396"/>
              <a:gd name="connsiteX35" fmla="*/ 2257842 w 2890139"/>
              <a:gd name="connsiteY35" fmla="*/ 943583 h 3093396"/>
              <a:gd name="connsiteX36" fmla="*/ 2403756 w 2890139"/>
              <a:gd name="connsiteY36" fmla="*/ 963038 h 3093396"/>
              <a:gd name="connsiteX37" fmla="*/ 2462122 w 2890139"/>
              <a:gd name="connsiteY37" fmla="*/ 972766 h 3093396"/>
              <a:gd name="connsiteX38" fmla="*/ 2520488 w 2890139"/>
              <a:gd name="connsiteY38" fmla="*/ 992221 h 3093396"/>
              <a:gd name="connsiteX39" fmla="*/ 2666403 w 2890139"/>
              <a:gd name="connsiteY39" fmla="*/ 1011677 h 3093396"/>
              <a:gd name="connsiteX40" fmla="*/ 2734497 w 2890139"/>
              <a:gd name="connsiteY40" fmla="*/ 1031132 h 3093396"/>
              <a:gd name="connsiteX41" fmla="*/ 2831773 w 2890139"/>
              <a:gd name="connsiteY41" fmla="*/ 1060315 h 3093396"/>
              <a:gd name="connsiteX42" fmla="*/ 2880412 w 2890139"/>
              <a:gd name="connsiteY42" fmla="*/ 1138136 h 3093396"/>
              <a:gd name="connsiteX43" fmla="*/ 2890139 w 2890139"/>
              <a:gd name="connsiteY43" fmla="*/ 1167319 h 3093396"/>
              <a:gd name="connsiteX44" fmla="*/ 2870684 w 2890139"/>
              <a:gd name="connsiteY44" fmla="*/ 1254868 h 3093396"/>
              <a:gd name="connsiteX45" fmla="*/ 2841501 w 2890139"/>
              <a:gd name="connsiteY45" fmla="*/ 1274323 h 3093396"/>
              <a:gd name="connsiteX46" fmla="*/ 2773408 w 2890139"/>
              <a:gd name="connsiteY46" fmla="*/ 1322962 h 3093396"/>
              <a:gd name="connsiteX47" fmla="*/ 2753952 w 2890139"/>
              <a:gd name="connsiteY47" fmla="*/ 1342417 h 3093396"/>
              <a:gd name="connsiteX48" fmla="*/ 2656676 w 2890139"/>
              <a:gd name="connsiteY48" fmla="*/ 1371600 h 3093396"/>
              <a:gd name="connsiteX49" fmla="*/ 2559399 w 2890139"/>
              <a:gd name="connsiteY49" fmla="*/ 1391055 h 3093396"/>
              <a:gd name="connsiteX50" fmla="*/ 2530216 w 2890139"/>
              <a:gd name="connsiteY50" fmla="*/ 1400783 h 3093396"/>
              <a:gd name="connsiteX51" fmla="*/ 2452395 w 2890139"/>
              <a:gd name="connsiteY51" fmla="*/ 1410511 h 3093396"/>
              <a:gd name="connsiteX52" fmla="*/ 2423212 w 2890139"/>
              <a:gd name="connsiteY52" fmla="*/ 1420238 h 3093396"/>
              <a:gd name="connsiteX53" fmla="*/ 2296752 w 2890139"/>
              <a:gd name="connsiteY53" fmla="*/ 1439694 h 3093396"/>
              <a:gd name="connsiteX54" fmla="*/ 2199476 w 2890139"/>
              <a:gd name="connsiteY54" fmla="*/ 1459149 h 3093396"/>
              <a:gd name="connsiteX55" fmla="*/ 2170293 w 2890139"/>
              <a:gd name="connsiteY55" fmla="*/ 1468877 h 3093396"/>
              <a:gd name="connsiteX56" fmla="*/ 2053561 w 2890139"/>
              <a:gd name="connsiteY56" fmla="*/ 1488332 h 3093396"/>
              <a:gd name="connsiteX57" fmla="*/ 1985467 w 2890139"/>
              <a:gd name="connsiteY57" fmla="*/ 1507787 h 3093396"/>
              <a:gd name="connsiteX58" fmla="*/ 1927101 w 2890139"/>
              <a:gd name="connsiteY58" fmla="*/ 1527243 h 3093396"/>
              <a:gd name="connsiteX59" fmla="*/ 1897918 w 2890139"/>
              <a:gd name="connsiteY59" fmla="*/ 1546698 h 3093396"/>
              <a:gd name="connsiteX60" fmla="*/ 1839552 w 2890139"/>
              <a:gd name="connsiteY60" fmla="*/ 1566153 h 3093396"/>
              <a:gd name="connsiteX61" fmla="*/ 1781186 w 2890139"/>
              <a:gd name="connsiteY61" fmla="*/ 1595336 h 3093396"/>
              <a:gd name="connsiteX62" fmla="*/ 1752003 w 2890139"/>
              <a:gd name="connsiteY62" fmla="*/ 1614791 h 3093396"/>
              <a:gd name="connsiteX63" fmla="*/ 1693637 w 2890139"/>
              <a:gd name="connsiteY63" fmla="*/ 1634247 h 3093396"/>
              <a:gd name="connsiteX64" fmla="*/ 1625544 w 2890139"/>
              <a:gd name="connsiteY64" fmla="*/ 1663430 h 3093396"/>
              <a:gd name="connsiteX65" fmla="*/ 1606088 w 2890139"/>
              <a:gd name="connsiteY65" fmla="*/ 1682885 h 3093396"/>
              <a:gd name="connsiteX66" fmla="*/ 1547722 w 2890139"/>
              <a:gd name="connsiteY66" fmla="*/ 1702340 h 3093396"/>
              <a:gd name="connsiteX67" fmla="*/ 1499084 w 2890139"/>
              <a:gd name="connsiteY67" fmla="*/ 1731523 h 3093396"/>
              <a:gd name="connsiteX68" fmla="*/ 1440718 w 2890139"/>
              <a:gd name="connsiteY68" fmla="*/ 1760706 h 3093396"/>
              <a:gd name="connsiteX69" fmla="*/ 1392080 w 2890139"/>
              <a:gd name="connsiteY69" fmla="*/ 1789889 h 3093396"/>
              <a:gd name="connsiteX70" fmla="*/ 1333714 w 2890139"/>
              <a:gd name="connsiteY70" fmla="*/ 1828800 h 3093396"/>
              <a:gd name="connsiteX71" fmla="*/ 1304531 w 2890139"/>
              <a:gd name="connsiteY71" fmla="*/ 1838528 h 3093396"/>
              <a:gd name="connsiteX72" fmla="*/ 1246165 w 2890139"/>
              <a:gd name="connsiteY72" fmla="*/ 1877438 h 3093396"/>
              <a:gd name="connsiteX73" fmla="*/ 1226710 w 2890139"/>
              <a:gd name="connsiteY73" fmla="*/ 1896894 h 3093396"/>
              <a:gd name="connsiteX74" fmla="*/ 1197527 w 2890139"/>
              <a:gd name="connsiteY74" fmla="*/ 1906621 h 3093396"/>
              <a:gd name="connsiteX75" fmla="*/ 1119705 w 2890139"/>
              <a:gd name="connsiteY75" fmla="*/ 1945532 h 3093396"/>
              <a:gd name="connsiteX76" fmla="*/ 1119705 w 2890139"/>
              <a:gd name="connsiteY76" fmla="*/ 1945532 h 3093396"/>
              <a:gd name="connsiteX77" fmla="*/ 1061339 w 2890139"/>
              <a:gd name="connsiteY77" fmla="*/ 1974715 h 3093396"/>
              <a:gd name="connsiteX78" fmla="*/ 1012701 w 2890139"/>
              <a:gd name="connsiteY78" fmla="*/ 2013626 h 3093396"/>
              <a:gd name="connsiteX79" fmla="*/ 1002973 w 2890139"/>
              <a:gd name="connsiteY79" fmla="*/ 2042808 h 3093396"/>
              <a:gd name="connsiteX80" fmla="*/ 954335 w 2890139"/>
              <a:gd name="connsiteY80" fmla="*/ 2081719 h 3093396"/>
              <a:gd name="connsiteX81" fmla="*/ 886242 w 2890139"/>
              <a:gd name="connsiteY81" fmla="*/ 2149813 h 3093396"/>
              <a:gd name="connsiteX82" fmla="*/ 866786 w 2890139"/>
              <a:gd name="connsiteY82" fmla="*/ 2169268 h 3093396"/>
              <a:gd name="connsiteX83" fmla="*/ 837603 w 2890139"/>
              <a:gd name="connsiteY83" fmla="*/ 2188723 h 3093396"/>
              <a:gd name="connsiteX84" fmla="*/ 827876 w 2890139"/>
              <a:gd name="connsiteY84" fmla="*/ 2217906 h 3093396"/>
              <a:gd name="connsiteX85" fmla="*/ 779237 w 2890139"/>
              <a:gd name="connsiteY85" fmla="*/ 2266545 h 3093396"/>
              <a:gd name="connsiteX86" fmla="*/ 720871 w 2890139"/>
              <a:gd name="connsiteY86" fmla="*/ 2344366 h 3093396"/>
              <a:gd name="connsiteX87" fmla="*/ 691688 w 2890139"/>
              <a:gd name="connsiteY87" fmla="*/ 2363821 h 3093396"/>
              <a:gd name="connsiteX88" fmla="*/ 672233 w 2890139"/>
              <a:gd name="connsiteY88" fmla="*/ 2383277 h 3093396"/>
              <a:gd name="connsiteX89" fmla="*/ 652778 w 2890139"/>
              <a:gd name="connsiteY89" fmla="*/ 2412460 h 3093396"/>
              <a:gd name="connsiteX90" fmla="*/ 623595 w 2890139"/>
              <a:gd name="connsiteY90" fmla="*/ 2422187 h 3093396"/>
              <a:gd name="connsiteX91" fmla="*/ 584684 w 2890139"/>
              <a:gd name="connsiteY91" fmla="*/ 2470826 h 3093396"/>
              <a:gd name="connsiteX92" fmla="*/ 565229 w 2890139"/>
              <a:gd name="connsiteY92" fmla="*/ 2500008 h 3093396"/>
              <a:gd name="connsiteX93" fmla="*/ 487408 w 2890139"/>
              <a:gd name="connsiteY93" fmla="*/ 2558374 h 3093396"/>
              <a:gd name="connsiteX94" fmla="*/ 448497 w 2890139"/>
              <a:gd name="connsiteY94" fmla="*/ 2607013 h 3093396"/>
              <a:gd name="connsiteX95" fmla="*/ 409586 w 2890139"/>
              <a:gd name="connsiteY95" fmla="*/ 2655651 h 3093396"/>
              <a:gd name="connsiteX96" fmla="*/ 380403 w 2890139"/>
              <a:gd name="connsiteY96" fmla="*/ 2665379 h 3093396"/>
              <a:gd name="connsiteX97" fmla="*/ 370676 w 2890139"/>
              <a:gd name="connsiteY97" fmla="*/ 2694562 h 3093396"/>
              <a:gd name="connsiteX98" fmla="*/ 322037 w 2890139"/>
              <a:gd name="connsiteY98" fmla="*/ 2733472 h 3093396"/>
              <a:gd name="connsiteX99" fmla="*/ 283127 w 2890139"/>
              <a:gd name="connsiteY99" fmla="*/ 2782111 h 3093396"/>
              <a:gd name="connsiteX100" fmla="*/ 263671 w 2890139"/>
              <a:gd name="connsiteY100" fmla="*/ 2801566 h 3093396"/>
              <a:gd name="connsiteX101" fmla="*/ 224761 w 2890139"/>
              <a:gd name="connsiteY101" fmla="*/ 2889115 h 3093396"/>
              <a:gd name="connsiteX102" fmla="*/ 195578 w 2890139"/>
              <a:gd name="connsiteY102" fmla="*/ 2898843 h 3093396"/>
              <a:gd name="connsiteX103" fmla="*/ 176122 w 2890139"/>
              <a:gd name="connsiteY103" fmla="*/ 2918298 h 3093396"/>
              <a:gd name="connsiteX104" fmla="*/ 146939 w 2890139"/>
              <a:gd name="connsiteY104" fmla="*/ 2928026 h 3093396"/>
              <a:gd name="connsiteX105" fmla="*/ 98301 w 2890139"/>
              <a:gd name="connsiteY105" fmla="*/ 2966936 h 3093396"/>
              <a:gd name="connsiteX106" fmla="*/ 78846 w 2890139"/>
              <a:gd name="connsiteY106" fmla="*/ 2996119 h 3093396"/>
              <a:gd name="connsiteX107" fmla="*/ 49663 w 2890139"/>
              <a:gd name="connsiteY107" fmla="*/ 3015574 h 3093396"/>
              <a:gd name="connsiteX108" fmla="*/ 10752 w 2890139"/>
              <a:gd name="connsiteY108" fmla="*/ 3054485 h 3093396"/>
              <a:gd name="connsiteX109" fmla="*/ 1025 w 2890139"/>
              <a:gd name="connsiteY109" fmla="*/ 3093396 h 30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890139" h="3093396">
                <a:moveTo>
                  <a:pt x="166395" y="0"/>
                </a:moveTo>
                <a:cubicBezTo>
                  <a:pt x="177226" y="32496"/>
                  <a:pt x="177707" y="31453"/>
                  <a:pt x="185850" y="68094"/>
                </a:cubicBezTo>
                <a:cubicBezTo>
                  <a:pt x="189437" y="84234"/>
                  <a:pt x="191228" y="100781"/>
                  <a:pt x="195578" y="116732"/>
                </a:cubicBezTo>
                <a:cubicBezTo>
                  <a:pt x="200974" y="136517"/>
                  <a:pt x="208548" y="155643"/>
                  <a:pt x="215033" y="175098"/>
                </a:cubicBezTo>
                <a:cubicBezTo>
                  <a:pt x="218276" y="184826"/>
                  <a:pt x="217510" y="197030"/>
                  <a:pt x="224761" y="204281"/>
                </a:cubicBezTo>
                <a:cubicBezTo>
                  <a:pt x="243088" y="222608"/>
                  <a:pt x="262564" y="238269"/>
                  <a:pt x="273399" y="262647"/>
                </a:cubicBezTo>
                <a:cubicBezTo>
                  <a:pt x="296846" y="315403"/>
                  <a:pt x="277864" y="312912"/>
                  <a:pt x="312310" y="340468"/>
                </a:cubicBezTo>
                <a:cubicBezTo>
                  <a:pt x="321439" y="347771"/>
                  <a:pt x="331765" y="353438"/>
                  <a:pt x="341493" y="359923"/>
                </a:cubicBezTo>
                <a:cubicBezTo>
                  <a:pt x="344735" y="369651"/>
                  <a:pt x="345068" y="380903"/>
                  <a:pt x="351220" y="389106"/>
                </a:cubicBezTo>
                <a:cubicBezTo>
                  <a:pt x="379673" y="427044"/>
                  <a:pt x="395289" y="434698"/>
                  <a:pt x="429042" y="457200"/>
                </a:cubicBezTo>
                <a:cubicBezTo>
                  <a:pt x="464988" y="511120"/>
                  <a:pt x="427931" y="468473"/>
                  <a:pt x="477680" y="496111"/>
                </a:cubicBezTo>
                <a:cubicBezTo>
                  <a:pt x="498120" y="507466"/>
                  <a:pt x="516591" y="522051"/>
                  <a:pt x="536046" y="535021"/>
                </a:cubicBezTo>
                <a:cubicBezTo>
                  <a:pt x="545774" y="541506"/>
                  <a:pt x="554138" y="550780"/>
                  <a:pt x="565229" y="554477"/>
                </a:cubicBezTo>
                <a:lnTo>
                  <a:pt x="594412" y="564204"/>
                </a:lnTo>
                <a:cubicBezTo>
                  <a:pt x="638059" y="607853"/>
                  <a:pt x="586225" y="561818"/>
                  <a:pt x="643050" y="593387"/>
                </a:cubicBezTo>
                <a:cubicBezTo>
                  <a:pt x="663490" y="604742"/>
                  <a:pt x="681961" y="619328"/>
                  <a:pt x="701416" y="632298"/>
                </a:cubicBezTo>
                <a:cubicBezTo>
                  <a:pt x="711144" y="638783"/>
                  <a:pt x="719508" y="648056"/>
                  <a:pt x="730599" y="651753"/>
                </a:cubicBezTo>
                <a:lnTo>
                  <a:pt x="788965" y="671208"/>
                </a:lnTo>
                <a:cubicBezTo>
                  <a:pt x="828122" y="710367"/>
                  <a:pt x="784582" y="673499"/>
                  <a:pt x="847331" y="700391"/>
                </a:cubicBezTo>
                <a:cubicBezTo>
                  <a:pt x="858077" y="704996"/>
                  <a:pt x="866057" y="714618"/>
                  <a:pt x="876514" y="719847"/>
                </a:cubicBezTo>
                <a:cubicBezTo>
                  <a:pt x="885685" y="724433"/>
                  <a:pt x="895969" y="726332"/>
                  <a:pt x="905697" y="729574"/>
                </a:cubicBezTo>
                <a:cubicBezTo>
                  <a:pt x="936949" y="760827"/>
                  <a:pt x="912838" y="743390"/>
                  <a:pt x="964063" y="758757"/>
                </a:cubicBezTo>
                <a:cubicBezTo>
                  <a:pt x="983706" y="764650"/>
                  <a:pt x="1002974" y="771728"/>
                  <a:pt x="1022429" y="778213"/>
                </a:cubicBezTo>
                <a:cubicBezTo>
                  <a:pt x="1047424" y="786545"/>
                  <a:pt x="1063661" y="792784"/>
                  <a:pt x="1090522" y="797668"/>
                </a:cubicBezTo>
                <a:cubicBezTo>
                  <a:pt x="1113081" y="801770"/>
                  <a:pt x="1135918" y="804153"/>
                  <a:pt x="1158616" y="807396"/>
                </a:cubicBezTo>
                <a:cubicBezTo>
                  <a:pt x="1214404" y="825991"/>
                  <a:pt x="1160138" y="809244"/>
                  <a:pt x="1236437" y="826851"/>
                </a:cubicBezTo>
                <a:cubicBezTo>
                  <a:pt x="1262491" y="832864"/>
                  <a:pt x="1287579" y="844527"/>
                  <a:pt x="1314259" y="846306"/>
                </a:cubicBezTo>
                <a:lnTo>
                  <a:pt x="1460173" y="856034"/>
                </a:lnTo>
                <a:cubicBezTo>
                  <a:pt x="1479628" y="859277"/>
                  <a:pt x="1499014" y="862973"/>
                  <a:pt x="1518539" y="865762"/>
                </a:cubicBezTo>
                <a:cubicBezTo>
                  <a:pt x="1544419" y="869459"/>
                  <a:pt x="1570574" y="871191"/>
                  <a:pt x="1596361" y="875489"/>
                </a:cubicBezTo>
                <a:cubicBezTo>
                  <a:pt x="1609548" y="877687"/>
                  <a:pt x="1621931" y="884328"/>
                  <a:pt x="1635271" y="885217"/>
                </a:cubicBezTo>
                <a:cubicBezTo>
                  <a:pt x="1719453" y="890829"/>
                  <a:pt x="1803927" y="890732"/>
                  <a:pt x="1888190" y="894945"/>
                </a:cubicBezTo>
                <a:cubicBezTo>
                  <a:pt x="1933645" y="897218"/>
                  <a:pt x="1978982" y="901430"/>
                  <a:pt x="2024378" y="904672"/>
                </a:cubicBezTo>
                <a:cubicBezTo>
                  <a:pt x="2040591" y="907915"/>
                  <a:pt x="2056876" y="910813"/>
                  <a:pt x="2073016" y="914400"/>
                </a:cubicBezTo>
                <a:cubicBezTo>
                  <a:pt x="2086067" y="917300"/>
                  <a:pt x="2098817" y="921506"/>
                  <a:pt x="2111927" y="924128"/>
                </a:cubicBezTo>
                <a:cubicBezTo>
                  <a:pt x="2166498" y="935042"/>
                  <a:pt x="2199458" y="937096"/>
                  <a:pt x="2257842" y="943583"/>
                </a:cubicBezTo>
                <a:cubicBezTo>
                  <a:pt x="2328234" y="967048"/>
                  <a:pt x="2260937" y="947169"/>
                  <a:pt x="2403756" y="963038"/>
                </a:cubicBezTo>
                <a:cubicBezTo>
                  <a:pt x="2423359" y="965216"/>
                  <a:pt x="2442987" y="967982"/>
                  <a:pt x="2462122" y="972766"/>
                </a:cubicBezTo>
                <a:cubicBezTo>
                  <a:pt x="2482017" y="977740"/>
                  <a:pt x="2500139" y="989677"/>
                  <a:pt x="2520488" y="992221"/>
                </a:cubicBezTo>
                <a:cubicBezTo>
                  <a:pt x="2621061" y="1004793"/>
                  <a:pt x="2572430" y="998252"/>
                  <a:pt x="2666403" y="1011677"/>
                </a:cubicBezTo>
                <a:cubicBezTo>
                  <a:pt x="2764506" y="1044376"/>
                  <a:pt x="2612313" y="994477"/>
                  <a:pt x="2734497" y="1031132"/>
                </a:cubicBezTo>
                <a:cubicBezTo>
                  <a:pt x="2852919" y="1066658"/>
                  <a:pt x="2742085" y="1037892"/>
                  <a:pt x="2831773" y="1060315"/>
                </a:cubicBezTo>
                <a:cubicBezTo>
                  <a:pt x="2878019" y="1091145"/>
                  <a:pt x="2857260" y="1068680"/>
                  <a:pt x="2880412" y="1138136"/>
                </a:cubicBezTo>
                <a:lnTo>
                  <a:pt x="2890139" y="1167319"/>
                </a:lnTo>
                <a:cubicBezTo>
                  <a:pt x="2890039" y="1167919"/>
                  <a:pt x="2880768" y="1242263"/>
                  <a:pt x="2870684" y="1254868"/>
                </a:cubicBezTo>
                <a:cubicBezTo>
                  <a:pt x="2863381" y="1263997"/>
                  <a:pt x="2850378" y="1266715"/>
                  <a:pt x="2841501" y="1274323"/>
                </a:cubicBezTo>
                <a:cubicBezTo>
                  <a:pt x="2782749" y="1324681"/>
                  <a:pt x="2827029" y="1305087"/>
                  <a:pt x="2773408" y="1322962"/>
                </a:cubicBezTo>
                <a:cubicBezTo>
                  <a:pt x="2766923" y="1329447"/>
                  <a:pt x="2762155" y="1338316"/>
                  <a:pt x="2753952" y="1342417"/>
                </a:cubicBezTo>
                <a:cubicBezTo>
                  <a:pt x="2735628" y="1351579"/>
                  <a:pt x="2681109" y="1366364"/>
                  <a:pt x="2656676" y="1371600"/>
                </a:cubicBezTo>
                <a:cubicBezTo>
                  <a:pt x="2624342" y="1378529"/>
                  <a:pt x="2590770" y="1380598"/>
                  <a:pt x="2559399" y="1391055"/>
                </a:cubicBezTo>
                <a:cubicBezTo>
                  <a:pt x="2549671" y="1394298"/>
                  <a:pt x="2540304" y="1398949"/>
                  <a:pt x="2530216" y="1400783"/>
                </a:cubicBezTo>
                <a:cubicBezTo>
                  <a:pt x="2504495" y="1405460"/>
                  <a:pt x="2478335" y="1407268"/>
                  <a:pt x="2452395" y="1410511"/>
                </a:cubicBezTo>
                <a:cubicBezTo>
                  <a:pt x="2442667" y="1413753"/>
                  <a:pt x="2433160" y="1417751"/>
                  <a:pt x="2423212" y="1420238"/>
                </a:cubicBezTo>
                <a:cubicBezTo>
                  <a:pt x="2378644" y="1431380"/>
                  <a:pt x="2344011" y="1433786"/>
                  <a:pt x="2296752" y="1439694"/>
                </a:cubicBezTo>
                <a:cubicBezTo>
                  <a:pt x="2230817" y="1461671"/>
                  <a:pt x="2311262" y="1436791"/>
                  <a:pt x="2199476" y="1459149"/>
                </a:cubicBezTo>
                <a:cubicBezTo>
                  <a:pt x="2189421" y="1461160"/>
                  <a:pt x="2180241" y="1466390"/>
                  <a:pt x="2170293" y="1468877"/>
                </a:cubicBezTo>
                <a:cubicBezTo>
                  <a:pt x="2132372" y="1478357"/>
                  <a:pt x="2091981" y="1482843"/>
                  <a:pt x="2053561" y="1488332"/>
                </a:cubicBezTo>
                <a:cubicBezTo>
                  <a:pt x="1955486" y="1521025"/>
                  <a:pt x="2107613" y="1471143"/>
                  <a:pt x="1985467" y="1507787"/>
                </a:cubicBezTo>
                <a:cubicBezTo>
                  <a:pt x="1965824" y="1513680"/>
                  <a:pt x="1944165" y="1515867"/>
                  <a:pt x="1927101" y="1527243"/>
                </a:cubicBezTo>
                <a:cubicBezTo>
                  <a:pt x="1917373" y="1533728"/>
                  <a:pt x="1908602" y="1541950"/>
                  <a:pt x="1897918" y="1546698"/>
                </a:cubicBezTo>
                <a:cubicBezTo>
                  <a:pt x="1879178" y="1555027"/>
                  <a:pt x="1839552" y="1566153"/>
                  <a:pt x="1839552" y="1566153"/>
                </a:cubicBezTo>
                <a:cubicBezTo>
                  <a:pt x="1755918" y="1621908"/>
                  <a:pt x="1861734" y="1555062"/>
                  <a:pt x="1781186" y="1595336"/>
                </a:cubicBezTo>
                <a:cubicBezTo>
                  <a:pt x="1770729" y="1600564"/>
                  <a:pt x="1762686" y="1610043"/>
                  <a:pt x="1752003" y="1614791"/>
                </a:cubicBezTo>
                <a:cubicBezTo>
                  <a:pt x="1733263" y="1623120"/>
                  <a:pt x="1710701" y="1622871"/>
                  <a:pt x="1693637" y="1634247"/>
                </a:cubicBezTo>
                <a:cubicBezTo>
                  <a:pt x="1653330" y="1661118"/>
                  <a:pt x="1675796" y="1650866"/>
                  <a:pt x="1625544" y="1663430"/>
                </a:cubicBezTo>
                <a:cubicBezTo>
                  <a:pt x="1619059" y="1669915"/>
                  <a:pt x="1614291" y="1678784"/>
                  <a:pt x="1606088" y="1682885"/>
                </a:cubicBezTo>
                <a:cubicBezTo>
                  <a:pt x="1587745" y="1692056"/>
                  <a:pt x="1547722" y="1702340"/>
                  <a:pt x="1547722" y="1702340"/>
                </a:cubicBezTo>
                <a:cubicBezTo>
                  <a:pt x="1509721" y="1740343"/>
                  <a:pt x="1549596" y="1706267"/>
                  <a:pt x="1499084" y="1731523"/>
                </a:cubicBezTo>
                <a:cubicBezTo>
                  <a:pt x="1423655" y="1769238"/>
                  <a:pt x="1514070" y="1736257"/>
                  <a:pt x="1440718" y="1760706"/>
                </a:cubicBezTo>
                <a:cubicBezTo>
                  <a:pt x="1397071" y="1804355"/>
                  <a:pt x="1448905" y="1758320"/>
                  <a:pt x="1392080" y="1789889"/>
                </a:cubicBezTo>
                <a:cubicBezTo>
                  <a:pt x="1371640" y="1801244"/>
                  <a:pt x="1355896" y="1821406"/>
                  <a:pt x="1333714" y="1828800"/>
                </a:cubicBezTo>
                <a:cubicBezTo>
                  <a:pt x="1323986" y="1832043"/>
                  <a:pt x="1313495" y="1833548"/>
                  <a:pt x="1304531" y="1838528"/>
                </a:cubicBezTo>
                <a:cubicBezTo>
                  <a:pt x="1284091" y="1849883"/>
                  <a:pt x="1262698" y="1860904"/>
                  <a:pt x="1246165" y="1877438"/>
                </a:cubicBezTo>
                <a:cubicBezTo>
                  <a:pt x="1239680" y="1883923"/>
                  <a:pt x="1234574" y="1892175"/>
                  <a:pt x="1226710" y="1896894"/>
                </a:cubicBezTo>
                <a:cubicBezTo>
                  <a:pt x="1217917" y="1902170"/>
                  <a:pt x="1207255" y="1903379"/>
                  <a:pt x="1197527" y="1906621"/>
                </a:cubicBezTo>
                <a:cubicBezTo>
                  <a:pt x="1163570" y="1940578"/>
                  <a:pt x="1186772" y="1923177"/>
                  <a:pt x="1119705" y="1945532"/>
                </a:cubicBezTo>
                <a:lnTo>
                  <a:pt x="1119705" y="1945532"/>
                </a:lnTo>
                <a:cubicBezTo>
                  <a:pt x="1036071" y="2001287"/>
                  <a:pt x="1141887" y="1934441"/>
                  <a:pt x="1061339" y="1974715"/>
                </a:cubicBezTo>
                <a:cubicBezTo>
                  <a:pt x="1036794" y="1986987"/>
                  <a:pt x="1030798" y="1995528"/>
                  <a:pt x="1012701" y="2013626"/>
                </a:cubicBezTo>
                <a:cubicBezTo>
                  <a:pt x="1009458" y="2023353"/>
                  <a:pt x="1008248" y="2034016"/>
                  <a:pt x="1002973" y="2042808"/>
                </a:cubicBezTo>
                <a:cubicBezTo>
                  <a:pt x="993731" y="2058212"/>
                  <a:pt x="967593" y="2072881"/>
                  <a:pt x="954335" y="2081719"/>
                </a:cubicBezTo>
                <a:cubicBezTo>
                  <a:pt x="909737" y="2148617"/>
                  <a:pt x="937607" y="2132691"/>
                  <a:pt x="886242" y="2149813"/>
                </a:cubicBezTo>
                <a:cubicBezTo>
                  <a:pt x="879757" y="2156298"/>
                  <a:pt x="873948" y="2163539"/>
                  <a:pt x="866786" y="2169268"/>
                </a:cubicBezTo>
                <a:cubicBezTo>
                  <a:pt x="857657" y="2176571"/>
                  <a:pt x="844906" y="2179594"/>
                  <a:pt x="837603" y="2188723"/>
                </a:cubicBezTo>
                <a:cubicBezTo>
                  <a:pt x="831198" y="2196730"/>
                  <a:pt x="834028" y="2209703"/>
                  <a:pt x="827876" y="2217906"/>
                </a:cubicBezTo>
                <a:cubicBezTo>
                  <a:pt x="814119" y="2236249"/>
                  <a:pt x="791955" y="2247467"/>
                  <a:pt x="779237" y="2266545"/>
                </a:cubicBezTo>
                <a:cubicBezTo>
                  <a:pt x="761450" y="2293225"/>
                  <a:pt x="746580" y="2323799"/>
                  <a:pt x="720871" y="2344366"/>
                </a:cubicBezTo>
                <a:cubicBezTo>
                  <a:pt x="711742" y="2351669"/>
                  <a:pt x="700817" y="2356518"/>
                  <a:pt x="691688" y="2363821"/>
                </a:cubicBezTo>
                <a:cubicBezTo>
                  <a:pt x="684526" y="2369550"/>
                  <a:pt x="677962" y="2376115"/>
                  <a:pt x="672233" y="2383277"/>
                </a:cubicBezTo>
                <a:cubicBezTo>
                  <a:pt x="664930" y="2392406"/>
                  <a:pt x="661907" y="2405157"/>
                  <a:pt x="652778" y="2412460"/>
                </a:cubicBezTo>
                <a:cubicBezTo>
                  <a:pt x="644771" y="2418865"/>
                  <a:pt x="633323" y="2418945"/>
                  <a:pt x="623595" y="2422187"/>
                </a:cubicBezTo>
                <a:cubicBezTo>
                  <a:pt x="604657" y="2478999"/>
                  <a:pt x="628684" y="2426826"/>
                  <a:pt x="584684" y="2470826"/>
                </a:cubicBezTo>
                <a:cubicBezTo>
                  <a:pt x="576417" y="2479093"/>
                  <a:pt x="572928" y="2491210"/>
                  <a:pt x="565229" y="2500008"/>
                </a:cubicBezTo>
                <a:cubicBezTo>
                  <a:pt x="519202" y="2552610"/>
                  <a:pt x="533932" y="2542867"/>
                  <a:pt x="487408" y="2558374"/>
                </a:cubicBezTo>
                <a:cubicBezTo>
                  <a:pt x="468470" y="2615188"/>
                  <a:pt x="492498" y="2563011"/>
                  <a:pt x="448497" y="2607013"/>
                </a:cubicBezTo>
                <a:cubicBezTo>
                  <a:pt x="428612" y="2626898"/>
                  <a:pt x="433656" y="2641209"/>
                  <a:pt x="409586" y="2655651"/>
                </a:cubicBezTo>
                <a:cubicBezTo>
                  <a:pt x="400793" y="2660927"/>
                  <a:pt x="390131" y="2662136"/>
                  <a:pt x="380403" y="2665379"/>
                </a:cubicBezTo>
                <a:cubicBezTo>
                  <a:pt x="377161" y="2675107"/>
                  <a:pt x="375952" y="2685769"/>
                  <a:pt x="370676" y="2694562"/>
                </a:cubicBezTo>
                <a:cubicBezTo>
                  <a:pt x="359836" y="2712628"/>
                  <a:pt x="337329" y="2721238"/>
                  <a:pt x="322037" y="2733472"/>
                </a:cubicBezTo>
                <a:cubicBezTo>
                  <a:pt x="295941" y="2754349"/>
                  <a:pt x="305597" y="2754023"/>
                  <a:pt x="283127" y="2782111"/>
                </a:cubicBezTo>
                <a:cubicBezTo>
                  <a:pt x="277398" y="2789273"/>
                  <a:pt x="270156" y="2795081"/>
                  <a:pt x="263671" y="2801566"/>
                </a:cubicBezTo>
                <a:cubicBezTo>
                  <a:pt x="257726" y="2819400"/>
                  <a:pt x="245782" y="2872298"/>
                  <a:pt x="224761" y="2889115"/>
                </a:cubicBezTo>
                <a:cubicBezTo>
                  <a:pt x="216754" y="2895521"/>
                  <a:pt x="205306" y="2895600"/>
                  <a:pt x="195578" y="2898843"/>
                </a:cubicBezTo>
                <a:cubicBezTo>
                  <a:pt x="189093" y="2905328"/>
                  <a:pt x="183986" y="2913579"/>
                  <a:pt x="176122" y="2918298"/>
                </a:cubicBezTo>
                <a:cubicBezTo>
                  <a:pt x="167329" y="2923574"/>
                  <a:pt x="154946" y="2921620"/>
                  <a:pt x="146939" y="2928026"/>
                </a:cubicBezTo>
                <a:cubicBezTo>
                  <a:pt x="84081" y="2978312"/>
                  <a:pt x="171654" y="2942484"/>
                  <a:pt x="98301" y="2966936"/>
                </a:cubicBezTo>
                <a:cubicBezTo>
                  <a:pt x="91816" y="2976664"/>
                  <a:pt x="87113" y="2987852"/>
                  <a:pt x="78846" y="2996119"/>
                </a:cubicBezTo>
                <a:cubicBezTo>
                  <a:pt x="70579" y="3004386"/>
                  <a:pt x="56966" y="3006445"/>
                  <a:pt x="49663" y="3015574"/>
                </a:cubicBezTo>
                <a:cubicBezTo>
                  <a:pt x="11931" y="3062739"/>
                  <a:pt x="74424" y="3033260"/>
                  <a:pt x="10752" y="3054485"/>
                </a:cubicBezTo>
                <a:cubicBezTo>
                  <a:pt x="0" y="3086744"/>
                  <a:pt x="1025" y="3073414"/>
                  <a:pt x="1025" y="30933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118698" y="1887166"/>
            <a:ext cx="1952338" cy="3190672"/>
          </a:xfrm>
          <a:custGeom>
            <a:avLst/>
            <a:gdLst>
              <a:gd name="connsiteX0" fmla="*/ 0 w 1952338"/>
              <a:gd name="connsiteY0" fmla="*/ 0 h 3190672"/>
              <a:gd name="connsiteX1" fmla="*/ 9728 w 1952338"/>
              <a:gd name="connsiteY1" fmla="*/ 77821 h 3190672"/>
              <a:gd name="connsiteX2" fmla="*/ 29183 w 1952338"/>
              <a:gd name="connsiteY2" fmla="*/ 97277 h 3190672"/>
              <a:gd name="connsiteX3" fmla="*/ 48638 w 1952338"/>
              <a:gd name="connsiteY3" fmla="*/ 155643 h 3190672"/>
              <a:gd name="connsiteX4" fmla="*/ 87549 w 1952338"/>
              <a:gd name="connsiteY4" fmla="*/ 204281 h 3190672"/>
              <a:gd name="connsiteX5" fmla="*/ 116732 w 1952338"/>
              <a:gd name="connsiteY5" fmla="*/ 252919 h 3190672"/>
              <a:gd name="connsiteX6" fmla="*/ 145915 w 1952338"/>
              <a:gd name="connsiteY6" fmla="*/ 301557 h 3190672"/>
              <a:gd name="connsiteX7" fmla="*/ 155642 w 1952338"/>
              <a:gd name="connsiteY7" fmla="*/ 330740 h 3190672"/>
              <a:gd name="connsiteX8" fmla="*/ 204281 w 1952338"/>
              <a:gd name="connsiteY8" fmla="*/ 369651 h 3190672"/>
              <a:gd name="connsiteX9" fmla="*/ 233464 w 1952338"/>
              <a:gd name="connsiteY9" fmla="*/ 418289 h 3190672"/>
              <a:gd name="connsiteX10" fmla="*/ 291830 w 1952338"/>
              <a:gd name="connsiteY10" fmla="*/ 457200 h 3190672"/>
              <a:gd name="connsiteX11" fmla="*/ 330740 w 1952338"/>
              <a:gd name="connsiteY11" fmla="*/ 515566 h 3190672"/>
              <a:gd name="connsiteX12" fmla="*/ 369651 w 1952338"/>
              <a:gd name="connsiteY12" fmla="*/ 554477 h 3190672"/>
              <a:gd name="connsiteX13" fmla="*/ 379379 w 1952338"/>
              <a:gd name="connsiteY13" fmla="*/ 583660 h 3190672"/>
              <a:gd name="connsiteX14" fmla="*/ 437745 w 1952338"/>
              <a:gd name="connsiteY14" fmla="*/ 622570 h 3190672"/>
              <a:gd name="connsiteX15" fmla="*/ 486383 w 1952338"/>
              <a:gd name="connsiteY15" fmla="*/ 661481 h 3190672"/>
              <a:gd name="connsiteX16" fmla="*/ 535021 w 1952338"/>
              <a:gd name="connsiteY16" fmla="*/ 700391 h 3190672"/>
              <a:gd name="connsiteX17" fmla="*/ 564204 w 1952338"/>
              <a:gd name="connsiteY17" fmla="*/ 719847 h 3190672"/>
              <a:gd name="connsiteX18" fmla="*/ 593387 w 1952338"/>
              <a:gd name="connsiteY18" fmla="*/ 729574 h 3190672"/>
              <a:gd name="connsiteX19" fmla="*/ 661481 w 1952338"/>
              <a:gd name="connsiteY19" fmla="*/ 787940 h 3190672"/>
              <a:gd name="connsiteX20" fmla="*/ 719847 w 1952338"/>
              <a:gd name="connsiteY20" fmla="*/ 807396 h 3190672"/>
              <a:gd name="connsiteX21" fmla="*/ 749030 w 1952338"/>
              <a:gd name="connsiteY21" fmla="*/ 817123 h 3190672"/>
              <a:gd name="connsiteX22" fmla="*/ 797668 w 1952338"/>
              <a:gd name="connsiteY22" fmla="*/ 856034 h 3190672"/>
              <a:gd name="connsiteX23" fmla="*/ 826851 w 1952338"/>
              <a:gd name="connsiteY23" fmla="*/ 865762 h 3190672"/>
              <a:gd name="connsiteX24" fmla="*/ 885217 w 1952338"/>
              <a:gd name="connsiteY24" fmla="*/ 904672 h 3190672"/>
              <a:gd name="connsiteX25" fmla="*/ 904672 w 1952338"/>
              <a:gd name="connsiteY25" fmla="*/ 924128 h 3190672"/>
              <a:gd name="connsiteX26" fmla="*/ 933855 w 1952338"/>
              <a:gd name="connsiteY26" fmla="*/ 933855 h 3190672"/>
              <a:gd name="connsiteX27" fmla="*/ 992221 w 1952338"/>
              <a:gd name="connsiteY27" fmla="*/ 972766 h 3190672"/>
              <a:gd name="connsiteX28" fmla="*/ 1050587 w 1952338"/>
              <a:gd name="connsiteY28" fmla="*/ 992221 h 3190672"/>
              <a:gd name="connsiteX29" fmla="*/ 1079770 w 1952338"/>
              <a:gd name="connsiteY29" fmla="*/ 1001949 h 3190672"/>
              <a:gd name="connsiteX30" fmla="*/ 1108953 w 1952338"/>
              <a:gd name="connsiteY30" fmla="*/ 1021404 h 3190672"/>
              <a:gd name="connsiteX31" fmla="*/ 1128408 w 1952338"/>
              <a:gd name="connsiteY31" fmla="*/ 1040860 h 3190672"/>
              <a:gd name="connsiteX32" fmla="*/ 1186774 w 1952338"/>
              <a:gd name="connsiteY32" fmla="*/ 1060315 h 3190672"/>
              <a:gd name="connsiteX33" fmla="*/ 1215957 w 1952338"/>
              <a:gd name="connsiteY33" fmla="*/ 1070043 h 3190672"/>
              <a:gd name="connsiteX34" fmla="*/ 1245140 w 1952338"/>
              <a:gd name="connsiteY34" fmla="*/ 1079770 h 3190672"/>
              <a:gd name="connsiteX35" fmla="*/ 1274323 w 1952338"/>
              <a:gd name="connsiteY35" fmla="*/ 1099225 h 3190672"/>
              <a:gd name="connsiteX36" fmla="*/ 1313234 w 1952338"/>
              <a:gd name="connsiteY36" fmla="*/ 1108953 h 3190672"/>
              <a:gd name="connsiteX37" fmla="*/ 1371600 w 1952338"/>
              <a:gd name="connsiteY37" fmla="*/ 1128408 h 3190672"/>
              <a:gd name="connsiteX38" fmla="*/ 1439693 w 1952338"/>
              <a:gd name="connsiteY38" fmla="*/ 1157591 h 3190672"/>
              <a:gd name="connsiteX39" fmla="*/ 1498059 w 1952338"/>
              <a:gd name="connsiteY39" fmla="*/ 1177047 h 3190672"/>
              <a:gd name="connsiteX40" fmla="*/ 1556425 w 1952338"/>
              <a:gd name="connsiteY40" fmla="*/ 1196502 h 3190672"/>
              <a:gd name="connsiteX41" fmla="*/ 1624519 w 1952338"/>
              <a:gd name="connsiteY41" fmla="*/ 1215957 h 3190672"/>
              <a:gd name="connsiteX42" fmla="*/ 1682885 w 1952338"/>
              <a:gd name="connsiteY42" fmla="*/ 1235413 h 3190672"/>
              <a:gd name="connsiteX43" fmla="*/ 1712068 w 1952338"/>
              <a:gd name="connsiteY43" fmla="*/ 1245140 h 3190672"/>
              <a:gd name="connsiteX44" fmla="*/ 1789889 w 1952338"/>
              <a:gd name="connsiteY44" fmla="*/ 1284051 h 3190672"/>
              <a:gd name="connsiteX45" fmla="*/ 1819072 w 1952338"/>
              <a:gd name="connsiteY45" fmla="*/ 1293779 h 3190672"/>
              <a:gd name="connsiteX46" fmla="*/ 1848255 w 1952338"/>
              <a:gd name="connsiteY46" fmla="*/ 1303506 h 3190672"/>
              <a:gd name="connsiteX47" fmla="*/ 1877438 w 1952338"/>
              <a:gd name="connsiteY47" fmla="*/ 1322962 h 3190672"/>
              <a:gd name="connsiteX48" fmla="*/ 1896893 w 1952338"/>
              <a:gd name="connsiteY48" fmla="*/ 1352145 h 3190672"/>
              <a:gd name="connsiteX49" fmla="*/ 1935804 w 1952338"/>
              <a:gd name="connsiteY49" fmla="*/ 1400783 h 3190672"/>
              <a:gd name="connsiteX50" fmla="*/ 1906621 w 1952338"/>
              <a:gd name="connsiteY50" fmla="*/ 1546698 h 3190672"/>
              <a:gd name="connsiteX51" fmla="*/ 1896893 w 1952338"/>
              <a:gd name="connsiteY51" fmla="*/ 1575881 h 3190672"/>
              <a:gd name="connsiteX52" fmla="*/ 1887166 w 1952338"/>
              <a:gd name="connsiteY52" fmla="*/ 1605064 h 3190672"/>
              <a:gd name="connsiteX53" fmla="*/ 1867711 w 1952338"/>
              <a:gd name="connsiteY53" fmla="*/ 1634247 h 3190672"/>
              <a:gd name="connsiteX54" fmla="*/ 1819072 w 1952338"/>
              <a:gd name="connsiteY54" fmla="*/ 1673157 h 3190672"/>
              <a:gd name="connsiteX55" fmla="*/ 1760706 w 1952338"/>
              <a:gd name="connsiteY55" fmla="*/ 1692613 h 3190672"/>
              <a:gd name="connsiteX56" fmla="*/ 1731523 w 1952338"/>
              <a:gd name="connsiteY56" fmla="*/ 1712068 h 3190672"/>
              <a:gd name="connsiteX57" fmla="*/ 1634247 w 1952338"/>
              <a:gd name="connsiteY57" fmla="*/ 1731523 h 3190672"/>
              <a:gd name="connsiteX58" fmla="*/ 1605064 w 1952338"/>
              <a:gd name="connsiteY58" fmla="*/ 1741251 h 3190672"/>
              <a:gd name="connsiteX59" fmla="*/ 1498059 w 1952338"/>
              <a:gd name="connsiteY59" fmla="*/ 1760706 h 3190672"/>
              <a:gd name="connsiteX60" fmla="*/ 1410511 w 1952338"/>
              <a:gd name="connsiteY60" fmla="*/ 1780162 h 3190672"/>
              <a:gd name="connsiteX61" fmla="*/ 1322962 w 1952338"/>
              <a:gd name="connsiteY61" fmla="*/ 1809345 h 3190672"/>
              <a:gd name="connsiteX62" fmla="*/ 1264596 w 1952338"/>
              <a:gd name="connsiteY62" fmla="*/ 1828800 h 3190672"/>
              <a:gd name="connsiteX63" fmla="*/ 1206230 w 1952338"/>
              <a:gd name="connsiteY63" fmla="*/ 1857983 h 3190672"/>
              <a:gd name="connsiteX64" fmla="*/ 1186774 w 1952338"/>
              <a:gd name="connsiteY64" fmla="*/ 1877438 h 3190672"/>
              <a:gd name="connsiteX65" fmla="*/ 1128408 w 1952338"/>
              <a:gd name="connsiteY65" fmla="*/ 1906621 h 3190672"/>
              <a:gd name="connsiteX66" fmla="*/ 1108953 w 1952338"/>
              <a:gd name="connsiteY66" fmla="*/ 1926077 h 3190672"/>
              <a:gd name="connsiteX67" fmla="*/ 1089498 w 1952338"/>
              <a:gd name="connsiteY67" fmla="*/ 1955260 h 3190672"/>
              <a:gd name="connsiteX68" fmla="*/ 1060315 w 1952338"/>
              <a:gd name="connsiteY68" fmla="*/ 1964987 h 3190672"/>
              <a:gd name="connsiteX69" fmla="*/ 1050587 w 1952338"/>
              <a:gd name="connsiteY69" fmla="*/ 2003898 h 3190672"/>
              <a:gd name="connsiteX70" fmla="*/ 1021404 w 1952338"/>
              <a:gd name="connsiteY70" fmla="*/ 2023353 h 3190672"/>
              <a:gd name="connsiteX71" fmla="*/ 1001949 w 1952338"/>
              <a:gd name="connsiteY71" fmla="*/ 2081719 h 3190672"/>
              <a:gd name="connsiteX72" fmla="*/ 1021404 w 1952338"/>
              <a:gd name="connsiteY72" fmla="*/ 2110902 h 3190672"/>
              <a:gd name="connsiteX73" fmla="*/ 1079770 w 1952338"/>
              <a:gd name="connsiteY73" fmla="*/ 2130357 h 3190672"/>
              <a:gd name="connsiteX74" fmla="*/ 1108953 w 1952338"/>
              <a:gd name="connsiteY74" fmla="*/ 2140085 h 3190672"/>
              <a:gd name="connsiteX75" fmla="*/ 1167319 w 1952338"/>
              <a:gd name="connsiteY75" fmla="*/ 2169268 h 3190672"/>
              <a:gd name="connsiteX76" fmla="*/ 1254868 w 1952338"/>
              <a:gd name="connsiteY76" fmla="*/ 2178996 h 3190672"/>
              <a:gd name="connsiteX77" fmla="*/ 1284051 w 1952338"/>
              <a:gd name="connsiteY77" fmla="*/ 2188723 h 3190672"/>
              <a:gd name="connsiteX78" fmla="*/ 1459149 w 1952338"/>
              <a:gd name="connsiteY78" fmla="*/ 2208179 h 3190672"/>
              <a:gd name="connsiteX79" fmla="*/ 1527242 w 1952338"/>
              <a:gd name="connsiteY79" fmla="*/ 2227634 h 3190672"/>
              <a:gd name="connsiteX80" fmla="*/ 1595336 w 1952338"/>
              <a:gd name="connsiteY80" fmla="*/ 2247089 h 3190672"/>
              <a:gd name="connsiteX81" fmla="*/ 1614791 w 1952338"/>
              <a:gd name="connsiteY81" fmla="*/ 2266545 h 3190672"/>
              <a:gd name="connsiteX82" fmla="*/ 1634247 w 1952338"/>
              <a:gd name="connsiteY82" fmla="*/ 2324911 h 3190672"/>
              <a:gd name="connsiteX83" fmla="*/ 1663430 w 1952338"/>
              <a:gd name="connsiteY83" fmla="*/ 2344366 h 3190672"/>
              <a:gd name="connsiteX84" fmla="*/ 1643974 w 1952338"/>
              <a:gd name="connsiteY84" fmla="*/ 2461098 h 3190672"/>
              <a:gd name="connsiteX85" fmla="*/ 1566153 w 1952338"/>
              <a:gd name="connsiteY85" fmla="*/ 2529191 h 3190672"/>
              <a:gd name="connsiteX86" fmla="*/ 1527242 w 1952338"/>
              <a:gd name="connsiteY86" fmla="*/ 2538919 h 3190672"/>
              <a:gd name="connsiteX87" fmla="*/ 1284051 w 1952338"/>
              <a:gd name="connsiteY87" fmla="*/ 2548647 h 3190672"/>
              <a:gd name="connsiteX88" fmla="*/ 1215957 w 1952338"/>
              <a:gd name="connsiteY88" fmla="*/ 2558374 h 3190672"/>
              <a:gd name="connsiteX89" fmla="*/ 1147864 w 1952338"/>
              <a:gd name="connsiteY89" fmla="*/ 2577830 h 3190672"/>
              <a:gd name="connsiteX90" fmla="*/ 1099225 w 1952338"/>
              <a:gd name="connsiteY90" fmla="*/ 2587557 h 3190672"/>
              <a:gd name="connsiteX91" fmla="*/ 1040859 w 1952338"/>
              <a:gd name="connsiteY91" fmla="*/ 2607013 h 3190672"/>
              <a:gd name="connsiteX92" fmla="*/ 1011676 w 1952338"/>
              <a:gd name="connsiteY92" fmla="*/ 2616740 h 3190672"/>
              <a:gd name="connsiteX93" fmla="*/ 933855 w 1952338"/>
              <a:gd name="connsiteY93" fmla="*/ 2655651 h 3190672"/>
              <a:gd name="connsiteX94" fmla="*/ 904672 w 1952338"/>
              <a:gd name="connsiteY94" fmla="*/ 2675106 h 3190672"/>
              <a:gd name="connsiteX95" fmla="*/ 836579 w 1952338"/>
              <a:gd name="connsiteY95" fmla="*/ 2704289 h 3190672"/>
              <a:gd name="connsiteX96" fmla="*/ 817123 w 1952338"/>
              <a:gd name="connsiteY96" fmla="*/ 2723745 h 3190672"/>
              <a:gd name="connsiteX97" fmla="*/ 758757 w 1952338"/>
              <a:gd name="connsiteY97" fmla="*/ 2743200 h 3190672"/>
              <a:gd name="connsiteX98" fmla="*/ 710119 w 1952338"/>
              <a:gd name="connsiteY98" fmla="*/ 2791838 h 3190672"/>
              <a:gd name="connsiteX99" fmla="*/ 642025 w 1952338"/>
              <a:gd name="connsiteY99" fmla="*/ 2840477 h 3190672"/>
              <a:gd name="connsiteX100" fmla="*/ 612842 w 1952338"/>
              <a:gd name="connsiteY100" fmla="*/ 2869660 h 3190672"/>
              <a:gd name="connsiteX101" fmla="*/ 593387 w 1952338"/>
              <a:gd name="connsiteY101" fmla="*/ 2898843 h 3190672"/>
              <a:gd name="connsiteX102" fmla="*/ 564204 w 1952338"/>
              <a:gd name="connsiteY102" fmla="*/ 2908570 h 3190672"/>
              <a:gd name="connsiteX103" fmla="*/ 505838 w 1952338"/>
              <a:gd name="connsiteY103" fmla="*/ 2976664 h 3190672"/>
              <a:gd name="connsiteX104" fmla="*/ 447472 w 1952338"/>
              <a:gd name="connsiteY104" fmla="*/ 3015574 h 3190672"/>
              <a:gd name="connsiteX105" fmla="*/ 428017 w 1952338"/>
              <a:gd name="connsiteY105" fmla="*/ 3035030 h 3190672"/>
              <a:gd name="connsiteX106" fmla="*/ 369651 w 1952338"/>
              <a:gd name="connsiteY106" fmla="*/ 3073940 h 3190672"/>
              <a:gd name="connsiteX107" fmla="*/ 330740 w 1952338"/>
              <a:gd name="connsiteY107" fmla="*/ 3112851 h 3190672"/>
              <a:gd name="connsiteX108" fmla="*/ 282102 w 1952338"/>
              <a:gd name="connsiteY108" fmla="*/ 3151762 h 3190672"/>
              <a:gd name="connsiteX109" fmla="*/ 243191 w 1952338"/>
              <a:gd name="connsiteY109" fmla="*/ 3190672 h 31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952338" h="3190672">
                <a:moveTo>
                  <a:pt x="0" y="0"/>
                </a:moveTo>
                <a:cubicBezTo>
                  <a:pt x="3243" y="25940"/>
                  <a:pt x="2216" y="52781"/>
                  <a:pt x="9728" y="77821"/>
                </a:cubicBezTo>
                <a:cubicBezTo>
                  <a:pt x="12363" y="86606"/>
                  <a:pt x="25082" y="89074"/>
                  <a:pt x="29183" y="97277"/>
                </a:cubicBezTo>
                <a:cubicBezTo>
                  <a:pt x="38354" y="115620"/>
                  <a:pt x="37262" y="138580"/>
                  <a:pt x="48638" y="155643"/>
                </a:cubicBezTo>
                <a:cubicBezTo>
                  <a:pt x="73181" y="192456"/>
                  <a:pt x="59826" y="176558"/>
                  <a:pt x="87549" y="204281"/>
                </a:cubicBezTo>
                <a:cubicBezTo>
                  <a:pt x="115104" y="286951"/>
                  <a:pt x="76673" y="186155"/>
                  <a:pt x="116732" y="252919"/>
                </a:cubicBezTo>
                <a:cubicBezTo>
                  <a:pt x="154616" y="316058"/>
                  <a:pt x="96618" y="252262"/>
                  <a:pt x="145915" y="301557"/>
                </a:cubicBezTo>
                <a:cubicBezTo>
                  <a:pt x="149157" y="311285"/>
                  <a:pt x="150367" y="321947"/>
                  <a:pt x="155642" y="330740"/>
                </a:cubicBezTo>
                <a:cubicBezTo>
                  <a:pt x="164883" y="346142"/>
                  <a:pt x="191026" y="360814"/>
                  <a:pt x="204281" y="369651"/>
                </a:cubicBezTo>
                <a:cubicBezTo>
                  <a:pt x="213591" y="397584"/>
                  <a:pt x="209724" y="400484"/>
                  <a:pt x="233464" y="418289"/>
                </a:cubicBezTo>
                <a:cubicBezTo>
                  <a:pt x="252170" y="432318"/>
                  <a:pt x="291830" y="457200"/>
                  <a:pt x="291830" y="457200"/>
                </a:cubicBezTo>
                <a:cubicBezTo>
                  <a:pt x="304800" y="476655"/>
                  <a:pt x="314206" y="499032"/>
                  <a:pt x="330740" y="515566"/>
                </a:cubicBezTo>
                <a:lnTo>
                  <a:pt x="369651" y="554477"/>
                </a:lnTo>
                <a:cubicBezTo>
                  <a:pt x="372894" y="564205"/>
                  <a:pt x="372128" y="576409"/>
                  <a:pt x="379379" y="583660"/>
                </a:cubicBezTo>
                <a:cubicBezTo>
                  <a:pt x="395913" y="600194"/>
                  <a:pt x="437745" y="622570"/>
                  <a:pt x="437745" y="622570"/>
                </a:cubicBezTo>
                <a:cubicBezTo>
                  <a:pt x="493500" y="706204"/>
                  <a:pt x="419260" y="607782"/>
                  <a:pt x="486383" y="661481"/>
                </a:cubicBezTo>
                <a:cubicBezTo>
                  <a:pt x="549238" y="711766"/>
                  <a:pt x="461671" y="675943"/>
                  <a:pt x="535021" y="700391"/>
                </a:cubicBezTo>
                <a:cubicBezTo>
                  <a:pt x="544749" y="706876"/>
                  <a:pt x="553747" y="714618"/>
                  <a:pt x="564204" y="719847"/>
                </a:cubicBezTo>
                <a:cubicBezTo>
                  <a:pt x="573375" y="724433"/>
                  <a:pt x="585043" y="723614"/>
                  <a:pt x="593387" y="729574"/>
                </a:cubicBezTo>
                <a:cubicBezTo>
                  <a:pt x="633096" y="757937"/>
                  <a:pt x="621796" y="770302"/>
                  <a:pt x="661481" y="787940"/>
                </a:cubicBezTo>
                <a:cubicBezTo>
                  <a:pt x="680221" y="796269"/>
                  <a:pt x="700392" y="800911"/>
                  <a:pt x="719847" y="807396"/>
                </a:cubicBezTo>
                <a:lnTo>
                  <a:pt x="749030" y="817123"/>
                </a:lnTo>
                <a:cubicBezTo>
                  <a:pt x="767127" y="835221"/>
                  <a:pt x="773123" y="843762"/>
                  <a:pt x="797668" y="856034"/>
                </a:cubicBezTo>
                <a:cubicBezTo>
                  <a:pt x="806839" y="860620"/>
                  <a:pt x="817887" y="860782"/>
                  <a:pt x="826851" y="865762"/>
                </a:cubicBezTo>
                <a:cubicBezTo>
                  <a:pt x="847291" y="877117"/>
                  <a:pt x="868684" y="888138"/>
                  <a:pt x="885217" y="904672"/>
                </a:cubicBezTo>
                <a:cubicBezTo>
                  <a:pt x="891702" y="911157"/>
                  <a:pt x="896808" y="919409"/>
                  <a:pt x="904672" y="924128"/>
                </a:cubicBezTo>
                <a:cubicBezTo>
                  <a:pt x="913465" y="929404"/>
                  <a:pt x="924127" y="930613"/>
                  <a:pt x="933855" y="933855"/>
                </a:cubicBezTo>
                <a:cubicBezTo>
                  <a:pt x="953310" y="946825"/>
                  <a:pt x="970038" y="965372"/>
                  <a:pt x="992221" y="972766"/>
                </a:cubicBezTo>
                <a:lnTo>
                  <a:pt x="1050587" y="992221"/>
                </a:lnTo>
                <a:cubicBezTo>
                  <a:pt x="1060315" y="995464"/>
                  <a:pt x="1071238" y="996261"/>
                  <a:pt x="1079770" y="1001949"/>
                </a:cubicBezTo>
                <a:cubicBezTo>
                  <a:pt x="1089498" y="1008434"/>
                  <a:pt x="1099824" y="1014101"/>
                  <a:pt x="1108953" y="1021404"/>
                </a:cubicBezTo>
                <a:cubicBezTo>
                  <a:pt x="1116115" y="1027133"/>
                  <a:pt x="1120205" y="1036758"/>
                  <a:pt x="1128408" y="1040860"/>
                </a:cubicBezTo>
                <a:cubicBezTo>
                  <a:pt x="1146751" y="1050031"/>
                  <a:pt x="1167319" y="1053830"/>
                  <a:pt x="1186774" y="1060315"/>
                </a:cubicBezTo>
                <a:lnTo>
                  <a:pt x="1215957" y="1070043"/>
                </a:lnTo>
                <a:lnTo>
                  <a:pt x="1245140" y="1079770"/>
                </a:lnTo>
                <a:cubicBezTo>
                  <a:pt x="1254868" y="1086255"/>
                  <a:pt x="1263577" y="1094620"/>
                  <a:pt x="1274323" y="1099225"/>
                </a:cubicBezTo>
                <a:cubicBezTo>
                  <a:pt x="1286612" y="1104491"/>
                  <a:pt x="1300428" y="1105111"/>
                  <a:pt x="1313234" y="1108953"/>
                </a:cubicBezTo>
                <a:cubicBezTo>
                  <a:pt x="1332877" y="1114846"/>
                  <a:pt x="1352145" y="1121923"/>
                  <a:pt x="1371600" y="1128408"/>
                </a:cubicBezTo>
                <a:cubicBezTo>
                  <a:pt x="1465524" y="1159716"/>
                  <a:pt x="1319511" y="1109518"/>
                  <a:pt x="1439693" y="1157591"/>
                </a:cubicBezTo>
                <a:cubicBezTo>
                  <a:pt x="1458734" y="1165208"/>
                  <a:pt x="1478604" y="1170562"/>
                  <a:pt x="1498059" y="1177047"/>
                </a:cubicBezTo>
                <a:lnTo>
                  <a:pt x="1556425" y="1196502"/>
                </a:lnTo>
                <a:cubicBezTo>
                  <a:pt x="1654500" y="1229195"/>
                  <a:pt x="1502373" y="1179313"/>
                  <a:pt x="1624519" y="1215957"/>
                </a:cubicBezTo>
                <a:cubicBezTo>
                  <a:pt x="1644162" y="1221850"/>
                  <a:pt x="1663430" y="1228928"/>
                  <a:pt x="1682885" y="1235413"/>
                </a:cubicBezTo>
                <a:lnTo>
                  <a:pt x="1712068" y="1245140"/>
                </a:lnTo>
                <a:cubicBezTo>
                  <a:pt x="1746024" y="1279098"/>
                  <a:pt x="1722822" y="1261695"/>
                  <a:pt x="1789889" y="1284051"/>
                </a:cubicBezTo>
                <a:lnTo>
                  <a:pt x="1819072" y="1293779"/>
                </a:lnTo>
                <a:lnTo>
                  <a:pt x="1848255" y="1303506"/>
                </a:lnTo>
                <a:cubicBezTo>
                  <a:pt x="1857983" y="1309991"/>
                  <a:pt x="1869171" y="1314695"/>
                  <a:pt x="1877438" y="1322962"/>
                </a:cubicBezTo>
                <a:cubicBezTo>
                  <a:pt x="1885705" y="1331229"/>
                  <a:pt x="1889590" y="1343016"/>
                  <a:pt x="1896893" y="1352145"/>
                </a:cubicBezTo>
                <a:cubicBezTo>
                  <a:pt x="1952338" y="1421450"/>
                  <a:pt x="1875924" y="1310961"/>
                  <a:pt x="1935804" y="1400783"/>
                </a:cubicBezTo>
                <a:cubicBezTo>
                  <a:pt x="1923812" y="1508711"/>
                  <a:pt x="1935361" y="1460478"/>
                  <a:pt x="1906621" y="1546698"/>
                </a:cubicBezTo>
                <a:lnTo>
                  <a:pt x="1896893" y="1575881"/>
                </a:lnTo>
                <a:cubicBezTo>
                  <a:pt x="1893651" y="1585609"/>
                  <a:pt x="1892854" y="1596532"/>
                  <a:pt x="1887166" y="1605064"/>
                </a:cubicBezTo>
                <a:cubicBezTo>
                  <a:pt x="1880681" y="1614792"/>
                  <a:pt x="1875014" y="1625118"/>
                  <a:pt x="1867711" y="1634247"/>
                </a:cubicBezTo>
                <a:cubicBezTo>
                  <a:pt x="1856559" y="1648186"/>
                  <a:pt x="1834762" y="1666184"/>
                  <a:pt x="1819072" y="1673157"/>
                </a:cubicBezTo>
                <a:cubicBezTo>
                  <a:pt x="1800332" y="1681486"/>
                  <a:pt x="1777770" y="1681237"/>
                  <a:pt x="1760706" y="1692613"/>
                </a:cubicBezTo>
                <a:cubicBezTo>
                  <a:pt x="1750978" y="1699098"/>
                  <a:pt x="1741980" y="1706840"/>
                  <a:pt x="1731523" y="1712068"/>
                </a:cubicBezTo>
                <a:cubicBezTo>
                  <a:pt x="1704356" y="1725652"/>
                  <a:pt x="1659347" y="1727938"/>
                  <a:pt x="1634247" y="1731523"/>
                </a:cubicBezTo>
                <a:cubicBezTo>
                  <a:pt x="1624519" y="1734766"/>
                  <a:pt x="1615012" y="1738764"/>
                  <a:pt x="1605064" y="1741251"/>
                </a:cubicBezTo>
                <a:cubicBezTo>
                  <a:pt x="1577865" y="1748051"/>
                  <a:pt x="1524086" y="1756368"/>
                  <a:pt x="1498059" y="1760706"/>
                </a:cubicBezTo>
                <a:cubicBezTo>
                  <a:pt x="1414570" y="1788537"/>
                  <a:pt x="1547457" y="1745925"/>
                  <a:pt x="1410511" y="1780162"/>
                </a:cubicBezTo>
                <a:cubicBezTo>
                  <a:pt x="1410491" y="1780167"/>
                  <a:pt x="1337563" y="1804478"/>
                  <a:pt x="1322962" y="1809345"/>
                </a:cubicBezTo>
                <a:cubicBezTo>
                  <a:pt x="1322957" y="1809347"/>
                  <a:pt x="1264600" y="1828797"/>
                  <a:pt x="1264596" y="1828800"/>
                </a:cubicBezTo>
                <a:cubicBezTo>
                  <a:pt x="1226881" y="1853943"/>
                  <a:pt x="1246504" y="1844558"/>
                  <a:pt x="1206230" y="1857983"/>
                </a:cubicBezTo>
                <a:cubicBezTo>
                  <a:pt x="1199745" y="1864468"/>
                  <a:pt x="1194638" y="1872719"/>
                  <a:pt x="1186774" y="1877438"/>
                </a:cubicBezTo>
                <a:cubicBezTo>
                  <a:pt x="1114864" y="1920583"/>
                  <a:pt x="1202192" y="1847592"/>
                  <a:pt x="1128408" y="1906621"/>
                </a:cubicBezTo>
                <a:cubicBezTo>
                  <a:pt x="1121246" y="1912350"/>
                  <a:pt x="1114682" y="1918915"/>
                  <a:pt x="1108953" y="1926077"/>
                </a:cubicBezTo>
                <a:cubicBezTo>
                  <a:pt x="1101650" y="1935206"/>
                  <a:pt x="1098627" y="1947957"/>
                  <a:pt x="1089498" y="1955260"/>
                </a:cubicBezTo>
                <a:cubicBezTo>
                  <a:pt x="1081491" y="1961665"/>
                  <a:pt x="1070043" y="1961745"/>
                  <a:pt x="1060315" y="1964987"/>
                </a:cubicBezTo>
                <a:cubicBezTo>
                  <a:pt x="1057072" y="1977957"/>
                  <a:pt x="1058003" y="1992774"/>
                  <a:pt x="1050587" y="2003898"/>
                </a:cubicBezTo>
                <a:cubicBezTo>
                  <a:pt x="1044102" y="2013626"/>
                  <a:pt x="1027600" y="2013439"/>
                  <a:pt x="1021404" y="2023353"/>
                </a:cubicBezTo>
                <a:cubicBezTo>
                  <a:pt x="1010535" y="2040743"/>
                  <a:pt x="1001949" y="2081719"/>
                  <a:pt x="1001949" y="2081719"/>
                </a:cubicBezTo>
                <a:cubicBezTo>
                  <a:pt x="1008434" y="2091447"/>
                  <a:pt x="1011490" y="2104706"/>
                  <a:pt x="1021404" y="2110902"/>
                </a:cubicBezTo>
                <a:cubicBezTo>
                  <a:pt x="1038794" y="2121771"/>
                  <a:pt x="1060315" y="2123872"/>
                  <a:pt x="1079770" y="2130357"/>
                </a:cubicBezTo>
                <a:cubicBezTo>
                  <a:pt x="1089498" y="2133600"/>
                  <a:pt x="1100421" y="2134397"/>
                  <a:pt x="1108953" y="2140085"/>
                </a:cubicBezTo>
                <a:cubicBezTo>
                  <a:pt x="1131360" y="2155023"/>
                  <a:pt x="1140470" y="2164793"/>
                  <a:pt x="1167319" y="2169268"/>
                </a:cubicBezTo>
                <a:cubicBezTo>
                  <a:pt x="1196282" y="2174095"/>
                  <a:pt x="1225685" y="2175753"/>
                  <a:pt x="1254868" y="2178996"/>
                </a:cubicBezTo>
                <a:cubicBezTo>
                  <a:pt x="1264596" y="2182238"/>
                  <a:pt x="1274041" y="2186499"/>
                  <a:pt x="1284051" y="2188723"/>
                </a:cubicBezTo>
                <a:cubicBezTo>
                  <a:pt x="1342184" y="2201641"/>
                  <a:pt x="1399467" y="2203205"/>
                  <a:pt x="1459149" y="2208179"/>
                </a:cubicBezTo>
                <a:cubicBezTo>
                  <a:pt x="1580749" y="2238577"/>
                  <a:pt x="1429584" y="2199731"/>
                  <a:pt x="1527242" y="2227634"/>
                </a:cubicBezTo>
                <a:cubicBezTo>
                  <a:pt x="1612771" y="2252071"/>
                  <a:pt x="1525345" y="2223760"/>
                  <a:pt x="1595336" y="2247089"/>
                </a:cubicBezTo>
                <a:cubicBezTo>
                  <a:pt x="1601821" y="2253574"/>
                  <a:pt x="1610689" y="2258342"/>
                  <a:pt x="1614791" y="2266545"/>
                </a:cubicBezTo>
                <a:cubicBezTo>
                  <a:pt x="1623962" y="2284888"/>
                  <a:pt x="1617183" y="2313535"/>
                  <a:pt x="1634247" y="2324911"/>
                </a:cubicBezTo>
                <a:lnTo>
                  <a:pt x="1663430" y="2344366"/>
                </a:lnTo>
                <a:cubicBezTo>
                  <a:pt x="1660347" y="2372110"/>
                  <a:pt x="1660271" y="2428503"/>
                  <a:pt x="1643974" y="2461098"/>
                </a:cubicBezTo>
                <a:cubicBezTo>
                  <a:pt x="1628919" y="2491208"/>
                  <a:pt x="1599507" y="2520852"/>
                  <a:pt x="1566153" y="2529191"/>
                </a:cubicBezTo>
                <a:cubicBezTo>
                  <a:pt x="1553183" y="2532434"/>
                  <a:pt x="1540580" y="2537999"/>
                  <a:pt x="1527242" y="2538919"/>
                </a:cubicBezTo>
                <a:cubicBezTo>
                  <a:pt x="1446306" y="2544501"/>
                  <a:pt x="1365115" y="2545404"/>
                  <a:pt x="1284051" y="2548647"/>
                </a:cubicBezTo>
                <a:cubicBezTo>
                  <a:pt x="1261353" y="2551889"/>
                  <a:pt x="1238516" y="2554272"/>
                  <a:pt x="1215957" y="2558374"/>
                </a:cubicBezTo>
                <a:cubicBezTo>
                  <a:pt x="1149237" y="2570505"/>
                  <a:pt x="1203430" y="2563939"/>
                  <a:pt x="1147864" y="2577830"/>
                </a:cubicBezTo>
                <a:cubicBezTo>
                  <a:pt x="1131824" y="2581840"/>
                  <a:pt x="1115176" y="2583207"/>
                  <a:pt x="1099225" y="2587557"/>
                </a:cubicBezTo>
                <a:cubicBezTo>
                  <a:pt x="1079440" y="2592953"/>
                  <a:pt x="1060314" y="2600528"/>
                  <a:pt x="1040859" y="2607013"/>
                </a:cubicBezTo>
                <a:lnTo>
                  <a:pt x="1011676" y="2616740"/>
                </a:lnTo>
                <a:cubicBezTo>
                  <a:pt x="947733" y="2680686"/>
                  <a:pt x="1067975" y="2566239"/>
                  <a:pt x="933855" y="2655651"/>
                </a:cubicBezTo>
                <a:cubicBezTo>
                  <a:pt x="924127" y="2662136"/>
                  <a:pt x="915129" y="2669878"/>
                  <a:pt x="904672" y="2675106"/>
                </a:cubicBezTo>
                <a:cubicBezTo>
                  <a:pt x="852796" y="2701044"/>
                  <a:pt x="897297" y="2663810"/>
                  <a:pt x="836579" y="2704289"/>
                </a:cubicBezTo>
                <a:cubicBezTo>
                  <a:pt x="828948" y="2709377"/>
                  <a:pt x="825326" y="2719643"/>
                  <a:pt x="817123" y="2723745"/>
                </a:cubicBezTo>
                <a:cubicBezTo>
                  <a:pt x="798780" y="2732916"/>
                  <a:pt x="758757" y="2743200"/>
                  <a:pt x="758757" y="2743200"/>
                </a:cubicBezTo>
                <a:cubicBezTo>
                  <a:pt x="721288" y="2799404"/>
                  <a:pt x="760559" y="2748604"/>
                  <a:pt x="710119" y="2791838"/>
                </a:cubicBezTo>
                <a:cubicBezTo>
                  <a:pt x="651367" y="2842197"/>
                  <a:pt x="695648" y="2822602"/>
                  <a:pt x="642025" y="2840477"/>
                </a:cubicBezTo>
                <a:cubicBezTo>
                  <a:pt x="632297" y="2850205"/>
                  <a:pt x="621649" y="2859092"/>
                  <a:pt x="612842" y="2869660"/>
                </a:cubicBezTo>
                <a:cubicBezTo>
                  <a:pt x="605358" y="2878641"/>
                  <a:pt x="602516" y="2891540"/>
                  <a:pt x="593387" y="2898843"/>
                </a:cubicBezTo>
                <a:cubicBezTo>
                  <a:pt x="585380" y="2905248"/>
                  <a:pt x="573932" y="2905328"/>
                  <a:pt x="564204" y="2908570"/>
                </a:cubicBezTo>
                <a:cubicBezTo>
                  <a:pt x="546602" y="2934973"/>
                  <a:pt x="534145" y="2957793"/>
                  <a:pt x="505838" y="2976664"/>
                </a:cubicBezTo>
                <a:cubicBezTo>
                  <a:pt x="486383" y="2989634"/>
                  <a:pt x="464005" y="2999040"/>
                  <a:pt x="447472" y="3015574"/>
                </a:cubicBezTo>
                <a:cubicBezTo>
                  <a:pt x="440987" y="3022059"/>
                  <a:pt x="435354" y="3029527"/>
                  <a:pt x="428017" y="3035030"/>
                </a:cubicBezTo>
                <a:cubicBezTo>
                  <a:pt x="409311" y="3049059"/>
                  <a:pt x="386185" y="3057406"/>
                  <a:pt x="369651" y="3073940"/>
                </a:cubicBezTo>
                <a:cubicBezTo>
                  <a:pt x="356681" y="3086910"/>
                  <a:pt x="346002" y="3102676"/>
                  <a:pt x="330740" y="3112851"/>
                </a:cubicBezTo>
                <a:cubicBezTo>
                  <a:pt x="240918" y="3172731"/>
                  <a:pt x="351407" y="3096317"/>
                  <a:pt x="282102" y="3151762"/>
                </a:cubicBezTo>
                <a:cubicBezTo>
                  <a:pt x="242972" y="3183066"/>
                  <a:pt x="260575" y="3155906"/>
                  <a:pt x="243191" y="319067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기본 철학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3000" dirty="0" smtClean="0"/>
              <a:t>Q. </a:t>
            </a:r>
            <a:r>
              <a:rPr lang="ko-KR" altLang="en-US" sz="3000" dirty="0" smtClean="0"/>
              <a:t>과학발전에 있어서 통계의 역할은 무엇</a:t>
            </a:r>
            <a:r>
              <a:rPr lang="en-US" altLang="ko-KR" sz="3000" dirty="0" smtClean="0"/>
              <a:t>?</a:t>
            </a:r>
          </a:p>
          <a:p>
            <a:pPr>
              <a:buNone/>
            </a:pPr>
            <a:r>
              <a:rPr lang="en-US" altLang="ko-KR" sz="3000" dirty="0" smtClean="0"/>
              <a:t>A. (</a:t>
            </a:r>
            <a:r>
              <a:rPr lang="ko-KR" altLang="en-US" sz="3000" dirty="0" smtClean="0"/>
              <a:t>공식답변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반복적인 실험과 분석을 통해    얻어진 모형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이론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가설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에 대한 탐구와       경험적 증거를 평가</a:t>
            </a:r>
            <a:endParaRPr lang="ko-KR" altLang="en-US" sz="3000" dirty="0"/>
          </a:p>
        </p:txBody>
      </p:sp>
      <p:sp>
        <p:nvSpPr>
          <p:cNvPr id="4" name="타원 3"/>
          <p:cNvSpPr/>
          <p:nvPr/>
        </p:nvSpPr>
        <p:spPr>
          <a:xfrm>
            <a:off x="1115616" y="4437112"/>
            <a:ext cx="2592288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모형</a:t>
            </a:r>
            <a:endParaRPr lang="ko-KR" altLang="en-US" sz="2800" b="1" dirty="0"/>
          </a:p>
        </p:txBody>
      </p:sp>
      <p:sp>
        <p:nvSpPr>
          <p:cNvPr id="5" name="타원 4"/>
          <p:cNvSpPr/>
          <p:nvPr/>
        </p:nvSpPr>
        <p:spPr>
          <a:xfrm>
            <a:off x="5292080" y="4437112"/>
            <a:ext cx="2592288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데이터</a:t>
            </a:r>
            <a:endParaRPr lang="ko-KR" altLang="en-US" sz="2800" b="1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 rot="8815361">
            <a:off x="3601819" y="3849615"/>
            <a:ext cx="2400416" cy="1115672"/>
          </a:xfrm>
          <a:custGeom>
            <a:avLst/>
            <a:gdLst/>
            <a:ahLst/>
            <a:cxnLst>
              <a:cxn ang="0">
                <a:pos x="1945" y="1496"/>
              </a:cxn>
              <a:cxn ang="0">
                <a:pos x="1823" y="1496"/>
              </a:cxn>
              <a:cxn ang="0">
                <a:pos x="1695" y="1482"/>
              </a:cxn>
              <a:cxn ang="0">
                <a:pos x="1576" y="1456"/>
              </a:cxn>
              <a:cxn ang="0">
                <a:pos x="1438" y="1413"/>
              </a:cxn>
              <a:cxn ang="0">
                <a:pos x="1306" y="1355"/>
              </a:cxn>
              <a:cxn ang="0">
                <a:pos x="1169" y="1272"/>
              </a:cxn>
              <a:cxn ang="0">
                <a:pos x="1044" y="1185"/>
              </a:cxn>
              <a:cxn ang="0">
                <a:pos x="926" y="1099"/>
              </a:cxn>
              <a:cxn ang="0">
                <a:pos x="807" y="1001"/>
              </a:cxn>
              <a:cxn ang="0">
                <a:pos x="694" y="893"/>
              </a:cxn>
              <a:cxn ang="0">
                <a:pos x="584" y="770"/>
              </a:cxn>
              <a:cxn ang="0">
                <a:pos x="494" y="643"/>
              </a:cxn>
              <a:cxn ang="0">
                <a:pos x="434" y="528"/>
              </a:cxn>
              <a:cxn ang="0">
                <a:pos x="60" y="564"/>
              </a:cxn>
              <a:cxn ang="0">
                <a:pos x="187" y="484"/>
              </a:cxn>
              <a:cxn ang="0">
                <a:pos x="277" y="419"/>
              </a:cxn>
              <a:cxn ang="0">
                <a:pos x="352" y="351"/>
              </a:cxn>
              <a:cxn ang="0">
                <a:pos x="422" y="267"/>
              </a:cxn>
              <a:cxn ang="0">
                <a:pos x="507" y="159"/>
              </a:cxn>
              <a:cxn ang="0">
                <a:pos x="587" y="54"/>
              </a:cxn>
              <a:cxn ang="0">
                <a:pos x="652" y="22"/>
              </a:cxn>
              <a:cxn ang="0">
                <a:pos x="722" y="72"/>
              </a:cxn>
              <a:cxn ang="0">
                <a:pos x="809" y="123"/>
              </a:cxn>
              <a:cxn ang="0">
                <a:pos x="886" y="159"/>
              </a:cxn>
              <a:cxn ang="0">
                <a:pos x="979" y="195"/>
              </a:cxn>
              <a:cxn ang="0">
                <a:pos x="1069" y="231"/>
              </a:cxn>
              <a:cxn ang="0">
                <a:pos x="1159" y="257"/>
              </a:cxn>
              <a:cxn ang="0">
                <a:pos x="1243" y="285"/>
              </a:cxn>
              <a:cxn ang="0">
                <a:pos x="1358" y="311"/>
              </a:cxn>
              <a:cxn ang="0">
                <a:pos x="936" y="510"/>
              </a:cxn>
              <a:cxn ang="0">
                <a:pos x="1036" y="697"/>
              </a:cxn>
              <a:cxn ang="0">
                <a:pos x="1111" y="806"/>
              </a:cxn>
              <a:cxn ang="0">
                <a:pos x="1221" y="954"/>
              </a:cxn>
              <a:cxn ang="0">
                <a:pos x="1313" y="1066"/>
              </a:cxn>
              <a:cxn ang="0">
                <a:pos x="1388" y="1153"/>
              </a:cxn>
              <a:cxn ang="0">
                <a:pos x="1483" y="1239"/>
              </a:cxn>
              <a:cxn ang="0">
                <a:pos x="1581" y="1312"/>
              </a:cxn>
              <a:cxn ang="0">
                <a:pos x="1695" y="1370"/>
              </a:cxn>
              <a:cxn ang="0">
                <a:pos x="1820" y="1413"/>
              </a:cxn>
              <a:cxn ang="0">
                <a:pos x="1950" y="1453"/>
              </a:cxn>
            </a:cxnLst>
            <a:rect l="0" t="0" r="r" b="b"/>
            <a:pathLst>
              <a:path w="2061" h="1497">
                <a:moveTo>
                  <a:pt x="2060" y="1482"/>
                </a:moveTo>
                <a:lnTo>
                  <a:pt x="1945" y="1496"/>
                </a:lnTo>
                <a:lnTo>
                  <a:pt x="1890" y="1496"/>
                </a:lnTo>
                <a:lnTo>
                  <a:pt x="1823" y="1496"/>
                </a:lnTo>
                <a:lnTo>
                  <a:pt x="1760" y="1489"/>
                </a:lnTo>
                <a:lnTo>
                  <a:pt x="1695" y="1482"/>
                </a:lnTo>
                <a:lnTo>
                  <a:pt x="1633" y="1471"/>
                </a:lnTo>
                <a:lnTo>
                  <a:pt x="1576" y="1456"/>
                </a:lnTo>
                <a:lnTo>
                  <a:pt x="1513" y="1442"/>
                </a:lnTo>
                <a:lnTo>
                  <a:pt x="1438" y="1413"/>
                </a:lnTo>
                <a:lnTo>
                  <a:pt x="1371" y="1380"/>
                </a:lnTo>
                <a:lnTo>
                  <a:pt x="1306" y="1355"/>
                </a:lnTo>
                <a:lnTo>
                  <a:pt x="1236" y="1315"/>
                </a:lnTo>
                <a:lnTo>
                  <a:pt x="1169" y="1272"/>
                </a:lnTo>
                <a:lnTo>
                  <a:pt x="1101" y="1229"/>
                </a:lnTo>
                <a:lnTo>
                  <a:pt x="1044" y="1185"/>
                </a:lnTo>
                <a:lnTo>
                  <a:pt x="981" y="1142"/>
                </a:lnTo>
                <a:lnTo>
                  <a:pt x="926" y="1099"/>
                </a:lnTo>
                <a:lnTo>
                  <a:pt x="866" y="1052"/>
                </a:lnTo>
                <a:lnTo>
                  <a:pt x="807" y="1001"/>
                </a:lnTo>
                <a:lnTo>
                  <a:pt x="747" y="943"/>
                </a:lnTo>
                <a:lnTo>
                  <a:pt x="694" y="893"/>
                </a:lnTo>
                <a:lnTo>
                  <a:pt x="637" y="827"/>
                </a:lnTo>
                <a:lnTo>
                  <a:pt x="584" y="770"/>
                </a:lnTo>
                <a:lnTo>
                  <a:pt x="537" y="708"/>
                </a:lnTo>
                <a:lnTo>
                  <a:pt x="494" y="643"/>
                </a:lnTo>
                <a:lnTo>
                  <a:pt x="462" y="585"/>
                </a:lnTo>
                <a:lnTo>
                  <a:pt x="434" y="528"/>
                </a:lnTo>
                <a:lnTo>
                  <a:pt x="0" y="611"/>
                </a:lnTo>
                <a:lnTo>
                  <a:pt x="60" y="564"/>
                </a:lnTo>
                <a:lnTo>
                  <a:pt x="132" y="520"/>
                </a:lnTo>
                <a:lnTo>
                  <a:pt x="187" y="484"/>
                </a:lnTo>
                <a:lnTo>
                  <a:pt x="232" y="455"/>
                </a:lnTo>
                <a:lnTo>
                  <a:pt x="277" y="419"/>
                </a:lnTo>
                <a:lnTo>
                  <a:pt x="315" y="387"/>
                </a:lnTo>
                <a:lnTo>
                  <a:pt x="352" y="351"/>
                </a:lnTo>
                <a:lnTo>
                  <a:pt x="385" y="307"/>
                </a:lnTo>
                <a:lnTo>
                  <a:pt x="422" y="267"/>
                </a:lnTo>
                <a:lnTo>
                  <a:pt x="464" y="213"/>
                </a:lnTo>
                <a:lnTo>
                  <a:pt x="507" y="159"/>
                </a:lnTo>
                <a:lnTo>
                  <a:pt x="544" y="112"/>
                </a:lnTo>
                <a:lnTo>
                  <a:pt x="587" y="54"/>
                </a:lnTo>
                <a:lnTo>
                  <a:pt x="619" y="0"/>
                </a:lnTo>
                <a:lnTo>
                  <a:pt x="652" y="22"/>
                </a:lnTo>
                <a:lnTo>
                  <a:pt x="687" y="51"/>
                </a:lnTo>
                <a:lnTo>
                  <a:pt x="722" y="72"/>
                </a:lnTo>
                <a:lnTo>
                  <a:pt x="764" y="98"/>
                </a:lnTo>
                <a:lnTo>
                  <a:pt x="809" y="123"/>
                </a:lnTo>
                <a:lnTo>
                  <a:pt x="849" y="145"/>
                </a:lnTo>
                <a:lnTo>
                  <a:pt x="886" y="159"/>
                </a:lnTo>
                <a:lnTo>
                  <a:pt x="931" y="181"/>
                </a:lnTo>
                <a:lnTo>
                  <a:pt x="979" y="195"/>
                </a:lnTo>
                <a:lnTo>
                  <a:pt x="1026" y="213"/>
                </a:lnTo>
                <a:lnTo>
                  <a:pt x="1069" y="231"/>
                </a:lnTo>
                <a:lnTo>
                  <a:pt x="1111" y="246"/>
                </a:lnTo>
                <a:lnTo>
                  <a:pt x="1159" y="257"/>
                </a:lnTo>
                <a:lnTo>
                  <a:pt x="1201" y="271"/>
                </a:lnTo>
                <a:lnTo>
                  <a:pt x="1243" y="285"/>
                </a:lnTo>
                <a:lnTo>
                  <a:pt x="1291" y="300"/>
                </a:lnTo>
                <a:lnTo>
                  <a:pt x="1358" y="311"/>
                </a:lnTo>
                <a:lnTo>
                  <a:pt x="906" y="423"/>
                </a:lnTo>
                <a:lnTo>
                  <a:pt x="936" y="510"/>
                </a:lnTo>
                <a:lnTo>
                  <a:pt x="974" y="575"/>
                </a:lnTo>
                <a:lnTo>
                  <a:pt x="1036" y="697"/>
                </a:lnTo>
                <a:lnTo>
                  <a:pt x="1074" y="752"/>
                </a:lnTo>
                <a:lnTo>
                  <a:pt x="1111" y="806"/>
                </a:lnTo>
                <a:lnTo>
                  <a:pt x="1179" y="900"/>
                </a:lnTo>
                <a:lnTo>
                  <a:pt x="1221" y="954"/>
                </a:lnTo>
                <a:lnTo>
                  <a:pt x="1268" y="1019"/>
                </a:lnTo>
                <a:lnTo>
                  <a:pt x="1313" y="1066"/>
                </a:lnTo>
                <a:lnTo>
                  <a:pt x="1351" y="1109"/>
                </a:lnTo>
                <a:lnTo>
                  <a:pt x="1388" y="1153"/>
                </a:lnTo>
                <a:lnTo>
                  <a:pt x="1433" y="1196"/>
                </a:lnTo>
                <a:lnTo>
                  <a:pt x="1483" y="1239"/>
                </a:lnTo>
                <a:lnTo>
                  <a:pt x="1531" y="1272"/>
                </a:lnTo>
                <a:lnTo>
                  <a:pt x="1581" y="1312"/>
                </a:lnTo>
                <a:lnTo>
                  <a:pt x="1641" y="1344"/>
                </a:lnTo>
                <a:lnTo>
                  <a:pt x="1695" y="1370"/>
                </a:lnTo>
                <a:lnTo>
                  <a:pt x="1760" y="1391"/>
                </a:lnTo>
                <a:lnTo>
                  <a:pt x="1820" y="1413"/>
                </a:lnTo>
                <a:lnTo>
                  <a:pt x="1883" y="1435"/>
                </a:lnTo>
                <a:lnTo>
                  <a:pt x="1950" y="1453"/>
                </a:lnTo>
                <a:lnTo>
                  <a:pt x="2060" y="1482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gray">
          <a:xfrm rot="19571164">
            <a:off x="3146012" y="5327433"/>
            <a:ext cx="2400416" cy="1115672"/>
          </a:xfrm>
          <a:custGeom>
            <a:avLst/>
            <a:gdLst/>
            <a:ahLst/>
            <a:cxnLst>
              <a:cxn ang="0">
                <a:pos x="1945" y="1496"/>
              </a:cxn>
              <a:cxn ang="0">
                <a:pos x="1823" y="1496"/>
              </a:cxn>
              <a:cxn ang="0">
                <a:pos x="1695" y="1482"/>
              </a:cxn>
              <a:cxn ang="0">
                <a:pos x="1576" y="1456"/>
              </a:cxn>
              <a:cxn ang="0">
                <a:pos x="1438" y="1413"/>
              </a:cxn>
              <a:cxn ang="0">
                <a:pos x="1306" y="1355"/>
              </a:cxn>
              <a:cxn ang="0">
                <a:pos x="1169" y="1272"/>
              </a:cxn>
              <a:cxn ang="0">
                <a:pos x="1044" y="1185"/>
              </a:cxn>
              <a:cxn ang="0">
                <a:pos x="926" y="1099"/>
              </a:cxn>
              <a:cxn ang="0">
                <a:pos x="807" y="1001"/>
              </a:cxn>
              <a:cxn ang="0">
                <a:pos x="694" y="893"/>
              </a:cxn>
              <a:cxn ang="0">
                <a:pos x="584" y="770"/>
              </a:cxn>
              <a:cxn ang="0">
                <a:pos x="494" y="643"/>
              </a:cxn>
              <a:cxn ang="0">
                <a:pos x="434" y="528"/>
              </a:cxn>
              <a:cxn ang="0">
                <a:pos x="60" y="564"/>
              </a:cxn>
              <a:cxn ang="0">
                <a:pos x="187" y="484"/>
              </a:cxn>
              <a:cxn ang="0">
                <a:pos x="277" y="419"/>
              </a:cxn>
              <a:cxn ang="0">
                <a:pos x="352" y="351"/>
              </a:cxn>
              <a:cxn ang="0">
                <a:pos x="422" y="267"/>
              </a:cxn>
              <a:cxn ang="0">
                <a:pos x="507" y="159"/>
              </a:cxn>
              <a:cxn ang="0">
                <a:pos x="587" y="54"/>
              </a:cxn>
              <a:cxn ang="0">
                <a:pos x="652" y="22"/>
              </a:cxn>
              <a:cxn ang="0">
                <a:pos x="722" y="72"/>
              </a:cxn>
              <a:cxn ang="0">
                <a:pos x="809" y="123"/>
              </a:cxn>
              <a:cxn ang="0">
                <a:pos x="886" y="159"/>
              </a:cxn>
              <a:cxn ang="0">
                <a:pos x="979" y="195"/>
              </a:cxn>
              <a:cxn ang="0">
                <a:pos x="1069" y="231"/>
              </a:cxn>
              <a:cxn ang="0">
                <a:pos x="1159" y="257"/>
              </a:cxn>
              <a:cxn ang="0">
                <a:pos x="1243" y="285"/>
              </a:cxn>
              <a:cxn ang="0">
                <a:pos x="1358" y="311"/>
              </a:cxn>
              <a:cxn ang="0">
                <a:pos x="936" y="510"/>
              </a:cxn>
              <a:cxn ang="0">
                <a:pos x="1036" y="697"/>
              </a:cxn>
              <a:cxn ang="0">
                <a:pos x="1111" y="806"/>
              </a:cxn>
              <a:cxn ang="0">
                <a:pos x="1221" y="954"/>
              </a:cxn>
              <a:cxn ang="0">
                <a:pos x="1313" y="1066"/>
              </a:cxn>
              <a:cxn ang="0">
                <a:pos x="1388" y="1153"/>
              </a:cxn>
              <a:cxn ang="0">
                <a:pos x="1483" y="1239"/>
              </a:cxn>
              <a:cxn ang="0">
                <a:pos x="1581" y="1312"/>
              </a:cxn>
              <a:cxn ang="0">
                <a:pos x="1695" y="1370"/>
              </a:cxn>
              <a:cxn ang="0">
                <a:pos x="1820" y="1413"/>
              </a:cxn>
              <a:cxn ang="0">
                <a:pos x="1950" y="1453"/>
              </a:cxn>
            </a:cxnLst>
            <a:rect l="0" t="0" r="r" b="b"/>
            <a:pathLst>
              <a:path w="2061" h="1497">
                <a:moveTo>
                  <a:pt x="2060" y="1482"/>
                </a:moveTo>
                <a:lnTo>
                  <a:pt x="1945" y="1496"/>
                </a:lnTo>
                <a:lnTo>
                  <a:pt x="1890" y="1496"/>
                </a:lnTo>
                <a:lnTo>
                  <a:pt x="1823" y="1496"/>
                </a:lnTo>
                <a:lnTo>
                  <a:pt x="1760" y="1489"/>
                </a:lnTo>
                <a:lnTo>
                  <a:pt x="1695" y="1482"/>
                </a:lnTo>
                <a:lnTo>
                  <a:pt x="1633" y="1471"/>
                </a:lnTo>
                <a:lnTo>
                  <a:pt x="1576" y="1456"/>
                </a:lnTo>
                <a:lnTo>
                  <a:pt x="1513" y="1442"/>
                </a:lnTo>
                <a:lnTo>
                  <a:pt x="1438" y="1413"/>
                </a:lnTo>
                <a:lnTo>
                  <a:pt x="1371" y="1380"/>
                </a:lnTo>
                <a:lnTo>
                  <a:pt x="1306" y="1355"/>
                </a:lnTo>
                <a:lnTo>
                  <a:pt x="1236" y="1315"/>
                </a:lnTo>
                <a:lnTo>
                  <a:pt x="1169" y="1272"/>
                </a:lnTo>
                <a:lnTo>
                  <a:pt x="1101" y="1229"/>
                </a:lnTo>
                <a:lnTo>
                  <a:pt x="1044" y="1185"/>
                </a:lnTo>
                <a:lnTo>
                  <a:pt x="981" y="1142"/>
                </a:lnTo>
                <a:lnTo>
                  <a:pt x="926" y="1099"/>
                </a:lnTo>
                <a:lnTo>
                  <a:pt x="866" y="1052"/>
                </a:lnTo>
                <a:lnTo>
                  <a:pt x="807" y="1001"/>
                </a:lnTo>
                <a:lnTo>
                  <a:pt x="747" y="943"/>
                </a:lnTo>
                <a:lnTo>
                  <a:pt x="694" y="893"/>
                </a:lnTo>
                <a:lnTo>
                  <a:pt x="637" y="827"/>
                </a:lnTo>
                <a:lnTo>
                  <a:pt x="584" y="770"/>
                </a:lnTo>
                <a:lnTo>
                  <a:pt x="537" y="708"/>
                </a:lnTo>
                <a:lnTo>
                  <a:pt x="494" y="643"/>
                </a:lnTo>
                <a:lnTo>
                  <a:pt x="462" y="585"/>
                </a:lnTo>
                <a:lnTo>
                  <a:pt x="434" y="528"/>
                </a:lnTo>
                <a:lnTo>
                  <a:pt x="0" y="611"/>
                </a:lnTo>
                <a:lnTo>
                  <a:pt x="60" y="564"/>
                </a:lnTo>
                <a:lnTo>
                  <a:pt x="132" y="520"/>
                </a:lnTo>
                <a:lnTo>
                  <a:pt x="187" y="484"/>
                </a:lnTo>
                <a:lnTo>
                  <a:pt x="232" y="455"/>
                </a:lnTo>
                <a:lnTo>
                  <a:pt x="277" y="419"/>
                </a:lnTo>
                <a:lnTo>
                  <a:pt x="315" y="387"/>
                </a:lnTo>
                <a:lnTo>
                  <a:pt x="352" y="351"/>
                </a:lnTo>
                <a:lnTo>
                  <a:pt x="385" y="307"/>
                </a:lnTo>
                <a:lnTo>
                  <a:pt x="422" y="267"/>
                </a:lnTo>
                <a:lnTo>
                  <a:pt x="464" y="213"/>
                </a:lnTo>
                <a:lnTo>
                  <a:pt x="507" y="159"/>
                </a:lnTo>
                <a:lnTo>
                  <a:pt x="544" y="112"/>
                </a:lnTo>
                <a:lnTo>
                  <a:pt x="587" y="54"/>
                </a:lnTo>
                <a:lnTo>
                  <a:pt x="619" y="0"/>
                </a:lnTo>
                <a:lnTo>
                  <a:pt x="652" y="22"/>
                </a:lnTo>
                <a:lnTo>
                  <a:pt x="687" y="51"/>
                </a:lnTo>
                <a:lnTo>
                  <a:pt x="722" y="72"/>
                </a:lnTo>
                <a:lnTo>
                  <a:pt x="764" y="98"/>
                </a:lnTo>
                <a:lnTo>
                  <a:pt x="809" y="123"/>
                </a:lnTo>
                <a:lnTo>
                  <a:pt x="849" y="145"/>
                </a:lnTo>
                <a:lnTo>
                  <a:pt x="886" y="159"/>
                </a:lnTo>
                <a:lnTo>
                  <a:pt x="931" y="181"/>
                </a:lnTo>
                <a:lnTo>
                  <a:pt x="979" y="195"/>
                </a:lnTo>
                <a:lnTo>
                  <a:pt x="1026" y="213"/>
                </a:lnTo>
                <a:lnTo>
                  <a:pt x="1069" y="231"/>
                </a:lnTo>
                <a:lnTo>
                  <a:pt x="1111" y="246"/>
                </a:lnTo>
                <a:lnTo>
                  <a:pt x="1159" y="257"/>
                </a:lnTo>
                <a:lnTo>
                  <a:pt x="1201" y="271"/>
                </a:lnTo>
                <a:lnTo>
                  <a:pt x="1243" y="285"/>
                </a:lnTo>
                <a:lnTo>
                  <a:pt x="1291" y="300"/>
                </a:lnTo>
                <a:lnTo>
                  <a:pt x="1358" y="311"/>
                </a:lnTo>
                <a:lnTo>
                  <a:pt x="906" y="423"/>
                </a:lnTo>
                <a:lnTo>
                  <a:pt x="936" y="510"/>
                </a:lnTo>
                <a:lnTo>
                  <a:pt x="974" y="575"/>
                </a:lnTo>
                <a:lnTo>
                  <a:pt x="1036" y="697"/>
                </a:lnTo>
                <a:lnTo>
                  <a:pt x="1074" y="752"/>
                </a:lnTo>
                <a:lnTo>
                  <a:pt x="1111" y="806"/>
                </a:lnTo>
                <a:lnTo>
                  <a:pt x="1179" y="900"/>
                </a:lnTo>
                <a:lnTo>
                  <a:pt x="1221" y="954"/>
                </a:lnTo>
                <a:lnTo>
                  <a:pt x="1268" y="1019"/>
                </a:lnTo>
                <a:lnTo>
                  <a:pt x="1313" y="1066"/>
                </a:lnTo>
                <a:lnTo>
                  <a:pt x="1351" y="1109"/>
                </a:lnTo>
                <a:lnTo>
                  <a:pt x="1388" y="1153"/>
                </a:lnTo>
                <a:lnTo>
                  <a:pt x="1433" y="1196"/>
                </a:lnTo>
                <a:lnTo>
                  <a:pt x="1483" y="1239"/>
                </a:lnTo>
                <a:lnTo>
                  <a:pt x="1531" y="1272"/>
                </a:lnTo>
                <a:lnTo>
                  <a:pt x="1581" y="1312"/>
                </a:lnTo>
                <a:lnTo>
                  <a:pt x="1641" y="1344"/>
                </a:lnTo>
                <a:lnTo>
                  <a:pt x="1695" y="1370"/>
                </a:lnTo>
                <a:lnTo>
                  <a:pt x="1760" y="1391"/>
                </a:lnTo>
                <a:lnTo>
                  <a:pt x="1820" y="1413"/>
                </a:lnTo>
                <a:lnTo>
                  <a:pt x="1883" y="1435"/>
                </a:lnTo>
                <a:lnTo>
                  <a:pt x="1950" y="1453"/>
                </a:lnTo>
                <a:lnTo>
                  <a:pt x="2060" y="1482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기본 철학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algn="ctr">
              <a:buNone/>
            </a:pPr>
            <a:r>
              <a:rPr lang="ko-KR" altLang="en-US" sz="3600" b="1" dirty="0" smtClean="0"/>
              <a:t>초기의 통계적 모형 </a:t>
            </a:r>
            <a:r>
              <a:rPr lang="en-US" altLang="ko-KR" sz="3600" b="1" dirty="0" smtClean="0">
                <a:sym typeface="Wingdings" pitchFamily="2" charset="2"/>
              </a:rPr>
              <a:t> </a:t>
            </a:r>
            <a:r>
              <a:rPr lang="ko-KR" altLang="en-US" sz="3600" b="1" dirty="0" smtClean="0">
                <a:sym typeface="Wingdings" pitchFamily="2" charset="2"/>
              </a:rPr>
              <a:t>진실</a:t>
            </a:r>
            <a:r>
              <a:rPr lang="en-US" altLang="ko-KR" sz="3600" b="1" dirty="0" smtClean="0">
                <a:sym typeface="Wingdings" pitchFamily="2" charset="2"/>
              </a:rPr>
              <a:t>?</a:t>
            </a:r>
          </a:p>
          <a:p>
            <a:pPr>
              <a:buFont typeface="Wingdings" pitchFamily="2" charset="2"/>
              <a:buChar char="Ø"/>
            </a:pPr>
            <a:r>
              <a:rPr lang="ko-KR" altLang="en-US" sz="2400" dirty="0" smtClean="0">
                <a:sym typeface="Wingdings" pitchFamily="2" charset="2"/>
              </a:rPr>
              <a:t>주요 사례 </a:t>
            </a:r>
            <a:r>
              <a:rPr lang="en-US" altLang="ko-KR" sz="2400" dirty="0" smtClean="0">
                <a:sym typeface="Wingdings" pitchFamily="2" charset="2"/>
              </a:rPr>
              <a:t>(</a:t>
            </a:r>
            <a:r>
              <a:rPr lang="ko-KR" altLang="en-US" sz="2400" dirty="0" smtClean="0">
                <a:sym typeface="Wingdings" pitchFamily="2" charset="2"/>
              </a:rPr>
              <a:t>대표적 경우</a:t>
            </a:r>
            <a:r>
              <a:rPr lang="en-US" altLang="ko-KR" sz="2400" dirty="0" smtClean="0">
                <a:sym typeface="Wingdings" pitchFamily="2" charset="2"/>
              </a:rPr>
              <a:t>)</a:t>
            </a:r>
            <a:r>
              <a:rPr lang="ko-KR" altLang="en-US" sz="2400" dirty="0" smtClean="0">
                <a:sym typeface="Wingdings" pitchFamily="2" charset="2"/>
              </a:rPr>
              <a:t>로 인식되어야 함</a:t>
            </a:r>
            <a:r>
              <a:rPr lang="en-US" altLang="ko-KR" sz="2400" dirty="0" smtClean="0">
                <a:sym typeface="Wingdings" pitchFamily="2" charset="2"/>
              </a:rPr>
              <a:t>!</a:t>
            </a:r>
          </a:p>
          <a:p>
            <a:pPr>
              <a:buFont typeface="Wingdings" pitchFamily="2" charset="2"/>
              <a:buChar char="Ø"/>
            </a:pPr>
            <a:r>
              <a:rPr lang="ko-KR" altLang="en-US" sz="2400" dirty="0" smtClean="0">
                <a:sym typeface="Wingdings" pitchFamily="2" charset="2"/>
              </a:rPr>
              <a:t>통계적 모형에 대한 지나친 비판은 과학적 과정 측면에서 아무런 의미 없음</a:t>
            </a:r>
            <a:r>
              <a:rPr lang="en-US" altLang="ko-KR" sz="2400" dirty="0" smtClean="0">
                <a:sym typeface="Wingdings" pitchFamily="2" charset="2"/>
              </a:rPr>
              <a:t>!</a:t>
            </a:r>
            <a:endParaRPr lang="ko-KR" altLang="en-US" sz="2400" dirty="0"/>
          </a:p>
        </p:txBody>
      </p:sp>
      <p:sp>
        <p:nvSpPr>
          <p:cNvPr id="4" name="타원 3"/>
          <p:cNvSpPr/>
          <p:nvPr/>
        </p:nvSpPr>
        <p:spPr>
          <a:xfrm>
            <a:off x="1115616" y="4437112"/>
            <a:ext cx="2592288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분석</a:t>
            </a:r>
            <a:endParaRPr lang="ko-KR" altLang="en-US" sz="2800" b="1" dirty="0"/>
          </a:p>
        </p:txBody>
      </p:sp>
      <p:sp>
        <p:nvSpPr>
          <p:cNvPr id="5" name="타원 4"/>
          <p:cNvSpPr/>
          <p:nvPr/>
        </p:nvSpPr>
        <p:spPr>
          <a:xfrm>
            <a:off x="5292080" y="4437112"/>
            <a:ext cx="2592288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데이터</a:t>
            </a:r>
            <a:endParaRPr lang="ko-KR" altLang="en-US" sz="2800" b="1" dirty="0"/>
          </a:p>
        </p:txBody>
      </p:sp>
      <p:sp>
        <p:nvSpPr>
          <p:cNvPr id="6" name="Freeform 5"/>
          <p:cNvSpPr>
            <a:spLocks/>
          </p:cNvSpPr>
          <p:nvPr/>
        </p:nvSpPr>
        <p:spPr bwMode="gray">
          <a:xfrm rot="8815361">
            <a:off x="3601819" y="3849615"/>
            <a:ext cx="2400416" cy="1115672"/>
          </a:xfrm>
          <a:custGeom>
            <a:avLst/>
            <a:gdLst/>
            <a:ahLst/>
            <a:cxnLst>
              <a:cxn ang="0">
                <a:pos x="1945" y="1496"/>
              </a:cxn>
              <a:cxn ang="0">
                <a:pos x="1823" y="1496"/>
              </a:cxn>
              <a:cxn ang="0">
                <a:pos x="1695" y="1482"/>
              </a:cxn>
              <a:cxn ang="0">
                <a:pos x="1576" y="1456"/>
              </a:cxn>
              <a:cxn ang="0">
                <a:pos x="1438" y="1413"/>
              </a:cxn>
              <a:cxn ang="0">
                <a:pos x="1306" y="1355"/>
              </a:cxn>
              <a:cxn ang="0">
                <a:pos x="1169" y="1272"/>
              </a:cxn>
              <a:cxn ang="0">
                <a:pos x="1044" y="1185"/>
              </a:cxn>
              <a:cxn ang="0">
                <a:pos x="926" y="1099"/>
              </a:cxn>
              <a:cxn ang="0">
                <a:pos x="807" y="1001"/>
              </a:cxn>
              <a:cxn ang="0">
                <a:pos x="694" y="893"/>
              </a:cxn>
              <a:cxn ang="0">
                <a:pos x="584" y="770"/>
              </a:cxn>
              <a:cxn ang="0">
                <a:pos x="494" y="643"/>
              </a:cxn>
              <a:cxn ang="0">
                <a:pos x="434" y="528"/>
              </a:cxn>
              <a:cxn ang="0">
                <a:pos x="60" y="564"/>
              </a:cxn>
              <a:cxn ang="0">
                <a:pos x="187" y="484"/>
              </a:cxn>
              <a:cxn ang="0">
                <a:pos x="277" y="419"/>
              </a:cxn>
              <a:cxn ang="0">
                <a:pos x="352" y="351"/>
              </a:cxn>
              <a:cxn ang="0">
                <a:pos x="422" y="267"/>
              </a:cxn>
              <a:cxn ang="0">
                <a:pos x="507" y="159"/>
              </a:cxn>
              <a:cxn ang="0">
                <a:pos x="587" y="54"/>
              </a:cxn>
              <a:cxn ang="0">
                <a:pos x="652" y="22"/>
              </a:cxn>
              <a:cxn ang="0">
                <a:pos x="722" y="72"/>
              </a:cxn>
              <a:cxn ang="0">
                <a:pos x="809" y="123"/>
              </a:cxn>
              <a:cxn ang="0">
                <a:pos x="886" y="159"/>
              </a:cxn>
              <a:cxn ang="0">
                <a:pos x="979" y="195"/>
              </a:cxn>
              <a:cxn ang="0">
                <a:pos x="1069" y="231"/>
              </a:cxn>
              <a:cxn ang="0">
                <a:pos x="1159" y="257"/>
              </a:cxn>
              <a:cxn ang="0">
                <a:pos x="1243" y="285"/>
              </a:cxn>
              <a:cxn ang="0">
                <a:pos x="1358" y="311"/>
              </a:cxn>
              <a:cxn ang="0">
                <a:pos x="936" y="510"/>
              </a:cxn>
              <a:cxn ang="0">
                <a:pos x="1036" y="697"/>
              </a:cxn>
              <a:cxn ang="0">
                <a:pos x="1111" y="806"/>
              </a:cxn>
              <a:cxn ang="0">
                <a:pos x="1221" y="954"/>
              </a:cxn>
              <a:cxn ang="0">
                <a:pos x="1313" y="1066"/>
              </a:cxn>
              <a:cxn ang="0">
                <a:pos x="1388" y="1153"/>
              </a:cxn>
              <a:cxn ang="0">
                <a:pos x="1483" y="1239"/>
              </a:cxn>
              <a:cxn ang="0">
                <a:pos x="1581" y="1312"/>
              </a:cxn>
              <a:cxn ang="0">
                <a:pos x="1695" y="1370"/>
              </a:cxn>
              <a:cxn ang="0">
                <a:pos x="1820" y="1413"/>
              </a:cxn>
              <a:cxn ang="0">
                <a:pos x="1950" y="1453"/>
              </a:cxn>
            </a:cxnLst>
            <a:rect l="0" t="0" r="r" b="b"/>
            <a:pathLst>
              <a:path w="2061" h="1497">
                <a:moveTo>
                  <a:pt x="2060" y="1482"/>
                </a:moveTo>
                <a:lnTo>
                  <a:pt x="1945" y="1496"/>
                </a:lnTo>
                <a:lnTo>
                  <a:pt x="1890" y="1496"/>
                </a:lnTo>
                <a:lnTo>
                  <a:pt x="1823" y="1496"/>
                </a:lnTo>
                <a:lnTo>
                  <a:pt x="1760" y="1489"/>
                </a:lnTo>
                <a:lnTo>
                  <a:pt x="1695" y="1482"/>
                </a:lnTo>
                <a:lnTo>
                  <a:pt x="1633" y="1471"/>
                </a:lnTo>
                <a:lnTo>
                  <a:pt x="1576" y="1456"/>
                </a:lnTo>
                <a:lnTo>
                  <a:pt x="1513" y="1442"/>
                </a:lnTo>
                <a:lnTo>
                  <a:pt x="1438" y="1413"/>
                </a:lnTo>
                <a:lnTo>
                  <a:pt x="1371" y="1380"/>
                </a:lnTo>
                <a:lnTo>
                  <a:pt x="1306" y="1355"/>
                </a:lnTo>
                <a:lnTo>
                  <a:pt x="1236" y="1315"/>
                </a:lnTo>
                <a:lnTo>
                  <a:pt x="1169" y="1272"/>
                </a:lnTo>
                <a:lnTo>
                  <a:pt x="1101" y="1229"/>
                </a:lnTo>
                <a:lnTo>
                  <a:pt x="1044" y="1185"/>
                </a:lnTo>
                <a:lnTo>
                  <a:pt x="981" y="1142"/>
                </a:lnTo>
                <a:lnTo>
                  <a:pt x="926" y="1099"/>
                </a:lnTo>
                <a:lnTo>
                  <a:pt x="866" y="1052"/>
                </a:lnTo>
                <a:lnTo>
                  <a:pt x="807" y="1001"/>
                </a:lnTo>
                <a:lnTo>
                  <a:pt x="747" y="943"/>
                </a:lnTo>
                <a:lnTo>
                  <a:pt x="694" y="893"/>
                </a:lnTo>
                <a:lnTo>
                  <a:pt x="637" y="827"/>
                </a:lnTo>
                <a:lnTo>
                  <a:pt x="584" y="770"/>
                </a:lnTo>
                <a:lnTo>
                  <a:pt x="537" y="708"/>
                </a:lnTo>
                <a:lnTo>
                  <a:pt x="494" y="643"/>
                </a:lnTo>
                <a:lnTo>
                  <a:pt x="462" y="585"/>
                </a:lnTo>
                <a:lnTo>
                  <a:pt x="434" y="528"/>
                </a:lnTo>
                <a:lnTo>
                  <a:pt x="0" y="611"/>
                </a:lnTo>
                <a:lnTo>
                  <a:pt x="60" y="564"/>
                </a:lnTo>
                <a:lnTo>
                  <a:pt x="132" y="520"/>
                </a:lnTo>
                <a:lnTo>
                  <a:pt x="187" y="484"/>
                </a:lnTo>
                <a:lnTo>
                  <a:pt x="232" y="455"/>
                </a:lnTo>
                <a:lnTo>
                  <a:pt x="277" y="419"/>
                </a:lnTo>
                <a:lnTo>
                  <a:pt x="315" y="387"/>
                </a:lnTo>
                <a:lnTo>
                  <a:pt x="352" y="351"/>
                </a:lnTo>
                <a:lnTo>
                  <a:pt x="385" y="307"/>
                </a:lnTo>
                <a:lnTo>
                  <a:pt x="422" y="267"/>
                </a:lnTo>
                <a:lnTo>
                  <a:pt x="464" y="213"/>
                </a:lnTo>
                <a:lnTo>
                  <a:pt x="507" y="159"/>
                </a:lnTo>
                <a:lnTo>
                  <a:pt x="544" y="112"/>
                </a:lnTo>
                <a:lnTo>
                  <a:pt x="587" y="54"/>
                </a:lnTo>
                <a:lnTo>
                  <a:pt x="619" y="0"/>
                </a:lnTo>
                <a:lnTo>
                  <a:pt x="652" y="22"/>
                </a:lnTo>
                <a:lnTo>
                  <a:pt x="687" y="51"/>
                </a:lnTo>
                <a:lnTo>
                  <a:pt x="722" y="72"/>
                </a:lnTo>
                <a:lnTo>
                  <a:pt x="764" y="98"/>
                </a:lnTo>
                <a:lnTo>
                  <a:pt x="809" y="123"/>
                </a:lnTo>
                <a:lnTo>
                  <a:pt x="849" y="145"/>
                </a:lnTo>
                <a:lnTo>
                  <a:pt x="886" y="159"/>
                </a:lnTo>
                <a:lnTo>
                  <a:pt x="931" y="181"/>
                </a:lnTo>
                <a:lnTo>
                  <a:pt x="979" y="195"/>
                </a:lnTo>
                <a:lnTo>
                  <a:pt x="1026" y="213"/>
                </a:lnTo>
                <a:lnTo>
                  <a:pt x="1069" y="231"/>
                </a:lnTo>
                <a:lnTo>
                  <a:pt x="1111" y="246"/>
                </a:lnTo>
                <a:lnTo>
                  <a:pt x="1159" y="257"/>
                </a:lnTo>
                <a:lnTo>
                  <a:pt x="1201" y="271"/>
                </a:lnTo>
                <a:lnTo>
                  <a:pt x="1243" y="285"/>
                </a:lnTo>
                <a:lnTo>
                  <a:pt x="1291" y="300"/>
                </a:lnTo>
                <a:lnTo>
                  <a:pt x="1358" y="311"/>
                </a:lnTo>
                <a:lnTo>
                  <a:pt x="906" y="423"/>
                </a:lnTo>
                <a:lnTo>
                  <a:pt x="936" y="510"/>
                </a:lnTo>
                <a:lnTo>
                  <a:pt x="974" y="575"/>
                </a:lnTo>
                <a:lnTo>
                  <a:pt x="1036" y="697"/>
                </a:lnTo>
                <a:lnTo>
                  <a:pt x="1074" y="752"/>
                </a:lnTo>
                <a:lnTo>
                  <a:pt x="1111" y="806"/>
                </a:lnTo>
                <a:lnTo>
                  <a:pt x="1179" y="900"/>
                </a:lnTo>
                <a:lnTo>
                  <a:pt x="1221" y="954"/>
                </a:lnTo>
                <a:lnTo>
                  <a:pt x="1268" y="1019"/>
                </a:lnTo>
                <a:lnTo>
                  <a:pt x="1313" y="1066"/>
                </a:lnTo>
                <a:lnTo>
                  <a:pt x="1351" y="1109"/>
                </a:lnTo>
                <a:lnTo>
                  <a:pt x="1388" y="1153"/>
                </a:lnTo>
                <a:lnTo>
                  <a:pt x="1433" y="1196"/>
                </a:lnTo>
                <a:lnTo>
                  <a:pt x="1483" y="1239"/>
                </a:lnTo>
                <a:lnTo>
                  <a:pt x="1531" y="1272"/>
                </a:lnTo>
                <a:lnTo>
                  <a:pt x="1581" y="1312"/>
                </a:lnTo>
                <a:lnTo>
                  <a:pt x="1641" y="1344"/>
                </a:lnTo>
                <a:lnTo>
                  <a:pt x="1695" y="1370"/>
                </a:lnTo>
                <a:lnTo>
                  <a:pt x="1760" y="1391"/>
                </a:lnTo>
                <a:lnTo>
                  <a:pt x="1820" y="1413"/>
                </a:lnTo>
                <a:lnTo>
                  <a:pt x="1883" y="1435"/>
                </a:lnTo>
                <a:lnTo>
                  <a:pt x="1950" y="1453"/>
                </a:lnTo>
                <a:lnTo>
                  <a:pt x="2060" y="1482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 rot="19571164">
            <a:off x="3146012" y="5327433"/>
            <a:ext cx="2400416" cy="1115672"/>
          </a:xfrm>
          <a:custGeom>
            <a:avLst/>
            <a:gdLst/>
            <a:ahLst/>
            <a:cxnLst>
              <a:cxn ang="0">
                <a:pos x="1945" y="1496"/>
              </a:cxn>
              <a:cxn ang="0">
                <a:pos x="1823" y="1496"/>
              </a:cxn>
              <a:cxn ang="0">
                <a:pos x="1695" y="1482"/>
              </a:cxn>
              <a:cxn ang="0">
                <a:pos x="1576" y="1456"/>
              </a:cxn>
              <a:cxn ang="0">
                <a:pos x="1438" y="1413"/>
              </a:cxn>
              <a:cxn ang="0">
                <a:pos x="1306" y="1355"/>
              </a:cxn>
              <a:cxn ang="0">
                <a:pos x="1169" y="1272"/>
              </a:cxn>
              <a:cxn ang="0">
                <a:pos x="1044" y="1185"/>
              </a:cxn>
              <a:cxn ang="0">
                <a:pos x="926" y="1099"/>
              </a:cxn>
              <a:cxn ang="0">
                <a:pos x="807" y="1001"/>
              </a:cxn>
              <a:cxn ang="0">
                <a:pos x="694" y="893"/>
              </a:cxn>
              <a:cxn ang="0">
                <a:pos x="584" y="770"/>
              </a:cxn>
              <a:cxn ang="0">
                <a:pos x="494" y="643"/>
              </a:cxn>
              <a:cxn ang="0">
                <a:pos x="434" y="528"/>
              </a:cxn>
              <a:cxn ang="0">
                <a:pos x="60" y="564"/>
              </a:cxn>
              <a:cxn ang="0">
                <a:pos x="187" y="484"/>
              </a:cxn>
              <a:cxn ang="0">
                <a:pos x="277" y="419"/>
              </a:cxn>
              <a:cxn ang="0">
                <a:pos x="352" y="351"/>
              </a:cxn>
              <a:cxn ang="0">
                <a:pos x="422" y="267"/>
              </a:cxn>
              <a:cxn ang="0">
                <a:pos x="507" y="159"/>
              </a:cxn>
              <a:cxn ang="0">
                <a:pos x="587" y="54"/>
              </a:cxn>
              <a:cxn ang="0">
                <a:pos x="652" y="22"/>
              </a:cxn>
              <a:cxn ang="0">
                <a:pos x="722" y="72"/>
              </a:cxn>
              <a:cxn ang="0">
                <a:pos x="809" y="123"/>
              </a:cxn>
              <a:cxn ang="0">
                <a:pos x="886" y="159"/>
              </a:cxn>
              <a:cxn ang="0">
                <a:pos x="979" y="195"/>
              </a:cxn>
              <a:cxn ang="0">
                <a:pos x="1069" y="231"/>
              </a:cxn>
              <a:cxn ang="0">
                <a:pos x="1159" y="257"/>
              </a:cxn>
              <a:cxn ang="0">
                <a:pos x="1243" y="285"/>
              </a:cxn>
              <a:cxn ang="0">
                <a:pos x="1358" y="311"/>
              </a:cxn>
              <a:cxn ang="0">
                <a:pos x="936" y="510"/>
              </a:cxn>
              <a:cxn ang="0">
                <a:pos x="1036" y="697"/>
              </a:cxn>
              <a:cxn ang="0">
                <a:pos x="1111" y="806"/>
              </a:cxn>
              <a:cxn ang="0">
                <a:pos x="1221" y="954"/>
              </a:cxn>
              <a:cxn ang="0">
                <a:pos x="1313" y="1066"/>
              </a:cxn>
              <a:cxn ang="0">
                <a:pos x="1388" y="1153"/>
              </a:cxn>
              <a:cxn ang="0">
                <a:pos x="1483" y="1239"/>
              </a:cxn>
              <a:cxn ang="0">
                <a:pos x="1581" y="1312"/>
              </a:cxn>
              <a:cxn ang="0">
                <a:pos x="1695" y="1370"/>
              </a:cxn>
              <a:cxn ang="0">
                <a:pos x="1820" y="1413"/>
              </a:cxn>
              <a:cxn ang="0">
                <a:pos x="1950" y="1453"/>
              </a:cxn>
            </a:cxnLst>
            <a:rect l="0" t="0" r="r" b="b"/>
            <a:pathLst>
              <a:path w="2061" h="1497">
                <a:moveTo>
                  <a:pt x="2060" y="1482"/>
                </a:moveTo>
                <a:lnTo>
                  <a:pt x="1945" y="1496"/>
                </a:lnTo>
                <a:lnTo>
                  <a:pt x="1890" y="1496"/>
                </a:lnTo>
                <a:lnTo>
                  <a:pt x="1823" y="1496"/>
                </a:lnTo>
                <a:lnTo>
                  <a:pt x="1760" y="1489"/>
                </a:lnTo>
                <a:lnTo>
                  <a:pt x="1695" y="1482"/>
                </a:lnTo>
                <a:lnTo>
                  <a:pt x="1633" y="1471"/>
                </a:lnTo>
                <a:lnTo>
                  <a:pt x="1576" y="1456"/>
                </a:lnTo>
                <a:lnTo>
                  <a:pt x="1513" y="1442"/>
                </a:lnTo>
                <a:lnTo>
                  <a:pt x="1438" y="1413"/>
                </a:lnTo>
                <a:lnTo>
                  <a:pt x="1371" y="1380"/>
                </a:lnTo>
                <a:lnTo>
                  <a:pt x="1306" y="1355"/>
                </a:lnTo>
                <a:lnTo>
                  <a:pt x="1236" y="1315"/>
                </a:lnTo>
                <a:lnTo>
                  <a:pt x="1169" y="1272"/>
                </a:lnTo>
                <a:lnTo>
                  <a:pt x="1101" y="1229"/>
                </a:lnTo>
                <a:lnTo>
                  <a:pt x="1044" y="1185"/>
                </a:lnTo>
                <a:lnTo>
                  <a:pt x="981" y="1142"/>
                </a:lnTo>
                <a:lnTo>
                  <a:pt x="926" y="1099"/>
                </a:lnTo>
                <a:lnTo>
                  <a:pt x="866" y="1052"/>
                </a:lnTo>
                <a:lnTo>
                  <a:pt x="807" y="1001"/>
                </a:lnTo>
                <a:lnTo>
                  <a:pt x="747" y="943"/>
                </a:lnTo>
                <a:lnTo>
                  <a:pt x="694" y="893"/>
                </a:lnTo>
                <a:lnTo>
                  <a:pt x="637" y="827"/>
                </a:lnTo>
                <a:lnTo>
                  <a:pt x="584" y="770"/>
                </a:lnTo>
                <a:lnTo>
                  <a:pt x="537" y="708"/>
                </a:lnTo>
                <a:lnTo>
                  <a:pt x="494" y="643"/>
                </a:lnTo>
                <a:lnTo>
                  <a:pt x="462" y="585"/>
                </a:lnTo>
                <a:lnTo>
                  <a:pt x="434" y="528"/>
                </a:lnTo>
                <a:lnTo>
                  <a:pt x="0" y="611"/>
                </a:lnTo>
                <a:lnTo>
                  <a:pt x="60" y="564"/>
                </a:lnTo>
                <a:lnTo>
                  <a:pt x="132" y="520"/>
                </a:lnTo>
                <a:lnTo>
                  <a:pt x="187" y="484"/>
                </a:lnTo>
                <a:lnTo>
                  <a:pt x="232" y="455"/>
                </a:lnTo>
                <a:lnTo>
                  <a:pt x="277" y="419"/>
                </a:lnTo>
                <a:lnTo>
                  <a:pt x="315" y="387"/>
                </a:lnTo>
                <a:lnTo>
                  <a:pt x="352" y="351"/>
                </a:lnTo>
                <a:lnTo>
                  <a:pt x="385" y="307"/>
                </a:lnTo>
                <a:lnTo>
                  <a:pt x="422" y="267"/>
                </a:lnTo>
                <a:lnTo>
                  <a:pt x="464" y="213"/>
                </a:lnTo>
                <a:lnTo>
                  <a:pt x="507" y="159"/>
                </a:lnTo>
                <a:lnTo>
                  <a:pt x="544" y="112"/>
                </a:lnTo>
                <a:lnTo>
                  <a:pt x="587" y="54"/>
                </a:lnTo>
                <a:lnTo>
                  <a:pt x="619" y="0"/>
                </a:lnTo>
                <a:lnTo>
                  <a:pt x="652" y="22"/>
                </a:lnTo>
                <a:lnTo>
                  <a:pt x="687" y="51"/>
                </a:lnTo>
                <a:lnTo>
                  <a:pt x="722" y="72"/>
                </a:lnTo>
                <a:lnTo>
                  <a:pt x="764" y="98"/>
                </a:lnTo>
                <a:lnTo>
                  <a:pt x="809" y="123"/>
                </a:lnTo>
                <a:lnTo>
                  <a:pt x="849" y="145"/>
                </a:lnTo>
                <a:lnTo>
                  <a:pt x="886" y="159"/>
                </a:lnTo>
                <a:lnTo>
                  <a:pt x="931" y="181"/>
                </a:lnTo>
                <a:lnTo>
                  <a:pt x="979" y="195"/>
                </a:lnTo>
                <a:lnTo>
                  <a:pt x="1026" y="213"/>
                </a:lnTo>
                <a:lnTo>
                  <a:pt x="1069" y="231"/>
                </a:lnTo>
                <a:lnTo>
                  <a:pt x="1111" y="246"/>
                </a:lnTo>
                <a:lnTo>
                  <a:pt x="1159" y="257"/>
                </a:lnTo>
                <a:lnTo>
                  <a:pt x="1201" y="271"/>
                </a:lnTo>
                <a:lnTo>
                  <a:pt x="1243" y="285"/>
                </a:lnTo>
                <a:lnTo>
                  <a:pt x="1291" y="300"/>
                </a:lnTo>
                <a:lnTo>
                  <a:pt x="1358" y="311"/>
                </a:lnTo>
                <a:lnTo>
                  <a:pt x="906" y="423"/>
                </a:lnTo>
                <a:lnTo>
                  <a:pt x="936" y="510"/>
                </a:lnTo>
                <a:lnTo>
                  <a:pt x="974" y="575"/>
                </a:lnTo>
                <a:lnTo>
                  <a:pt x="1036" y="697"/>
                </a:lnTo>
                <a:lnTo>
                  <a:pt x="1074" y="752"/>
                </a:lnTo>
                <a:lnTo>
                  <a:pt x="1111" y="806"/>
                </a:lnTo>
                <a:lnTo>
                  <a:pt x="1179" y="900"/>
                </a:lnTo>
                <a:lnTo>
                  <a:pt x="1221" y="954"/>
                </a:lnTo>
                <a:lnTo>
                  <a:pt x="1268" y="1019"/>
                </a:lnTo>
                <a:lnTo>
                  <a:pt x="1313" y="1066"/>
                </a:lnTo>
                <a:lnTo>
                  <a:pt x="1351" y="1109"/>
                </a:lnTo>
                <a:lnTo>
                  <a:pt x="1388" y="1153"/>
                </a:lnTo>
                <a:lnTo>
                  <a:pt x="1433" y="1196"/>
                </a:lnTo>
                <a:lnTo>
                  <a:pt x="1483" y="1239"/>
                </a:lnTo>
                <a:lnTo>
                  <a:pt x="1531" y="1272"/>
                </a:lnTo>
                <a:lnTo>
                  <a:pt x="1581" y="1312"/>
                </a:lnTo>
                <a:lnTo>
                  <a:pt x="1641" y="1344"/>
                </a:lnTo>
                <a:lnTo>
                  <a:pt x="1695" y="1370"/>
                </a:lnTo>
                <a:lnTo>
                  <a:pt x="1760" y="1391"/>
                </a:lnTo>
                <a:lnTo>
                  <a:pt x="1820" y="1413"/>
                </a:lnTo>
                <a:lnTo>
                  <a:pt x="1883" y="1435"/>
                </a:lnTo>
                <a:lnTo>
                  <a:pt x="1950" y="1453"/>
                </a:lnTo>
                <a:lnTo>
                  <a:pt x="2060" y="1482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성공사례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환경연구 사례</a:t>
            </a:r>
            <a:endParaRPr lang="ko-KR" altLang="en-US" sz="3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1746" name="Picture 2" descr="http://cache3.asset-cache.net/xc/496114775.jpg?v=2&amp;c=IWSAsset&amp;k=2&amp;d=_c6y3b7nhm4-ThW1n2wBmkabSM525OG3vXqbkkjTCC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73163"/>
            <a:ext cx="1419181" cy="2912021"/>
          </a:xfrm>
          <a:prstGeom prst="rect">
            <a:avLst/>
          </a:prstGeom>
          <a:noFill/>
        </p:spPr>
      </p:pic>
      <p:sp>
        <p:nvSpPr>
          <p:cNvPr id="5" name="모서리가 둥근 사각형 설명선 4"/>
          <p:cNvSpPr/>
          <p:nvPr/>
        </p:nvSpPr>
        <p:spPr>
          <a:xfrm>
            <a:off x="2195736" y="2749227"/>
            <a:ext cx="2520280" cy="1368152"/>
          </a:xfrm>
          <a:prstGeom prst="wedgeRoundRectCallout">
            <a:avLst>
              <a:gd name="adj1" fmla="val -90285"/>
              <a:gd name="adj2" fmla="val 8910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“</a:t>
            </a:r>
            <a:r>
              <a:rPr lang="ko-KR" altLang="en-US" sz="1500" dirty="0" smtClean="0"/>
              <a:t>대기 중의 오존 수준을   낮추어야 하니 자동차   배기가스의 총량을 </a:t>
            </a:r>
            <a:r>
              <a:rPr lang="en-US" altLang="ko-KR" sz="1500" dirty="0" smtClean="0"/>
              <a:t>2/3</a:t>
            </a:r>
            <a:r>
              <a:rPr lang="ko-KR" altLang="en-US" sz="1500" dirty="0" smtClean="0"/>
              <a:t>로    줄이시오</a:t>
            </a:r>
            <a:r>
              <a:rPr lang="en-US" altLang="ko-KR" sz="1500" dirty="0" smtClean="0"/>
              <a:t>!”</a:t>
            </a:r>
            <a:endParaRPr lang="ko-KR" altLang="en-US" sz="1500" dirty="0"/>
          </a:p>
        </p:txBody>
      </p:sp>
      <p:pic>
        <p:nvPicPr>
          <p:cNvPr id="31750" name="Picture 6" descr="http://www.dailyicon.net/magazine/wp-content/uploads/2009/04/nestle06daily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5792" y="2133947"/>
            <a:ext cx="3296688" cy="2591197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955832" y="2349971"/>
            <a:ext cx="2664296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</a:rPr>
              <a:t>Bell Laboratory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줄무늬가 있는 오른쪽 화살표 8"/>
          <p:cNvSpPr/>
          <p:nvPr/>
        </p:nvSpPr>
        <p:spPr>
          <a:xfrm>
            <a:off x="4788024" y="3068960"/>
            <a:ext cx="720080" cy="7200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36096" y="479715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공기화학자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 이론 모형정립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통계전문가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 수집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sz="1200" dirty="0" smtClean="0"/>
              <a:t>  - 7</a:t>
            </a:r>
            <a:r>
              <a:rPr lang="ko-KR" altLang="en-US" sz="1200" dirty="0" smtClean="0"/>
              <a:t>년간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개 측정소</a:t>
            </a:r>
            <a:endParaRPr lang="en-US" altLang="ko-KR" sz="1200" dirty="0" smtClean="0"/>
          </a:p>
          <a:p>
            <a:r>
              <a:rPr lang="en-US" altLang="ko-KR" sz="1200" dirty="0" smtClean="0"/>
              <a:t>  - 30</a:t>
            </a:r>
            <a:r>
              <a:rPr lang="ko-KR" altLang="en-US" sz="1200" dirty="0" smtClean="0"/>
              <a:t>개의 공기화학물질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기상변수</a:t>
            </a:r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       300</a:t>
            </a:r>
            <a:r>
              <a:rPr lang="ko-KR" altLang="en-US" sz="1200" dirty="0" smtClean="0">
                <a:sym typeface="Wingdings" pitchFamily="2" charset="2"/>
              </a:rPr>
              <a:t>만개 개별 </a:t>
            </a:r>
            <a:r>
              <a:rPr lang="ko-KR" altLang="en-US" sz="1200" dirty="0" err="1" smtClean="0">
                <a:sym typeface="Wingdings" pitchFamily="2" charset="2"/>
              </a:rPr>
              <a:t>관측값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성공사례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환경연구 사례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7504" y="2060848"/>
            <a:ext cx="5534888" cy="2743200"/>
            <a:chOff x="467544" y="1772816"/>
            <a:chExt cx="5534888" cy="2743200"/>
          </a:xfrm>
        </p:grpSpPr>
        <p:graphicFrame>
          <p:nvGraphicFramePr>
            <p:cNvPr id="4" name="차트 3"/>
            <p:cNvGraphicFramePr/>
            <p:nvPr/>
          </p:nvGraphicFramePr>
          <p:xfrm>
            <a:off x="467544" y="1772816"/>
            <a:ext cx="517207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" name="직선 화살표 연결선 5"/>
            <p:cNvCxnSpPr/>
            <p:nvPr/>
          </p:nvCxnSpPr>
          <p:spPr>
            <a:xfrm>
              <a:off x="4572000" y="3068960"/>
              <a:ext cx="720080" cy="64807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66328" y="2924944"/>
              <a:ext cx="936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/>
                <a:t>?</a:t>
              </a:r>
              <a:endParaRPr lang="ko-KR" altLang="en-US" sz="40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9512" y="160963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고딕 ExtraBold" pitchFamily="50" charset="-127"/>
                <a:ea typeface="나눔고딕 ExtraBold" pitchFamily="50" charset="-127"/>
              </a:rPr>
              <a:t>①</a:t>
            </a:r>
            <a:endParaRPr lang="ko-KR" altLang="en-US" sz="28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96136" y="1609636"/>
            <a:ext cx="522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 ExtraBold" pitchFamily="50" charset="-127"/>
                <a:ea typeface="나눔고딕 ExtraBold" pitchFamily="50" charset="-127"/>
              </a:rPr>
              <a:t>②</a:t>
            </a:r>
            <a:endParaRPr lang="ko-KR" altLang="en-US" sz="28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4" name="차트 13"/>
          <p:cNvGraphicFramePr/>
          <p:nvPr/>
        </p:nvGraphicFramePr>
        <p:xfrm>
          <a:off x="5292080" y="2204864"/>
          <a:ext cx="3851920" cy="245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228184" y="494116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측정장치의 소홀한 관리</a:t>
            </a:r>
            <a:endParaRPr lang="en-US" altLang="ko-KR" sz="12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엉성한 보정 </a:t>
            </a:r>
            <a:r>
              <a:rPr lang="en-US" altLang="ko-KR" sz="1200" dirty="0" smtClean="0"/>
              <a:t>(poor calibration)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1200" dirty="0" smtClean="0"/>
              <a:t> NO + O</a:t>
            </a:r>
            <a:r>
              <a:rPr lang="en-US" altLang="ko-KR" sz="1200" baseline="-25000" dirty="0" smtClean="0"/>
              <a:t>3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 NO</a:t>
            </a:r>
            <a:r>
              <a:rPr lang="en-US" altLang="ko-KR" sz="1200" baseline="-25000" dirty="0" smtClean="0">
                <a:sym typeface="Wingdings" pitchFamily="2" charset="2"/>
              </a:rPr>
              <a:t>2</a:t>
            </a:r>
            <a:r>
              <a:rPr lang="en-US" altLang="ko-KR" sz="1200" dirty="0" smtClean="0">
                <a:sym typeface="Wingdings" pitchFamily="2" charset="2"/>
              </a:rPr>
              <a:t> + O</a:t>
            </a:r>
            <a:r>
              <a:rPr lang="en-US" altLang="ko-KR" sz="1200" baseline="-25000" dirty="0" smtClean="0">
                <a:sym typeface="Wingdings" pitchFamily="2" charset="2"/>
              </a:rPr>
              <a:t>2</a:t>
            </a:r>
            <a:endParaRPr lang="en-US" altLang="ko-KR" sz="1200" baseline="-25000" dirty="0"/>
          </a:p>
        </p:txBody>
      </p:sp>
      <p:sp>
        <p:nvSpPr>
          <p:cNvPr id="17" name="직사각형 16"/>
          <p:cNvSpPr/>
          <p:nvPr/>
        </p:nvSpPr>
        <p:spPr>
          <a:xfrm>
            <a:off x="6300192" y="5661248"/>
            <a:ext cx="237626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진실</a:t>
            </a:r>
            <a:r>
              <a:rPr lang="en-US" altLang="ko-KR" sz="1400" b="1" dirty="0" smtClean="0"/>
              <a:t>?</a:t>
            </a:r>
          </a:p>
          <a:p>
            <a:r>
              <a:rPr lang="en-US" altLang="ko-KR" sz="1200" dirty="0" smtClean="0"/>
              <a:t>37km </a:t>
            </a:r>
            <a:r>
              <a:rPr lang="ko-KR" altLang="en-US" sz="1200" dirty="0" smtClean="0"/>
              <a:t>떨어진 필라델피아로부터 날아오는 공해물질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실증적 연구의 중요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 smtClean="0">
                <a:latin typeface="+mj-ea"/>
                <a:ea typeface="+mj-ea"/>
              </a:rPr>
              <a:t>수집</a:t>
            </a:r>
            <a:r>
              <a:rPr lang="ko-KR" altLang="en-US" sz="2700" dirty="0" smtClean="0">
                <a:latin typeface="Adobe Fan Heiti Std B"/>
                <a:ea typeface="+mj-ea"/>
              </a:rPr>
              <a:t>˙</a:t>
            </a:r>
            <a:r>
              <a:rPr lang="ko-KR" altLang="en-US" sz="2700" dirty="0" smtClean="0">
                <a:latin typeface="+mj-ea"/>
                <a:ea typeface="+mj-ea"/>
              </a:rPr>
              <a:t>분석에 대한 열의</a:t>
            </a:r>
            <a:r>
              <a:rPr lang="en-US" altLang="ko-KR" sz="2700" dirty="0" smtClean="0">
                <a:latin typeface="+mj-ea"/>
                <a:ea typeface="+mj-ea"/>
              </a:rPr>
              <a:t>!</a:t>
            </a:r>
          </a:p>
          <a:p>
            <a:r>
              <a:rPr lang="ko-KR" altLang="en-US" sz="2700" dirty="0" smtClean="0">
                <a:latin typeface="+mj-ea"/>
                <a:ea typeface="+mj-ea"/>
              </a:rPr>
              <a:t>진단기법의 활용</a:t>
            </a:r>
            <a:endParaRPr lang="en-US" altLang="ko-KR" sz="2700" dirty="0" smtClean="0">
              <a:latin typeface="+mj-ea"/>
              <a:ea typeface="+mj-ea"/>
            </a:endParaRPr>
          </a:p>
          <a:p>
            <a:r>
              <a:rPr lang="ko-KR" altLang="en-US" sz="2700" dirty="0" smtClean="0">
                <a:latin typeface="+mj-ea"/>
                <a:ea typeface="+mj-ea"/>
              </a:rPr>
              <a:t>새로운 사실을 인지할 수 있는 능력</a:t>
            </a:r>
            <a:r>
              <a:rPr lang="ko-KR" altLang="en-US" sz="2700" dirty="0" smtClean="0">
                <a:latin typeface="Adobe Fan Heiti Std B"/>
              </a:rPr>
              <a:t> ˙ </a:t>
            </a:r>
            <a:r>
              <a:rPr lang="ko-KR" altLang="en-US" sz="2700" dirty="0" smtClean="0">
                <a:latin typeface="+mj-ea"/>
                <a:ea typeface="+mj-ea"/>
              </a:rPr>
              <a:t>노력</a:t>
            </a:r>
            <a:endParaRPr lang="en-US" altLang="ko-KR" sz="2700" dirty="0" smtClean="0">
              <a:latin typeface="+mj-ea"/>
              <a:ea typeface="+mj-ea"/>
            </a:endParaRPr>
          </a:p>
          <a:p>
            <a:r>
              <a:rPr lang="ko-KR" altLang="en-US" sz="2700" dirty="0" smtClean="0">
                <a:latin typeface="+mj-ea"/>
                <a:ea typeface="+mj-ea"/>
              </a:rPr>
              <a:t>해당분야의 충분한 이해</a:t>
            </a:r>
            <a:endParaRPr lang="en-US" altLang="ko-KR" sz="2700" dirty="0" smtClean="0">
              <a:latin typeface="+mj-ea"/>
              <a:ea typeface="+mj-ea"/>
            </a:endParaRPr>
          </a:p>
          <a:p>
            <a:r>
              <a:rPr lang="ko-KR" altLang="en-US" sz="2700" dirty="0" smtClean="0">
                <a:latin typeface="+mj-ea"/>
                <a:ea typeface="+mj-ea"/>
              </a:rPr>
              <a:t>전문가와의 커뮤니케이션</a:t>
            </a:r>
            <a:endParaRPr lang="en-US" altLang="ko-KR" sz="2700" dirty="0" smtClean="0">
              <a:latin typeface="+mj-ea"/>
              <a:ea typeface="+mj-ea"/>
            </a:endParaRPr>
          </a:p>
          <a:p>
            <a:r>
              <a:rPr lang="ko-KR" altLang="en-US" sz="2700" dirty="0" smtClean="0">
                <a:latin typeface="+mj-ea"/>
                <a:ea typeface="+mj-ea"/>
              </a:rPr>
              <a:t>효과적 요약</a:t>
            </a:r>
            <a:r>
              <a:rPr lang="en-US" altLang="ko-KR" sz="2700" dirty="0" smtClean="0">
                <a:latin typeface="+mj-ea"/>
                <a:ea typeface="+mj-ea"/>
              </a:rPr>
              <a:t>, </a:t>
            </a:r>
            <a:r>
              <a:rPr lang="ko-KR" altLang="en-US" sz="2700" dirty="0" smtClean="0">
                <a:latin typeface="+mj-ea"/>
                <a:ea typeface="+mj-ea"/>
              </a:rPr>
              <a:t>효과적 그래프</a:t>
            </a:r>
            <a:endParaRPr lang="en-US" altLang="ko-KR" sz="2700" dirty="0" smtClean="0">
              <a:latin typeface="+mj-ea"/>
              <a:ea typeface="+mj-ea"/>
            </a:endParaRPr>
          </a:p>
          <a:p>
            <a:r>
              <a:rPr lang="ko-KR" altLang="en-US" sz="2700" dirty="0" smtClean="0">
                <a:latin typeface="+mj-ea"/>
                <a:ea typeface="+mj-ea"/>
              </a:rPr>
              <a:t>실마리에 대한 끊임없는 추적</a:t>
            </a:r>
            <a:endParaRPr lang="ko-KR" altLang="en-US" sz="27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성공사례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신용카드 부정 적발 시스템</a:t>
            </a:r>
            <a:endParaRPr lang="ko-KR" altLang="en-US" sz="3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66" name="AutoShape 2" descr="office building icon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259632" y="2132856"/>
            <a:ext cx="2565555" cy="2552656"/>
            <a:chOff x="827584" y="2348880"/>
            <a:chExt cx="2565555" cy="2552656"/>
          </a:xfrm>
        </p:grpSpPr>
        <p:pic>
          <p:nvPicPr>
            <p:cNvPr id="36867" name="Picture 3" descr="C:\Program Files (x86)\Microsoft Office\MEDIA\CAGCAT10\j0205462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2348880"/>
              <a:ext cx="2565555" cy="2552656"/>
            </a:xfrm>
            <a:prstGeom prst="rect">
              <a:avLst/>
            </a:prstGeom>
            <a:noFill/>
          </p:spPr>
        </p:pic>
        <p:pic>
          <p:nvPicPr>
            <p:cNvPr id="36869" name="Picture 5" descr="http://www.dongapm.com/files/attach/images/436/583/76f2856d5b576a3d4bbe5e53e60e513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2564904"/>
              <a:ext cx="1409700" cy="333375"/>
            </a:xfrm>
            <a:prstGeom prst="rect">
              <a:avLst/>
            </a:prstGeom>
            <a:noFill/>
          </p:spPr>
        </p:pic>
      </p:grpSp>
      <p:sp>
        <p:nvSpPr>
          <p:cNvPr id="10" name="TextBox 9"/>
          <p:cNvSpPr txBox="1"/>
          <p:nvPr/>
        </p:nvSpPr>
        <p:spPr>
          <a:xfrm>
            <a:off x="755576" y="486916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부정적발 시스템 개발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(FDS, fraud detection system)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99695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부정 사례들의 면밀한 관찰</a:t>
            </a:r>
            <a:r>
              <a:rPr lang="en-US" altLang="ko-KR" dirty="0" smtClean="0"/>
              <a:t>! </a:t>
            </a:r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 지표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규칙의 개발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* 1</a:t>
            </a:r>
            <a:r>
              <a:rPr lang="ko-KR" altLang="en-US" dirty="0" smtClean="0"/>
              <a:t>종 오류의 발생률 파악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성공사례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신용카드 부정 적발 시스템</a:t>
            </a:r>
            <a:endParaRPr lang="ko-KR" altLang="en-US" dirty="0"/>
          </a:p>
        </p:txBody>
      </p:sp>
      <p:pic>
        <p:nvPicPr>
          <p:cNvPr id="40962" name="Picture 2" descr="http://cfile25.uf.tistory.com/image/1835FE154C927AFF37AE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2344" y="2132856"/>
            <a:ext cx="6096000" cy="3571875"/>
          </a:xfrm>
          <a:prstGeom prst="rect">
            <a:avLst/>
          </a:prstGeom>
          <a:noFill/>
        </p:spPr>
      </p:pic>
      <p:sp>
        <p:nvSpPr>
          <p:cNvPr id="4" name="모서리가 둥근 사각형 설명선 3"/>
          <p:cNvSpPr/>
          <p:nvPr/>
        </p:nvSpPr>
        <p:spPr>
          <a:xfrm>
            <a:off x="1932384" y="2420888"/>
            <a:ext cx="1656184" cy="792088"/>
          </a:xfrm>
          <a:prstGeom prst="wedgeRoundRectCallout">
            <a:avLst>
              <a:gd name="adj1" fmla="val 57285"/>
              <a:gd name="adj2" fmla="val 1128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퇴폐이발소에서 </a:t>
            </a:r>
            <a:r>
              <a:rPr lang="en-US" altLang="ko-KR" sz="1400" dirty="0" smtClean="0"/>
              <a:t>9</a:t>
            </a:r>
            <a:r>
              <a:rPr lang="ko-KR" altLang="en-US" sz="1400" dirty="0" smtClean="0"/>
              <a:t>만원이 결제    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0964" name="Picture 4" descr="http://upload.wikimedia.org/wikipedia/commons/thumb/c/c7/Bang.svg/100px-Ban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708920"/>
            <a:ext cx="394438" cy="1289720"/>
          </a:xfrm>
          <a:prstGeom prst="rect">
            <a:avLst/>
          </a:prstGeom>
          <a:noFill/>
        </p:spPr>
      </p:pic>
      <p:pic>
        <p:nvPicPr>
          <p:cNvPr id="11" name="Picture 4" descr="http://upload.wikimedia.org/wikipedia/commons/thumb/c/c7/Bang.svg/100px-Ban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3474" y="2708920"/>
            <a:ext cx="394438" cy="1289720"/>
          </a:xfrm>
          <a:prstGeom prst="rect">
            <a:avLst/>
          </a:prstGeom>
          <a:noFill/>
        </p:spPr>
      </p:pic>
      <p:pic>
        <p:nvPicPr>
          <p:cNvPr id="12" name="Picture 4" descr="http://upload.wikimedia.org/wikipedia/commons/thumb/c/c7/Bang.svg/100px-Ban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1778" y="2708920"/>
            <a:ext cx="394438" cy="1289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자료분석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탐색적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확증적 자료분석</a:t>
            </a:r>
            <a:endParaRPr lang="en-US" altLang="ko-KR" dirty="0" smtClean="0"/>
          </a:p>
          <a:p>
            <a:r>
              <a:rPr lang="en-US" altLang="ko-KR" dirty="0" smtClean="0"/>
              <a:t>EDA: </a:t>
            </a:r>
            <a:r>
              <a:rPr lang="ko-KR" altLang="en-US" dirty="0" smtClean="0"/>
              <a:t>자료의 구조 및 특징 파악이 목적</a:t>
            </a:r>
            <a:endParaRPr lang="en-US" altLang="ko-KR" dirty="0" smtClean="0"/>
          </a:p>
          <a:p>
            <a:r>
              <a:rPr lang="ko-KR" altLang="en-US" dirty="0" smtClean="0"/>
              <a:t>저항성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잔차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재표현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현시성</a:t>
            </a:r>
            <a:endParaRPr lang="en-US" altLang="ko-KR" dirty="0" smtClean="0"/>
          </a:p>
          <a:p>
            <a:r>
              <a:rPr lang="ko-KR" altLang="en-US" dirty="0" smtClean="0"/>
              <a:t>통계적 모형 </a:t>
            </a:r>
            <a:r>
              <a:rPr lang="ko-KR" altLang="en-US" dirty="0" smtClean="0">
                <a:latin typeface="Adobe Fan Heiti Std B"/>
              </a:rPr>
              <a:t>≠ 진실</a:t>
            </a:r>
            <a:r>
              <a:rPr lang="en-US" altLang="ko-KR" dirty="0" smtClean="0">
                <a:latin typeface="Adobe Fan Heiti Std B"/>
              </a:rPr>
              <a:t>  </a:t>
            </a:r>
            <a:r>
              <a:rPr lang="en-US" altLang="ko-KR" dirty="0" smtClean="0">
                <a:latin typeface="Adobe Fan Heiti Std B"/>
                <a:sym typeface="Wingdings" pitchFamily="2" charset="2"/>
              </a:rPr>
              <a:t> </a:t>
            </a:r>
            <a:r>
              <a:rPr lang="ko-KR" altLang="en-US" dirty="0" smtClean="0">
                <a:latin typeface="Adobe Fan Heiti Std B"/>
                <a:sym typeface="Wingdings" pitchFamily="2" charset="2"/>
              </a:rPr>
              <a:t>주요 사례</a:t>
            </a:r>
            <a:endParaRPr lang="en-US" altLang="ko-KR" dirty="0" smtClean="0">
              <a:latin typeface="Adobe Fan Heiti Std B"/>
              <a:sym typeface="Wingdings" pitchFamily="2" charset="2"/>
            </a:endParaRPr>
          </a:p>
          <a:p>
            <a:r>
              <a:rPr lang="ko-KR" altLang="en-US" dirty="0" smtClean="0">
                <a:latin typeface="Adobe Fan Heiti Std B"/>
                <a:sym typeface="Wingdings" pitchFamily="2" charset="2"/>
              </a:rPr>
              <a:t>모형    데이터</a:t>
            </a:r>
            <a:r>
              <a:rPr lang="en-US" altLang="ko-KR" dirty="0" smtClean="0">
                <a:latin typeface="Adobe Fan Heiti Std B"/>
                <a:sym typeface="Wingdings" pitchFamily="2" charset="2"/>
              </a:rPr>
              <a:t>, </a:t>
            </a:r>
            <a:r>
              <a:rPr lang="ko-KR" altLang="en-US" dirty="0" smtClean="0">
                <a:latin typeface="Adobe Fan Heiti Std B"/>
                <a:sym typeface="Wingdings" pitchFamily="2" charset="2"/>
              </a:rPr>
              <a:t>데이터   분석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latin typeface="Adobe Fan Heiti Std B"/>
                <a:sym typeface="Wingdings" pitchFamily="2" charset="2"/>
              </a:rPr>
              <a:t>커뮤니케이션</a:t>
            </a:r>
            <a:r>
              <a:rPr lang="en-US" altLang="ko-KR" dirty="0" smtClean="0">
                <a:latin typeface="Adobe Fan Heiti Std B"/>
                <a:sym typeface="Wingdings" pitchFamily="2" charset="2"/>
              </a:rPr>
              <a:t>!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34504" y="414908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30592" y="430148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686832" y="414908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682920" y="430148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EDA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ko-KR" dirty="0" smtClean="0"/>
              <a:t>Exploratory Data Analysis</a:t>
            </a:r>
            <a:r>
              <a:rPr lang="ko-KR" altLang="en-US" dirty="0" smtClean="0"/>
              <a:t>의 약자</a:t>
            </a:r>
            <a:endParaRPr lang="ko-KR" altLang="en-US" dirty="0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2195736" y="2535287"/>
          <a:ext cx="4536504" cy="269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1760" y="534359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 데이터의 구조와 특징 파악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 모형 설계 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5343599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모형의 평가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효과의 </a:t>
            </a:r>
            <a:r>
              <a:rPr lang="ko-KR" altLang="en-US" sz="1200" dirty="0" err="1" smtClean="0"/>
              <a:t>재현성</a:t>
            </a:r>
            <a:r>
              <a:rPr lang="ko-KR" altLang="en-US" sz="1200" dirty="0" smtClean="0"/>
              <a:t> 평가</a:t>
            </a:r>
            <a:endParaRPr lang="en-US" altLang="ko-KR" sz="1200" dirty="0" smtClean="0"/>
          </a:p>
          <a:p>
            <a:r>
              <a:rPr lang="en-US" altLang="ko-KR" sz="1200" dirty="0" smtClean="0"/>
              <a:t>ex) </a:t>
            </a:r>
            <a:r>
              <a:rPr lang="ko-KR" altLang="en-US" sz="1200" dirty="0" smtClean="0"/>
              <a:t>유의성 검정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신뢰구간 추정</a:t>
            </a:r>
            <a:endParaRPr lang="en-US" altLang="ko-KR" sz="1200" dirty="0" smtClean="0"/>
          </a:p>
        </p:txBody>
      </p:sp>
      <p:pic>
        <p:nvPicPr>
          <p:cNvPr id="17410" name="Picture 2" descr="http://cfile27.uf.tistory.com/image/187B0833504C86CE355CE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224" y="3789040"/>
            <a:ext cx="2315121" cy="1417566"/>
          </a:xfrm>
          <a:prstGeom prst="rect">
            <a:avLst/>
          </a:prstGeom>
          <a:noFill/>
        </p:spPr>
      </p:pic>
      <p:pic>
        <p:nvPicPr>
          <p:cNvPr id="17412" name="Picture 4" descr="http://uraniuminvestingnews.com/files/2011/07/Uranium-Exploration-Hotspot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504" y="3789040"/>
            <a:ext cx="2160240" cy="14633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 </a:t>
            </a:r>
            <a:r>
              <a:rPr lang="en-US" altLang="ko-KR" dirty="0" smtClean="0">
                <a:sym typeface="Wingdings" pitchFamily="2" charset="2"/>
              </a:rPr>
              <a:t>:d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EDA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4764285"/>
            <a:ext cx="6851104" cy="183306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sz="1600" dirty="0" smtClean="0"/>
              <a:t>“</a:t>
            </a:r>
            <a:r>
              <a:rPr lang="ko-KR" altLang="en-US" sz="1600" dirty="0" smtClean="0"/>
              <a:t>이 책은 탐색적 자료분석에 관한 것이며 자료가 무엇을 말하려는지를 보기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한 것이다</a:t>
            </a:r>
            <a:r>
              <a:rPr lang="en-US" altLang="ko-KR" sz="1600" dirty="0" smtClean="0"/>
              <a:t>. </a:t>
            </a:r>
            <a:r>
              <a:rPr lang="en-US" altLang="ko-KR" sz="1600" b="1" u="sng" dirty="0" smtClean="0"/>
              <a:t>EDA</a:t>
            </a:r>
            <a:r>
              <a:rPr lang="ko-KR" altLang="en-US" sz="1600" b="1" u="sng" dirty="0" smtClean="0"/>
              <a:t>는 단순한 계산과 그리기 쉬운 그림에 집중한다</a:t>
            </a:r>
            <a:r>
              <a:rPr lang="en-US" altLang="ko-KR" sz="1600" b="1" u="sng" dirty="0" smtClean="0"/>
              <a:t>. </a:t>
            </a:r>
            <a:r>
              <a:rPr lang="ko-KR" altLang="en-US" sz="1600" dirty="0" smtClean="0"/>
              <a:t>자료의 부분적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기술로 우리가 인지한 어떤 모양새라도 주목하고 그 아래에 깔려있는 새로운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통찰을 보고자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그것의 관심은 </a:t>
            </a:r>
            <a:r>
              <a:rPr lang="ko-KR" altLang="en-US" sz="1600" b="1" u="sng" dirty="0" smtClean="0"/>
              <a:t>자료가 어떻게 나타나고 있는가</a:t>
            </a:r>
            <a:r>
              <a:rPr lang="ko-KR" altLang="en-US" sz="1600" dirty="0" smtClean="0"/>
              <a:t>에 있는 것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이지 </a:t>
            </a:r>
            <a:r>
              <a:rPr lang="ko-KR" altLang="en-US" sz="1600" b="1" u="sng" dirty="0" smtClean="0"/>
              <a:t>확증하려는 데 있는 것은 아니다</a:t>
            </a:r>
            <a:r>
              <a:rPr lang="en-US" altLang="ko-KR" sz="1600" b="1" u="sng" dirty="0" smtClean="0"/>
              <a:t>.</a:t>
            </a:r>
            <a:r>
              <a:rPr lang="en-US" altLang="ko-KR" sz="1600" dirty="0" smtClean="0"/>
              <a:t>”</a:t>
            </a:r>
            <a:endParaRPr lang="ko-KR" altLang="en-US" sz="1600" dirty="0"/>
          </a:p>
        </p:txBody>
      </p:sp>
      <p:pic>
        <p:nvPicPr>
          <p:cNvPr id="16386" name="Picture 2" descr="https://encrypted-tbn2.gstatic.com/images?q=tbn:ANd9GcRbrP0hZ2Ft_y657oKuyR65NmHXjMddkNHCGmzHRZ4CIucfThJEz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946681"/>
            <a:ext cx="3048000" cy="2286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425093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John W. </a:t>
            </a:r>
            <a:r>
              <a:rPr lang="en-US" altLang="ko-KR" dirty="0" err="1" smtClean="0"/>
              <a:t>Tukey</a:t>
            </a:r>
            <a:r>
              <a:rPr lang="en-US" altLang="ko-KR" dirty="0" smtClean="0"/>
              <a:t> (1977)</a:t>
            </a:r>
            <a:endParaRPr lang="ko-KR" altLang="en-US" dirty="0"/>
          </a:p>
        </p:txBody>
      </p:sp>
      <p:pic>
        <p:nvPicPr>
          <p:cNvPr id="16392" name="Picture 8" descr="http://ecx.images-amazon.com/images/I/71aiG2h5Wj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484784"/>
            <a:ext cx="1628901" cy="2338731"/>
          </a:xfrm>
          <a:prstGeom prst="rect">
            <a:avLst/>
          </a:prstGeom>
          <a:noFill/>
        </p:spPr>
      </p:pic>
      <p:sp>
        <p:nvSpPr>
          <p:cNvPr id="16394" name="AutoShape 10" descr="data:image/jpeg;base64,/9j/4AAQSkZJRgABAQAAAQABAAD/2wBDAAoHBwgHBgoICAgLCgoLDhgQDg0NDh0VFhEYIx8lJCIfIiEmKzcvJik0KSEiMEExNDk7Pj4+JS5ESUM8SDc9Pjv/2wBDAQoLCw4NDhwQEBw7KCIoOzs7Ozs7Ozs7Ozs7Ozs7Ozs7Ozs7Ozs7Ozs7Ozs7Ozs7Ozs7Ozs7Ozs7Ozs7Ozs7Ozv/wAARCAFaAN0DASIAAhEBAxEB/8QAHAAAAgMBAQEBAAAAAAAAAAAAAAEFBgcEAgMI/8QAVBAAAQMDAQMEDAoFCQcEAwAAAQIDBAAFEQYSITEHE0FRFBYiRVVhcYGRlLLRFRcyNlR0g5LD0kJScqGxIyQmMzVTYpPBNDdEc6KjsyUnQ4JkhML/xAAZAQEBAQEBAQAAAAAAAAAAAAAAAQIDBAX/xAAoEQEAAgEDAgUEAwAAAAAAAAAAARECAxIhBTETI0FRUgSBkfAUInH/2gAMAwEAAhEDEQA/AKLqLUl8Y1JdGWbzObbbmPJQhMhYCQFkAAZ3Co0ap1D4cuPrS/fRqf51Xf6897ZqLo0lO2nUOf7cuPrS/fR206h8OXH1pfvqKoqiV7adQ+HLj60v30xqnUPhy4etL99RNMUEt22aiA/tuf6wr30dtmovDc/1hXvqJpUEv21ahI/ty4esr99Mar1EO/c/1hXvqI6KdBKdtOofDlx9aX76XbRqHOfhy4+tL99RddjMxhDQbdiJXhsozkcSc7XDiM4oOgap1ETuvlx9ZX769DVeoh38n+eQr30Kudv5xBTbG9kE7WeJGCB7+jfuryu6QsBCba2tKcd0oAFWM8cdec+ag9dteovDdw9YV76R1VqLw3cB/wDsr99fJNyjpLv8wawtOEg47g91vG7/ABfuFe13SEULSm1tDKdlB2slJwd/DfvOfNQehqnUPhy4+tL99Ltp1D4cuPrS/fXwmTY8lrZZhpYVzhWVA5yDwHDorhoJbtq1EB/blw9ZX76R1TqHw5cfWl++oug1BKdtOofDlx9aX76Y1VqEd/Lh55K/fUTToJY6r1F4bn+sr99I6p1Ce/lw3f8A5S/fUVRVEmdUah8OXH1pfvp9tOofDlx9aX76iqKgle2nUPhy4+tL99aJyT3S4XL4W7PnSZXN8zsc+6peznbzjJ3cB6KyatP5Gu/P2H4lCVG1P86bvu/4572zUVUpqj51Xb6897aqi6oRp0qKB0UqYoCijoqQt1mkT1IUVNsMqUE846sJBPizxPkqTlGMXKwj6KkXrJMZlNR9kL51rnUqSe52N+Sc8MYOc8MV8WIC31pTtpQV52MhRKvHgAnHjqRnjJUuSjpr0lClLCUjJJwBXcm2Nh9LLspIcIHctoUveejd/pmk5RHciEcONFSU2xyYO9a2V7icIWCceMdHHhXA40tpeytJSrAOFbuIyKY5RlzBMTDxQaeKVaQUV0Q4Uic+GY6NpZ3nJAAHWSdwFdzWnJ0lZRG5p5YGSlK8fxxnzVic8ce8rETPZFDGd4pV2S7XLgkJktbCyQNnp3jNcriFNrUhaSlSTgpI3g1YmJ7FPNOlTqoDRRRVCNFBoqArT+Rrvz9h+JWYVp/Iz35+w/EoSpupYby9UXVSW1EGa8c7J/XNRfYEn+7V90126oz21Xbf/wAc97ZqKyeulSro7Ak/3avQaBAk/wB0r0GufJ45oyaVJw6fg+T/AHZ9BoECT/dn0VzZPXRk9dKk4dC4bzSdtbfcjjU9bIsS6yQ4HHsNpw4paQlLQyenJzu3Yx/pVaycca7vheSmE3DQltLCFbSkpTjnP2jxNc9THLKKhrGYhb5ampMVa0koRIQGmivAxHRvUo+Iq9O/rFRbUF11h59CAy66yC6vB/kGcAZ3ncpfV0DqB3Q673MdeeeWUFTqQnGxgIA4BI4AcK6UXCZc1u86ptCFr2juOEnfvAzjcCePD0V540ssIanKJeXrIqI0mT2QnYCQsHZ6Se4HlOM+QHz2Jcm3We3tlTKUvqQA6+2O66cJTnxYPiGPHVbvt3FykJQygNsM5CdnI2z0qIPDPR1DA6K8vX959hlDsZhbrQxzygdo/vx+6rlp56kRuIyjFLstOvKKWWyYhVhuOE4DzgO7a8QxlR6hjqNccuzbbyX3ppkvSErcOyN6jgkEHpBIONw3DPSK4mb9NZRspKDlCkEkbyFcfJ7t1dLOq57LyXg1HLqDtJUpvODjGceTd4uirs1MZ4N2MuduzOPFoIzjYKnlYyEEHGz5d6RjrUBX1mWhtoPuBxCXEhWYzZJLZGO5yeOATnyV77aZzaWw00w2lKy6kBHBRJyePj82BjFfBGoJLcUMtssIIbU2lwI7pKVfK856zvrfmp/V87bIbRHkx3HeZ54J7sg8BnI3Anfkeipt5xvT1uQ3FQUz5I7gK3rbSek9RPQOgY476iIt+MVwOot8NS0/JUpv5J6xvpC+uJm9miIwZBOS4vaUfNk7v9OjFTPDLLLtwRNQko1rchIcfex2a2FFoklRK8DO7rSTj9o+I1816RkpCFPyWwtzYVjeSNrOB+0TwHlJxiuBV+kqeac2GxzQCQgA7JSOAIzw6cdJ45r2zqScyzzR2HRtOKy4CTlYAV0+Ljx49dTbqxzC3i6k6UcLC3hLbW2HuZbLYzzqsbiPFnp6jnpFcE61dhqwmQlzaWoIwMbSAcbfiB348lSUC4OIki4XBf8AItM7IZSMBQI3JG8YJznd1k1EXC5P3GWp90hG0dyEbkpHUPFjA81XCdScueyTtp8uxXP8PppGM4P1fTXjnF/rq9NHOL/XPpr0cscH2MvxemjsZzrT96vJcc/XPppc45+ur01OTh77Hc8XpFaZyOtqb+GNrG/mOB/5lZjzi/11emtN5G1KV8MbSif6jj9pTlJUXVAxqq7fXXvbNRVS2qUlOqrsCCD2a8d/7ZqJrQKKKKAr6NMuPEhttayOOynNfOpzSFxmW7UsEw5LjPOyG0OBKsBaSobiOkUEV2HJ+ju/cNeURnnAShlagOJCSa/SnKFIet+hrjKhuFh5CEhLiNyhlQBwazTkUnS16nkQVvrVGcjrdU0o5SV7SRtY66MxPDODFkJSVKYcAG8nYNeEuOJQpCVqCVYykHcccK2jluuEyBEtkWJIWwzK50PJbOOcA2dxx0bzurFsUWHmjdRjfQeNFKgHFPpoAzwoF00q9YpYoAUqdGKBUzQBQRUV6W4taUpWtSggYSCc4HipUqKB0UUZqoVAxnfRSqArT+Rrvz9h+JWYVp/I135+w/EpJKjaoJOqruSSf569x/bNRVSuqRjVV2+uve2aiqoKBxoNFA+mpLTvzjtv1tr2hUZUnp35x236017QoP0PyjtNvaDuTbr6WEFKcuLBIT3Q6ACf3VnPI9CiR9YOrYujEpXYixsNtuJPyk7+6SBWhcp/+7y6fsJ9sVmPIkf6bPfU1+0ikM+if5dWlPOWJptJUtankpA6SdioXVOmovJ/pKEEssyLvOXh2Q6gLDYAyQgHcN5AzjNWvlTcZa1Ro9x/HNImErz1bbeaj+Xf/ZbOejbd/gmhHohLTpWNrnQT9yYjtR7xAWpJU0gIS+AAoBSRuzg4yAKrWgdORNTapat851bbIBWsJG9eP0c9GeutL5D1BGl7ktZwkSskn9gVndplm0zhdor7DAVcNtCXV7JU2hWSPIcj0VVfHX+nhYNZy4MdvDDqg7HQkfoq/RHkOR5qtN/0tC0BoSPKcjsyL3NcShTjyQ4GdxUQlJ3bsAZ8dWLlRt0Z6Zp3UadktJkttOL6CgkKSf3H01y8vBJgWcjOzzrmfQnFEUaMuzXfR13kvwGmbzDbbKXGhsocQpxI2tgbgocMjG41c+TWy2a+aLlS7jZoL78Ra0IcLIBICARnr41A2bk+i3DRkjUTN5ksx+ZXzzPY4KlBByR8rHFINWvkhx2g3bZJ2efdxn/lihLFZTxkynHi222VqzsNpCUjyAcK17Q1ms125PJV1nWWC7Lih1KVlkDa2UgjI6TWRR4zsyWiOynLjitlIzito5NP90108sj2BQlTuTmVZbhfXbffbTAcZfytDqmwnmlZGB+zv81dHKTo1Gk70zeLdDZXbXlD+RWnaQhf6pHUePpqlWo47NOf+FXj0itm0TfonKFo+Rp+8ELlst7DmeK0/ouDxggeceOizwyjV8+DKnMtW+1xoDSGW1kNJIUpSkJUcnqBO6q/U3q+2rteqJNtKucXGS20VJHysNpGahSMGpKwVKnSoFRTpVFFafyNd+fsPxKzCtP5Gu/P2H4lJSVG1Rntpu31172zXytdhut62/g2C7KKPlBoZI81fXU/zqu31572zXfyfvqja2tzySe5WokDpGyd1WCXDcdLX60xuyrhaZUZkEJLjjZAyejNRQSSQACSeAFfqDUkNvVWhJTccc4JcUOs+NWApP78V+edLQ0SdQMKfADEXMh4HpS2Nojz4x56JE8PoNDapKQRYZuOOeaNKyNwrPqFtd+VJjGE6hZaaaC1KIOcHKhs/vr9D6wcWjQ92dQooUIThBScEdya/LpyTxzQjlsepeVPTGo9PyrSpNxjiQkDnAwlWyQQRu2t/Cqhyd6ksek7o/c57stx1TamUNNMgjZJB2iSrju4Y89U5UWQlrnVMOBv9cpOPTXyx0UK4aXyg6103rOHGVHdnxpUPbLQUwkpXtY3E7W7ekb99Rl11pH1ZpaLbL0tbE+EvLctKNtDqcYIUBvB4bxnh46pjcd51BU20taU8SlJIFeQ2tRwEknGcAUOF3ia0i2HSCtO2hxwuy3CZc4t4CUncQhPE7uk46aiNTzLDKi2xqzOSv5pH5h0PtBO0doqKxgniVHd5Kr/ADa8fJPopFte47J38N1Coak5r/Tk/k8b01cVzHJCI6Ww+hgYSpO9J3qzuwP31ET9bQ9UaMZsd5cWxNhLSpiZsFSXAAR3YG8HB6M1RNhQ/RPopFKs4IOfJQaVbte2Sz6Ge0u2JEhTkZ4GSEbKS4rgADvxv4+LhXrQuu7BpfS8m2S3Jbr0lalqLbA2UZSBjerfwrMtlQ34NLBO4DNClqs8zTVpg3CQ5IlSrk7HcaiDmNlDRUCNona3nB81WXSOutPWDRMixyHpa35POFS0RxsoKk4x8rfisx2VdRFIAk7hQpYrCvTsdFxFymycvMqZjlmPkAnBCzkjqxiuKx3uTpu+tXGA6SWVnxBxPSCPGKi9k9Rowc4xvoNCga0szHKnJ1HKaWuFIR3J2NpTaihIzjxEEbqiuUp+3S9Vdm2xGwzLjNPkbOzvUnO8deMVVmSlDqFra5xKTkozja8VepUl6ZIU+8raWv8AcOgDqAG6hT40UVIW6xz7oy/IjNJEeOBzrziwhtGeAKlEDPioqNorpnwJVtlGNLaLbgAOCcgg7wQRuIPWK5qArT+Rrvz9h+JWYVp/I135+w/EqSSo2px/Sq7fXXvbNdWifnZC8q/YVXPqlWdVXXr7NeH/AFmunQ6FOaugpSMkle7/AOiqsE9m08kF3Fy0UiMte07BcUyRneE8U/uOPNWcarso0zcr3tJ2OzZiGow62iQ6ojyHYFdPIteRB1XItjqiEzmsJHWtGSP3bVeeV+7pna4ZhNqyiAhKD+2ohR/cQPNRmmt6y+YN3+oOeyayrki0dEu70m93JpLzERQQy0sZCl4ySR04GPT4q1TWJ/oFdvqDnsmqjyLTGntIToSSOeafUVJzvwpIwf3H0UI7M/07qWZM5Ro8qQtTjM+WGXWFHKC2s7OzjhgAj0Cu3lH0SxY9Vw0QEhmFc1ANpHBtWQFAeLeD5/FVY0qlStZWhIztdns+2K0/lnfal3CwWlDoRIW8VEjeUBRSkH059FVfVycoGkL7bH7e5pmM/wDB8KOEhMU90hwEkqIG8k7t/iqD7bI6Lu3qFTTLc+Nai3zOwAFSStSCSnyKKiKstj5YHbfKNp1LEJXHWWVSmuOQcZUn/UHzVw8t9ugNO226R20IflBSXFJGOcAAIJ8e/jRIWHQs6TdOTW53Ga6XpW0+Q4rinCMjHVjoxWbPawnXS1W7npGxcbdLwh9B2VuNrG/PXgpwevO+tA5Nj/7SXLyyPYFYpH/2pr9sfxpZENw5X35lug2hVpccjvuySn+Q7krOBgHHHf0VnOqL/KnSYEh1xLN3trjkV91juNvZV3KxjhnKh5vHWq8puoF6cFjnpjMPhMo7SXmwo4x+iT8k+MVit3jGVPul2bWkx/hAoSR+mVlahjzJ/eKENX5XnXImiIKo6uZMl1KHigYK0lBJBx0ZrGrVJfh3SM/GeW04lwAKQcHecVsPLKf6DWn/AJ6P/GayKBBdU0i4EgNIlNtb+KlHJ3eQJ/eKhHZrfLW6uHYbc1GVzKJDqg6EADbASDg448ayfTcp+JqKC5HdU2svoSSk8QVAEHxEVqvLmf8A0a0f85fsistskNwTLfOUQG1T22kjG9RBBPoyPTVI7NX5XJE62SrGmzLXHefcWjZZGOcPc4BHTxqg32/P3C5Wy7ocbj3JgqiyeYGzlSDuXjqUFEeY1qHKTqPtavNgmKiMPt844F842FKSO5yUnoO+sUdiuOSHrin+oM3m0q/WJJO7yDGfKKLDaOVGU9Z27G9AIYUuaA4EJwFjHBQ6R4qr/LZY7XCYgXGLHaYlPuKbc5sbPODGckDpHX46t3KBNgwpenHLjHQ9HM8AqVn+SOzuWOg4O/eDVB5ZLHOg3KNcnbhImRZAKUB4j+SUN+BgAYI8XRRIZpW1ae021qTkWTb7eUokOLU4SdwU4lecHzAD0Vj9riJn3WJDUrZEh9DZPVtKA/1rcr5fY3JrdLNBjREN2Z9tSXwhOVBQI7vPEnr66iyze/2W43aZa7FCil65W2AhqS3tBKtrJVsjJGdkEDIqpXK2yrVMVDmtht9HykBYUU+I4JwfFX6D1nZ25UVrVtowq4QY61tLa/8AmQpsgeXGcjzjpr86uLU4tS1qKlKOSSckmkkPFadyNd+fsPxKzGtO5Gu/P2H4lSeyyo2p/nVdvrz3tmpTRuqbXpWQZrlmVNnbwh1T+ylAO7cnHHHSai9UY7artj6a97ZqKFUWJzUcGNquLfbRbVweZeDq2C9tpJzvCTgYBGd2+uU3iLN1I/dbrGdkIeeU8Wm3Qg5JyATg7uioeihTWZ/LVFuVuft8nTyixIbLSwmVg7JGDjuao1h1W/pa/KuFmStLCu5VHfWFbaepRAHmOKr9FCoWqHqSzW/Uxv7FteLocU61EUtPNoWfGBkgE7hgdFR83Us27alRe7ivnXUvJXsp3BKUnISOoCoWuy1W527XSNb2CkOyXEtpKuAJON9LE5fb7ZNQ3ZV1ft8iG86Qp5phwKQ4evJ3pJ89c+rNWS9Vz2330BlhhHNsMJVkIT5eknrqUe5LdSMzG4a0ww+9nm2+ykBSwN5IHE15mcl+pYAbMtuIwHV822XJSEhSsZwMnjuoiR05ykQNP6WcsSbVIfQ8F846ZAByoYOBs7qpDDsNu5JcWh9UZKgdkLAXjqzjH7qmr3oW66bEI3dbEVMxakJUVFYRs43q2QeOejPCuu/8m1z05afhS4T4CWFEBvYWslxRBIAGz046cVTh36z5RbfrOFGjP2uRG7GcKwpD4OcjGN6ahLpfrPLt1stkG2PxIsRa3HlF0KcfUoAbROAM7uque36aTPsj11F2gsNRlBLzbpWFoJPc7gk5zjoqXXyY3JFg+HlXS2i3c2HOe23N4zjhsZ4+Khw7tXco1u1ZZo1setcmOiO4lYWh5JJwCMEY8dQtx1FZ5MW02+FbX4kOAtTro50KW+s7PdE4xnuerpr4R9IOv6dN9VdrezEDhbw4tYXtj9EJCTk4wd3XS0xpCXqx5yPb5cRMhtO0WXlKSop3bwQkjG/roVCw6z5QrZrKJEjP22VGEZwqCkPJJUCMEbxUVO1PZ337K1Etj8WDaiV82HUqW6sqBKiccTsivTfJ5LXe3LL8MWtM9tWyWVurSScZwCUYPHor5WDQNz1G9KjwpcJMmIspdYdcUlYwcZ+TvGaHCV1tr62a1TDS9b5UXsVSiNh1KtoHHWPFUTddQWWVFtFvhW6TEhQFLW7/ACiVOPLVjus4xnuf31zTtJSbdqVuwSJ8MS1qSgkKXsIUrgCdnpyPFvrgvlnXY7m5AelRpDrX9YY6ipKT+rkgb6FLjrrlGg6xtbEZNvkxXY7nONr5xKgTjGDur6XnlLg6i0e1ZLpa3lSW0IxKQ4Nzid20AR078+U1nVOotPo08th5DzStlbagpJHQRvrSLryi6f1dp5uDqS2S0TGcKQ/DKT3XSRtHdnpG+szo6aJVtP0hyrxNPxPgmTClO25oEMLKwt1I6QeAx5OHjqk6ludquE0iy25UGGFqWELVlSlK4+IDcAAKhTxopa0K07ka78/YfiVmFafyNd+fsPxKk9iVG1OP6VXbxznvbVUVUpqf51Xf6897aqixVBRR00YoCijFGKA6KsOiJLdv1Ei6vBKm7ey5IKVHG0QkhI+8U1X8UDI8/Gg0Dk8usy9cqcWfOeU687zhJJ4dwdw6gKu/Lju0nC+uj2F1nnJP/vBt/wCy57BrQ+XL5pwvro9hdGfVnEjUT185P/g2c8XJFslIWypRypTSgpJGfESPSK0DlgH/ALe2z6y1/wCNdYiCQa23lUWLlyY22ZE/lWOeZcKk78JLahk+cgVSe7IYxIsk4Z3c41//AFW1R7c9deRCJAjbPOvsNoTtKwMlwcTWMMNKRp2U+sbKHn20Nk/pFIUVY8mR6RWwPrW1yBNOIJStEVCkkdBDgOaEqDyjaXl6UXbYAeW7A5jLRO4c7/8AIcdfDzYHRUhyI/PR/wCpL9pFXG+Ib5ReShu4tIzNjI50BPHnEblp84yfOKp/IiD26SOP+xL9pNQ9HTrfTUkXjU+pFrQhEZTXY5Q4CsOFTYzgHKcDPHrqt6W1cu066bvS+5bkr2ZQJ4hWNo+nf5qkdbSJx1/qC1w2nHlXIts80jJJUNhQOOnhjzmqxqS3ItF6ctycFUVCEOEHOXNgFf8A1EjzVSGo8q9mbhXOHq9gIw2jCv8AE6P6o+P3JrGXFqccUtaipSiSSekmtv5TAfintm45zHz9w1h541JWCp0sU8UUUdNGKKBZpUYp1FKtP5Gu/P2H4lZiBWncjXfn7D8SkpL1duSydcrxNnIuEdCZEhboSpJyNpROP31yfE/cvCcX7qq5b7rq8Qb/AHCKzNkhtmS4hICkYACiMfIrg+MW/dE6T95v8lfIy0+oXNZxX+PTE6Vdkz8T1yPfOL91VHxO3PwpF+6r3VDfGLf/AKfJ9Lf5KY5Rr99Pk+lv8lTw+o/OPwt6PslzyPXMd84v3Ve6j4n7p0XKJ91XuqI+Ma/fT5P/AG/yUfGPf/p8j/t/kps6l84/Bej7Jf4n7p4SiehXupfE/dcf2lE9CvdUT8Y9/wDCEj/t/ko+Me/kf2g/6G/yVdnUfnH4L0XZyXNFjlJhsqIJbLqSR4kqq/cuR/onC+uj2F1mGmNYs6amKuCbO1LnlalJkOvKBSFcQEjd17/HU3fOVVOpIAhXXTsV9lK9tOH1pKVYIyCPET6a+vF1y8sxzaI03oKdqW3KnRpUdpCXC3suZzkAdQ8dWqBobWNsiqiQ9Qstxl8WSVKQf/qQRVJs+r7lZIqo0KQ6y0pZXsJCCBn9pJPRXf8AGTffpz/3WvyV8vVx+v3z4eUbfR6cfCrlOSeTDUUx1Lki7xnFI+TkqwnyDGB5q7zo/XRY7HOqcs7OzzfPObOOrGKqo5Sb79Pf+41+Sn8ZV9+nyPuNfkrnt6l8o/fst6Kx2/Qus7Sypm3ajTFbUorKGnVpBPXwrzD0HrG3uOuQtQNx1vHacU04tJUfGQKr3xlX36e/9xr8lHxl336e/wDca/JTb1L5Y/v2PJ9lmTo3XKZRlDUiOyCMF3nF7R8+M1HOcl+o3Zypzl0irkqXzinVKUVFWc54VFjlLvn05/7jX5KfxmXv6c/9xr8lNvUvlieSskrR+u5sZUaVqVL7KxgtuOrUn0YqHPJFe/pkP0q91cY5S739Of8AuNfkp/GZe/pr3+W1+WldR+WJ5Ps6/ihvf0yF95Xuo+KK+fS4f3le6uX4zb0P+Me/y2vy0/jNvX0x7/La/LVrqPvB5Lo+KK+fS4f3le6l8Ud9+lQ/vK91fH4zr19Me/y2vy0fGdefpb3+W1+WldR94TyX2+KK+/SoX31e6vPxR376RD++r3V8/jPvX0t3/La/LR8aF5+lOf5Tf5aV1H3hfJfT4pL/APSIf3z7quGgNJT9LfCHZzjK+yeb2OaUTjZ2s5yP8QqmfGheOmQ5/lN+6rlyfaomak+EOy3Cvsfm9nKEpxtbWeH7NdtH+bvjxZja55+Ht47sq1P86bv9ee9s1FVK6n+dV3+vPe2a++jLZFu+rIECaguR3lkLSFEZGyTxHkr6Tig+mipK3Q2ZGpYsJ1OWXJaGlJzjKSsA7/JUvcNGzZOobsxZom1Egyy0Sp0ANjJxkqPDAO+rRarUVMXHS12ts2NEejB1cv8A2csLDiXd+O5KdxqetugpUdq6O3dhtbceA64gsyEr5p1I3BWydx47jSi1J6KKnrdoy+XWEiXGjIDbueZDryGy9j9QKIKq57fpm8XV2Q1DhKWuMtLbwKgnm1HPHJ/wnyYpRaKoqwRdE3yWlZbYaAS4ppJcfQgOqScEIyRtb+kV02zRE2bYbvOdbU0/byEpaU4hOVBWFhQJyMD0+OlJaq0dNT0HRl8uENuUxFQEPDLKXHkIW6OtKVEE1z2/TN4uhe7EhKXzDgbd2lBPNqOflZIxwO/oqUqJoqWn6au9tuDEGTDVz8nBYDag4HcnA2SnIO+pqLoWbEj3R68RShMaA460pp5Kwl1JTgKKSd+CdxpQp9FT8nTk2XLYj2y0vpc7AbkrbLiVqWCBlweIkjA41z3bS14skduRPibDLqtlLiHEuDa6iUk4PiNKS0SUgBJyDkZ3dFKrA3oPUrzTLjdrWrnsbCOcQF4PAlOcgeMioFSC2soUMKScEdVKHnFB41c7rG0vYkwWJFmlynX4LMhbqZuwMrTk4Gwa4dR6djR3rW7ZUyXWrrHDrUd0BTqVZIKd3EZG4430pbVqnUxdNJ3uzRkyZ8EtslWyVoWlYSepWyTsny4qavnJ/cm55+BoLz0UR21gqcTtKUUAq2QSCreegGlFqbRXWbZMFvXPMdQjNu8ytw7sLxnZxxr6IsV0dXDbbhOLXPSVRgkZLgBwcY8Y6aCOoqdf0ffIcyLHlQVIMtwNtqStK0k9W0CQD4ia86s047pi/PW9ZUtsHLTisAuJ4ZwOG8GoWhK0/ka78/YfiVmNadyNd+fsPxKEqNqc51Vd/rr3tmunRFwjWvWNtmS3A2w27hazwSCCMnxb65tT/Oq7/XnvbNRQqwL3A0Pe4erWJkmOEW+PKD65xWnmeaCtraCs9I/jX0nXJudp7WUuM4eak3JlSf8AEkqWfdVE7IeLXNF5fNj9DaOPRXjJxjO41bSmmacnRoNu0Y/LdS22mTLRtrOAgq3AnqAJFfDTunr1ZGNSO3NhUdpy2vpBcOOeVxynr68+Px1nWTjGdwr2p91YAW6tQSMAFROB1UspqL0dF2iWOTB0wbw0iCy2JDctSEsrSMKSoDckg5OfHUdcLiZNt1xJaUyguvxUqMZZUhXdEKwSASDis/bkPNIKG3VoSr5QCiAfLXkKUAQCcHiOullNFs8WXO07aW5NgF9iJ2gy9CdUh6JlZKkrI3ZzvGfTTct+Yut4ECS9c1JDCgtSttxQSsFWT07O8E+Ks9akPspKWnlthXEJURn0V5S443koWpORg4OM0spqMW0pjS7G6mzP3VAZYcN0kylBlkZB2QBgAJ6ieNcF9EiHatatrCmlO3ZvIxjaSVLUPMRg1nwkv8yGeec5oHIRtHAPkpLedcJ23Fq2uO0onNLKaPp2WzGhaNcfdS1tdntNuKO5C1dyg+LuiK5bFYb7ZbTqdVzjOxWV25aNl3dzqwpJyn9YAZ3+Px1QNtWyElRIHAZ4V9HJcl0AOSHVgDZAUsnA6qWU01t5TVxecbWUqTo9BChuIOwmq/YX0N6BnuPnLTd1irUD1d1n+FVAvO/3i96dn5XR1eSkh1aN2cpyCUngfKKWU1WBZb25yuC8Msuqt7sgvImD+qU0pPcgK4HcQMVl0s/z5/8A5iv41bWdY2mE6m4QLXJZnISS0wZOYrSyMbSUYz1nFUxSipRUo5JOSaSQv+p9Ty7U9ao7Ea3uIFqinafhtuK3tj9IjNSvZ6JuqLHdndiPIuVnW2yoHDbb4C0DZ/V6N3QTWWKcW4QVrUogAAk5wB0U1POlKUKcUUo+Skk4T5OqpZS62q1XSxWPUT19iPxYz0QspRISU86+VDYKc8cYJyKmb/Zb/M1zaJsSPIcjIai7EhAJQ0EpBVk8E43nf11mj8yVJSlL8h10IHchayrHkzXsXCaG1tiW+ELGFJDqsKHjq2Uv9zYXf9O6gTZmVyz8O88G2E7atgpUArA6M11GHc7bJ0xGaisuzGrZIDkR5RBcBKtpsY4LwcY66zSPLkxFlcZ91lRGCW1lJI81IynytKy+4VIOUkqOU787qWUvN3trLGnUzGoNysaRPbCoMtZU26rB7pGQFZGN/lqI5R48hjXNyW8y4hLzu20paSAtPWOsVXZM6XMKTJkvPlPyecWVY9NeHpD0gpLzy3CkbKdtROB1DNJkiHitO5Gu/P2H4lZj0Vp3I135+w/ErMrKjao+dN235/nr3tmooVKan+dN3+vPe2ai6oKKKKAqct+mRKtrVwl3WFbmH1qbZ7IKipwpxkgJScAZ4moOr5aW47WnLc9a/gQvnnOznbiUKWyoK3bKVdGzj5IJzSElDNaIujt5uFqK4zb9va551anMIKN3dA9WFA7+ivlP0pIiwo82HMi3KPIf7HSuIpR2Xf1SFAHfVsvtxhqvupZrc+M41PtCOx1ocA5w5bBGM5B3Hcd9RNgvEW2aQjrdcQpxi+tyCztDaKAjeQKqXLs01ohtnUzUafMtsxxlDhkwkrKlt9weOQAcHGcE4qiLAC1Abt9aRZ7fHg67fvzl6t/we8p5xlzslO05tpVhOznIIzvz1VmzhytR8ZosNKvjK7VJjx7boaHNjmKyvnzDdWVKKAVb0nHGqo5aZuorpN7Ht8W3SY7POGAhC21KCRv2EnOTjfjPkq3agaulymR5Fo1VEjRuxGU818Kc3sqCAD3IO7fUHZY6rRq1d2vF5Ze+DUCStxmUHFSFfotpPSTwPUKCKiaMuct22MpUw2/dApcdlxZC9hIJ2iMbgcHHXTl6Plx4EiU1Ogy1wxmUxHeKnGN+N4wAQDuJBNXSBJjX3lHsmoYsoBE5C0uRy4CuKtLSgU4/V3ZBqCgW/tWiXqdNnQ3kSYTkWKll9K1SC4R3QAJIAAzvwacJbmu+mVTrvbIdqYaa5y0sSH1qVsoT3GVLUeiou46XkQYKZ7EyJcIhcDSn4iyoNrPAKBAIz5MVb/hK3vzDbjOYaVP06xFQ+VjYbdCQdlR6OGKiRHGmtH3GBcH45l3KQxzUdp5LhQlBJKyUkgZzgdNC3FN0HdYU1iAt+EubIdDbcZD+VkEE7ZGNyd3E1zTdKPRoDs6PcrfOZjrSiQYzqiWio4BOUjIz0jNWGeq13TlYdMuU0uIv5K+e2ULUGhspKwdwKsDca6XUPp0hfoMmPZoElxDS2osRaAtSULBUSraOcDgCc8d1C0PfdF9jybJEtLjMqRPiIUpDbu1tLOcrGcYRgcfEajZ+kpUSC/MYnQZ7cUgSREdK1M53d0CBuzuyMirWxNiMXLTU52ayiM7ZuwVPpcBLDpSsZUM5GNob6jrfb3NJ2u9v3SRH/nkRUWM00+hwvlRHdgJJwkAZycUpbRzWgbotuGpyTAYVOS2qK27I2VvbfDZGPGM1FxLDOmLuCUISn4NaU5IKzgJCTgjy56KmdYXBInWGREkJUuNa4+9Cs7CwScHHA1M6xkxYmn3J8BxIc1S4iQ6hP6CEgFSfFl0n0UoZ2aKKKilSpmlUBWn8jXfn7D8SswrT+Rnvz9h+JQlRtUAjVV2z9NeP/WaiqlNTn+lV3+vPe2aixVBRRRQFGaM06A3+OjfV20xcpVn5PrzOgrS3ITMYSFlCVYBByN4Ne4M9WtbJd2Lq0wudAimVGloaSheEkbSFYAyDmrSWo+SaKtEDTNokdgRpN+CJs9KShtljnUNFRwlK1A7ieoDdmu616dtbWmdTC5SUInQFpazzJWWiHMbj07R3eLjUotSMmjJzVog6ZtDwgMSr8G5s9ILbbLHOpbKjhIWoHcT1AHFV+4Q3bdcJEJ7HORnVNLxwykkH+FKV97Fd37Fd2LlGbQtxnawlecHKSnfjy1wKUSa0PRDcC12dhy5MoWdQyVQ07Y3oZCSCsZ/xqT6Kr1u0hInahuFmektxXYDbq3HHB3PcHBz4umqlq5Rknpqx3PTUJmy/Ctpu6bgyh8MPpLCm1IUQSDg8QcGuxrRdvkyHLbF1A0/dENKc5pDJLSilO0UhzOCcA78YqUWqNLJ66vcSyN3rSemoHOtxnZU2S3zykZ34GAfPu89VyFp55+HdZT7gYRbQArKc7bilbIQPGTn0UotEAmgmrZM0ZCgl+C9f2EXaO1triraUlG0E7RQHDuKscOs15b09Nu8bT8XsiOhuQw+4lXNYLSELUVFRG9XAkeilLasxnG2ZLTrrKX20KClNKJAWAeBI37/FXbe7y5epbbpYbjMstJZZYazstoHADPlJ89dV2sdti24TrZfGbghLnNuNlstOJJGQQk8R4+ioSgKKKKBHjSpmlUBWn8jXfn7D8SsxrTuRnvz9h+JQlRdUfOq7fXnvbNRealdU/Ou7b8/z172zUVVC6adFFAqdKnQW3T0m1P6Nulnm3RqA9IktONqcbWoEJBz8kGmmbZ9M2O4RrdcfhO4XFsMKdbaU22y3nKsbW8k+TdVQp1bSmlx9QW+MbVIg36PAtrCGeehsxz2QpYxtgkJ35Od+eFcD8+1Oq1jE+FWALk4l+M9sqKF4c29nhxwceWqJk4o40sppUe/W+KbVIgX6Lbraw21z8VqOeyFLGNvJCcnJ6c4xVM1Q5HkaquL8aS2+w/JW6h1GdnCiT0joz+6oil01LKXy76+ct0iPbtPmG7b4DKGmnHIqVFSgBtKBUMjKs/xr7ydQWeVdJl47MQiRc7E61IbCSMSSkJxw6cA1nlFWylks1wtzGmZkOcsnnZ8ZwtJ+UttO3t49I9NXWLqCBE1CXe2K2s2d1LiI0WMxslIUghPOYSCMdOSd9ZNRmllLXOuzEbSlnixJiFzYE59w83ndvGyoHHTjdUtrudCjwosaKFJTeHE3SWkblJ2kgBPp2z5xVEhyVQ5TchCG1qbOQl1AWk+UHca+tzucu7zlzJrvOOrAGQkJAAGAABuAA6BQpoqLxAQhZuN/gXixho82xKaCpnye5TnZyDnpzioaJdLaprTaPhZyC7EjvpL7XFhwuKKNrdvScjPiNUgUZ31LKXvU9xjP6aW1c5tquN2U8kx34DYCgjftbagAN+7dVFpb6KLEHRRS6aBUUUVAVp/Iz35+w/ErMK07kZ78/YfiUklRtT/Oq7fXnv8AyGosVKan+dV3+vPe2ai6oM0UqYoDFFMndilQFKnRQOiijooFRRSoHRQKM0Cp0qKB0qdKgdKiioCnSpiqHSPGiigVFFGagK0/ka78/YfiVmFafyM9+fsPxKEqLqf51Xf6897ZqLqU1P8AOq7/AF572zUXVCp0UUBRRRQHCmTmvNFB66KOiiigKVFBoCigUUBRRRQFKnSoHQaKXTUBTpU6B0UqKoRoooqArT+Rrvz9h+JWYVp/I135+w/EpJKi6ox213fAx/PXvbNRYqU1R86rv9ee9s1F1QUUqKAp0qdAuiijop0D6KKOiigVLppjjQaAooooCilToCiig0BSNOkeNQFOlToCinSqhGig8aKiitP5Gu/P2H4lZhWn8jPfn7D8SkpKi6n+dV3+vPe2ai6lNT/Om7/XnvbNRdUKiinQLpp0qdAdFFFAoHRR0UUCooooCgUUUCp0dNFAUGilQOlRQagKdKnQFB40UGqF00UdNFQFafyNcLz9h+JWYVp/Iz35+w/EpJKi6n+dV3+vPe2ai6lNT/Oq7/XnvbNRdUKmKVMUCp0UUB0UUdFFA+il0UdFOgQoopdNA6VOigVPO6ilQPNKiigKDRQagKdKnQFFFFUKiilUDrT+Rrvz9h+JWYCtP5Gu/P2H4lJJUXU/zqu/1572zUXxqV1OP6U3f6897ZqKqgoo6aKAoo6aKBU6KVA6dFFAqMb6K9805sbewrZPA43UHiivaWHlZw0s444Sd1Psd7APMuYIyO5PCg+dKvqI76hlLLhAGSQk8N5/0PooMd4by0v7poPlRXtbLjedttScHByMb+qvFACiiioCnSp0BRRRVCpU6KgK0/kZ78/YfiVmFafyNd+fsPxKEqPqgDtqu2Ppr3tmorFfop3T1kfdW69Z4Dji1FSlrjIJUTvJJI3mvPazp/wHbfVG/dQfnfFLFfontZ0/4Dtvqjfuo7WNP+Arb6o37qD87UV+iO1jT/gK2+qN+6jtY0/4CtvqjfuoPzt0U6/RHaxp/wABW31Rv3UdrGn/AAFbfVG/dQfnjoor9EdrGn/AVt9Ub91Haxp/wFbfVG/dQfneuhq4SGAEoUMBst70j5JOSPTW/wDaxp/wFbfVG/dR2saf8BW31Rv3UGEqv89TiFBaRsE4ASOkY/huryq+T1JCOdASnGE7I3YBA/ifTW8drGn/AAFbfVG/dR2saf8AAVt9Ub91EYGm7zEqdUHRl5OyvuRv4/mPpr2q9z1JUkupwpGwQEAdzgjHDduJree1jT/gK2+qN+6jtY0/4CtvqjfuoMBlXKTMbDbywpIWV7kgbzxrkr9E9rGn/AVt9Ub91Haxp/wFbfVG/dRX52oO81+ie1jT/gK2+qN+6jtY0/4CtvqjfuoPztTr9EdrGn/AVt9Ub91Haxp/wFbfVG/dQfneiv0R2saf8BW31Rv3U+1jT/gK2+qN+6g/OtFfontY0/4Ctvqjfuo7WNP+Arb6o37qD87Vp/I135+w/Eq9drGn/AVt9Ub91dUK2W+27fYEGNF5zG3zDKUbWOGcDfxPpoj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96" name="AutoShape 12" descr="data:image/jpeg;base64,/9j/4AAQSkZJRgABAQAAAQABAAD/2wBDAAoHBwgHBgoICAgLCgoLDhgQDg0NDh0VFhEYIx8lJCIfIiEmKzcvJik0KSEiMEExNDk7Pj4+JS5ESUM8SDc9Pjv/2wBDAQoLCw4NDhwQEBw7KCIoOzs7Ozs7Ozs7Ozs7Ozs7Ozs7Ozs7Ozs7Ozs7Ozs7Ozs7Ozs7Ozs7Ozs7Ozs7Ozs7Ozv/wAARCAFaAN0DASIAAhEBAxEB/8QAHAAAAgMBAQEBAAAAAAAAAAAAAAEFBgcEAgMI/8QAVBAAAQMDAQMEDAoFCQcEAwAAAQIDBAAFEQYSITEHE0FRFBYiRVVhcYGRlLLRFRcyNlR0g5LD0kJScqGxIyQmMzVTYpPBNDdEc6KjsyUnQ4JkhML/xAAZAQEBAQEBAQAAAAAAAAAAAAAAAQIDBAX/xAAoEQEAAgEDAgUEAwAAAAAAAAAAARECAxIhBTETI0FRUgSBkfAUInH/2gAMAwEAAhEDEQA/AKLqLUl8Y1JdGWbzObbbmPJQhMhYCQFkAAZ3Co0ap1D4cuPrS/fRqf51Xf6897ZqLo0lO2nUOf7cuPrS/fR206h8OXH1pfvqKoqiV7adQ+HLj60v30xqnUPhy4etL99RNMUEt22aiA/tuf6wr30dtmovDc/1hXvqJpUEv21ahI/ty4esr99Mar1EO/c/1hXvqI6KdBKdtOofDlx9aX76XbRqHOfhy4+tL99RddjMxhDQbdiJXhsozkcSc7XDiM4oOgap1ETuvlx9ZX769DVeoh38n+eQr30Kudv5xBTbG9kE7WeJGCB7+jfuryu6QsBCba2tKcd0oAFWM8cdec+ag9dteovDdw9YV76R1VqLw3cB/wDsr99fJNyjpLv8wawtOEg47g91vG7/ABfuFe13SEULSm1tDKdlB2slJwd/DfvOfNQehqnUPhy4+tL99Ltp1D4cuPrS/fXwmTY8lrZZhpYVzhWVA5yDwHDorhoJbtq1EB/blw9ZX76R1TqHw5cfWl++oug1BKdtOofDlx9aX76Y1VqEd/Lh55K/fUTToJY6r1F4bn+sr99I6p1Ce/lw3f8A5S/fUVRVEmdUah8OXH1pfvp9tOofDlx9aX76iqKgle2nUPhy4+tL99aJyT3S4XL4W7PnSZXN8zsc+6peznbzjJ3cB6KyatP5Gu/P2H4lCVG1P86bvu/4572zUVUpqj51Xb6897aqi6oRp0qKB0UqYoCijoqQt1mkT1IUVNsMqUE846sJBPizxPkqTlGMXKwj6KkXrJMZlNR9kL51rnUqSe52N+Sc8MYOc8MV8WIC31pTtpQV52MhRKvHgAnHjqRnjJUuSjpr0lClLCUjJJwBXcm2Nh9LLspIcIHctoUveejd/pmk5RHciEcONFSU2xyYO9a2V7icIWCceMdHHhXA40tpeytJSrAOFbuIyKY5RlzBMTDxQaeKVaQUV0Q4Uic+GY6NpZ3nJAAHWSdwFdzWnJ0lZRG5p5YGSlK8fxxnzVic8ce8rETPZFDGd4pV2S7XLgkJktbCyQNnp3jNcriFNrUhaSlSTgpI3g1YmJ7FPNOlTqoDRRRVCNFBoqArT+Rrvz9h+JWYVp/Iz35+w/EoSpupYby9UXVSW1EGa8c7J/XNRfYEn+7V90126oz21Xbf/wAc97ZqKyeulSro7Ak/3avQaBAk/wB0r0GufJ45oyaVJw6fg+T/AHZ9BoECT/dn0VzZPXRk9dKk4dC4bzSdtbfcjjU9bIsS6yQ4HHsNpw4paQlLQyenJzu3Yx/pVaycca7vheSmE3DQltLCFbSkpTjnP2jxNc9THLKKhrGYhb5ampMVa0koRIQGmivAxHRvUo+Iq9O/rFRbUF11h59CAy66yC6vB/kGcAZ3ncpfV0DqB3Q673MdeeeWUFTqQnGxgIA4BI4AcK6UXCZc1u86ptCFr2juOEnfvAzjcCePD0V540ssIanKJeXrIqI0mT2QnYCQsHZ6Se4HlOM+QHz2Jcm3We3tlTKUvqQA6+2O66cJTnxYPiGPHVbvt3FykJQygNsM5CdnI2z0qIPDPR1DA6K8vX959hlDsZhbrQxzygdo/vx+6rlp56kRuIyjFLstOvKKWWyYhVhuOE4DzgO7a8QxlR6hjqNccuzbbyX3ppkvSErcOyN6jgkEHpBIONw3DPSK4mb9NZRspKDlCkEkbyFcfJ7t1dLOq57LyXg1HLqDtJUpvODjGceTd4uirs1MZ4N2MuduzOPFoIzjYKnlYyEEHGz5d6RjrUBX1mWhtoPuBxCXEhWYzZJLZGO5yeOATnyV77aZzaWw00w2lKy6kBHBRJyePj82BjFfBGoJLcUMtssIIbU2lwI7pKVfK856zvrfmp/V87bIbRHkx3HeZ54J7sg8BnI3Anfkeipt5xvT1uQ3FQUz5I7gK3rbSek9RPQOgY476iIt+MVwOot8NS0/JUpv5J6xvpC+uJm9miIwZBOS4vaUfNk7v9OjFTPDLLLtwRNQko1rchIcfex2a2FFoklRK8DO7rSTj9o+I1816RkpCFPyWwtzYVjeSNrOB+0TwHlJxiuBV+kqeac2GxzQCQgA7JSOAIzw6cdJ45r2zqScyzzR2HRtOKy4CTlYAV0+Ljx49dTbqxzC3i6k6UcLC3hLbW2HuZbLYzzqsbiPFnp6jnpFcE61dhqwmQlzaWoIwMbSAcbfiB348lSUC4OIki4XBf8AItM7IZSMBQI3JG8YJznd1k1EXC5P3GWp90hG0dyEbkpHUPFjA81XCdScueyTtp8uxXP8PppGM4P1fTXjnF/rq9NHOL/XPpr0cscH2MvxemjsZzrT96vJcc/XPppc45+ur01OTh77Hc8XpFaZyOtqb+GNrG/mOB/5lZjzi/11emtN5G1KV8MbSif6jj9pTlJUXVAxqq7fXXvbNRVS2qUlOqrsCCD2a8d/7ZqJrQKKKKAr6NMuPEhttayOOynNfOpzSFxmW7UsEw5LjPOyG0OBKsBaSobiOkUEV2HJ+ju/cNeURnnAShlagOJCSa/SnKFIet+hrjKhuFh5CEhLiNyhlQBwazTkUnS16nkQVvrVGcjrdU0o5SV7SRtY66MxPDODFkJSVKYcAG8nYNeEuOJQpCVqCVYykHcccK2jluuEyBEtkWJIWwzK50PJbOOcA2dxx0bzurFsUWHmjdRjfQeNFKgHFPpoAzwoF00q9YpYoAUqdGKBUzQBQRUV6W4taUpWtSggYSCc4HipUqKB0UUZqoVAxnfRSqArT+Rrvz9h+JWYVp/I135+w/EpJKjaoJOqruSSf569x/bNRVSuqRjVV2+uve2aiqoKBxoNFA+mpLTvzjtv1tr2hUZUnp35x236017QoP0PyjtNvaDuTbr6WEFKcuLBIT3Q6ACf3VnPI9CiR9YOrYujEpXYixsNtuJPyk7+6SBWhcp/+7y6fsJ9sVmPIkf6bPfU1+0ikM+if5dWlPOWJptJUtankpA6SdioXVOmovJ/pKEEssyLvOXh2Q6gLDYAyQgHcN5AzjNWvlTcZa1Ro9x/HNImErz1bbeaj+Xf/ZbOejbd/gmhHohLTpWNrnQT9yYjtR7xAWpJU0gIS+AAoBSRuzg4yAKrWgdORNTapat851bbIBWsJG9eP0c9GeutL5D1BGl7ktZwkSskn9gVndplm0zhdor7DAVcNtCXV7JU2hWSPIcj0VVfHX+nhYNZy4MdvDDqg7HQkfoq/RHkOR5qtN/0tC0BoSPKcjsyL3NcShTjyQ4GdxUQlJ3bsAZ8dWLlRt0Z6Zp3UadktJkttOL6CgkKSf3H01y8vBJgWcjOzzrmfQnFEUaMuzXfR13kvwGmbzDbbKXGhsocQpxI2tgbgocMjG41c+TWy2a+aLlS7jZoL78Ra0IcLIBICARnr41A2bk+i3DRkjUTN5ksx+ZXzzPY4KlBByR8rHFINWvkhx2g3bZJ2efdxn/lihLFZTxkynHi222VqzsNpCUjyAcK17Q1ms125PJV1nWWC7Lih1KVlkDa2UgjI6TWRR4zsyWiOynLjitlIzito5NP90108sj2BQlTuTmVZbhfXbffbTAcZfytDqmwnmlZGB+zv81dHKTo1Gk70zeLdDZXbXlD+RWnaQhf6pHUePpqlWo47NOf+FXj0itm0TfonKFo+Rp+8ELlst7DmeK0/ouDxggeceOizwyjV8+DKnMtW+1xoDSGW1kNJIUpSkJUcnqBO6q/U3q+2rteqJNtKucXGS20VJHysNpGahSMGpKwVKnSoFRTpVFFafyNd+fsPxKzCtP5Gu/P2H4lJSVG1Rntpu31172zXytdhut62/g2C7KKPlBoZI81fXU/zqu31572zXfyfvqja2tzySe5WokDpGyd1WCXDcdLX60xuyrhaZUZkEJLjjZAyejNRQSSQACSeAFfqDUkNvVWhJTccc4JcUOs+NWApP78V+edLQ0SdQMKfADEXMh4HpS2Nojz4x56JE8PoNDapKQRYZuOOeaNKyNwrPqFtd+VJjGE6hZaaaC1KIOcHKhs/vr9D6wcWjQ92dQooUIThBScEdya/LpyTxzQjlsepeVPTGo9PyrSpNxjiQkDnAwlWyQQRu2t/Cqhyd6ksek7o/c57stx1TamUNNMgjZJB2iSrju4Y89U5UWQlrnVMOBv9cpOPTXyx0UK4aXyg6103rOHGVHdnxpUPbLQUwkpXtY3E7W7ekb99Rl11pH1ZpaLbL0tbE+EvLctKNtDqcYIUBvB4bxnh46pjcd51BU20taU8SlJIFeQ2tRwEknGcAUOF3ia0i2HSCtO2hxwuy3CZc4t4CUncQhPE7uk46aiNTzLDKi2xqzOSv5pH5h0PtBO0doqKxgniVHd5Kr/ADa8fJPopFte47J38N1Coak5r/Tk/k8b01cVzHJCI6Ww+hgYSpO9J3qzuwP31ET9bQ9UaMZsd5cWxNhLSpiZsFSXAAR3YG8HB6M1RNhQ/RPopFKs4IOfJQaVbte2Sz6Ge0u2JEhTkZ4GSEbKS4rgADvxv4+LhXrQuu7BpfS8m2S3Jbr0lalqLbA2UZSBjerfwrMtlQ34NLBO4DNClqs8zTVpg3CQ5IlSrk7HcaiDmNlDRUCNona3nB81WXSOutPWDRMixyHpa35POFS0RxsoKk4x8rfisx2VdRFIAk7hQpYrCvTsdFxFymycvMqZjlmPkAnBCzkjqxiuKx3uTpu+tXGA6SWVnxBxPSCPGKi9k9Rowc4xvoNCga0szHKnJ1HKaWuFIR3J2NpTaihIzjxEEbqiuUp+3S9Vdm2xGwzLjNPkbOzvUnO8deMVVmSlDqFra5xKTkozja8VepUl6ZIU+8raWv8AcOgDqAG6hT40UVIW6xz7oy/IjNJEeOBzrziwhtGeAKlEDPioqNorpnwJVtlGNLaLbgAOCcgg7wQRuIPWK5qArT+Rrvz9h+JWYVp/I135+w/EqSSo2px/Sq7fXXvbNdWifnZC8q/YVXPqlWdVXXr7NeH/AFmunQ6FOaugpSMkle7/AOiqsE9m08kF3Fy0UiMte07BcUyRneE8U/uOPNWcarso0zcr3tJ2OzZiGow62iQ6ojyHYFdPIteRB1XItjqiEzmsJHWtGSP3bVeeV+7pna4ZhNqyiAhKD+2ohR/cQPNRmmt6y+YN3+oOeyayrki0dEu70m93JpLzERQQy0sZCl4ySR04GPT4q1TWJ/oFdvqDnsmqjyLTGntIToSSOeafUVJzvwpIwf3H0UI7M/07qWZM5Ro8qQtTjM+WGXWFHKC2s7OzjhgAj0Cu3lH0SxY9Vw0QEhmFc1ANpHBtWQFAeLeD5/FVY0qlStZWhIztdns+2K0/lnfal3CwWlDoRIW8VEjeUBRSkH059FVfVycoGkL7bH7e5pmM/wDB8KOEhMU90hwEkqIG8k7t/iqD7bI6Lu3qFTTLc+Nai3zOwAFSStSCSnyKKiKstj5YHbfKNp1LEJXHWWVSmuOQcZUn/UHzVw8t9ugNO226R20IflBSXFJGOcAAIJ8e/jRIWHQs6TdOTW53Ga6XpW0+Q4rinCMjHVjoxWbPawnXS1W7npGxcbdLwh9B2VuNrG/PXgpwevO+tA5Nj/7SXLyyPYFYpH/2pr9sfxpZENw5X35lug2hVpccjvuySn+Q7krOBgHHHf0VnOqL/KnSYEh1xLN3trjkV91juNvZV3KxjhnKh5vHWq8puoF6cFjnpjMPhMo7SXmwo4x+iT8k+MVit3jGVPul2bWkx/hAoSR+mVlahjzJ/eKENX5XnXImiIKo6uZMl1KHigYK0lBJBx0ZrGrVJfh3SM/GeW04lwAKQcHecVsPLKf6DWn/AJ6P/GayKBBdU0i4EgNIlNtb+KlHJ3eQJ/eKhHZrfLW6uHYbc1GVzKJDqg6EADbASDg448ayfTcp+JqKC5HdU2svoSSk8QVAEHxEVqvLmf8A0a0f85fsistskNwTLfOUQG1T22kjG9RBBPoyPTVI7NX5XJE62SrGmzLXHefcWjZZGOcPc4BHTxqg32/P3C5Wy7ocbj3JgqiyeYGzlSDuXjqUFEeY1qHKTqPtavNgmKiMPt844F842FKSO5yUnoO+sUdiuOSHrin+oM3m0q/WJJO7yDGfKKLDaOVGU9Z27G9AIYUuaA4EJwFjHBQ6R4qr/LZY7XCYgXGLHaYlPuKbc5sbPODGckDpHX46t3KBNgwpenHLjHQ9HM8AqVn+SOzuWOg4O/eDVB5ZLHOg3KNcnbhImRZAKUB4j+SUN+BgAYI8XRRIZpW1ae021qTkWTb7eUokOLU4SdwU4lecHzAD0Vj9riJn3WJDUrZEh9DZPVtKA/1rcr5fY3JrdLNBjREN2Z9tSXwhOVBQI7vPEnr66iyze/2W43aZa7FCil65W2AhqS3tBKtrJVsjJGdkEDIqpXK2yrVMVDmtht9HykBYUU+I4JwfFX6D1nZ25UVrVtowq4QY61tLa/8AmQpsgeXGcjzjpr86uLU4tS1qKlKOSSckmkkPFadyNd+fsPxKzGtO5Gu/P2H4lSeyyo2p/nVdvrz3tmpTRuqbXpWQZrlmVNnbwh1T+ylAO7cnHHHSai9UY7artj6a97ZqKFUWJzUcGNquLfbRbVweZeDq2C9tpJzvCTgYBGd2+uU3iLN1I/dbrGdkIeeU8Wm3Qg5JyATg7uioeihTWZ/LVFuVuft8nTyixIbLSwmVg7JGDjuao1h1W/pa/KuFmStLCu5VHfWFbaepRAHmOKr9FCoWqHqSzW/Uxv7FteLocU61EUtPNoWfGBkgE7hgdFR83Us27alRe7ivnXUvJXsp3BKUnISOoCoWuy1W527XSNb2CkOyXEtpKuAJON9LE5fb7ZNQ3ZV1ft8iG86Qp5phwKQ4evJ3pJ89c+rNWS9Vz2330BlhhHNsMJVkIT5eknrqUe5LdSMzG4a0ww+9nm2+ykBSwN5IHE15mcl+pYAbMtuIwHV822XJSEhSsZwMnjuoiR05ykQNP6WcsSbVIfQ8F846ZAByoYOBs7qpDDsNu5JcWh9UZKgdkLAXjqzjH7qmr3oW66bEI3dbEVMxakJUVFYRs43q2QeOejPCuu/8m1z05afhS4T4CWFEBvYWslxRBIAGz046cVTh36z5RbfrOFGjP2uRG7GcKwpD4OcjGN6ahLpfrPLt1stkG2PxIsRa3HlF0KcfUoAbROAM7uque36aTPsj11F2gsNRlBLzbpWFoJPc7gk5zjoqXXyY3JFg+HlXS2i3c2HOe23N4zjhsZ4+Khw7tXco1u1ZZo1setcmOiO4lYWh5JJwCMEY8dQtx1FZ5MW02+FbX4kOAtTro50KW+s7PdE4xnuerpr4R9IOv6dN9VdrezEDhbw4tYXtj9EJCTk4wd3XS0xpCXqx5yPb5cRMhtO0WXlKSop3bwQkjG/roVCw6z5QrZrKJEjP22VGEZwqCkPJJUCMEbxUVO1PZ337K1Etj8WDaiV82HUqW6sqBKiccTsivTfJ5LXe3LL8MWtM9tWyWVurSScZwCUYPHor5WDQNz1G9KjwpcJMmIspdYdcUlYwcZ+TvGaHCV1tr62a1TDS9b5UXsVSiNh1KtoHHWPFUTddQWWVFtFvhW6TEhQFLW7/ACiVOPLVjus4xnuf31zTtJSbdqVuwSJ8MS1qSgkKXsIUrgCdnpyPFvrgvlnXY7m5AelRpDrX9YY6ipKT+rkgb6FLjrrlGg6xtbEZNvkxXY7nONr5xKgTjGDur6XnlLg6i0e1ZLpa3lSW0IxKQ4Nzid20AR078+U1nVOotPo08th5DzStlbagpJHQRvrSLryi6f1dp5uDqS2S0TGcKQ/DKT3XSRtHdnpG+szo6aJVtP0hyrxNPxPgmTClO25oEMLKwt1I6QeAx5OHjqk6ludquE0iy25UGGFqWELVlSlK4+IDcAAKhTxopa0K07ka78/YfiVmFafyNd+fsPxKk9iVG1OP6VXbxznvbVUVUpqf51Xf6897aqixVBRR00YoCijFGKA6KsOiJLdv1Ei6vBKm7ey5IKVHG0QkhI+8U1X8UDI8/Gg0Dk8usy9cqcWfOeU687zhJJ4dwdw6gKu/Lju0nC+uj2F1nnJP/vBt/wCy57BrQ+XL5pwvro9hdGfVnEjUT185P/g2c8XJFslIWypRypTSgpJGfESPSK0DlgH/ALe2z6y1/wCNdYiCQa23lUWLlyY22ZE/lWOeZcKk78JLahk+cgVSe7IYxIsk4Z3c41//AFW1R7c9deRCJAjbPOvsNoTtKwMlwcTWMMNKRp2U+sbKHn20Nk/pFIUVY8mR6RWwPrW1yBNOIJStEVCkkdBDgOaEqDyjaXl6UXbYAeW7A5jLRO4c7/8AIcdfDzYHRUhyI/PR/wCpL9pFXG+Ib5ReShu4tIzNjI50BPHnEblp84yfOKp/IiD26SOP+xL9pNQ9HTrfTUkXjU+pFrQhEZTXY5Q4CsOFTYzgHKcDPHrqt6W1cu066bvS+5bkr2ZQJ4hWNo+nf5qkdbSJx1/qC1w2nHlXIts80jJJUNhQOOnhjzmqxqS3ItF6ctycFUVCEOEHOXNgFf8A1EjzVSGo8q9mbhXOHq9gIw2jCv8AE6P6o+P3JrGXFqccUtaipSiSSekmtv5TAfintm45zHz9w1h541JWCp0sU8UUUdNGKKBZpUYp1FKtP5Gu/P2H4lZiBWncjXfn7D8SkpL1duSydcrxNnIuEdCZEhboSpJyNpROP31yfE/cvCcX7qq5b7rq8Qb/AHCKzNkhtmS4hICkYACiMfIrg+MW/dE6T95v8lfIy0+oXNZxX+PTE6Vdkz8T1yPfOL91VHxO3PwpF+6r3VDfGLf/AKfJ9Lf5KY5Rr99Pk+lv8lTw+o/OPwt6PslzyPXMd84v3Ve6j4n7p0XKJ91XuqI+Ma/fT5P/AG/yUfGPf/p8j/t/kps6l84/Bej7Jf4n7p4SiehXupfE/dcf2lE9CvdUT8Y9/wDCEj/t/ko+Me/kf2g/6G/yVdnUfnH4L0XZyXNFjlJhsqIJbLqSR4kqq/cuR/onC+uj2F1mGmNYs6amKuCbO1LnlalJkOvKBSFcQEjd17/HU3fOVVOpIAhXXTsV9lK9tOH1pKVYIyCPET6a+vF1y8sxzaI03oKdqW3KnRpUdpCXC3suZzkAdQ8dWqBobWNsiqiQ9Qstxl8WSVKQf/qQRVJs+r7lZIqo0KQ6y0pZXsJCCBn9pJPRXf8AGTffpz/3WvyV8vVx+v3z4eUbfR6cfCrlOSeTDUUx1Lki7xnFI+TkqwnyDGB5q7zo/XRY7HOqcs7OzzfPObOOrGKqo5Sb79Pf+41+Sn8ZV9+nyPuNfkrnt6l8o/fst6Kx2/Qus7Sypm3ajTFbUorKGnVpBPXwrzD0HrG3uOuQtQNx1vHacU04tJUfGQKr3xlX36e/9xr8lHxl336e/wDca/JTb1L5Y/v2PJ9lmTo3XKZRlDUiOyCMF3nF7R8+M1HOcl+o3Zypzl0irkqXzinVKUVFWc54VFjlLvn05/7jX5KfxmXv6c/9xr8lNvUvlieSskrR+u5sZUaVqVL7KxgtuOrUn0YqHPJFe/pkP0q91cY5S739Of8AuNfkp/GZe/pr3+W1+WldR+WJ5Ps6/ihvf0yF95Xuo+KK+fS4f3le6uX4zb0P+Me/y2vy0/jNvX0x7/La/LVrqPvB5Lo+KK+fS4f3le6l8Ud9+lQ/vK91fH4zr19Me/y2vy0fGdefpb3+W1+WldR94TyX2+KK+/SoX31e6vPxR376RD++r3V8/jPvX0t3/La/LR8aF5+lOf5Tf5aV1H3hfJfT4pL/APSIf3z7quGgNJT9LfCHZzjK+yeb2OaUTjZ2s5yP8QqmfGheOmQ5/lN+6rlyfaomak+EOy3Cvsfm9nKEpxtbWeH7NdtH+bvjxZja55+Ht47sq1P86bv9ee9s1FVK6n+dV3+vPe2a++jLZFu+rIECaguR3lkLSFEZGyTxHkr6Tig+mipK3Q2ZGpYsJ1OWXJaGlJzjKSsA7/JUvcNGzZOobsxZom1Egyy0Sp0ANjJxkqPDAO+rRarUVMXHS12ts2NEejB1cv8A2csLDiXd+O5KdxqetugpUdq6O3dhtbceA64gsyEr5p1I3BWydx47jSi1J6KKnrdoy+XWEiXGjIDbueZDryGy9j9QKIKq57fpm8XV2Q1DhKWuMtLbwKgnm1HPHJ/wnyYpRaKoqwRdE3yWlZbYaAS4ppJcfQgOqScEIyRtb+kV02zRE2bYbvOdbU0/byEpaU4hOVBWFhQJyMD0+OlJaq0dNT0HRl8uENuUxFQEPDLKXHkIW6OtKVEE1z2/TN4uhe7EhKXzDgbd2lBPNqOflZIxwO/oqUqJoqWn6au9tuDEGTDVz8nBYDag4HcnA2SnIO+pqLoWbEj3R68RShMaA460pp5Kwl1JTgKKSd+CdxpQp9FT8nTk2XLYj2y0vpc7AbkrbLiVqWCBlweIkjA41z3bS14skduRPibDLqtlLiHEuDa6iUk4PiNKS0SUgBJyDkZ3dFKrA3oPUrzTLjdrWrnsbCOcQF4PAlOcgeMioFSC2soUMKScEdVKHnFB41c7rG0vYkwWJFmlynX4LMhbqZuwMrTk4Gwa4dR6djR3rW7ZUyXWrrHDrUd0BTqVZIKd3EZG4430pbVqnUxdNJ3uzRkyZ8EtslWyVoWlYSepWyTsny4qavnJ/cm55+BoLz0UR21gqcTtKUUAq2QSCreegGlFqbRXWbZMFvXPMdQjNu8ytw7sLxnZxxr6IsV0dXDbbhOLXPSVRgkZLgBwcY8Y6aCOoqdf0ffIcyLHlQVIMtwNtqStK0k9W0CQD4ia86s047pi/PW9ZUtsHLTisAuJ4ZwOG8GoWhK0/ka78/YfiVmNadyNd+fsPxKEqNqc51Vd/rr3tmunRFwjWvWNtmS3A2w27hazwSCCMnxb65tT/Oq7/XnvbNRQqwL3A0Pe4erWJkmOEW+PKD65xWnmeaCtraCs9I/jX0nXJudp7WUuM4eak3JlSf8AEkqWfdVE7IeLXNF5fNj9DaOPRXjJxjO41bSmmacnRoNu0Y/LdS22mTLRtrOAgq3AnqAJFfDTunr1ZGNSO3NhUdpy2vpBcOOeVxynr68+Px1nWTjGdwr2p91YAW6tQSMAFROB1UspqL0dF2iWOTB0wbw0iCy2JDctSEsrSMKSoDckg5OfHUdcLiZNt1xJaUyguvxUqMZZUhXdEKwSASDis/bkPNIKG3VoSr5QCiAfLXkKUAQCcHiOullNFs8WXO07aW5NgF9iJ2gy9CdUh6JlZKkrI3ZzvGfTTct+Yut4ECS9c1JDCgtSttxQSsFWT07O8E+Ks9akPspKWnlthXEJURn0V5S443koWpORg4OM0spqMW0pjS7G6mzP3VAZYcN0kylBlkZB2QBgAJ6ieNcF9EiHatatrCmlO3ZvIxjaSVLUPMRg1nwkv8yGeec5oHIRtHAPkpLedcJ23Fq2uO0onNLKaPp2WzGhaNcfdS1tdntNuKO5C1dyg+LuiK5bFYb7ZbTqdVzjOxWV25aNl3dzqwpJyn9YAZ3+Px1QNtWyElRIHAZ4V9HJcl0AOSHVgDZAUsnA6qWU01t5TVxecbWUqTo9BChuIOwmq/YX0N6BnuPnLTd1irUD1d1n+FVAvO/3i96dn5XR1eSkh1aN2cpyCUngfKKWU1WBZb25yuC8Msuqt7sgvImD+qU0pPcgK4HcQMVl0s/z5/8A5iv41bWdY2mE6m4QLXJZnISS0wZOYrSyMbSUYz1nFUxSipRUo5JOSaSQv+p9Ty7U9ao7Ea3uIFqinafhtuK3tj9IjNSvZ6JuqLHdndiPIuVnW2yoHDbb4C0DZ/V6N3QTWWKcW4QVrUogAAk5wB0U1POlKUKcUUo+Skk4T5OqpZS62q1XSxWPUT19iPxYz0QspRISU86+VDYKc8cYJyKmb/Zb/M1zaJsSPIcjIai7EhAJQ0EpBVk8E43nf11mj8yVJSlL8h10IHchayrHkzXsXCaG1tiW+ELGFJDqsKHjq2Uv9zYXf9O6gTZmVyz8O88G2E7atgpUArA6M11GHc7bJ0xGaisuzGrZIDkR5RBcBKtpsY4LwcY66zSPLkxFlcZ91lRGCW1lJI81IynytKy+4VIOUkqOU787qWUvN3trLGnUzGoNysaRPbCoMtZU26rB7pGQFZGN/lqI5R48hjXNyW8y4hLzu20paSAtPWOsVXZM6XMKTJkvPlPyecWVY9NeHpD0gpLzy3CkbKdtROB1DNJkiHitO5Gu/P2H4lZj0Vp3I135+w/ErMrKjao+dN235/nr3tmooVKan+dN3+vPe2ai6oKKKKAqct+mRKtrVwl3WFbmH1qbZ7IKipwpxkgJScAZ4moOr5aW47WnLc9a/gQvnnOznbiUKWyoK3bKVdGzj5IJzSElDNaIujt5uFqK4zb9va551anMIKN3dA9WFA7+ivlP0pIiwo82HMi3KPIf7HSuIpR2Xf1SFAHfVsvtxhqvupZrc+M41PtCOx1ocA5w5bBGM5B3Hcd9RNgvEW2aQjrdcQpxi+tyCztDaKAjeQKqXLs01ohtnUzUafMtsxxlDhkwkrKlt9weOQAcHGcE4qiLAC1Abt9aRZ7fHg67fvzl6t/we8p5xlzslO05tpVhOznIIzvz1VmzhytR8ZosNKvjK7VJjx7boaHNjmKyvnzDdWVKKAVb0nHGqo5aZuorpN7Ht8W3SY7POGAhC21KCRv2EnOTjfjPkq3agaulymR5Fo1VEjRuxGU818Kc3sqCAD3IO7fUHZY6rRq1d2vF5Ze+DUCStxmUHFSFfotpPSTwPUKCKiaMuct22MpUw2/dApcdlxZC9hIJ2iMbgcHHXTl6Plx4EiU1Ogy1wxmUxHeKnGN+N4wAQDuJBNXSBJjX3lHsmoYsoBE5C0uRy4CuKtLSgU4/V3ZBqCgW/tWiXqdNnQ3kSYTkWKll9K1SC4R3QAJIAAzvwacJbmu+mVTrvbIdqYaa5y0sSH1qVsoT3GVLUeiou46XkQYKZ7EyJcIhcDSn4iyoNrPAKBAIz5MVb/hK3vzDbjOYaVP06xFQ+VjYbdCQdlR6OGKiRHGmtH3GBcH45l3KQxzUdp5LhQlBJKyUkgZzgdNC3FN0HdYU1iAt+EubIdDbcZD+VkEE7ZGNyd3E1zTdKPRoDs6PcrfOZjrSiQYzqiWio4BOUjIz0jNWGeq13TlYdMuU0uIv5K+e2ULUGhspKwdwKsDca6XUPp0hfoMmPZoElxDS2osRaAtSULBUSraOcDgCc8d1C0PfdF9jybJEtLjMqRPiIUpDbu1tLOcrGcYRgcfEajZ+kpUSC/MYnQZ7cUgSREdK1M53d0CBuzuyMirWxNiMXLTU52ayiM7ZuwVPpcBLDpSsZUM5GNob6jrfb3NJ2u9v3SRH/nkRUWM00+hwvlRHdgJJwkAZycUpbRzWgbotuGpyTAYVOS2qK27I2VvbfDZGPGM1FxLDOmLuCUISn4NaU5IKzgJCTgjy56KmdYXBInWGREkJUuNa4+9Cs7CwScHHA1M6xkxYmn3J8BxIc1S4iQ6hP6CEgFSfFl0n0UoZ2aKKKilSpmlUBWn8jXfn7D8SswrT+Rnvz9h+JQlRtUAjVV2z9NeP/WaiqlNTn+lV3+vPe2aixVBRRRQFGaM06A3+OjfV20xcpVn5PrzOgrS3ITMYSFlCVYBByN4Ne4M9WtbJd2Lq0wudAimVGloaSheEkbSFYAyDmrSWo+SaKtEDTNokdgRpN+CJs9KShtljnUNFRwlK1A7ieoDdmu616dtbWmdTC5SUInQFpazzJWWiHMbj07R3eLjUotSMmjJzVog6ZtDwgMSr8G5s9ILbbLHOpbKjhIWoHcT1AHFV+4Q3bdcJEJ7HORnVNLxwykkH+FKV97Fd37Fd2LlGbQtxnawlecHKSnfjy1wKUSa0PRDcC12dhy5MoWdQyVQ07Y3oZCSCsZ/xqT6Kr1u0hInahuFmektxXYDbq3HHB3PcHBz4umqlq5Rknpqx3PTUJmy/Ctpu6bgyh8MPpLCm1IUQSDg8QcGuxrRdvkyHLbF1A0/dENKc5pDJLSilO0UhzOCcA78YqUWqNLJ66vcSyN3rSemoHOtxnZU2S3zykZ34GAfPu89VyFp55+HdZT7gYRbQArKc7bilbIQPGTn0UotEAmgmrZM0ZCgl+C9f2EXaO1triraUlG0E7RQHDuKscOs15b09Nu8bT8XsiOhuQw+4lXNYLSELUVFRG9XAkeilLasxnG2ZLTrrKX20KClNKJAWAeBI37/FXbe7y5epbbpYbjMstJZZYazstoHADPlJ89dV2sdti24TrZfGbghLnNuNlstOJJGQQk8R4+ioSgKKKKBHjSpmlUBWn8jXfn7D8SsxrTuRnvz9h+JQlRdUfOq7fXnvbNRealdU/Ou7b8/z172zUVVC6adFFAqdKnQW3T0m1P6Nulnm3RqA9IktONqcbWoEJBz8kGmmbZ9M2O4RrdcfhO4XFsMKdbaU22y3nKsbW8k+TdVQp1bSmlx9QW+MbVIg36PAtrCGeehsxz2QpYxtgkJ35Od+eFcD8+1Oq1jE+FWALk4l+M9sqKF4c29nhxwceWqJk4o40sppUe/W+KbVIgX6Lbraw21z8VqOeyFLGNvJCcnJ6c4xVM1Q5HkaquL8aS2+w/JW6h1GdnCiT0joz+6oil01LKXy76+ct0iPbtPmG7b4DKGmnHIqVFSgBtKBUMjKs/xr7ydQWeVdJl47MQiRc7E61IbCSMSSkJxw6cA1nlFWylks1wtzGmZkOcsnnZ8ZwtJ+UttO3t49I9NXWLqCBE1CXe2K2s2d1LiI0WMxslIUghPOYSCMdOSd9ZNRmllLXOuzEbSlnixJiFzYE59w83ndvGyoHHTjdUtrudCjwosaKFJTeHE3SWkblJ2kgBPp2z5xVEhyVQ5TchCG1qbOQl1AWk+UHca+tzucu7zlzJrvOOrAGQkJAAGAABuAA6BQpoqLxAQhZuN/gXixho82xKaCpnye5TnZyDnpzioaJdLaprTaPhZyC7EjvpL7XFhwuKKNrdvScjPiNUgUZ31LKXvU9xjP6aW1c5tquN2U8kx34DYCgjftbagAN+7dVFpb6KLEHRRS6aBUUUVAVp/Iz35+w/ErMK07kZ78/YfiUklRtT/Oq7fXnv8AyGosVKan+dV3+vPe2ai6oM0UqYoDFFMndilQFKnRQOiijooFRRSoHRQKM0Cp0qKB0qdKgdKiioCnSpiqHSPGiigVFFGagK0/ka78/YfiVmFafyM9+fsPxKEqLqf51Xf6897ZqLqU1P8AOq7/AF572zUXVCp0UUBRRRQHCmTmvNFB66KOiiigKVFBoCigUUBRRRQFKnSoHQaKXTUBTpU6B0UqKoRoooqArT+Rrvz9h+JWYVp/I135+w/EpJKi6ox213fAx/PXvbNRYqU1R86rv9ee9s1F1QUUqKAp0qdAuiijop0D6KKOiigVLppjjQaAooooCilToCiig0BSNOkeNQFOlToCinSqhGig8aKiitP5Gu/P2H4lZhWn8jPfn7D8SkpKi6n+dV3+vPe2ai6lNT/Om7/XnvbNRdUKiinQLpp0qdAdFFFAoHRR0UUCooooCgUUUCp0dNFAUGilQOlRQagKdKnQFB40UGqF00UdNFQFafyNcLz9h+JWYVp/Iz35+w/EpJKi6n+dV3+vPe2ai6lNT/Oq7/XnvbNRdUKmKVMUCp0UUB0UUdFFA+il0UdFOgQoopdNA6VOigVPO6ilQPNKiigKDRQagKdKnQFFFFUKiilUDrT+Rrvz9h+JWYCtP5Gu/P2H4lJJUXU/zqu/1572zUXxqV1OP6U3f6897ZqKqgoo6aKAoo6aKBU6KVA6dFFAqMb6K9805sbewrZPA43UHiivaWHlZw0s444Sd1Psd7APMuYIyO5PCg+dKvqI76hlLLhAGSQk8N5/0PooMd4by0v7poPlRXtbLjedttScHByMb+qvFACiiioCnSp0BRRRVCpU6KgK0/kZ78/YfiVmFafyNd+fsPxKEqPqgDtqu2Ppr3tmorFfop3T1kfdW69Z4Dji1FSlrjIJUTvJJI3mvPazp/wHbfVG/dQfnfFLFfontZ0/4Dtvqjfuo7WNP+Arb6o37qD87UV+iO1jT/gK2+qN+6jtY0/4CtvqjfuoPzt0U6/RHaxp/wABW31Rv3UdrGn/AAFbfVG/dQfnjoor9EdrGn/AVt9Ub91Haxp/wFbfVG/dQfneuhq4SGAEoUMBst70j5JOSPTW/wDaxp/wFbfVG/dR2saf8BW31Rv3UGEqv89TiFBaRsE4ASOkY/huryq+T1JCOdASnGE7I3YBA/ifTW8drGn/AAFbfVG/dR2saf8AAVt9Ub91EYGm7zEqdUHRl5OyvuRv4/mPpr2q9z1JUkupwpGwQEAdzgjHDduJree1jT/gK2+qN+6jtY0/4CtvqjfuoMBlXKTMbDbywpIWV7kgbzxrkr9E9rGn/AVt9Ub91Haxp/wFbfVG/dRX52oO81+ie1jT/gK2+qN+6jtY0/4CtvqjfuoPztTr9EdrGn/AVt9Ub91Haxp/wFbfVG/dQfneiv0R2saf8BW31Rv3U+1jT/gK2+qN+6g/OtFfontY0/4Ctvqjfuo7WNP+Arb6o37qD87Vp/I135+w/Eq9drGn/AVt9Ub91dUK2W+27fYEGNF5zG3zDKUbWOGcDfxPpoj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98" name="AutoShape 14" descr="data:image/jpeg;base64,/9j/4AAQSkZJRgABAQAAAQABAAD/2wBDAAoHBwgHBgoICAgLCgoLDhgQDg0NDh0VFhEYIx8lJCIfIiEmKzcvJik0KSEiMEExNDk7Pj4+JS5ESUM8SDc9Pjv/2wBDAQoLCw4NDhwQEBw7KCIoOzs7Ozs7Ozs7Ozs7Ozs7Ozs7Ozs7Ozs7Ozs7Ozs7Ozs7Ozs7Ozs7Ozs7Ozs7Ozs7Ozv/wAARCAFaAN0DASIAAhEBAxEB/8QAHAAAAgMBAQEBAAAAAAAAAAAAAAEFBgcEAgMI/8QAVBAAAQMDAQMEDAoFCQcEAwAAAQIDBAAFEQYSITEHE0FRFBYiRVVhcYGRlLLRFRcyNlR0g5LD0kJScqGxIyQmMzVTYpPBNDdEc6KjsyUnQ4JkhML/xAAZAQEBAQEBAQAAAAAAAAAAAAAAAQIDBAX/xAAoEQEAAgEDAgUEAwAAAAAAAAAAARECAxIhBTETI0FRUgSBkfAUInH/2gAMAwEAAhEDEQA/AKLqLUl8Y1JdGWbzObbbmPJQhMhYCQFkAAZ3Co0ap1D4cuPrS/fRqf51Xf6897ZqLo0lO2nUOf7cuPrS/fR206h8OXH1pfvqKoqiV7adQ+HLj60v30xqnUPhy4etL99RNMUEt22aiA/tuf6wr30dtmovDc/1hXvqJpUEv21ahI/ty4esr99Mar1EO/c/1hXvqI6KdBKdtOofDlx9aX76XbRqHOfhy4+tL99RddjMxhDQbdiJXhsozkcSc7XDiM4oOgap1ETuvlx9ZX769DVeoh38n+eQr30Kudv5xBTbG9kE7WeJGCB7+jfuryu6QsBCba2tKcd0oAFWM8cdec+ag9dteovDdw9YV76R1VqLw3cB/wDsr99fJNyjpLv8wawtOEg47g91vG7/ABfuFe13SEULSm1tDKdlB2slJwd/DfvOfNQehqnUPhy4+tL99Ltp1D4cuPrS/fXwmTY8lrZZhpYVzhWVA5yDwHDorhoJbtq1EB/blw9ZX76R1TqHw5cfWl++oug1BKdtOofDlx9aX76Y1VqEd/Lh55K/fUTToJY6r1F4bn+sr99I6p1Ce/lw3f8A5S/fUVRVEmdUah8OXH1pfvp9tOofDlx9aX76iqKgle2nUPhy4+tL99aJyT3S4XL4W7PnSZXN8zsc+6peznbzjJ3cB6KyatP5Gu/P2H4lCVG1P86bvu/4572zUVUpqj51Xb6897aqi6oRp0qKB0UqYoCijoqQt1mkT1IUVNsMqUE846sJBPizxPkqTlGMXKwj6KkXrJMZlNR9kL51rnUqSe52N+Sc8MYOc8MV8WIC31pTtpQV52MhRKvHgAnHjqRnjJUuSjpr0lClLCUjJJwBXcm2Nh9LLspIcIHctoUveejd/pmk5RHciEcONFSU2xyYO9a2V7icIWCceMdHHhXA40tpeytJSrAOFbuIyKY5RlzBMTDxQaeKVaQUV0Q4Uic+GY6NpZ3nJAAHWSdwFdzWnJ0lZRG5p5YGSlK8fxxnzVic8ce8rETPZFDGd4pV2S7XLgkJktbCyQNnp3jNcriFNrUhaSlSTgpI3g1YmJ7FPNOlTqoDRRRVCNFBoqArT+Rrvz9h+JWYVp/Iz35+w/EoSpupYby9UXVSW1EGa8c7J/XNRfYEn+7V90126oz21Xbf/wAc97ZqKyeulSro7Ak/3avQaBAk/wB0r0GufJ45oyaVJw6fg+T/AHZ9BoECT/dn0VzZPXRk9dKk4dC4bzSdtbfcjjU9bIsS6yQ4HHsNpw4paQlLQyenJzu3Yx/pVaycca7vheSmE3DQltLCFbSkpTjnP2jxNc9THLKKhrGYhb5ampMVa0koRIQGmivAxHRvUo+Iq9O/rFRbUF11h59CAy66yC6vB/kGcAZ3ncpfV0DqB3Q673MdeeeWUFTqQnGxgIA4BI4AcK6UXCZc1u86ptCFr2juOEnfvAzjcCePD0V540ssIanKJeXrIqI0mT2QnYCQsHZ6Se4HlOM+QHz2Jcm3We3tlTKUvqQA6+2O66cJTnxYPiGPHVbvt3FykJQygNsM5CdnI2z0qIPDPR1DA6K8vX959hlDsZhbrQxzygdo/vx+6rlp56kRuIyjFLstOvKKWWyYhVhuOE4DzgO7a8QxlR6hjqNccuzbbyX3ppkvSErcOyN6jgkEHpBIONw3DPSK4mb9NZRspKDlCkEkbyFcfJ7t1dLOq57LyXg1HLqDtJUpvODjGceTd4uirs1MZ4N2MuduzOPFoIzjYKnlYyEEHGz5d6RjrUBX1mWhtoPuBxCXEhWYzZJLZGO5yeOATnyV77aZzaWw00w2lKy6kBHBRJyePj82BjFfBGoJLcUMtssIIbU2lwI7pKVfK856zvrfmp/V87bIbRHkx3HeZ54J7sg8BnI3Anfkeipt5xvT1uQ3FQUz5I7gK3rbSek9RPQOgY476iIt+MVwOot8NS0/JUpv5J6xvpC+uJm9miIwZBOS4vaUfNk7v9OjFTPDLLLtwRNQko1rchIcfex2a2FFoklRK8DO7rSTj9o+I1816RkpCFPyWwtzYVjeSNrOB+0TwHlJxiuBV+kqeac2GxzQCQgA7JSOAIzw6cdJ45r2zqScyzzR2HRtOKy4CTlYAV0+Ljx49dTbqxzC3i6k6UcLC3hLbW2HuZbLYzzqsbiPFnp6jnpFcE61dhqwmQlzaWoIwMbSAcbfiB348lSUC4OIki4XBf8AItM7IZSMBQI3JG8YJznd1k1EXC5P3GWp90hG0dyEbkpHUPFjA81XCdScueyTtp8uxXP8PppGM4P1fTXjnF/rq9NHOL/XPpr0cscH2MvxemjsZzrT96vJcc/XPppc45+ur01OTh77Hc8XpFaZyOtqb+GNrG/mOB/5lZjzi/11emtN5G1KV8MbSif6jj9pTlJUXVAxqq7fXXvbNRVS2qUlOqrsCCD2a8d/7ZqJrQKKKKAr6NMuPEhttayOOynNfOpzSFxmW7UsEw5LjPOyG0OBKsBaSobiOkUEV2HJ+ju/cNeURnnAShlagOJCSa/SnKFIet+hrjKhuFh5CEhLiNyhlQBwazTkUnS16nkQVvrVGcjrdU0o5SV7SRtY66MxPDODFkJSVKYcAG8nYNeEuOJQpCVqCVYykHcccK2jluuEyBEtkWJIWwzK50PJbOOcA2dxx0bzurFsUWHmjdRjfQeNFKgHFPpoAzwoF00q9YpYoAUqdGKBUzQBQRUV6W4taUpWtSggYSCc4HipUqKB0UUZqoVAxnfRSqArT+Rrvz9h+JWYVp/I135+w/EpJKjaoJOqruSSf569x/bNRVSuqRjVV2+uve2aiqoKBxoNFA+mpLTvzjtv1tr2hUZUnp35x236017QoP0PyjtNvaDuTbr6WEFKcuLBIT3Q6ACf3VnPI9CiR9YOrYujEpXYixsNtuJPyk7+6SBWhcp/+7y6fsJ9sVmPIkf6bPfU1+0ikM+if5dWlPOWJptJUtankpA6SdioXVOmovJ/pKEEssyLvOXh2Q6gLDYAyQgHcN5AzjNWvlTcZa1Ro9x/HNImErz1bbeaj+Xf/ZbOejbd/gmhHohLTpWNrnQT9yYjtR7xAWpJU0gIS+AAoBSRuzg4yAKrWgdORNTapat851bbIBWsJG9eP0c9GeutL5D1BGl7ktZwkSskn9gVndplm0zhdor7DAVcNtCXV7JU2hWSPIcj0VVfHX+nhYNZy4MdvDDqg7HQkfoq/RHkOR5qtN/0tC0BoSPKcjsyL3NcShTjyQ4GdxUQlJ3bsAZ8dWLlRt0Z6Zp3UadktJkttOL6CgkKSf3H01y8vBJgWcjOzzrmfQnFEUaMuzXfR13kvwGmbzDbbKXGhsocQpxI2tgbgocMjG41c+TWy2a+aLlS7jZoL78Ra0IcLIBICARnr41A2bk+i3DRkjUTN5ksx+ZXzzPY4KlBByR8rHFINWvkhx2g3bZJ2efdxn/lihLFZTxkynHi222VqzsNpCUjyAcK17Q1ms125PJV1nWWC7Lih1KVlkDa2UgjI6TWRR4zsyWiOynLjitlIzito5NP90108sj2BQlTuTmVZbhfXbffbTAcZfytDqmwnmlZGB+zv81dHKTo1Gk70zeLdDZXbXlD+RWnaQhf6pHUePpqlWo47NOf+FXj0itm0TfonKFo+Rp+8ELlst7DmeK0/ouDxggeceOizwyjV8+DKnMtW+1xoDSGW1kNJIUpSkJUcnqBO6q/U3q+2rteqJNtKucXGS20VJHysNpGahSMGpKwVKnSoFRTpVFFafyNd+fsPxKzCtP5Gu/P2H4lJSVG1Rntpu31172zXytdhut62/g2C7KKPlBoZI81fXU/zqu31572zXfyfvqja2tzySe5WokDpGyd1WCXDcdLX60xuyrhaZUZkEJLjjZAyejNRQSSQACSeAFfqDUkNvVWhJTccc4JcUOs+NWApP78V+edLQ0SdQMKfADEXMh4HpS2Nojz4x56JE8PoNDapKQRYZuOOeaNKyNwrPqFtd+VJjGE6hZaaaC1KIOcHKhs/vr9D6wcWjQ92dQooUIThBScEdya/LpyTxzQjlsepeVPTGo9PyrSpNxjiQkDnAwlWyQQRu2t/Cqhyd6ksek7o/c57stx1TamUNNMgjZJB2iSrju4Y89U5UWQlrnVMOBv9cpOPTXyx0UK4aXyg6103rOHGVHdnxpUPbLQUwkpXtY3E7W7ekb99Rl11pH1ZpaLbL0tbE+EvLctKNtDqcYIUBvB4bxnh46pjcd51BU20taU8SlJIFeQ2tRwEknGcAUOF3ia0i2HSCtO2hxwuy3CZc4t4CUncQhPE7uk46aiNTzLDKi2xqzOSv5pH5h0PtBO0doqKxgniVHd5Kr/ADa8fJPopFte47J38N1Coak5r/Tk/k8b01cVzHJCI6Ww+hgYSpO9J3qzuwP31ET9bQ9UaMZsd5cWxNhLSpiZsFSXAAR3YG8HB6M1RNhQ/RPopFKs4IOfJQaVbte2Sz6Ge0u2JEhTkZ4GSEbKS4rgADvxv4+LhXrQuu7BpfS8m2S3Jbr0lalqLbA2UZSBjerfwrMtlQ34NLBO4DNClqs8zTVpg3CQ5IlSrk7HcaiDmNlDRUCNona3nB81WXSOutPWDRMixyHpa35POFS0RxsoKk4x8rfisx2VdRFIAk7hQpYrCvTsdFxFymycvMqZjlmPkAnBCzkjqxiuKx3uTpu+tXGA6SWVnxBxPSCPGKi9k9Rowc4xvoNCga0szHKnJ1HKaWuFIR3J2NpTaihIzjxEEbqiuUp+3S9Vdm2xGwzLjNPkbOzvUnO8deMVVmSlDqFra5xKTkozja8VepUl6ZIU+8raWv8AcOgDqAG6hT40UVIW6xz7oy/IjNJEeOBzrziwhtGeAKlEDPioqNorpnwJVtlGNLaLbgAOCcgg7wQRuIPWK5qArT+Rrvz9h+JWYVp/I135+w/EqSSo2px/Sq7fXXvbNdWifnZC8q/YVXPqlWdVXXr7NeH/AFmunQ6FOaugpSMkle7/AOiqsE9m08kF3Fy0UiMte07BcUyRneE8U/uOPNWcarso0zcr3tJ2OzZiGow62iQ6ojyHYFdPIteRB1XItjqiEzmsJHWtGSP3bVeeV+7pna4ZhNqyiAhKD+2ohR/cQPNRmmt6y+YN3+oOeyayrki0dEu70m93JpLzERQQy0sZCl4ySR04GPT4q1TWJ/oFdvqDnsmqjyLTGntIToSSOeafUVJzvwpIwf3H0UI7M/07qWZM5Ro8qQtTjM+WGXWFHKC2s7OzjhgAj0Cu3lH0SxY9Vw0QEhmFc1ANpHBtWQFAeLeD5/FVY0qlStZWhIztdns+2K0/lnfal3CwWlDoRIW8VEjeUBRSkH059FVfVycoGkL7bH7e5pmM/wDB8KOEhMU90hwEkqIG8k7t/iqD7bI6Lu3qFTTLc+Nai3zOwAFSStSCSnyKKiKstj5YHbfKNp1LEJXHWWVSmuOQcZUn/UHzVw8t9ugNO226R20IflBSXFJGOcAAIJ8e/jRIWHQs6TdOTW53Ga6XpW0+Q4rinCMjHVjoxWbPawnXS1W7npGxcbdLwh9B2VuNrG/PXgpwevO+tA5Nj/7SXLyyPYFYpH/2pr9sfxpZENw5X35lug2hVpccjvuySn+Q7krOBgHHHf0VnOqL/KnSYEh1xLN3trjkV91juNvZV3KxjhnKh5vHWq8puoF6cFjnpjMPhMo7SXmwo4x+iT8k+MVit3jGVPul2bWkx/hAoSR+mVlahjzJ/eKENX5XnXImiIKo6uZMl1KHigYK0lBJBx0ZrGrVJfh3SM/GeW04lwAKQcHecVsPLKf6DWn/AJ6P/GayKBBdU0i4EgNIlNtb+KlHJ3eQJ/eKhHZrfLW6uHYbc1GVzKJDqg6EADbASDg448ayfTcp+JqKC5HdU2svoSSk8QVAEHxEVqvLmf8A0a0f85fsistskNwTLfOUQG1T22kjG9RBBPoyPTVI7NX5XJE62SrGmzLXHefcWjZZGOcPc4BHTxqg32/P3C5Wy7ocbj3JgqiyeYGzlSDuXjqUFEeY1qHKTqPtavNgmKiMPt844F842FKSO5yUnoO+sUdiuOSHrin+oM3m0q/WJJO7yDGfKKLDaOVGU9Z27G9AIYUuaA4EJwFjHBQ6R4qr/LZY7XCYgXGLHaYlPuKbc5sbPODGckDpHX46t3KBNgwpenHLjHQ9HM8AqVn+SOzuWOg4O/eDVB5ZLHOg3KNcnbhImRZAKUB4j+SUN+BgAYI8XRRIZpW1ae021qTkWTb7eUokOLU4SdwU4lecHzAD0Vj9riJn3WJDUrZEh9DZPVtKA/1rcr5fY3JrdLNBjREN2Z9tSXwhOVBQI7vPEnr66iyze/2W43aZa7FCil65W2AhqS3tBKtrJVsjJGdkEDIqpXK2yrVMVDmtht9HykBYUU+I4JwfFX6D1nZ25UVrVtowq4QY61tLa/8AmQpsgeXGcjzjpr86uLU4tS1qKlKOSSckmkkPFadyNd+fsPxKzGtO5Gu/P2H4lSeyyo2p/nVdvrz3tmpTRuqbXpWQZrlmVNnbwh1T+ylAO7cnHHHSai9UY7artj6a97ZqKFUWJzUcGNquLfbRbVweZeDq2C9tpJzvCTgYBGd2+uU3iLN1I/dbrGdkIeeU8Wm3Qg5JyATg7uioeihTWZ/LVFuVuft8nTyixIbLSwmVg7JGDjuao1h1W/pa/KuFmStLCu5VHfWFbaepRAHmOKr9FCoWqHqSzW/Uxv7FteLocU61EUtPNoWfGBkgE7hgdFR83Us27alRe7ivnXUvJXsp3BKUnISOoCoWuy1W527XSNb2CkOyXEtpKuAJON9LE5fb7ZNQ3ZV1ft8iG86Qp5phwKQ4evJ3pJ89c+rNWS9Vz2330BlhhHNsMJVkIT5eknrqUe5LdSMzG4a0ww+9nm2+ykBSwN5IHE15mcl+pYAbMtuIwHV822XJSEhSsZwMnjuoiR05ykQNP6WcsSbVIfQ8F846ZAByoYOBs7qpDDsNu5JcWh9UZKgdkLAXjqzjH7qmr3oW66bEI3dbEVMxakJUVFYRs43q2QeOejPCuu/8m1z05afhS4T4CWFEBvYWslxRBIAGz046cVTh36z5RbfrOFGjP2uRG7GcKwpD4OcjGN6ahLpfrPLt1stkG2PxIsRa3HlF0KcfUoAbROAM7uque36aTPsj11F2gsNRlBLzbpWFoJPc7gk5zjoqXXyY3JFg+HlXS2i3c2HOe23N4zjhsZ4+Khw7tXco1u1ZZo1setcmOiO4lYWh5JJwCMEY8dQtx1FZ5MW02+FbX4kOAtTro50KW+s7PdE4xnuerpr4R9IOv6dN9VdrezEDhbw4tYXtj9EJCTk4wd3XS0xpCXqx5yPb5cRMhtO0WXlKSop3bwQkjG/roVCw6z5QrZrKJEjP22VGEZwqCkPJJUCMEbxUVO1PZ337K1Etj8WDaiV82HUqW6sqBKiccTsivTfJ5LXe3LL8MWtM9tWyWVurSScZwCUYPHor5WDQNz1G9KjwpcJMmIspdYdcUlYwcZ+TvGaHCV1tr62a1TDS9b5UXsVSiNh1KtoHHWPFUTddQWWVFtFvhW6TEhQFLW7/ACiVOPLVjus4xnuf31zTtJSbdqVuwSJ8MS1qSgkKXsIUrgCdnpyPFvrgvlnXY7m5AelRpDrX9YY6ipKT+rkgb6FLjrrlGg6xtbEZNvkxXY7nONr5xKgTjGDur6XnlLg6i0e1ZLpa3lSW0IxKQ4Nzid20AR078+U1nVOotPo08th5DzStlbagpJHQRvrSLryi6f1dp5uDqS2S0TGcKQ/DKT3XSRtHdnpG+szo6aJVtP0hyrxNPxPgmTClO25oEMLKwt1I6QeAx5OHjqk6ludquE0iy25UGGFqWELVlSlK4+IDcAAKhTxopa0K07ka78/YfiVmFafyNd+fsPxKk9iVG1OP6VXbxznvbVUVUpqf51Xf6897aqixVBRR00YoCijFGKA6KsOiJLdv1Ei6vBKm7ey5IKVHG0QkhI+8U1X8UDI8/Gg0Dk8usy9cqcWfOeU687zhJJ4dwdw6gKu/Lju0nC+uj2F1nnJP/vBt/wCy57BrQ+XL5pwvro9hdGfVnEjUT185P/g2c8XJFslIWypRypTSgpJGfESPSK0DlgH/ALe2z6y1/wCNdYiCQa23lUWLlyY22ZE/lWOeZcKk78JLahk+cgVSe7IYxIsk4Z3c41//AFW1R7c9deRCJAjbPOvsNoTtKwMlwcTWMMNKRp2U+sbKHn20Nk/pFIUVY8mR6RWwPrW1yBNOIJStEVCkkdBDgOaEqDyjaXl6UXbYAeW7A5jLRO4c7/8AIcdfDzYHRUhyI/PR/wCpL9pFXG+Ib5ReShu4tIzNjI50BPHnEblp84yfOKp/IiD26SOP+xL9pNQ9HTrfTUkXjU+pFrQhEZTXY5Q4CsOFTYzgHKcDPHrqt6W1cu066bvS+5bkr2ZQJ4hWNo+nf5qkdbSJx1/qC1w2nHlXIts80jJJUNhQOOnhjzmqxqS3ItF6ctycFUVCEOEHOXNgFf8A1EjzVSGo8q9mbhXOHq9gIw2jCv8AE6P6o+P3JrGXFqccUtaipSiSSekmtv5TAfintm45zHz9w1h541JWCp0sU8UUUdNGKKBZpUYp1FKtP5Gu/P2H4lZiBWncjXfn7D8SkpL1duSydcrxNnIuEdCZEhboSpJyNpROP31yfE/cvCcX7qq5b7rq8Qb/AHCKzNkhtmS4hICkYACiMfIrg+MW/dE6T95v8lfIy0+oXNZxX+PTE6Vdkz8T1yPfOL91VHxO3PwpF+6r3VDfGLf/AKfJ9Lf5KY5Rr99Pk+lv8lTw+o/OPwt6PslzyPXMd84v3Ve6j4n7p0XKJ91XuqI+Ma/fT5P/AG/yUfGPf/p8j/t/kps6l84/Bej7Jf4n7p4SiehXupfE/dcf2lE9CvdUT8Y9/wDCEj/t/ko+Me/kf2g/6G/yVdnUfnH4L0XZyXNFjlJhsqIJbLqSR4kqq/cuR/onC+uj2F1mGmNYs6amKuCbO1LnlalJkOvKBSFcQEjd17/HU3fOVVOpIAhXXTsV9lK9tOH1pKVYIyCPET6a+vF1y8sxzaI03oKdqW3KnRpUdpCXC3suZzkAdQ8dWqBobWNsiqiQ9Qstxl8WSVKQf/qQRVJs+r7lZIqo0KQ6y0pZXsJCCBn9pJPRXf8AGTffpz/3WvyV8vVx+v3z4eUbfR6cfCrlOSeTDUUx1Lki7xnFI+TkqwnyDGB5q7zo/XRY7HOqcs7OzzfPObOOrGKqo5Sb79Pf+41+Sn8ZV9+nyPuNfkrnt6l8o/fst6Kx2/Qus7Sypm3ajTFbUorKGnVpBPXwrzD0HrG3uOuQtQNx1vHacU04tJUfGQKr3xlX36e/9xr8lHxl336e/wDca/JTb1L5Y/v2PJ9lmTo3XKZRlDUiOyCMF3nF7R8+M1HOcl+o3Zypzl0irkqXzinVKUVFWc54VFjlLvn05/7jX5KfxmXv6c/9xr8lNvUvlieSskrR+u5sZUaVqVL7KxgtuOrUn0YqHPJFe/pkP0q91cY5S739Of8AuNfkp/GZe/pr3+W1+WldR+WJ5Ps6/ihvf0yF95Xuo+KK+fS4f3le6uX4zb0P+Me/y2vy0/jNvX0x7/La/LVrqPvB5Lo+KK+fS4f3le6l8Ud9+lQ/vK91fH4zr19Me/y2vy0fGdefpb3+W1+WldR94TyX2+KK+/SoX31e6vPxR376RD++r3V8/jPvX0t3/La/LR8aF5+lOf5Tf5aV1H3hfJfT4pL/APSIf3z7quGgNJT9LfCHZzjK+yeb2OaUTjZ2s5yP8QqmfGheOmQ5/lN+6rlyfaomak+EOy3Cvsfm9nKEpxtbWeH7NdtH+bvjxZja55+Ht47sq1P86bv9ee9s1FVK6n+dV3+vPe2a++jLZFu+rIECaguR3lkLSFEZGyTxHkr6Tig+mipK3Q2ZGpYsJ1OWXJaGlJzjKSsA7/JUvcNGzZOobsxZom1Egyy0Sp0ANjJxkqPDAO+rRarUVMXHS12ts2NEejB1cv8A2csLDiXd+O5KdxqetugpUdq6O3dhtbceA64gsyEr5p1I3BWydx47jSi1J6KKnrdoy+XWEiXGjIDbueZDryGy9j9QKIKq57fpm8XV2Q1DhKWuMtLbwKgnm1HPHJ/wnyYpRaKoqwRdE3yWlZbYaAS4ppJcfQgOqScEIyRtb+kV02zRE2bYbvOdbU0/byEpaU4hOVBWFhQJyMD0+OlJaq0dNT0HRl8uENuUxFQEPDLKXHkIW6OtKVEE1z2/TN4uhe7EhKXzDgbd2lBPNqOflZIxwO/oqUqJoqWn6au9tuDEGTDVz8nBYDag4HcnA2SnIO+pqLoWbEj3R68RShMaA460pp5Kwl1JTgKKSd+CdxpQp9FT8nTk2XLYj2y0vpc7AbkrbLiVqWCBlweIkjA41z3bS14skduRPibDLqtlLiHEuDa6iUk4PiNKS0SUgBJyDkZ3dFKrA3oPUrzTLjdrWrnsbCOcQF4PAlOcgeMioFSC2soUMKScEdVKHnFB41c7rG0vYkwWJFmlynX4LMhbqZuwMrTk4Gwa4dR6djR3rW7ZUyXWrrHDrUd0BTqVZIKd3EZG4430pbVqnUxdNJ3uzRkyZ8EtslWyVoWlYSepWyTsny4qavnJ/cm55+BoLz0UR21gqcTtKUUAq2QSCreegGlFqbRXWbZMFvXPMdQjNu8ytw7sLxnZxxr6IsV0dXDbbhOLXPSVRgkZLgBwcY8Y6aCOoqdf0ffIcyLHlQVIMtwNtqStK0k9W0CQD4ia86s047pi/PW9ZUtsHLTisAuJ4ZwOG8GoWhK0/ka78/YfiVmNadyNd+fsPxKEqNqc51Vd/rr3tmunRFwjWvWNtmS3A2w27hazwSCCMnxb65tT/Oq7/XnvbNRQqwL3A0Pe4erWJkmOEW+PKD65xWnmeaCtraCs9I/jX0nXJudp7WUuM4eak3JlSf8AEkqWfdVE7IeLXNF5fNj9DaOPRXjJxjO41bSmmacnRoNu0Y/LdS22mTLRtrOAgq3AnqAJFfDTunr1ZGNSO3NhUdpy2vpBcOOeVxynr68+Px1nWTjGdwr2p91YAW6tQSMAFROB1UspqL0dF2iWOTB0wbw0iCy2JDctSEsrSMKSoDckg5OfHUdcLiZNt1xJaUyguvxUqMZZUhXdEKwSASDis/bkPNIKG3VoSr5QCiAfLXkKUAQCcHiOullNFs8WXO07aW5NgF9iJ2gy9CdUh6JlZKkrI3ZzvGfTTct+Yut4ECS9c1JDCgtSttxQSsFWT07O8E+Ks9akPspKWnlthXEJURn0V5S443koWpORg4OM0spqMW0pjS7G6mzP3VAZYcN0kylBlkZB2QBgAJ6ieNcF9EiHatatrCmlO3ZvIxjaSVLUPMRg1nwkv8yGeec5oHIRtHAPkpLedcJ23Fq2uO0onNLKaPp2WzGhaNcfdS1tdntNuKO5C1dyg+LuiK5bFYb7ZbTqdVzjOxWV25aNl3dzqwpJyn9YAZ3+Px1QNtWyElRIHAZ4V9HJcl0AOSHVgDZAUsnA6qWU01t5TVxecbWUqTo9BChuIOwmq/YX0N6BnuPnLTd1irUD1d1n+FVAvO/3i96dn5XR1eSkh1aN2cpyCUngfKKWU1WBZb25yuC8Msuqt7sgvImD+qU0pPcgK4HcQMVl0s/z5/8A5iv41bWdY2mE6m4QLXJZnISS0wZOYrSyMbSUYz1nFUxSipRUo5JOSaSQv+p9Ty7U9ao7Ea3uIFqinafhtuK3tj9IjNSvZ6JuqLHdndiPIuVnW2yoHDbb4C0DZ/V6N3QTWWKcW4QVrUogAAk5wB0U1POlKUKcUUo+Skk4T5OqpZS62q1XSxWPUT19iPxYz0QspRISU86+VDYKc8cYJyKmb/Zb/M1zaJsSPIcjIai7EhAJQ0EpBVk8E43nf11mj8yVJSlL8h10IHchayrHkzXsXCaG1tiW+ELGFJDqsKHjq2Uv9zYXf9O6gTZmVyz8O88G2E7atgpUArA6M11GHc7bJ0xGaisuzGrZIDkR5RBcBKtpsY4LwcY66zSPLkxFlcZ91lRGCW1lJI81IynytKy+4VIOUkqOU787qWUvN3trLGnUzGoNysaRPbCoMtZU26rB7pGQFZGN/lqI5R48hjXNyW8y4hLzu20paSAtPWOsVXZM6XMKTJkvPlPyecWVY9NeHpD0gpLzy3CkbKdtROB1DNJkiHitO5Gu/P2H4lZj0Vp3I135+w/ErMrKjao+dN235/nr3tmooVKan+dN3+vPe2ai6oKKKKAqct+mRKtrVwl3WFbmH1qbZ7IKipwpxkgJScAZ4moOr5aW47WnLc9a/gQvnnOznbiUKWyoK3bKVdGzj5IJzSElDNaIujt5uFqK4zb9va551anMIKN3dA9WFA7+ivlP0pIiwo82HMi3KPIf7HSuIpR2Xf1SFAHfVsvtxhqvupZrc+M41PtCOx1ocA5w5bBGM5B3Hcd9RNgvEW2aQjrdcQpxi+tyCztDaKAjeQKqXLs01ohtnUzUafMtsxxlDhkwkrKlt9weOQAcHGcE4qiLAC1Abt9aRZ7fHg67fvzl6t/we8p5xlzslO05tpVhOznIIzvz1VmzhytR8ZosNKvjK7VJjx7boaHNjmKyvnzDdWVKKAVb0nHGqo5aZuorpN7Ht8W3SY7POGAhC21KCRv2EnOTjfjPkq3agaulymR5Fo1VEjRuxGU818Kc3sqCAD3IO7fUHZY6rRq1d2vF5Ze+DUCStxmUHFSFfotpPSTwPUKCKiaMuct22MpUw2/dApcdlxZC9hIJ2iMbgcHHXTl6Plx4EiU1Ogy1wxmUxHeKnGN+N4wAQDuJBNXSBJjX3lHsmoYsoBE5C0uRy4CuKtLSgU4/V3ZBqCgW/tWiXqdNnQ3kSYTkWKll9K1SC4R3QAJIAAzvwacJbmu+mVTrvbIdqYaa5y0sSH1qVsoT3GVLUeiou46XkQYKZ7EyJcIhcDSn4iyoNrPAKBAIz5MVb/hK3vzDbjOYaVP06xFQ+VjYbdCQdlR6OGKiRHGmtH3GBcH45l3KQxzUdp5LhQlBJKyUkgZzgdNC3FN0HdYU1iAt+EubIdDbcZD+VkEE7ZGNyd3E1zTdKPRoDs6PcrfOZjrSiQYzqiWio4BOUjIz0jNWGeq13TlYdMuU0uIv5K+e2ULUGhspKwdwKsDca6XUPp0hfoMmPZoElxDS2osRaAtSULBUSraOcDgCc8d1C0PfdF9jybJEtLjMqRPiIUpDbu1tLOcrGcYRgcfEajZ+kpUSC/MYnQZ7cUgSREdK1M53d0CBuzuyMirWxNiMXLTU52ayiM7ZuwVPpcBLDpSsZUM5GNob6jrfb3NJ2u9v3SRH/nkRUWM00+hwvlRHdgJJwkAZycUpbRzWgbotuGpyTAYVOS2qK27I2VvbfDZGPGM1FxLDOmLuCUISn4NaU5IKzgJCTgjy56KmdYXBInWGREkJUuNa4+9Cs7CwScHHA1M6xkxYmn3J8BxIc1S4iQ6hP6CEgFSfFl0n0UoZ2aKKKilSpmlUBWn8jXfn7D8SswrT+Rnvz9h+JQlRtUAjVV2z9NeP/WaiqlNTn+lV3+vPe2aixVBRRRQFGaM06A3+OjfV20xcpVn5PrzOgrS3ITMYSFlCVYBByN4Ne4M9WtbJd2Lq0wudAimVGloaSheEkbSFYAyDmrSWo+SaKtEDTNokdgRpN+CJs9KShtljnUNFRwlK1A7ieoDdmu616dtbWmdTC5SUInQFpazzJWWiHMbj07R3eLjUotSMmjJzVog6ZtDwgMSr8G5s9ILbbLHOpbKjhIWoHcT1AHFV+4Q3bdcJEJ7HORnVNLxwykkH+FKV97Fd37Fd2LlGbQtxnawlecHKSnfjy1wKUSa0PRDcC12dhy5MoWdQyVQ07Y3oZCSCsZ/xqT6Kr1u0hInahuFmektxXYDbq3HHB3PcHBz4umqlq5Rknpqx3PTUJmy/Ctpu6bgyh8MPpLCm1IUQSDg8QcGuxrRdvkyHLbF1A0/dENKc5pDJLSilO0UhzOCcA78YqUWqNLJ66vcSyN3rSemoHOtxnZU2S3zykZ34GAfPu89VyFp55+HdZT7gYRbQArKc7bilbIQPGTn0UotEAmgmrZM0ZCgl+C9f2EXaO1triraUlG0E7RQHDuKscOs15b09Nu8bT8XsiOhuQw+4lXNYLSELUVFRG9XAkeilLasxnG2ZLTrrKX20KClNKJAWAeBI37/FXbe7y5epbbpYbjMstJZZYazstoHADPlJ89dV2sdti24TrZfGbghLnNuNlstOJJGQQk8R4+ioSgKKKKBHjSpmlUBWn8jXfn7D8SsxrTuRnvz9h+JQlRdUfOq7fXnvbNRealdU/Ou7b8/z172zUVVC6adFFAqdKnQW3T0m1P6Nulnm3RqA9IktONqcbWoEJBz8kGmmbZ9M2O4RrdcfhO4XFsMKdbaU22y3nKsbW8k+TdVQp1bSmlx9QW+MbVIg36PAtrCGeehsxz2QpYxtgkJ35Od+eFcD8+1Oq1jE+FWALk4l+M9sqKF4c29nhxwceWqJk4o40sppUe/W+KbVIgX6Lbraw21z8VqOeyFLGNvJCcnJ6c4xVM1Q5HkaquL8aS2+w/JW6h1GdnCiT0joz+6oil01LKXy76+ct0iPbtPmG7b4DKGmnHIqVFSgBtKBUMjKs/xr7ydQWeVdJl47MQiRc7E61IbCSMSSkJxw6cA1nlFWylks1wtzGmZkOcsnnZ8ZwtJ+UttO3t49I9NXWLqCBE1CXe2K2s2d1LiI0WMxslIUghPOYSCMdOSd9ZNRmllLXOuzEbSlnixJiFzYE59w83ndvGyoHHTjdUtrudCjwosaKFJTeHE3SWkblJ2kgBPp2z5xVEhyVQ5TchCG1qbOQl1AWk+UHca+tzucu7zlzJrvOOrAGQkJAAGAABuAA6BQpoqLxAQhZuN/gXixho82xKaCpnye5TnZyDnpzioaJdLaprTaPhZyC7EjvpL7XFhwuKKNrdvScjPiNUgUZ31LKXvU9xjP6aW1c5tquN2U8kx34DYCgjftbagAN+7dVFpb6KLEHRRS6aBUUUVAVp/Iz35+w/ErMK07kZ78/YfiUklRtT/Oq7fXnv8AyGosVKan+dV3+vPe2ai6oM0UqYoDFFMndilQFKnRQOiijooFRRSoHRQKM0Cp0qKB0qdKgdKiioCnSpiqHSPGiigVFFGagK0/ka78/YfiVmFafyM9+fsPxKEqLqf51Xf6897ZqLqU1P8AOq7/AF572zUXVCp0UUBRRRQHCmTmvNFB66KOiiigKVFBoCigUUBRRRQFKnSoHQaKXTUBTpU6B0UqKoRoooqArT+Rrvz9h+JWYVp/I135+w/EpJKi6ox213fAx/PXvbNRYqU1R86rv9ee9s1F1QUUqKAp0qdAuiijop0D6KKOiigVLppjjQaAooooCilToCiig0BSNOkeNQFOlToCinSqhGig8aKiitP5Gu/P2H4lZhWn8jPfn7D8SkpKi6n+dV3+vPe2ai6lNT/Om7/XnvbNRdUKiinQLpp0qdAdFFFAoHRR0UUCooooCgUUUCp0dNFAUGilQOlRQagKdKnQFB40UGqF00UdNFQFafyNcLz9h+JWYVp/Iz35+w/EpJKi6n+dV3+vPe2ai6lNT/Oq7/XnvbNRdUKmKVMUCp0UUB0UUdFFA+il0UdFOgQoopdNA6VOigVPO6ilQPNKiigKDRQagKdKnQFFFFUKiilUDrT+Rrvz9h+JWYCtP5Gu/P2H4lJJUXU/zqu/1572zUXxqV1OP6U3f6897ZqKqgoo6aKAoo6aKBU6KVA6dFFAqMb6K9805sbewrZPA43UHiivaWHlZw0s444Sd1Psd7APMuYIyO5PCg+dKvqI76hlLLhAGSQk8N5/0PooMd4by0v7poPlRXtbLjedttScHByMb+qvFACiiioCnSp0BRRRVCpU6KgK0/kZ78/YfiVmFafyNd+fsPxKEqPqgDtqu2Ppr3tmorFfop3T1kfdW69Z4Dji1FSlrjIJUTvJJI3mvPazp/wHbfVG/dQfnfFLFfontZ0/4Dtvqjfuo7WNP+Arb6o37qD87UV+iO1jT/gK2+qN+6jtY0/4CtvqjfuoPzt0U6/RHaxp/wABW31Rv3UdrGn/AAFbfVG/dQfnjoor9EdrGn/AVt9Ub91Haxp/wFbfVG/dQfneuhq4SGAEoUMBst70j5JOSPTW/wDaxp/wFbfVG/dR2saf8BW31Rv3UGEqv89TiFBaRsE4ASOkY/huryq+T1JCOdASnGE7I3YBA/ifTW8drGn/AAFbfVG/dR2saf8AAVt9Ub91EYGm7zEqdUHRl5OyvuRv4/mPpr2q9z1JUkupwpGwQEAdzgjHDduJree1jT/gK2+qN+6jtY0/4CtvqjfuoMBlXKTMbDbywpIWV7kgbzxrkr9E9rGn/AVt9Ub91Haxp/wFbfVG/dRX52oO81+ie1jT/gK2+qN+6jtY0/4CtvqjfuoPztTr9EdrGn/AVt9Ub91Haxp/wFbfVG/dQfneiv0R2saf8BW31Rv3U+1jT/gK2+qN+6g/OtFfontY0/4Ctvqjfuo7WNP+Arb6o37qD87Vp/I135+w/Eq9drGn/AVt9Ub91dUK2W+27fYEGNF5zG3zDKUbWOGcDfxPpoj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402" name="Picture 18" descr="http://ecx.images-amazon.com/images/I/4186DWoDy2L._SY344_BO1,204,203,200_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1484784"/>
            <a:ext cx="1471794" cy="2304256"/>
          </a:xfrm>
          <a:prstGeom prst="rect">
            <a:avLst/>
          </a:prstGeom>
          <a:noFill/>
        </p:spPr>
      </p:pic>
      <p:pic>
        <p:nvPicPr>
          <p:cNvPr id="16400" name="Picture 16" descr="http://ecx.images-amazon.com/images/I/41d9VbNzTcL._SY344_BO1,204,203,200_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328" y="2564904"/>
            <a:ext cx="1399494" cy="2105326"/>
          </a:xfrm>
          <a:prstGeom prst="rect">
            <a:avLst/>
          </a:prstGeom>
          <a:noFill/>
        </p:spPr>
      </p:pic>
      <p:pic>
        <p:nvPicPr>
          <p:cNvPr id="24578" name="Picture 2" descr="http://ecx.images-amazon.com/images/I/41F2PGY479L._SL500_AA300_.jpg"/>
          <p:cNvPicPr>
            <a:picLocks noChangeAspect="1" noChangeArrowheads="1"/>
          </p:cNvPicPr>
          <p:nvPr/>
        </p:nvPicPr>
        <p:blipFill>
          <a:blip r:embed="rId8" cstate="print"/>
          <a:srcRect l="17640" r="16841"/>
          <a:stretch>
            <a:fillRect/>
          </a:stretch>
        </p:blipFill>
        <p:spPr bwMode="auto">
          <a:xfrm>
            <a:off x="4572000" y="2420888"/>
            <a:ext cx="1368190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네 가지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저항성 </a:t>
            </a:r>
            <a:r>
              <a:rPr lang="en-US" altLang="ko-KR" dirty="0" smtClean="0"/>
              <a:t>(resistance)</a:t>
            </a:r>
            <a:r>
              <a:rPr lang="ko-KR" altLang="en-US" dirty="0" smtClean="0"/>
              <a:t>의 강조</a:t>
            </a:r>
            <a:endParaRPr lang="en-US" altLang="ko-KR" dirty="0" smtClean="0"/>
          </a:p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(residual)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ko-KR" altLang="en-US" dirty="0" smtClean="0"/>
              <a:t>자료변수의 </a:t>
            </a:r>
            <a:r>
              <a:rPr lang="ko-KR" altLang="en-US" dirty="0" err="1" smtClean="0"/>
              <a:t>재표현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(re-expression)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통한 다각적 시도</a:t>
            </a:r>
            <a:endParaRPr lang="en-US" altLang="ko-KR" dirty="0" smtClean="0"/>
          </a:p>
          <a:p>
            <a:r>
              <a:rPr lang="ko-KR" altLang="en-US" dirty="0" smtClean="0"/>
              <a:t>그래프를 통한 </a:t>
            </a:r>
            <a:r>
              <a:rPr lang="ko-KR" altLang="en-US" dirty="0" err="1" smtClean="0"/>
              <a:t>현시성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(revelation)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저항성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dirty="0" smtClean="0"/>
              <a:t>5, 8, 9, 10, 11, 15, 16, 19, 21, 29, 31 (n=11)</a:t>
            </a:r>
          </a:p>
          <a:p>
            <a:pPr algn="ctr">
              <a:buNone/>
            </a:pPr>
            <a:r>
              <a:rPr lang="en-US" altLang="ko-KR" dirty="0" smtClean="0"/>
              <a:t>mean = 15.8</a:t>
            </a:r>
          </a:p>
          <a:p>
            <a:pPr algn="ctr">
              <a:buNone/>
            </a:pPr>
            <a:r>
              <a:rPr lang="en-US" altLang="ko-KR" dirty="0" smtClean="0"/>
              <a:t>median = 15</a:t>
            </a:r>
          </a:p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r>
              <a:rPr lang="en-US" altLang="ko-KR" dirty="0" smtClean="0"/>
              <a:t>5, 8, 9, 10, 11, 15, 16, 19, 21, 29, </a:t>
            </a:r>
            <a:r>
              <a:rPr lang="en-US" altLang="ko-KR" dirty="0" smtClean="0">
                <a:solidFill>
                  <a:srgbClr val="FF0000"/>
                </a:solidFill>
              </a:rPr>
              <a:t>310</a:t>
            </a:r>
          </a:p>
          <a:p>
            <a:pPr algn="ctr">
              <a:buNone/>
            </a:pPr>
            <a:r>
              <a:rPr lang="en-US" altLang="ko-KR" dirty="0" smtClean="0"/>
              <a:t>mean = </a:t>
            </a:r>
            <a:r>
              <a:rPr lang="en-US" altLang="ko-KR" dirty="0" smtClean="0">
                <a:solidFill>
                  <a:srgbClr val="FF0000"/>
                </a:solidFill>
              </a:rPr>
              <a:t>41.2</a:t>
            </a:r>
          </a:p>
          <a:p>
            <a:pPr algn="ctr">
              <a:buNone/>
            </a:pPr>
            <a:r>
              <a:rPr lang="en-US" altLang="ko-KR" dirty="0" smtClean="0"/>
              <a:t>median = 15</a:t>
            </a:r>
          </a:p>
          <a:p>
            <a:pPr algn="ctr"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does not change!!!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355976" y="3429000"/>
            <a:ext cx="504056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err="1" smtClean="0"/>
              <a:t>잔차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r>
              <a:rPr lang="ko-KR" altLang="en-US" sz="2600" dirty="0" smtClean="0"/>
              <a:t>각각의 </a:t>
            </a:r>
            <a:r>
              <a:rPr lang="ko-KR" altLang="en-US" sz="2600" dirty="0" err="1" smtClean="0"/>
              <a:t>관측값이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main trend</a:t>
            </a:r>
            <a:r>
              <a:rPr lang="ko-KR" altLang="en-US" sz="2600" dirty="0" smtClean="0"/>
              <a:t>에서 얼마나 벗어났는가</a:t>
            </a:r>
            <a:r>
              <a:rPr lang="en-US" altLang="ko-KR" sz="2600" dirty="0" smtClean="0"/>
              <a:t>?</a:t>
            </a:r>
          </a:p>
          <a:p>
            <a:pPr algn="ctr">
              <a:buNone/>
            </a:pPr>
            <a:r>
              <a:rPr lang="en-US" altLang="ko-KR" sz="2400" dirty="0" smtClean="0"/>
              <a:t>5, 8, 9, 10, 11, 15, 16, 19, 21, 29, 310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3105835"/>
            <a:ext cx="8280920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ko-KR" altLang="en-US" sz="2600" dirty="0" err="1" smtClean="0"/>
              <a:t>중위수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15</a:t>
            </a:r>
            <a:r>
              <a:rPr lang="ko-KR" altLang="en-US" sz="2600" dirty="0" smtClean="0"/>
              <a:t>로부터의 </a:t>
            </a:r>
            <a:r>
              <a:rPr lang="ko-KR" altLang="en-US" sz="2600" dirty="0" err="1" smtClean="0"/>
              <a:t>잔차</a:t>
            </a:r>
            <a:endParaRPr lang="en-US" altLang="ko-KR" sz="2600" dirty="0" smtClean="0"/>
          </a:p>
          <a:p>
            <a:pPr algn="ctr">
              <a:buNone/>
            </a:pPr>
            <a:r>
              <a:rPr lang="en-US" altLang="ko-KR" sz="2600" dirty="0" smtClean="0"/>
              <a:t>-10, -7, -6, -5, -4, 0, 1, 4, 6, 14, </a:t>
            </a:r>
            <a:r>
              <a:rPr lang="en-US" altLang="ko-KR" sz="2600" dirty="0" smtClean="0">
                <a:solidFill>
                  <a:srgbClr val="FF0000"/>
                </a:solidFill>
              </a:rPr>
              <a:t>295</a:t>
            </a:r>
            <a:endParaRPr lang="ko-KR" altLang="en-US" sz="2600" dirty="0">
              <a:solidFill>
                <a:srgbClr val="FF0000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6948264" y="3933056"/>
            <a:ext cx="72008" cy="10801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508518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</a:t>
            </a:r>
            <a:r>
              <a:rPr lang="ko-KR" altLang="en-US" dirty="0" err="1" smtClean="0"/>
              <a:t>관측값은</a:t>
            </a:r>
            <a:r>
              <a:rPr lang="ko-KR" altLang="en-US" dirty="0" smtClean="0"/>
              <a:t> 왜 이렇게 큰 </a:t>
            </a:r>
            <a:r>
              <a:rPr lang="ko-KR" altLang="en-US" dirty="0" err="1" smtClean="0"/>
              <a:t>잔차를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갖을까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err="1" smtClean="0"/>
              <a:t>잔차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y = </a:t>
            </a:r>
            <a:r>
              <a:rPr lang="ko-KR" altLang="en-US" dirty="0" smtClean="0"/>
              <a:t>승용차의 연료효율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x = </a:t>
            </a:r>
            <a:r>
              <a:rPr lang="ko-KR" altLang="en-US" dirty="0" smtClean="0"/>
              <a:t>차체 중량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y = a + </a:t>
            </a:r>
            <a:r>
              <a:rPr lang="en-US" altLang="ko-KR" dirty="0" err="1" smtClean="0"/>
              <a:t>bx</a:t>
            </a:r>
            <a:endParaRPr lang="ko-KR" altLang="en-US" dirty="0"/>
          </a:p>
        </p:txBody>
      </p:sp>
      <p:pic>
        <p:nvPicPr>
          <p:cNvPr id="20482" name="Picture 2" descr="http://upload.wikimedia.org/wikipedia/commons/thumb/b/be/Normdist_regression.png/300px-Normdist_regress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501008"/>
            <a:ext cx="3600400" cy="2964329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 flipV="1">
            <a:off x="4644008" y="3140968"/>
            <a:ext cx="36004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7984" y="2564904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왜 이 자동차는 차체중량에 비해 연료효율이 좋을까</a:t>
            </a:r>
            <a:r>
              <a:rPr lang="en-US" altLang="ko-KR" sz="1500" dirty="0" smtClean="0"/>
              <a:t>?</a:t>
            </a:r>
            <a:endParaRPr lang="ko-KR" altLang="en-US" sz="15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139952" y="4941168"/>
            <a:ext cx="2232248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2200" y="4725144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왜 이 자동차는 차체중량에 비해 연료효율이 나쁠까</a:t>
            </a:r>
            <a:r>
              <a:rPr lang="en-US" altLang="ko-KR" sz="1500" dirty="0" smtClean="0"/>
              <a:t>?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자료의 </a:t>
            </a:r>
            <a:r>
              <a:rPr lang="ko-KR" altLang="en-US" dirty="0" err="1" smtClean="0"/>
              <a:t>재표현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ko-KR" altLang="en-US" dirty="0" smtClean="0"/>
              <a:t>데이터 분석의 단순화를 위한 척도 변환</a:t>
            </a: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로그변환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제곱근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역수변환</a:t>
            </a:r>
            <a:endParaRPr lang="en-US" altLang="ko-KR" dirty="0" smtClean="0"/>
          </a:p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r>
              <a:rPr lang="ko-KR" altLang="en-US" sz="3000" dirty="0" smtClean="0"/>
              <a:t>분포의 대칭성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산포의 </a:t>
            </a:r>
            <a:r>
              <a:rPr lang="ko-KR" altLang="en-US" sz="3000" dirty="0" err="1" smtClean="0"/>
              <a:t>균일성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관계의 </a:t>
            </a:r>
            <a:r>
              <a:rPr lang="ko-KR" altLang="en-US" sz="3000" dirty="0" err="1" smtClean="0"/>
              <a:t>선형성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직선화</a:t>
            </a:r>
            <a:r>
              <a:rPr lang="en-US" altLang="ko-KR" sz="3000" dirty="0" smtClean="0"/>
              <a:t>), </a:t>
            </a:r>
            <a:r>
              <a:rPr lang="ko-KR" altLang="en-US" sz="3000" dirty="0" smtClean="0"/>
              <a:t>관련 변수의 가법성에 도움</a:t>
            </a:r>
            <a:r>
              <a:rPr lang="en-US" altLang="ko-KR" sz="3000" dirty="0" smtClean="0"/>
              <a:t>!</a:t>
            </a:r>
          </a:p>
          <a:p>
            <a:pPr algn="ctr">
              <a:buNone/>
            </a:pPr>
            <a:endParaRPr lang="en-US" altLang="ko-KR" sz="3000" dirty="0"/>
          </a:p>
          <a:p>
            <a:pPr algn="ctr">
              <a:buNone/>
            </a:pPr>
            <a:r>
              <a:rPr lang="en-US" altLang="ko-KR" sz="3000" dirty="0" smtClean="0"/>
              <a:t>Re-expression = Transformation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2.2.4 </a:t>
            </a:r>
            <a:r>
              <a:rPr lang="ko-KR" altLang="en-US" dirty="0" smtClean="0"/>
              <a:t>그래픽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3000" dirty="0" smtClean="0"/>
              <a:t>자료 안에 숨겨진 정보를 보여주는 효율적 수단</a:t>
            </a:r>
            <a:r>
              <a:rPr lang="en-US" altLang="ko-KR" sz="3000" dirty="0" smtClean="0"/>
              <a:t>!</a:t>
            </a:r>
            <a:endParaRPr lang="ko-KR" altLang="en-US" sz="3000" dirty="0"/>
          </a:p>
        </p:txBody>
      </p:sp>
      <p:pic>
        <p:nvPicPr>
          <p:cNvPr id="25602" name="Picture 2" descr="http://www.bloter.net/files/2010/12/iphone-1st-anniversary1.jpg?ver=3.9.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6088732" cy="4302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1041</Words>
  <Application>Microsoft Office PowerPoint</Application>
  <PresentationFormat>화면 슬라이드 쇼(4:3)</PresentationFormat>
  <Paragraphs>329</Paragraphs>
  <Slides>20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2장. 탐색적 자료분석이란?</vt:lpstr>
      <vt:lpstr>2.1 EDA</vt:lpstr>
      <vt:lpstr>2.1.1 EDA의 역사</vt:lpstr>
      <vt:lpstr>2.2 네 가지 주제</vt:lpstr>
      <vt:lpstr>2.2.1 저항성</vt:lpstr>
      <vt:lpstr>2.2.2 잔차</vt:lpstr>
      <vt:lpstr>2.2.2 잔차</vt:lpstr>
      <vt:lpstr>2.2.3 자료의 재표현</vt:lpstr>
      <vt:lpstr>2.2.4 그래픽 표현</vt:lpstr>
      <vt:lpstr>2.3 그래프의 유용성</vt:lpstr>
      <vt:lpstr>2.3 그래프의 유용성</vt:lpstr>
      <vt:lpstr>2.4 기본 철학</vt:lpstr>
      <vt:lpstr>2.4 기본 철학</vt:lpstr>
      <vt:lpstr>2.5 성공사례 환경연구 사례</vt:lpstr>
      <vt:lpstr>2.5 성공사례 환경연구 사례</vt:lpstr>
      <vt:lpstr>실증적 연구의 중요 요소</vt:lpstr>
      <vt:lpstr>2.5 성공사례 신용카드 부정 적발 시스템</vt:lpstr>
      <vt:lpstr>2.5 성공사례 신용카드 부정 적발 시스템</vt:lpstr>
      <vt:lpstr>2.6 요약</vt:lpstr>
      <vt:lpstr>감사합니다 :d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2장. 탐색적 자료분석이란?</dc:title>
  <dc:creator>Jane</dc:creator>
  <cp:lastModifiedBy>Jane</cp:lastModifiedBy>
  <cp:revision>45</cp:revision>
  <dcterms:created xsi:type="dcterms:W3CDTF">2014-11-13T11:28:28Z</dcterms:created>
  <dcterms:modified xsi:type="dcterms:W3CDTF">2014-11-14T06:54:49Z</dcterms:modified>
</cp:coreProperties>
</file>