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67" r:id="rId5"/>
    <p:sldId id="264" r:id="rId6"/>
    <p:sldId id="260" r:id="rId7"/>
    <p:sldId id="259" r:id="rId8"/>
    <p:sldId id="261" r:id="rId9"/>
    <p:sldId id="277" r:id="rId10"/>
    <p:sldId id="268" r:id="rId11"/>
    <p:sldId id="271" r:id="rId12"/>
    <p:sldId id="274" r:id="rId13"/>
    <p:sldId id="273" r:id="rId14"/>
    <p:sldId id="275" r:id="rId15"/>
    <p:sldId id="272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A5B49-8277-43B3-B649-4F85A09E4CAB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DDCF-53F5-4FB4-96EF-817973984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7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nie</a:t>
            </a:r>
            <a:r>
              <a:rPr lang="pl-PL" baseline="0" dirty="0" smtClean="0"/>
              <a:t> zrażać się jednak że tutorial z v3 zawsze czegoś można się nauczyć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DDCF-53F5-4FB4-96EF-8179739845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6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5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2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1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7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92D7-A792-4368-BC86-2481796D1774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17DE-B377-496A-92E6-89893C0DA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omsson.github.io/dragit/example/n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bl.ocks.org/mbostock/102184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Gallery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3/d3/wiki/api-referen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blob/master/CHANGES.md#paths-d3-pa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" TargetMode="External"/><Relationship Id="rId3" Type="http://schemas.openxmlformats.org/officeDocument/2006/relationships/hyperlink" Target="http://chimera.labs.oreilly.com/books/1230000000345/index.html" TargetMode="External"/><Relationship Id="rId7" Type="http://schemas.openxmlformats.org/officeDocument/2006/relationships/hyperlink" Target="https://developer.mozilla.org/pl/docs/Web/CSS/Na_pocz%C4%85tek" TargetMode="External"/><Relationship Id="rId2" Type="http://schemas.openxmlformats.org/officeDocument/2006/relationships/hyperlink" Target="https://bl.ocks.org/mbosto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SVG/Overview.html" TargetMode="External"/><Relationship Id="rId11" Type="http://schemas.openxmlformats.org/officeDocument/2006/relationships/hyperlink" Target="http://webmasters.stackexchange.com/questions/8525/how-to-open-the-javascript-console-in-different-browsers" TargetMode="External"/><Relationship Id="rId5" Type="http://schemas.openxmlformats.org/officeDocument/2006/relationships/hyperlink" Target="https://developer.mozilla.org/en-US/docs/Web/SVG" TargetMode="External"/><Relationship Id="rId10" Type="http://schemas.openxmlformats.org/officeDocument/2006/relationships/hyperlink" Target="http://www.jeromecukier.net/blog/2012/09/04/getting-to-hello-world-with-d3/" TargetMode="External"/><Relationship Id="rId4" Type="http://schemas.openxmlformats.org/officeDocument/2006/relationships/hyperlink" Target="http://d3indepth.com/" TargetMode="External"/><Relationship Id="rId9" Type="http://schemas.openxmlformats.org/officeDocument/2006/relationships/hyperlink" Target="http://www.jeromecukier.net/wp-content/uploads/2012/10/d3-cheat-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81798" y="696036"/>
            <a:ext cx="8512935" cy="916888"/>
          </a:xfrm>
        </p:spPr>
        <p:txBody>
          <a:bodyPr>
            <a:normAutofit/>
          </a:bodyPr>
          <a:lstStyle/>
          <a:p>
            <a:r>
              <a:rPr lang="pl-PL" b="1" dirty="0"/>
              <a:t>Warsztaty z biblioteki </a:t>
            </a:r>
            <a:r>
              <a:rPr lang="pl-PL" b="1" dirty="0" smtClean="0"/>
              <a:t>D3.js</a:t>
            </a:r>
            <a:endParaRPr lang="en-GB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9265" y="1750394"/>
            <a:ext cx="6858000" cy="1655762"/>
          </a:xfrm>
        </p:spPr>
        <p:txBody>
          <a:bodyPr>
            <a:normAutofit/>
          </a:bodyPr>
          <a:lstStyle/>
          <a:p>
            <a:r>
              <a:rPr lang="pl-PL" sz="3200" b="1" dirty="0" err="1">
                <a:solidFill>
                  <a:schemeClr val="accent1">
                    <a:lumMod val="75000"/>
                  </a:schemeClr>
                </a:solidFill>
              </a:rPr>
              <a:t>WhyR</a:t>
            </a:r>
            <a:r>
              <a:rPr lang="pl-PL" sz="3200" b="1" dirty="0">
                <a:solidFill>
                  <a:schemeClr val="accent1">
                    <a:lumMod val="75000"/>
                  </a:schemeClr>
                </a:solidFill>
              </a:rPr>
              <a:t>? 2017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7237927" y="6387922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Ewa Baranowska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2"/>
          <a:srcRect l="194" t="17247" r="6872" b="6206"/>
          <a:stretch/>
        </p:blipFill>
        <p:spPr>
          <a:xfrm>
            <a:off x="1266965" y="2715903"/>
            <a:ext cx="6542600" cy="30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D3 = dane + elementy </a:t>
            </a:r>
            <a:r>
              <a:rPr lang="pl-PL" dirty="0" err="1" smtClean="0"/>
              <a:t>htmla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 - czym dysponujemy?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3 obserwacje z naszego zbioru: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3 kółka:</a:t>
            </a:r>
          </a:p>
          <a:p>
            <a:pPr lvl="1"/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9" y="3250795"/>
            <a:ext cx="6524625" cy="8477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3"/>
          <a:srcRect l="1429"/>
          <a:stretch/>
        </p:blipFill>
        <p:spPr>
          <a:xfrm>
            <a:off x="1296039" y="4833049"/>
            <a:ext cx="7564762" cy="14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Faza UPDATE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tyle samo obserwacji co elementów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/>
          <a:srcRect b="26718"/>
          <a:stretch/>
        </p:blipFill>
        <p:spPr>
          <a:xfrm>
            <a:off x="1440040" y="2810320"/>
            <a:ext cx="6263919" cy="35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Faza UPDATE</a:t>
            </a:r>
            <a:endParaRPr lang="en-GB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21" y="2079460"/>
            <a:ext cx="7616158" cy="38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Faza ENTER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więcej</a:t>
            </a:r>
            <a:r>
              <a:rPr lang="pl-PL" dirty="0" smtClean="0"/>
              <a:t> </a:t>
            </a:r>
            <a:r>
              <a:rPr lang="pl-PL" dirty="0" smtClean="0"/>
              <a:t>obserwacji niż elementów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4" y="2466120"/>
            <a:ext cx="5363569" cy="40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Faza ENTER</a:t>
            </a:r>
            <a:endParaRPr lang="en-GB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169600"/>
            <a:ext cx="7886702" cy="36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Faza EXIT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mniej obserwacji niż elementów</a:t>
            </a:r>
            <a:endParaRPr lang="en-GB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08" y="2497349"/>
            <a:ext cx="6960784" cy="38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Faza EXIT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233" y="2778957"/>
            <a:ext cx="4667534" cy="13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warsztatów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854558"/>
            <a:ext cx="7886700" cy="43224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 smtClean="0"/>
              <a:t>Krótki wstęp o D3 (5 – 10 minut)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 smtClean="0"/>
              <a:t>Use</a:t>
            </a:r>
            <a:r>
              <a:rPr lang="pl-PL" sz="2400" dirty="0" smtClean="0"/>
              <a:t> </a:t>
            </a:r>
            <a:r>
              <a:rPr lang="pl-PL" sz="2400" dirty="0" err="1" smtClean="0"/>
              <a:t>case</a:t>
            </a:r>
            <a:r>
              <a:rPr lang="pl-PL" sz="2400" dirty="0" smtClean="0"/>
              <a:t> z danymi o tramwajach (20 – 25 min)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27" y="2975020"/>
            <a:ext cx="5577212" cy="33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D3 - definicja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49" y="1825625"/>
            <a:ext cx="802403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1800" b="1" dirty="0" smtClean="0">
                <a:latin typeface="Segoe WP Light" pitchFamily="34" charset="0"/>
                <a:cs typeface="Segoe WP Light" pitchFamily="34" charset="0"/>
              </a:rPr>
              <a:t>D3</a:t>
            </a:r>
            <a:r>
              <a:rPr lang="pl-PL" sz="1800" dirty="0" smtClean="0">
                <a:latin typeface="Segoe WP Light" pitchFamily="34" charset="0"/>
                <a:cs typeface="Segoe WP Light" pitchFamily="34" charset="0"/>
              </a:rPr>
              <a:t> to biblioteka </a:t>
            </a:r>
            <a:r>
              <a:rPr lang="pl-PL" sz="1800" dirty="0" err="1" smtClean="0">
                <a:latin typeface="Segoe WP Light" pitchFamily="34" charset="0"/>
                <a:cs typeface="Segoe WP Light" pitchFamily="34" charset="0"/>
              </a:rPr>
              <a:t>JavaScriptowa</a:t>
            </a:r>
            <a:r>
              <a:rPr lang="pl-PL" sz="1800" dirty="0" smtClean="0">
                <a:latin typeface="Segoe WP Light" pitchFamily="34" charset="0"/>
                <a:cs typeface="Segoe WP Light" pitchFamily="34" charset="0"/>
              </a:rPr>
              <a:t> służąca do generowania s</a:t>
            </a:r>
            <a:r>
              <a:rPr lang="pl-PL" sz="1800" u="sng" dirty="0" smtClean="0">
                <a:latin typeface="Segoe WP Light" pitchFamily="34" charset="0"/>
                <a:cs typeface="Segoe WP Light" pitchFamily="34" charset="0"/>
              </a:rPr>
              <a:t>personalizowanych</a:t>
            </a:r>
            <a:r>
              <a:rPr lang="pl-PL" sz="1800" dirty="0" smtClean="0">
                <a:latin typeface="Segoe WP Light" pitchFamily="34" charset="0"/>
                <a:cs typeface="Segoe WP Light" pitchFamily="34" charset="0"/>
              </a:rPr>
              <a:t>, </a:t>
            </a:r>
            <a:r>
              <a:rPr lang="pl-PL" sz="1800" u="sng" dirty="0" smtClean="0">
                <a:latin typeface="Segoe WP Light" pitchFamily="34" charset="0"/>
                <a:cs typeface="Segoe WP Light" pitchFamily="34" charset="0"/>
              </a:rPr>
              <a:t>interaktywnych</a:t>
            </a:r>
            <a:r>
              <a:rPr lang="pl-PL" sz="1800" dirty="0" smtClean="0">
                <a:latin typeface="Segoe WP Light" pitchFamily="34" charset="0"/>
                <a:cs typeface="Segoe WP Light" pitchFamily="34" charset="0"/>
              </a:rPr>
              <a:t>  wizualizacji, działających w </a:t>
            </a:r>
            <a:r>
              <a:rPr lang="pl-PL" sz="1800" u="sng" dirty="0" smtClean="0">
                <a:latin typeface="Segoe WP Light" pitchFamily="34" charset="0"/>
                <a:cs typeface="Segoe WP Light" pitchFamily="34" charset="0"/>
              </a:rPr>
              <a:t>przeglądarkach internetowych</a:t>
            </a:r>
            <a:r>
              <a:rPr lang="pl-PL" sz="2400" dirty="0" smtClean="0">
                <a:latin typeface="Segoe WP Light" pitchFamily="34" charset="0"/>
                <a:cs typeface="Segoe WP Light" pitchFamily="34" charset="0"/>
              </a:rPr>
              <a:t>.  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800" dirty="0">
              <a:latin typeface="Segoe WP Light" pitchFamily="34" charset="0"/>
              <a:cs typeface="Segoe WP Light" pitchFamily="34" charset="0"/>
            </a:endParaRPr>
          </a:p>
        </p:txBody>
      </p:sp>
      <p:pic>
        <p:nvPicPr>
          <p:cNvPr id="7" name="Obraz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44412"/>
            <a:ext cx="3846086" cy="2372955"/>
          </a:xfrm>
          <a:prstGeom prst="rect">
            <a:avLst/>
          </a:prstGeom>
        </p:spPr>
      </p:pic>
      <p:pic>
        <p:nvPicPr>
          <p:cNvPr id="4" name="Obraz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329" y="3530402"/>
            <a:ext cx="3302758" cy="24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D3 - nazwa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Segoe WP Light" pitchFamily="34" charset="0"/>
                <a:cs typeface="Segoe WP Light" pitchFamily="34" charset="0"/>
              </a:rPr>
              <a:t>D3 =  </a:t>
            </a:r>
            <a:r>
              <a:rPr lang="pl-PL" b="1" dirty="0">
                <a:latin typeface="Segoe WP Light" pitchFamily="34" charset="0"/>
                <a:cs typeface="Segoe WP Light" pitchFamily="34" charset="0"/>
              </a:rPr>
              <a:t>D</a:t>
            </a:r>
            <a:r>
              <a:rPr lang="pl-PL" dirty="0">
                <a:latin typeface="Segoe WP Light" pitchFamily="34" charset="0"/>
                <a:cs typeface="Segoe WP Light" pitchFamily="34" charset="0"/>
              </a:rPr>
              <a:t>ata-</a:t>
            </a:r>
            <a:r>
              <a:rPr lang="pl-PL" b="1" dirty="0" err="1">
                <a:latin typeface="Segoe WP Light" pitchFamily="34" charset="0"/>
                <a:cs typeface="Segoe WP Light" pitchFamily="34" charset="0"/>
              </a:rPr>
              <a:t>D</a:t>
            </a:r>
            <a:r>
              <a:rPr lang="pl-PL" dirty="0" err="1">
                <a:latin typeface="Segoe WP Light" pitchFamily="34" charset="0"/>
                <a:cs typeface="Segoe WP Light" pitchFamily="34" charset="0"/>
              </a:rPr>
              <a:t>riven</a:t>
            </a:r>
            <a:r>
              <a:rPr lang="pl-PL" dirty="0">
                <a:latin typeface="Segoe WP Light" pitchFamily="34" charset="0"/>
                <a:cs typeface="Segoe WP Light" pitchFamily="34" charset="0"/>
              </a:rPr>
              <a:t> </a:t>
            </a:r>
            <a:r>
              <a:rPr lang="pl-PL" b="1" dirty="0" err="1">
                <a:latin typeface="Segoe WP Light" pitchFamily="34" charset="0"/>
                <a:cs typeface="Segoe WP Light" pitchFamily="34" charset="0"/>
              </a:rPr>
              <a:t>D</a:t>
            </a:r>
            <a:r>
              <a:rPr lang="pl-PL" dirty="0" err="1">
                <a:latin typeface="Segoe WP Light" pitchFamily="34" charset="0"/>
                <a:cs typeface="Segoe WP Light" pitchFamily="34" charset="0"/>
              </a:rPr>
              <a:t>ocuments</a:t>
            </a:r>
            <a:endParaRPr lang="pl-PL" dirty="0">
              <a:latin typeface="Segoe WP Light" pitchFamily="34" charset="0"/>
              <a:cs typeface="Segoe WP Light" pitchFamily="34" charset="0"/>
            </a:endParaRP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27" y="3416356"/>
            <a:ext cx="2071316" cy="141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/>
          <a:srcRect r="25155"/>
          <a:stretch/>
        </p:blipFill>
        <p:spPr bwMode="auto">
          <a:xfrm>
            <a:off x="6227095" y="3046051"/>
            <a:ext cx="2757456" cy="215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Znalezione obrazy dla zapytania d3,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5611" y="3018419"/>
            <a:ext cx="2047916" cy="2047916"/>
          </a:xfrm>
          <a:prstGeom prst="rect">
            <a:avLst/>
          </a:prstGeom>
          <a:noFill/>
        </p:spPr>
      </p:pic>
      <p:cxnSp>
        <p:nvCxnSpPr>
          <p:cNvPr id="11" name="Łącznik prosty ze strzałką 10"/>
          <p:cNvCxnSpPr/>
          <p:nvPr/>
        </p:nvCxnSpPr>
        <p:spPr>
          <a:xfrm flipV="1">
            <a:off x="5290447" y="4016180"/>
            <a:ext cx="789728" cy="17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V="1">
            <a:off x="2305883" y="4024912"/>
            <a:ext cx="789728" cy="17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880612" y="58230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dane</a:t>
            </a:r>
            <a:endParaRPr lang="en-GB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3213609" y="5821967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wiązane przez D3</a:t>
            </a:r>
            <a:endParaRPr lang="en-GB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508570" y="578623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 dokumentem 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5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D3 – prezentacja, nie eksploracja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845693"/>
            <a:ext cx="723968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46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Używane technologie</a:t>
            </a:r>
            <a:endParaRPr lang="en-GB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43748" y="1426322"/>
            <a:ext cx="7429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l-PL" sz="2400" dirty="0" smtClean="0">
              <a:latin typeface="Segoe WP Light" pitchFamily="34" charset="0"/>
              <a:cs typeface="Segoe WP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l-PL" sz="2400" dirty="0" smtClean="0">
              <a:latin typeface="Segoe WP Light" pitchFamily="34" charset="0"/>
              <a:cs typeface="Segoe WP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l-PL" sz="2400" dirty="0" smtClean="0">
              <a:latin typeface="Segoe WP Light" pitchFamily="34" charset="0"/>
              <a:cs typeface="Segoe WP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l-PL" sz="2400" dirty="0" smtClean="0">
              <a:latin typeface="Segoe WP Light" pitchFamily="34" charset="0"/>
              <a:cs typeface="Segoe WP Light" pitchFamily="34" charset="0"/>
            </a:endParaRPr>
          </a:p>
        </p:txBody>
      </p:sp>
      <p:pic>
        <p:nvPicPr>
          <p:cNvPr id="5" name="Picture 2" descr="Znalezione obrazy dla zapytania HTML5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310" y="3140834"/>
            <a:ext cx="1439998" cy="1440000"/>
          </a:xfrm>
          <a:prstGeom prst="rect">
            <a:avLst/>
          </a:prstGeom>
          <a:noFill/>
        </p:spPr>
      </p:pic>
      <p:pic>
        <p:nvPicPr>
          <p:cNvPr id="6" name="Picture 7" descr="Znalezione obrazy dla zapytania d3,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268" y="4609438"/>
            <a:ext cx="2047916" cy="2047916"/>
          </a:xfrm>
          <a:prstGeom prst="rect">
            <a:avLst/>
          </a:prstGeom>
          <a:noFill/>
        </p:spPr>
      </p:pic>
      <p:pic>
        <p:nvPicPr>
          <p:cNvPr id="7" name="Picture 4" descr="Znalezione obrazy dla zapytania svg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384" y="1569198"/>
            <a:ext cx="1795856" cy="1717492"/>
          </a:xfrm>
          <a:prstGeom prst="rect">
            <a:avLst/>
          </a:prstGeom>
          <a:noFill/>
        </p:spPr>
      </p:pic>
      <p:pic>
        <p:nvPicPr>
          <p:cNvPr id="8" name="Picture 6" descr="Znalezione obrazy dla zapytania css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0028" y="1640636"/>
            <a:ext cx="1027201" cy="1440000"/>
          </a:xfrm>
          <a:prstGeom prst="rect">
            <a:avLst/>
          </a:prstGeom>
          <a:noFill/>
        </p:spPr>
      </p:pic>
      <p:pic>
        <p:nvPicPr>
          <p:cNvPr id="9" name="Picture 8" descr="Znalezione obrazy dla zapytania javascript 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3102" y="2855082"/>
            <a:ext cx="1440000" cy="1440000"/>
          </a:xfrm>
          <a:prstGeom prst="rect">
            <a:avLst/>
          </a:prstGeom>
          <a:noFill/>
        </p:spPr>
      </p:pic>
      <p:cxnSp>
        <p:nvCxnSpPr>
          <p:cNvPr id="10" name="Łącznik prosty ze strzałką 9"/>
          <p:cNvCxnSpPr/>
          <p:nvPr/>
        </p:nvCxnSpPr>
        <p:spPr>
          <a:xfrm>
            <a:off x="2443946" y="4140966"/>
            <a:ext cx="785818" cy="571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rot="16200000" flipH="1">
            <a:off x="3551235" y="3533743"/>
            <a:ext cx="785818" cy="428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rot="5400000">
            <a:off x="5087152" y="3569462"/>
            <a:ext cx="785818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rot="10800000" flipV="1">
            <a:off x="6158723" y="4140966"/>
            <a:ext cx="785818" cy="500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D3 – podstawowe informacje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l-PL" sz="2400" dirty="0" smtClean="0">
                <a:latin typeface="Segoe WP Light" pitchFamily="34" charset="0"/>
                <a:cs typeface="Segoe WP Light" pitchFamily="34" charset="0"/>
              </a:rPr>
              <a:t>darmowa biblioteka </a:t>
            </a:r>
            <a:r>
              <a:rPr lang="pl-PL" sz="2400" dirty="0" err="1" smtClean="0">
                <a:latin typeface="Segoe WP Light" pitchFamily="34" charset="0"/>
                <a:cs typeface="Segoe WP Light" pitchFamily="34" charset="0"/>
              </a:rPr>
              <a:t>JavaScriptowa</a:t>
            </a:r>
            <a:endParaRPr lang="pl-PL" sz="2400" dirty="0">
              <a:latin typeface="Segoe WP Light" pitchFamily="34" charset="0"/>
              <a:cs typeface="Segoe WP Light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l-PL" sz="2400" dirty="0">
                <a:latin typeface="Segoe WP Light" pitchFamily="34" charset="0"/>
                <a:cs typeface="Segoe WP Light" pitchFamily="34" charset="0"/>
              </a:rPr>
              <a:t>autor: Mike </a:t>
            </a:r>
            <a:r>
              <a:rPr lang="pl-PL" sz="2400" dirty="0" err="1" smtClean="0">
                <a:latin typeface="Segoe WP Light" pitchFamily="34" charset="0"/>
                <a:cs typeface="Segoe WP Light" pitchFamily="34" charset="0"/>
              </a:rPr>
              <a:t>Bostock</a:t>
            </a:r>
            <a:r>
              <a:rPr lang="pl-PL" sz="2400" dirty="0" smtClean="0">
                <a:latin typeface="Segoe WP Light" pitchFamily="34" charset="0"/>
                <a:cs typeface="Segoe WP Light" pitchFamily="34" charset="0"/>
              </a:rPr>
              <a:t> </a:t>
            </a:r>
            <a:endParaRPr lang="pl-PL" sz="2400" dirty="0">
              <a:latin typeface="Segoe WP Light" pitchFamily="34" charset="0"/>
              <a:cs typeface="Segoe WP Light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l-PL" sz="2400" dirty="0">
                <a:latin typeface="Segoe WP Light" pitchFamily="34" charset="0"/>
                <a:cs typeface="Segoe WP Light" pitchFamily="34" charset="0"/>
                <a:hlinkClick r:id="rId2"/>
              </a:rPr>
              <a:t>https://d3js.org/</a:t>
            </a:r>
            <a:r>
              <a:rPr lang="pl-PL" sz="2400" dirty="0">
                <a:latin typeface="Segoe WP Light" pitchFamily="34" charset="0"/>
                <a:cs typeface="Segoe WP Light" pitchFamily="34" charset="0"/>
              </a:rPr>
              <a:t>  - strona główna</a:t>
            </a:r>
          </a:p>
          <a:p>
            <a:pPr marL="342900" indent="-342900">
              <a:lnSpc>
                <a:spcPct val="150000"/>
              </a:lnSpc>
            </a:pPr>
            <a:r>
              <a:rPr lang="pl-PL" sz="2400" dirty="0">
                <a:latin typeface="Segoe WP Light" pitchFamily="34" charset="0"/>
                <a:cs typeface="Segoe WP Light" pitchFamily="34" charset="0"/>
                <a:hlinkClick r:id="rId3"/>
              </a:rPr>
              <a:t>https://github.com/d3/d3/wiki/Gallery</a:t>
            </a:r>
            <a:r>
              <a:rPr lang="pl-PL" sz="2400" dirty="0">
                <a:latin typeface="Segoe WP Light" pitchFamily="34" charset="0"/>
                <a:cs typeface="Segoe WP Light" pitchFamily="34" charset="0"/>
              </a:rPr>
              <a:t> - przykłady</a:t>
            </a:r>
          </a:p>
          <a:p>
            <a:pPr marL="342900" indent="-342900">
              <a:lnSpc>
                <a:spcPct val="150000"/>
              </a:lnSpc>
            </a:pPr>
            <a:r>
              <a:rPr lang="pl-PL" sz="2400" dirty="0">
                <a:latin typeface="Segoe WP Light" pitchFamily="34" charset="0"/>
                <a:cs typeface="Segoe WP Light" pitchFamily="34" charset="0"/>
                <a:hlinkClick r:id="rId4"/>
              </a:rPr>
              <a:t>API </a:t>
            </a:r>
            <a:r>
              <a:rPr lang="pl-PL" sz="2400" dirty="0" err="1">
                <a:latin typeface="Segoe WP Light" pitchFamily="34" charset="0"/>
                <a:cs typeface="Segoe WP Light" pitchFamily="34" charset="0"/>
                <a:hlinkClick r:id="rId4"/>
              </a:rPr>
              <a:t>reference</a:t>
            </a:r>
            <a:r>
              <a:rPr lang="pl-PL" sz="2400" dirty="0">
                <a:latin typeface="Segoe WP Light" pitchFamily="34" charset="0"/>
                <a:cs typeface="Segoe WP Light" pitchFamily="34" charset="0"/>
                <a:hlinkClick r:id="rId4"/>
              </a:rPr>
              <a:t> D3</a:t>
            </a:r>
            <a:r>
              <a:rPr lang="pl-PL" sz="2400" dirty="0">
                <a:latin typeface="Segoe WP Light" pitchFamily="34" charset="0"/>
                <a:cs typeface="Segoe WP Light" pitchFamily="34" charset="0"/>
              </a:rPr>
              <a:t> - dokumentacja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2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Wersje D3.js: </a:t>
            </a:r>
            <a:r>
              <a:rPr lang="pl-PL" b="1" dirty="0" smtClean="0"/>
              <a:t>v3 </a:t>
            </a:r>
            <a:r>
              <a:rPr lang="pl-PL" dirty="0" smtClean="0"/>
              <a:t>vs </a:t>
            </a:r>
            <a:r>
              <a:rPr lang="pl-PL" b="1" dirty="0" smtClean="0"/>
              <a:t>v4</a:t>
            </a:r>
            <a:endParaRPr lang="en-GB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000" dirty="0" smtClean="0"/>
              <a:t>nowa wersja 4 od poprzedniego roku</a:t>
            </a:r>
          </a:p>
          <a:p>
            <a:r>
              <a:rPr lang="pl-PL" sz="2000" dirty="0" smtClean="0"/>
              <a:t>różnice m.in.:</a:t>
            </a:r>
          </a:p>
          <a:p>
            <a:pPr lvl="1"/>
            <a:r>
              <a:rPr lang="pl-PL" sz="1800" dirty="0" smtClean="0"/>
              <a:t>podział biblioteki na moduły</a:t>
            </a:r>
          </a:p>
          <a:p>
            <a:pPr lvl="1"/>
            <a:r>
              <a:rPr lang="pl-PL" sz="1800" dirty="0" smtClean="0"/>
              <a:t>nazewnictwo funkcji (</a:t>
            </a:r>
            <a:r>
              <a:rPr lang="pl-PL" sz="1800" dirty="0"/>
              <a:t>d3.scale.linear() -&gt; </a:t>
            </a:r>
            <a:r>
              <a:rPr lang="pl-PL" sz="1800" dirty="0" smtClean="0"/>
              <a:t>d3.scaleLinear)</a:t>
            </a:r>
          </a:p>
          <a:p>
            <a:pPr lvl="1"/>
            <a:r>
              <a:rPr lang="pl-PL" sz="1800" dirty="0" smtClean="0"/>
              <a:t>działanie </a:t>
            </a:r>
            <a:r>
              <a:rPr lang="pl-PL" sz="1800" dirty="0" err="1" smtClean="0"/>
              <a:t>selections</a:t>
            </a:r>
            <a:r>
              <a:rPr lang="pl-PL" sz="1800" dirty="0" smtClean="0"/>
              <a:t> (kluczowych elementów D3)</a:t>
            </a:r>
          </a:p>
          <a:p>
            <a:r>
              <a:rPr lang="pl-PL" sz="2000" b="1" dirty="0" smtClean="0"/>
              <a:t>=&gt; nie wystarczy podmienić </a:t>
            </a:r>
            <a:r>
              <a:rPr lang="pl-PL" sz="2000" b="1" dirty="0"/>
              <a:t>wersji w pliku </a:t>
            </a:r>
            <a:endParaRPr lang="pl-PL" sz="1800" dirty="0" smtClean="0"/>
          </a:p>
          <a:p>
            <a:r>
              <a:rPr lang="pl-PL" sz="2000" dirty="0" smtClean="0"/>
              <a:t>gdzie znaleźć informacje o używanej wersji:</a:t>
            </a:r>
          </a:p>
          <a:p>
            <a:pPr lvl="1"/>
            <a:r>
              <a:rPr lang="pl-PL" sz="1800" dirty="0" smtClean="0"/>
              <a:t>d3.version w konsoli JavaScript w przeglądarce</a:t>
            </a:r>
          </a:p>
          <a:p>
            <a:pPr lvl="1"/>
            <a:r>
              <a:rPr lang="pl-PL" sz="1800" dirty="0" smtClean="0"/>
              <a:t>dołączany skrypt w nagłówku </a:t>
            </a:r>
            <a:r>
              <a:rPr lang="pl-PL" sz="1800" dirty="0" err="1" smtClean="0"/>
              <a:t>htmla</a:t>
            </a:r>
            <a:endParaRPr lang="pl-PL" sz="1800" dirty="0" smtClean="0"/>
          </a:p>
          <a:p>
            <a:r>
              <a:rPr lang="pl-PL" sz="2000" dirty="0" smtClean="0"/>
              <a:t>wszystkie </a:t>
            </a:r>
            <a:r>
              <a:rPr lang="pl-PL" sz="2000" dirty="0"/>
              <a:t>zmiany są omówione </a:t>
            </a:r>
            <a:r>
              <a:rPr lang="pl-PL" sz="2000" dirty="0" smtClean="0"/>
              <a:t>zbiorczo na </a:t>
            </a:r>
            <a:r>
              <a:rPr lang="pl-PL" sz="2000" u="sng" dirty="0" err="1" smtClean="0">
                <a:hlinkClick r:id="rId3"/>
              </a:rPr>
              <a:t>githubie</a:t>
            </a:r>
            <a:endParaRPr lang="en-GB" sz="2000" dirty="0"/>
          </a:p>
          <a:p>
            <a:pPr lvl="1"/>
            <a:endParaRPr lang="pl-PL" sz="1800" dirty="0" smtClean="0"/>
          </a:p>
          <a:p>
            <a:pPr lvl="1"/>
            <a:endParaRPr lang="en-GB" sz="18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l="5517" r="6012" b="6909"/>
          <a:stretch/>
        </p:blipFill>
        <p:spPr>
          <a:xfrm>
            <a:off x="6828216" y="1690689"/>
            <a:ext cx="1906075" cy="98250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5"/>
          <a:srcRect r="12581"/>
          <a:stretch/>
        </p:blipFill>
        <p:spPr>
          <a:xfrm>
            <a:off x="6175378" y="3654820"/>
            <a:ext cx="2773864" cy="114900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6297768" y="4502393"/>
            <a:ext cx="2651474" cy="2112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ostokąt 7"/>
          <p:cNvSpPr/>
          <p:nvPr/>
        </p:nvSpPr>
        <p:spPr>
          <a:xfrm>
            <a:off x="6828216" y="2165549"/>
            <a:ext cx="1118050" cy="37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Materiały online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b="1" dirty="0" smtClean="0">
                <a:ea typeface="Times New Roman" pitchFamily="18" charset="0"/>
                <a:cs typeface="Segoe WP Light" pitchFamily="34" charset="0"/>
              </a:rPr>
              <a:t>D3 przykłady:    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2"/>
              </a:rPr>
              <a:t>bl.ocks.org</a:t>
            </a:r>
            <a:endParaRPr lang="pl-PL" sz="2000" dirty="0" smtClean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l-PL" sz="2000" b="1" dirty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b="1" dirty="0" err="1">
                <a:ea typeface="Times New Roman" pitchFamily="18" charset="0"/>
                <a:cs typeface="Segoe WP Light" pitchFamily="34" charset="0"/>
              </a:rPr>
              <a:t>tutoriale</a:t>
            </a:r>
            <a:r>
              <a:rPr lang="pl-PL" sz="2000" b="1" dirty="0">
                <a:ea typeface="Times New Roman" pitchFamily="18" charset="0"/>
                <a:cs typeface="Segoe WP Light" pitchFamily="34" charset="0"/>
              </a:rPr>
              <a:t> </a:t>
            </a:r>
            <a:r>
              <a:rPr lang="pl-PL" sz="2000" b="1" dirty="0" smtClean="0">
                <a:ea typeface="Times New Roman" pitchFamily="18" charset="0"/>
                <a:cs typeface="Segoe WP Light" pitchFamily="34" charset="0"/>
              </a:rPr>
              <a:t>D3:   </a:t>
            </a:r>
            <a:r>
              <a:rPr lang="en-US" sz="2000" dirty="0" smtClean="0">
                <a:ea typeface="Times New Roman" pitchFamily="18" charset="0"/>
                <a:cs typeface="Segoe WP Light" pitchFamily="34" charset="0"/>
                <a:hlinkClick r:id="rId3"/>
              </a:rPr>
              <a:t>tutorial Scott Murray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</a:rPr>
              <a:t>,   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4"/>
              </a:rPr>
              <a:t>http</a:t>
            </a:r>
            <a:r>
              <a:rPr lang="pl-PL" sz="2000" dirty="0">
                <a:ea typeface="Times New Roman" pitchFamily="18" charset="0"/>
                <a:cs typeface="Segoe WP Light" pitchFamily="34" charset="0"/>
                <a:hlinkClick r:id="rId4"/>
              </a:rPr>
              <a:t>://d3indepth.com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4"/>
              </a:rPr>
              <a:t>/</a:t>
            </a:r>
            <a:endParaRPr lang="pl-PL" sz="2000" b="1" dirty="0" smtClean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l-PL" sz="2000" b="1" dirty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b="1" dirty="0">
                <a:ea typeface="Times New Roman" pitchFamily="18" charset="0"/>
                <a:cs typeface="Segoe WP Light" pitchFamily="34" charset="0"/>
              </a:rPr>
              <a:t>SVG</a:t>
            </a:r>
            <a:r>
              <a:rPr lang="pl-PL" sz="2000" b="1" dirty="0" smtClean="0">
                <a:ea typeface="Times New Roman" pitchFamily="18" charset="0"/>
                <a:cs typeface="Segoe WP Light" pitchFamily="34" charset="0"/>
              </a:rPr>
              <a:t>: 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5"/>
              </a:rPr>
              <a:t>dokumentacja </a:t>
            </a:r>
            <a:r>
              <a:rPr lang="pl-PL" sz="2000" dirty="0">
                <a:ea typeface="Times New Roman" pitchFamily="18" charset="0"/>
                <a:cs typeface="Segoe WP Light" pitchFamily="34" charset="0"/>
                <a:hlinkClick r:id="rId5"/>
              </a:rPr>
              <a:t>MDN o SVG</a:t>
            </a:r>
            <a:r>
              <a:rPr lang="pl-PL" sz="2000" b="1" dirty="0">
                <a:ea typeface="Times New Roman" pitchFamily="18" charset="0"/>
                <a:cs typeface="Segoe WP Light" pitchFamily="34" charset="0"/>
              </a:rPr>
              <a:t>, </a:t>
            </a:r>
            <a:r>
              <a:rPr lang="pl-PL" sz="2000" b="1" dirty="0" smtClean="0">
                <a:ea typeface="Times New Roman" pitchFamily="18" charset="0"/>
                <a:cs typeface="Segoe WP Light" pitchFamily="34" charset="0"/>
              </a:rPr>
              <a:t>  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6"/>
              </a:rPr>
              <a:t>dokumentacja </a:t>
            </a:r>
            <a:r>
              <a:rPr lang="pl-PL" sz="2000" dirty="0">
                <a:ea typeface="Times New Roman" pitchFamily="18" charset="0"/>
                <a:cs typeface="Segoe WP Light" pitchFamily="34" charset="0"/>
                <a:hlinkClick r:id="rId6"/>
              </a:rPr>
              <a:t>W3 o 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6"/>
              </a:rPr>
              <a:t>SVG</a:t>
            </a:r>
            <a:endParaRPr lang="pl-PL" sz="2000" dirty="0" smtClean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l-PL" sz="2000" b="1" dirty="0" smtClean="0">
              <a:ea typeface="Times New Roman" pitchFamily="18" charset="0"/>
              <a:cs typeface="Segoe WP Light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b="1" dirty="0" smtClean="0">
                <a:ea typeface="Times New Roman" pitchFamily="18" charset="0"/>
                <a:cs typeface="Segoe WP Light" pitchFamily="34" charset="0"/>
              </a:rPr>
              <a:t>CSS:   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7"/>
              </a:rPr>
              <a:t>tutorial MDN o CSS</a:t>
            </a:r>
            <a:endParaRPr lang="pl-PL" sz="2000" dirty="0" smtClean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l-PL" sz="2000" b="1" dirty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b="1" dirty="0" smtClean="0">
                <a:ea typeface="Times New Roman" pitchFamily="18" charset="0"/>
                <a:cs typeface="Segoe WP Light" pitchFamily="34" charset="0"/>
              </a:rPr>
              <a:t>JavaScript:  </a:t>
            </a:r>
            <a:r>
              <a:rPr lang="pl-PL" sz="2000" dirty="0" err="1" smtClean="0">
                <a:ea typeface="Times New Roman" pitchFamily="18" charset="0"/>
                <a:cs typeface="Segoe WP Light" pitchFamily="34" charset="0"/>
                <a:hlinkClick r:id="rId8"/>
              </a:rPr>
              <a:t>tutoriale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8"/>
              </a:rPr>
              <a:t> MDN o JavaScript</a:t>
            </a:r>
            <a:endParaRPr lang="pl-PL" sz="2000" dirty="0"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l-PL" sz="2000" dirty="0"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b="1" dirty="0">
                <a:cs typeface="Segoe WP Light" pitchFamily="34" charset="0"/>
              </a:rPr>
              <a:t>Inne</a:t>
            </a:r>
            <a:r>
              <a:rPr lang="pl-PL" sz="2000" b="1" dirty="0" smtClean="0">
                <a:cs typeface="Segoe WP Light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l-PL" sz="2000" dirty="0" smtClean="0"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err="1" smtClean="0">
                <a:ea typeface="Times New Roman" pitchFamily="18" charset="0"/>
                <a:cs typeface="Segoe WP Light" pitchFamily="34" charset="0"/>
                <a:hlinkClick r:id="rId9"/>
              </a:rPr>
              <a:t>cheatsheet</a:t>
            </a:r>
            <a:r>
              <a:rPr lang="en-US" sz="2000" dirty="0" smtClean="0">
                <a:ea typeface="Times New Roman" pitchFamily="18" charset="0"/>
                <a:cs typeface="Segoe WP Light" pitchFamily="34" charset="0"/>
                <a:hlinkClick r:id="rId9"/>
              </a:rPr>
              <a:t> </a:t>
            </a:r>
            <a:r>
              <a:rPr lang="en-US" sz="2000" dirty="0">
                <a:ea typeface="Times New Roman" pitchFamily="18" charset="0"/>
                <a:cs typeface="Segoe WP Light" pitchFamily="34" charset="0"/>
                <a:hlinkClick r:id="rId9"/>
              </a:rPr>
              <a:t>z D3 Jerome </a:t>
            </a:r>
            <a:r>
              <a:rPr lang="en-US" sz="2000" dirty="0" err="1" smtClean="0">
                <a:ea typeface="Times New Roman" pitchFamily="18" charset="0"/>
                <a:cs typeface="Segoe WP Light" pitchFamily="34" charset="0"/>
                <a:hlinkClick r:id="rId9"/>
              </a:rPr>
              <a:t>Cukier</a:t>
            </a:r>
            <a:endParaRPr lang="pl-PL" sz="2000" dirty="0" smtClean="0">
              <a:ea typeface="Times New Roman" pitchFamily="18" charset="0"/>
              <a:cs typeface="Segoe WP Light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dirty="0">
                <a:ea typeface="Times New Roman" pitchFamily="18" charset="0"/>
                <a:cs typeface="Segoe WP Light" pitchFamily="34" charset="0"/>
                <a:hlinkClick r:id="rId10"/>
              </a:rPr>
              <a:t>wstęp "narzędziowy" do </a:t>
            </a:r>
            <a:r>
              <a:rPr lang="pl-PL" sz="2000" dirty="0" smtClean="0">
                <a:ea typeface="Times New Roman" pitchFamily="18" charset="0"/>
                <a:cs typeface="Segoe WP Light" pitchFamily="34" charset="0"/>
                <a:hlinkClick r:id="rId10"/>
              </a:rPr>
              <a:t>D3</a:t>
            </a:r>
            <a:endParaRPr lang="pl-PL" sz="2000" dirty="0"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pl-PL" sz="2000" dirty="0">
                <a:ea typeface="Times New Roman" pitchFamily="18" charset="0"/>
                <a:cs typeface="Segoe WP Light" pitchFamily="34" charset="0"/>
                <a:hlinkClick r:id="rId11"/>
              </a:rPr>
              <a:t>otwieranie konsoli JS w różnych przeglądarkach</a:t>
            </a:r>
            <a:endParaRPr lang="pl-PL" sz="2000" dirty="0">
              <a:ea typeface="Times New Roman" pitchFamily="18" charset="0"/>
              <a:cs typeface="Segoe WP Light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pl-PL" sz="700" dirty="0">
              <a:latin typeface="Segoe WP Light" pitchFamily="34" charset="0"/>
              <a:cs typeface="Segoe WP Light" pitchFamily="34" charset="0"/>
            </a:endParaRPr>
          </a:p>
          <a:p>
            <a:pPr marL="0" indent="0">
              <a:buNone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8950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288</Words>
  <Application>Microsoft Office PowerPoint</Application>
  <PresentationFormat>Pokaz na ekranie (4:3)</PresentationFormat>
  <Paragraphs>69</Paragraphs>
  <Slides>16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WP Light</vt:lpstr>
      <vt:lpstr>Times New Roman</vt:lpstr>
      <vt:lpstr>Motyw pakietu Office</vt:lpstr>
      <vt:lpstr>Warsztaty z biblioteki D3.js</vt:lpstr>
      <vt:lpstr>Plan warsztatów</vt:lpstr>
      <vt:lpstr>D3 - definicja</vt:lpstr>
      <vt:lpstr>D3 - nazwa</vt:lpstr>
      <vt:lpstr>D3 – prezentacja, nie eksploracja</vt:lpstr>
      <vt:lpstr>Używane technologie</vt:lpstr>
      <vt:lpstr>D3 – podstawowe informacje</vt:lpstr>
      <vt:lpstr>Wersje D3.js: v3 vs v4</vt:lpstr>
      <vt:lpstr>Materiały online</vt:lpstr>
      <vt:lpstr>Idea D3 = dane + elementy htmla</vt:lpstr>
      <vt:lpstr>Faza UPDATE</vt:lpstr>
      <vt:lpstr>Faza UPDATE</vt:lpstr>
      <vt:lpstr>Faza ENTER</vt:lpstr>
      <vt:lpstr>Faza ENTER</vt:lpstr>
      <vt:lpstr>Faza EXIT</vt:lpstr>
      <vt:lpstr>Faza EXIT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 E</dc:creator>
  <cp:lastModifiedBy>B E</cp:lastModifiedBy>
  <cp:revision>94</cp:revision>
  <dcterms:created xsi:type="dcterms:W3CDTF">2017-09-24T18:37:18Z</dcterms:created>
  <dcterms:modified xsi:type="dcterms:W3CDTF">2017-09-26T04:28:18Z</dcterms:modified>
</cp:coreProperties>
</file>