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3" r:id="rId8"/>
    <p:sldId id="271" r:id="rId9"/>
    <p:sldId id="259" r:id="rId10"/>
    <p:sldId id="264" r:id="rId11"/>
    <p:sldId id="272" r:id="rId12"/>
    <p:sldId id="265" r:id="rId13"/>
    <p:sldId id="266" r:id="rId14"/>
    <p:sldId id="267" r:id="rId15"/>
    <p:sldId id="273" r:id="rId16"/>
    <p:sldId id="260" r:id="rId17"/>
    <p:sldId id="268" r:id="rId18"/>
    <p:sldId id="269" r:id="rId19"/>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62" d="100"/>
          <a:sy n="62" d="100"/>
        </p:scale>
        <p:origin x="78" y="33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4/5/2017</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4/5/2017</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3</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2017-03-08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2017-03-08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2017-03-08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r4ds.had.co.nz/data-visualisation.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r4ds.had.co.nz/transform.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wrangling with R and RStudio</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variables</a:t>
            </a:r>
            <a:endParaRPr lang="en-US"/>
          </a:p>
        </p:txBody>
      </p:sp>
      <p:sp>
        <p:nvSpPr>
          <p:cNvPr id="3" name="Content Placeholder 2"/>
          <p:cNvSpPr>
            <a:spLocks noGrp="1"/>
          </p:cNvSpPr>
          <p:nvPr>
            <p:ph idx="1"/>
          </p:nvPr>
        </p:nvSpPr>
        <p:spPr/>
        <p:txBody>
          <a:bodyPr/>
          <a:lstStyle/>
          <a:p>
            <a:r>
              <a:rPr lang="en-US" i="1" dirty="0" smtClean="0"/>
              <a:t>mutate</a:t>
            </a:r>
            <a:r>
              <a:rPr lang="en-US" dirty="0" smtClean="0"/>
              <a:t> is the function for creating new variables</a:t>
            </a:r>
          </a:p>
          <a:p>
            <a:pPr lvl="1"/>
            <a:r>
              <a:rPr lang="en-US" dirty="0" smtClean="0"/>
              <a:t>related to </a:t>
            </a:r>
            <a:r>
              <a:rPr lang="en-US" i="1" dirty="0" smtClean="0"/>
              <a:t>with</a:t>
            </a:r>
            <a:r>
              <a:rPr lang="en-US" dirty="0" smtClean="0"/>
              <a:t> and </a:t>
            </a:r>
            <a:r>
              <a:rPr lang="en-US" i="1" dirty="0" smtClean="0"/>
              <a:t>within</a:t>
            </a:r>
            <a:r>
              <a:rPr lang="en-US" dirty="0" smtClean="0"/>
              <a:t> functions of base R: no need for the $ notation</a:t>
            </a:r>
          </a:p>
          <a:p>
            <a:pPr lvl="1"/>
            <a:r>
              <a:rPr lang="en-US" dirty="0" smtClean="0"/>
              <a:t>you can make many inside one function call, and use the new ones immediately</a:t>
            </a:r>
          </a:p>
          <a:p>
            <a:r>
              <a:rPr lang="en-US" i="1" dirty="0" smtClean="0"/>
              <a:t>transmute</a:t>
            </a:r>
            <a:r>
              <a:rPr lang="en-US" dirty="0" smtClean="0"/>
              <a:t> does the same but only keeps the created ones</a:t>
            </a:r>
          </a:p>
          <a:p>
            <a:r>
              <a:rPr lang="en-US" dirty="0" smtClean="0"/>
              <a:t>Both can be combined with </a:t>
            </a:r>
            <a:r>
              <a:rPr lang="en-US" b="1" dirty="0" smtClean="0"/>
              <a:t>window functions</a:t>
            </a:r>
          </a:p>
          <a:p>
            <a:pPr lvl="1"/>
            <a:r>
              <a:rPr lang="en-US" dirty="0" smtClean="0"/>
              <a:t>these are functions that take one vector and return another of the same length</a:t>
            </a:r>
          </a:p>
          <a:p>
            <a:pPr lvl="1"/>
            <a:r>
              <a:rPr lang="en-US" dirty="0" smtClean="0"/>
              <a:t>such as lags, ranks, cumulative sums </a:t>
            </a:r>
            <a:r>
              <a:rPr lang="en-US" dirty="0" err="1" smtClean="0"/>
              <a:t>etc</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292451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Summarising and grouping data</a:t>
            </a:r>
            <a:endParaRPr lang="en-US"/>
          </a:p>
        </p:txBody>
      </p:sp>
      <p:sp>
        <p:nvSpPr>
          <p:cNvPr id="3" name="Content Placeholder 2"/>
          <p:cNvSpPr>
            <a:spLocks noGrp="1"/>
          </p:cNvSpPr>
          <p:nvPr>
            <p:ph idx="1"/>
          </p:nvPr>
        </p:nvSpPr>
        <p:spPr/>
        <p:txBody>
          <a:bodyPr/>
          <a:lstStyle/>
          <a:p>
            <a:r>
              <a:rPr lang="en-US" i="1" dirty="0" err="1" smtClean="0"/>
              <a:t>summarise</a:t>
            </a:r>
            <a:r>
              <a:rPr lang="en-US" dirty="0" smtClean="0"/>
              <a:t> uses </a:t>
            </a:r>
            <a:r>
              <a:rPr lang="en-US" b="1" dirty="0" smtClean="0"/>
              <a:t>summary functions </a:t>
            </a:r>
            <a:r>
              <a:rPr lang="en-US" dirty="0" smtClean="0"/>
              <a:t>to create a single value out of a vector (not to be confused with </a:t>
            </a:r>
            <a:r>
              <a:rPr lang="en-US" i="1" dirty="0" smtClean="0"/>
              <a:t>summary</a:t>
            </a:r>
            <a:r>
              <a:rPr lang="en-US" dirty="0" smtClean="0"/>
              <a:t> of base R!)</a:t>
            </a:r>
          </a:p>
          <a:p>
            <a:r>
              <a:rPr lang="en-US" dirty="0" smtClean="0"/>
              <a:t>perhaps makes more sense in the</a:t>
            </a:r>
            <a:r>
              <a:rPr lang="en-US" i="1" dirty="0" smtClean="0"/>
              <a:t> </a:t>
            </a:r>
            <a:r>
              <a:rPr lang="en-US" i="1" dirty="0" err="1" smtClean="0"/>
              <a:t>summarise_each</a:t>
            </a:r>
            <a:r>
              <a:rPr lang="en-US" i="1" dirty="0" smtClean="0"/>
              <a:t> </a:t>
            </a:r>
            <a:r>
              <a:rPr lang="en-US" dirty="0" smtClean="0"/>
              <a:t>version</a:t>
            </a:r>
          </a:p>
          <a:p>
            <a:r>
              <a:rPr lang="en-US" dirty="0" smtClean="0"/>
              <a:t>makes much more sense when combined with grouping:</a:t>
            </a:r>
          </a:p>
          <a:p>
            <a:pPr lvl="1"/>
            <a:r>
              <a:rPr lang="en-US" i="1" dirty="0" err="1" smtClean="0"/>
              <a:t>group_by</a:t>
            </a:r>
            <a:r>
              <a:rPr lang="en-US" dirty="0" smtClean="0"/>
              <a:t> creates a new data frame that is internally split in to parts according to the values of one of the variables (factor, or factor-like)</a:t>
            </a:r>
          </a:p>
          <a:p>
            <a:pPr lvl="1"/>
            <a:r>
              <a:rPr lang="en-US" i="1" dirty="0" err="1" smtClean="0"/>
              <a:t>summarise</a:t>
            </a:r>
            <a:r>
              <a:rPr lang="en-US" dirty="0" smtClean="0"/>
              <a:t> on the grouped data will do the summary </a:t>
            </a:r>
            <a:r>
              <a:rPr lang="en-US" b="1" dirty="0" smtClean="0"/>
              <a:t>by group!</a:t>
            </a:r>
          </a:p>
          <a:p>
            <a:pPr lvl="1"/>
            <a:r>
              <a:rPr lang="en-US" dirty="0" smtClean="0"/>
              <a:t>this is related to </a:t>
            </a:r>
            <a:r>
              <a:rPr lang="en-US" i="1" dirty="0" smtClean="0"/>
              <a:t>aggregate</a:t>
            </a:r>
            <a:r>
              <a:rPr lang="en-US" dirty="0" smtClean="0"/>
              <a:t> of base R</a:t>
            </a:r>
          </a:p>
          <a:p>
            <a:r>
              <a:rPr lang="en-US" dirty="0" smtClean="0"/>
              <a:t>grouping also works with the window functions of </a:t>
            </a:r>
            <a:r>
              <a:rPr lang="en-US" i="1" dirty="0" smtClean="0"/>
              <a:t>transmute</a:t>
            </a:r>
          </a:p>
          <a:p>
            <a:pPr lvl="1"/>
            <a:r>
              <a:rPr lang="en-US" dirty="0" smtClean="0"/>
              <a:t>will do e.g. ranks within the group levels, not in total</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427727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Pipe</a:t>
            </a:r>
            <a:endParaRPr lang="en-US"/>
          </a:p>
        </p:txBody>
      </p:sp>
      <p:sp>
        <p:nvSpPr>
          <p:cNvPr id="3" name="Content Placeholder 2"/>
          <p:cNvSpPr>
            <a:spLocks noGrp="1"/>
          </p:cNvSpPr>
          <p:nvPr>
            <p:ph idx="1"/>
          </p:nvPr>
        </p:nvSpPr>
        <p:spPr>
          <a:xfrm>
            <a:off x="609600" y="1600200"/>
            <a:ext cx="9247321" cy="4525963"/>
          </a:xfrm>
        </p:spPr>
        <p:txBody>
          <a:bodyPr/>
          <a:lstStyle/>
          <a:p>
            <a:r>
              <a:rPr lang="en-US" smtClean="0"/>
              <a:t>Piping improves readability of the R code, and also helps simultaneous thinking and writing</a:t>
            </a:r>
          </a:p>
          <a:p>
            <a:r>
              <a:rPr lang="en-US" smtClean="0"/>
              <a:t>Choose between these:</a:t>
            </a:r>
          </a:p>
          <a:p>
            <a:pPr lvl="1"/>
            <a:r>
              <a:rPr lang="en-US" i="1"/>
              <a:t>iris.new &lt;- mutate(iris,s.area=Sepal.Width*Sepal.Length)</a:t>
            </a:r>
            <a:br>
              <a:rPr lang="en-US" i="1"/>
            </a:br>
            <a:r>
              <a:rPr lang="en-US" i="1"/>
              <a:t>filter(iris.new,s.area&lt;15</a:t>
            </a:r>
            <a:r>
              <a:rPr lang="en-US" i="1" smtClean="0"/>
              <a:t>)</a:t>
            </a:r>
          </a:p>
          <a:p>
            <a:pPr lvl="1"/>
            <a:r>
              <a:rPr lang="en-US" i="1" smtClean="0"/>
              <a:t>filter(mutate(iris,s.area=Sepal.Width*Sepal.Length),s.area&lt;15)</a:t>
            </a:r>
            <a:endParaRPr lang="en-US" i="1"/>
          </a:p>
          <a:p>
            <a:pPr lvl="1"/>
            <a:r>
              <a:rPr lang="en-US" i="1" smtClean="0"/>
              <a:t>mutate(iris,s.area=Sepal.Width*Sepal.Length) %&gt;% </a:t>
            </a:r>
            <a:br>
              <a:rPr lang="en-US" i="1" smtClean="0"/>
            </a:br>
            <a:r>
              <a:rPr lang="en-US" i="1" smtClean="0"/>
              <a:t>filter(s.area&lt;15)</a:t>
            </a:r>
          </a:p>
          <a:p>
            <a:r>
              <a:rPr lang="en-US" smtClean="0"/>
              <a:t>the result on the left becomes the first argument on the right:</a:t>
            </a:r>
            <a:br>
              <a:rPr lang="en-US" smtClean="0"/>
            </a:br>
            <a:r>
              <a:rPr lang="en-US" i="1"/>
              <a:t>firstfun(x) </a:t>
            </a:r>
            <a:r>
              <a:rPr lang="en-US" i="1"/>
              <a:t>%&gt;% </a:t>
            </a:r>
            <a:r>
              <a:rPr lang="en-US" i="1" smtClean="0"/>
              <a:t>secondfun(y) </a:t>
            </a:r>
            <a:r>
              <a:rPr lang="en-US"/>
              <a:t>is the same as </a:t>
            </a:r>
            <a:r>
              <a:rPr lang="en-US" i="1" smtClean="0"/>
              <a:t>secondfun(firstfun(x),y)</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136881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dirty="0" smtClean="0"/>
              <a:t>Please also read through the vignette of </a:t>
            </a:r>
            <a:r>
              <a:rPr lang="en-US" i="1" dirty="0" err="1" smtClean="0"/>
              <a:t>tidyr</a:t>
            </a:r>
            <a:r>
              <a:rPr lang="en-US" dirty="0" smtClean="0"/>
              <a:t> package and/or the JSS article</a:t>
            </a:r>
          </a:p>
          <a:p>
            <a:r>
              <a:rPr lang="en-US" dirty="0" smtClean="0"/>
              <a:t>The 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13</a:t>
            </a:fld>
            <a:endParaRPr lang="en-US"/>
          </a:p>
        </p:txBody>
      </p:sp>
    </p:spTree>
    <p:extLst>
      <p:ext uri="{BB962C8B-B14F-4D97-AF65-F5344CB8AC3E}">
        <p14:creationId xmlns:p14="http://schemas.microsoft.com/office/powerpoint/2010/main" val="915466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full)</a:t>
            </a:r>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14</a:t>
            </a:fld>
            <a:endParaRPr lang="en-US"/>
          </a:p>
        </p:txBody>
      </p:sp>
    </p:spTree>
    <p:extLst>
      <p:ext uri="{BB962C8B-B14F-4D97-AF65-F5344CB8AC3E}">
        <p14:creationId xmlns:p14="http://schemas.microsoft.com/office/powerpoint/2010/main" val="43475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etc.</a:t>
            </a:r>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2017-03-08</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the cheat sheet 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and history</a:t>
            </a:r>
          </a:p>
          <a:p>
            <a:pPr lvl="1"/>
            <a:r>
              <a:rPr lang="en-US" dirty="0" smtClean="0"/>
              <a:t>bottom right</a:t>
            </a:r>
            <a:r>
              <a:rPr lang="en-US" smtClean="0"/>
              <a:t>: </a:t>
            </a:r>
            <a:r>
              <a:rPr lang="en-US" smtClean="0"/>
              <a:t>plots, help, file viewer, package viewer</a:t>
            </a:r>
            <a:endParaRPr lang="en-US" dirty="0" smtClean="0"/>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24339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a:t>
            </a:r>
            <a:r>
              <a:rPr lang="en-US"/>
              <a:t>to </a:t>
            </a:r>
            <a:r>
              <a:rPr lang="en-US" smtClean="0"/>
              <a:t>another</a:t>
            </a:r>
          </a:p>
          <a:p>
            <a:r>
              <a:rPr lang="en-US" smtClean="0"/>
              <a:t>A project corresponds to a folder (also the working directory)</a:t>
            </a:r>
          </a:p>
          <a:p>
            <a:pPr lvl="1"/>
            <a:r>
              <a:rPr lang="en-US" smtClean="0"/>
              <a:t>and/or a version control repository, an R package in development etc</a:t>
            </a:r>
          </a:p>
          <a:p>
            <a:pPr lvl="1"/>
            <a:r>
              <a:rPr lang="en-US" smtClean="0"/>
              <a:t>when you create a new project, you choose either a new or existing folder, where the .Rproj file then be created</a:t>
            </a:r>
            <a:endParaRPr lang="en-US" dirty="0"/>
          </a:p>
          <a:p>
            <a:r>
              <a:rPr lang="en-US" smtClean="0"/>
              <a:t>When </a:t>
            </a:r>
            <a:r>
              <a:rPr lang="en-US"/>
              <a:t>you </a:t>
            </a:r>
            <a:r>
              <a:rPr lang="en-US" smtClean="0"/>
              <a:t>close a </a:t>
            </a:r>
            <a:r>
              <a:rPr lang="en-US" dirty="0"/>
              <a:t>project</a:t>
            </a:r>
            <a:r>
              <a:rPr lang="en-US"/>
              <a:t>, </a:t>
            </a:r>
            <a:r>
              <a:rPr lang="en-US" smtClean="0"/>
              <a:t>the currently open script tabs etc. will be saved, and restored when the project is reopened</a:t>
            </a:r>
            <a:endParaRPr lang="en-US" dirty="0" smtClean="0"/>
          </a:p>
          <a:p>
            <a:pPr lvl="1"/>
            <a:r>
              <a:rPr lang="en-US" dirty="0" smtClean="0"/>
              <a:t>... but not loaded packages, since the R session is restarted </a:t>
            </a:r>
            <a:r>
              <a:rPr lang="en-US" smtClean="0"/>
              <a:t>every </a:t>
            </a:r>
            <a:r>
              <a:rPr lang="en-US" smtClean="0"/>
              <a:t>time</a:t>
            </a:r>
          </a:p>
          <a:p>
            <a:pPr lvl="1"/>
            <a:r>
              <a:rPr lang="en-US" smtClean="0"/>
              <a:t>the environment and history are saved to and loaded from the .RData and .Rhistory files just like when using only "base" R</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4</a:t>
            </a:fld>
            <a:endParaRPr lang="en-US"/>
          </a:p>
        </p:txBody>
      </p:sp>
    </p:spTree>
    <p:extLst>
      <p:ext uri="{BB962C8B-B14F-4D97-AF65-F5344CB8AC3E}">
        <p14:creationId xmlns:p14="http://schemas.microsoft.com/office/powerpoint/2010/main" val="309898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smtClean="0"/>
              <a:t>You </a:t>
            </a:r>
            <a:r>
              <a:rPr lang="en-US" dirty="0" smtClean="0"/>
              <a:t>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303120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Tibble and data.table</a:t>
            </a:r>
            <a:endParaRPr lang="en-US"/>
          </a:p>
        </p:txBody>
      </p:sp>
      <p:sp>
        <p:nvSpPr>
          <p:cNvPr id="3" name="Content Placeholder 2"/>
          <p:cNvSpPr>
            <a:spLocks noGrp="1"/>
          </p:cNvSpPr>
          <p:nvPr>
            <p:ph idx="1"/>
          </p:nvPr>
        </p:nvSpPr>
        <p:spPr/>
        <p:txBody>
          <a:bodyPr/>
          <a:lstStyle/>
          <a:p>
            <a:r>
              <a:rPr lang="en-US" i="1" dirty="0" err="1" smtClean="0"/>
              <a:t>tibble</a:t>
            </a:r>
            <a:r>
              <a:rPr lang="en-US" dirty="0" smtClean="0"/>
              <a:t> and </a:t>
            </a:r>
            <a:r>
              <a:rPr lang="en-US" i="1" dirty="0" err="1" smtClean="0"/>
              <a:t>data.table</a:t>
            </a:r>
            <a:r>
              <a:rPr lang="en-US" dirty="0" smtClean="0"/>
              <a:t> are enhanced versions of the base R </a:t>
            </a:r>
            <a:r>
              <a:rPr lang="en-US" i="1" dirty="0" err="1" smtClean="0"/>
              <a:t>data.frame</a:t>
            </a:r>
            <a:r>
              <a:rPr lang="en-US" dirty="0" smtClean="0"/>
              <a:t>, implemented in packages with the same names</a:t>
            </a:r>
          </a:p>
          <a:p>
            <a:pPr lvl="1"/>
            <a:r>
              <a:rPr lang="en-US" i="1" dirty="0" err="1" smtClean="0"/>
              <a:t>tibble</a:t>
            </a:r>
            <a:r>
              <a:rPr lang="en-US" dirty="0" smtClean="0"/>
              <a:t> is included in the</a:t>
            </a:r>
            <a:r>
              <a:rPr lang="en-US" i="1" dirty="0" smtClean="0"/>
              <a:t> </a:t>
            </a:r>
            <a:r>
              <a:rPr lang="en-US" i="1" dirty="0" err="1" smtClean="0"/>
              <a:t>tidyverse</a:t>
            </a:r>
            <a:r>
              <a:rPr lang="en-US" i="1" dirty="0" smtClean="0"/>
              <a:t> </a:t>
            </a:r>
            <a:r>
              <a:rPr lang="en-US" dirty="0" smtClean="0"/>
              <a:t>collection, </a:t>
            </a:r>
            <a:r>
              <a:rPr lang="en-US" i="1" dirty="0" err="1" smtClean="0"/>
              <a:t>data.table</a:t>
            </a:r>
            <a:r>
              <a:rPr lang="en-US" dirty="0" smtClean="0"/>
              <a:t> you would need to install yourself - or possibly </a:t>
            </a:r>
            <a:r>
              <a:rPr lang="en-US" dirty="0" err="1" smtClean="0"/>
              <a:t>RStudio</a:t>
            </a:r>
            <a:r>
              <a:rPr lang="en-US" dirty="0" smtClean="0"/>
              <a:t> will automatically install it for you when needed</a:t>
            </a:r>
          </a:p>
          <a:p>
            <a:r>
              <a:rPr lang="en-US" dirty="0" smtClean="0"/>
              <a:t>(At the time of writing this) </a:t>
            </a:r>
            <a:r>
              <a:rPr lang="en-US" dirty="0" err="1" smtClean="0"/>
              <a:t>RStudio's</a:t>
            </a:r>
            <a:r>
              <a:rPr lang="en-US" dirty="0" smtClean="0"/>
              <a:t> data import wizard will produce (at least) </a:t>
            </a:r>
            <a:r>
              <a:rPr lang="en-US" dirty="0" err="1" smtClean="0"/>
              <a:t>tibbles</a:t>
            </a:r>
            <a:endParaRPr lang="en-US" dirty="0" smtClean="0"/>
          </a:p>
          <a:p>
            <a:r>
              <a:rPr lang="en-US" dirty="0" smtClean="0"/>
              <a:t>Both work just like a data frame, but better</a:t>
            </a:r>
          </a:p>
          <a:p>
            <a:pPr lvl="1"/>
            <a:r>
              <a:rPr lang="en-US" dirty="0" smtClean="0"/>
              <a:t>except when they don't</a:t>
            </a:r>
          </a:p>
          <a:p>
            <a:pPr lvl="1"/>
            <a:r>
              <a:rPr lang="en-US" dirty="0" smtClean="0"/>
              <a:t>both actually </a:t>
            </a:r>
            <a:r>
              <a:rPr lang="en-US" b="1" dirty="0" smtClean="0"/>
              <a:t>are</a:t>
            </a:r>
            <a:r>
              <a:rPr lang="en-US" dirty="0" smtClean="0"/>
              <a:t> </a:t>
            </a:r>
            <a:r>
              <a:rPr lang="en-US" dirty="0" err="1" smtClean="0"/>
              <a:t>data.frames</a:t>
            </a:r>
            <a:r>
              <a:rPr lang="en-US" dirty="0" smtClean="0"/>
              <a:t>, in a sense: </a:t>
            </a:r>
            <a:r>
              <a:rPr lang="en-US" i="1" dirty="0" err="1" smtClean="0"/>
              <a:t>is.data.frame</a:t>
            </a:r>
            <a:r>
              <a:rPr lang="en-US" i="1" dirty="0" smtClean="0"/>
              <a:t>()</a:t>
            </a:r>
            <a:r>
              <a:rPr lang="en-US" dirty="0" smtClean="0"/>
              <a:t> will return </a:t>
            </a:r>
            <a:r>
              <a:rPr lang="en-US" i="1" dirty="0" smtClean="0"/>
              <a:t>TRUE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331835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r>
              <a:rPr lang="en-US" smtClean="0"/>
              <a:t>.</a:t>
            </a:r>
          </a:p>
          <a:p>
            <a:pPr lvl="1"/>
            <a:r>
              <a:rPr lang="en-US" smtClean="0"/>
              <a:t>choices match to the arguments of </a:t>
            </a:r>
            <a:r>
              <a:rPr lang="en-US" i="1" smtClean="0"/>
              <a:t>readr::read_csv</a:t>
            </a:r>
            <a:r>
              <a:rPr lang="en-US" smtClean="0"/>
              <a:t> function</a:t>
            </a:r>
          </a:p>
          <a:p>
            <a:pPr lvl="1"/>
            <a:r>
              <a:rPr lang="en-US" smtClean="0"/>
              <a:t>things like row names will be a problem </a:t>
            </a:r>
            <a:endParaRPr lang="en-US" smtClean="0"/>
          </a:p>
          <a:p>
            <a:r>
              <a:rPr lang="en-US" smtClean="0"/>
              <a:t>the </a:t>
            </a:r>
            <a:r>
              <a:rPr lang="en-US" smtClean="0"/>
              <a:t>wizard creates </a:t>
            </a:r>
            <a:r>
              <a:rPr lang="en-US" smtClean="0"/>
              <a:t>a piece of code that </a:t>
            </a:r>
            <a:r>
              <a:rPr lang="en-US" smtClean="0"/>
              <a:t>will actually do the importing</a:t>
            </a:r>
          </a:p>
          <a:p>
            <a:pPr lvl="1"/>
            <a:r>
              <a:rPr lang="en-US" smtClean="0"/>
              <a:t>you </a:t>
            </a:r>
            <a:r>
              <a:rPr lang="en-US" smtClean="0"/>
              <a:t>might want to </a:t>
            </a:r>
            <a:r>
              <a:rPr lang="en-US" smtClean="0"/>
              <a:t>save, edit and rerun it in </a:t>
            </a:r>
            <a:r>
              <a:rPr lang="en-US" smtClean="0"/>
              <a:t>your </a:t>
            </a:r>
            <a:r>
              <a:rPr lang="en-US" smtClean="0"/>
              <a:t>script</a:t>
            </a:r>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190203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ggplot2</a:t>
            </a:r>
            <a:endParaRPr lang="en-US"/>
          </a:p>
        </p:txBody>
      </p:sp>
      <p:sp>
        <p:nvSpPr>
          <p:cNvPr id="3" name="Content Placeholder 2"/>
          <p:cNvSpPr>
            <a:spLocks noGrp="1"/>
          </p:cNvSpPr>
          <p:nvPr>
            <p:ph idx="1"/>
          </p:nvPr>
        </p:nvSpPr>
        <p:spPr/>
        <p:txBody>
          <a:bodyPr/>
          <a:lstStyle/>
          <a:p>
            <a:r>
              <a:rPr lang="en-US" smtClean="0"/>
              <a:t>"It's </a:t>
            </a:r>
            <a:r>
              <a:rPr lang="en-US"/>
              <a:t>hard to succintly describe how ggplot2 works because it embodies a deep philosophy of visualisation</a:t>
            </a:r>
            <a:r>
              <a:rPr lang="en-US" smtClean="0"/>
              <a:t>."</a:t>
            </a:r>
          </a:p>
          <a:p>
            <a:r>
              <a:rPr lang="en-US" smtClean="0"/>
              <a:t>But here's a simple example:</a:t>
            </a:r>
          </a:p>
          <a:p>
            <a:pPr marL="349200" lvl="1" indent="0">
              <a:buNone/>
            </a:pPr>
            <a:r>
              <a:rPr lang="en-US" smtClean="0"/>
              <a:t>ggplot(iris)+</a:t>
            </a:r>
            <a:endParaRPr lang="en-US" smtClean="0"/>
          </a:p>
          <a:p>
            <a:pPr marL="349200" lvl="1" indent="0">
              <a:buNone/>
            </a:pPr>
            <a:r>
              <a:rPr lang="en-US" smtClean="0"/>
              <a:t>geom_points(aes(x=Sepal.Width, y=Sepal.Length, col=Species</a:t>
            </a:r>
            <a:r>
              <a:rPr lang="en-US" smtClean="0"/>
              <a:t>))</a:t>
            </a:r>
            <a:endParaRPr lang="en-US"/>
          </a:p>
          <a:p>
            <a:r>
              <a:rPr lang="en-US" smtClean="0"/>
              <a:t>Think of that as saying: "Hey ggplot, I want to make a graph out of the iris data </a:t>
            </a:r>
            <a:r>
              <a:rPr lang="en-US"/>
              <a:t>set. And I want there to </a:t>
            </a:r>
            <a:r>
              <a:rPr lang="en-US"/>
              <a:t>be </a:t>
            </a:r>
            <a:r>
              <a:rPr lang="en-US" smtClean="0"/>
              <a:t>points, </a:t>
            </a:r>
            <a:r>
              <a:rPr lang="en-US"/>
              <a:t>so </a:t>
            </a:r>
            <a:r>
              <a:rPr lang="en-US" smtClean="0"/>
              <a:t>that Sepal.Width maps </a:t>
            </a:r>
            <a:r>
              <a:rPr lang="en-US" smtClean="0"/>
              <a:t>to their </a:t>
            </a:r>
            <a:r>
              <a:rPr lang="en-US" smtClean="0"/>
              <a:t>x </a:t>
            </a:r>
            <a:r>
              <a:rPr lang="en-US" smtClean="0"/>
              <a:t>coord., Sepal.Length </a:t>
            </a:r>
            <a:r>
              <a:rPr lang="en-US" smtClean="0"/>
              <a:t>to y </a:t>
            </a:r>
            <a:r>
              <a:rPr lang="en-US" smtClean="0"/>
              <a:t>coord., and Species to their color."</a:t>
            </a:r>
          </a:p>
          <a:p>
            <a:r>
              <a:rPr lang="en-US"/>
              <a:t>Please </a:t>
            </a:r>
            <a:r>
              <a:rPr lang="en-US" smtClean="0"/>
              <a:t>read </a:t>
            </a:r>
            <a:r>
              <a:rPr lang="en-US">
                <a:hlinkClick r:id="rId2" tooltip="http://r4ds.had.co.nz/data-visualisation.html"/>
              </a:rPr>
              <a:t>http://r4ds.had.co.nz/data-visualisation.html</a:t>
            </a:r>
            <a:endParaRPr lang="en-US"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2176735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t>
            </a:r>
            <a:r>
              <a:rPr lang="en-US" smtClean="0"/>
              <a:t>ilter, </a:t>
            </a:r>
            <a:r>
              <a:rPr lang="en-US" smtClean="0"/>
              <a:t>arrange, select</a:t>
            </a:r>
            <a:endParaRPr lang="en-US"/>
          </a:p>
        </p:txBody>
      </p:sp>
      <p:sp>
        <p:nvSpPr>
          <p:cNvPr id="3" name="Content Placeholder 2"/>
          <p:cNvSpPr>
            <a:spLocks noGrp="1"/>
          </p:cNvSpPr>
          <p:nvPr>
            <p:ph idx="1"/>
          </p:nvPr>
        </p:nvSpPr>
        <p:spPr/>
        <p:txBody>
          <a:bodyPr/>
          <a:lstStyle/>
          <a:p>
            <a:r>
              <a:rPr lang="en-US" smtClean="0"/>
              <a:t>Please read </a:t>
            </a:r>
            <a:r>
              <a:rPr lang="en-US" smtClean="0">
                <a:hlinkClick r:id="rId2"/>
              </a:rPr>
              <a:t>http://r4ds.had.co.nz/transform.html</a:t>
            </a:r>
            <a:r>
              <a:rPr lang="en-US" smtClean="0"/>
              <a:t> and the Data Wrangling cheat sheet</a:t>
            </a:r>
            <a:endParaRPr lang="en-US" dirty="0" smtClean="0"/>
          </a:p>
          <a:p>
            <a:r>
              <a:rPr lang="en-US" i="1" dirty="0" smtClean="0"/>
              <a:t>filter</a:t>
            </a:r>
            <a:r>
              <a:rPr lang="en-US" dirty="0" smtClean="0"/>
              <a:t> is the function in </a:t>
            </a:r>
            <a:r>
              <a:rPr lang="en-US" i="1" dirty="0" err="1" smtClean="0"/>
              <a:t>dplyr</a:t>
            </a:r>
            <a:r>
              <a:rPr lang="en-US" dirty="0" smtClean="0"/>
              <a:t> that works like subset in base R</a:t>
            </a:r>
          </a:p>
          <a:p>
            <a:pPr lvl="1"/>
            <a:r>
              <a:rPr lang="en-US" dirty="0" smtClean="0"/>
              <a:t>note the ready made functions for random sampling, and extracting unique rows</a:t>
            </a:r>
          </a:p>
          <a:p>
            <a:r>
              <a:rPr lang="en-US" i="1"/>
              <a:t>arrange</a:t>
            </a:r>
            <a:r>
              <a:rPr lang="en-US"/>
              <a:t> is the function for arranging rows according to values of </a:t>
            </a:r>
            <a:r>
              <a:rPr lang="en-US"/>
              <a:t>a </a:t>
            </a:r>
            <a:r>
              <a:rPr lang="en-US" smtClean="0"/>
              <a:t>column</a:t>
            </a:r>
            <a:endParaRPr lang="en-US" i="1" smtClean="0"/>
          </a:p>
          <a:p>
            <a:r>
              <a:rPr lang="en-US" i="1" smtClean="0"/>
              <a:t>select</a:t>
            </a:r>
            <a:r>
              <a:rPr lang="en-US" smtClean="0"/>
              <a:t> </a:t>
            </a:r>
            <a:r>
              <a:rPr lang="en-US" dirty="0" smtClean="0"/>
              <a:t>is the function for selecting columns</a:t>
            </a:r>
          </a:p>
          <a:p>
            <a:pPr lvl="1"/>
            <a:r>
              <a:rPr lang="en-US" dirty="0" smtClean="0"/>
              <a:t>note the </a:t>
            </a:r>
            <a:r>
              <a:rPr lang="en-US" smtClean="0"/>
              <a:t>helper </a:t>
            </a:r>
            <a:r>
              <a:rPr lang="en-US" smtClean="0"/>
              <a:t>functions</a:t>
            </a:r>
            <a:endParaRPr lang="en-US" dirty="0"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58156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279921-A1B4-472D-B7BD-F638B6892104}">
  <ds:schemaRefs>
    <ds:schemaRef ds:uri="b542780c-f3c1-48de-9090-e65480539529"/>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3.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2394</TotalTime>
  <Words>1202</Words>
  <Application>Microsoft Office PowerPoint</Application>
  <PresentationFormat>Widescreen</PresentationFormat>
  <Paragraphs>126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Arial</vt:lpstr>
      <vt:lpstr>Calibri</vt:lpstr>
      <vt:lpstr>Candara</vt:lpstr>
      <vt:lpstr>Corbel</vt:lpstr>
      <vt:lpstr>Courier New</vt:lpstr>
      <vt:lpstr>Verdana</vt:lpstr>
      <vt:lpstr>Wingdings</vt:lpstr>
      <vt:lpstr>CSC_ppt_pohja_12.5.2016_candara</vt:lpstr>
      <vt:lpstr>Data wrangling with R and RStudio</vt:lpstr>
      <vt:lpstr>Foreword</vt:lpstr>
      <vt:lpstr>RStudio interface</vt:lpstr>
      <vt:lpstr>RStudio interface</vt:lpstr>
      <vt:lpstr>RStudio interface</vt:lpstr>
      <vt:lpstr>Tibble and data.table</vt:lpstr>
      <vt:lpstr>Data import wizard</vt:lpstr>
      <vt:lpstr>ggplot2</vt:lpstr>
      <vt:lpstr>filter, arrange, select</vt:lpstr>
      <vt:lpstr>Making new variables</vt:lpstr>
      <vt:lpstr>Summarising and grouping data</vt:lpstr>
      <vt:lpstr>Pipe</vt:lpstr>
      <vt:lpstr>Tidy data</vt:lpstr>
      <vt:lpstr>Combining data sets</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53</cp:revision>
  <cp:lastPrinted>2016-02-24T09:01:08Z</cp:lastPrinted>
  <dcterms:created xsi:type="dcterms:W3CDTF">2017-02-20T12:06:17Z</dcterms:created>
  <dcterms:modified xsi:type="dcterms:W3CDTF">2017-04-06T12:50:14Z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