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257" r:id="rId6"/>
    <p:sldId id="258" r:id="rId7"/>
    <p:sldId id="263" r:id="rId8"/>
    <p:sldId id="271" r:id="rId9"/>
    <p:sldId id="259" r:id="rId10"/>
    <p:sldId id="264" r:id="rId11"/>
    <p:sldId id="274" r:id="rId12"/>
    <p:sldId id="275" r:id="rId13"/>
    <p:sldId id="276" r:id="rId14"/>
    <p:sldId id="278" r:id="rId15"/>
    <p:sldId id="279" r:id="rId16"/>
    <p:sldId id="280" r:id="rId17"/>
    <p:sldId id="281" r:id="rId18"/>
    <p:sldId id="283" r:id="rId19"/>
    <p:sldId id="284" r:id="rId20"/>
    <p:sldId id="285" r:id="rId21"/>
    <p:sldId id="286" r:id="rId22"/>
    <p:sldId id="287" r:id="rId23"/>
    <p:sldId id="288" r:id="rId24"/>
    <p:sldId id="290" r:id="rId25"/>
    <p:sldId id="291" r:id="rId26"/>
    <p:sldId id="292" r:id="rId27"/>
    <p:sldId id="293" r:id="rId28"/>
    <p:sldId id="294" r:id="rId29"/>
    <p:sldId id="295" r:id="rId30"/>
    <p:sldId id="297" r:id="rId31"/>
    <p:sldId id="296" r:id="rId32"/>
    <p:sldId id="272" r:id="rId33"/>
    <p:sldId id="265" r:id="rId34"/>
    <p:sldId id="266" r:id="rId35"/>
    <p:sldId id="267" r:id="rId36"/>
    <p:sldId id="273" r:id="rId37"/>
    <p:sldId id="260" r:id="rId38"/>
    <p:sldId id="268" r:id="rId39"/>
    <p:sldId id="269" r:id="rId40"/>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74" d="100"/>
          <a:sy n="74" d="100"/>
        </p:scale>
        <p:origin x="576"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2/2/2018</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2/2/2018</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3</a:t>
            </a:fld>
            <a:endParaRPr lang="en-US" dirty="0"/>
          </a:p>
        </p:txBody>
      </p:sp>
    </p:spTree>
    <p:extLst>
      <p:ext uri="{BB962C8B-B14F-4D97-AF65-F5344CB8AC3E}">
        <p14:creationId xmlns:p14="http://schemas.microsoft.com/office/powerpoint/2010/main" val="3915589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2017-03-08</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2017-03-08</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2017-03-08</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r4ds.had.co.nz/data-visualisation.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r4ds.had.co.nz/transform.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Data wrangling with R and RStudio</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3.2.4 </a:t>
            </a:r>
            <a:r>
              <a:rPr lang="fi-FI" smtClean="0"/>
              <a:t>Exercises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Run </a:t>
            </a:r>
            <a:r>
              <a:rPr lang="en-US"/>
              <a:t>ggplot(data = mpg). What do you see?</a:t>
            </a:r>
          </a:p>
          <a:p>
            <a:pPr marL="457200" indent="-457200">
              <a:buFont typeface="+mj-lt"/>
              <a:buAutoNum type="arabicPeriod"/>
            </a:pPr>
            <a:r>
              <a:rPr lang="en-US" smtClean="0"/>
              <a:t>How </a:t>
            </a:r>
            <a:r>
              <a:rPr lang="en-US"/>
              <a:t>many rows are in mpg? How many columns?</a:t>
            </a:r>
          </a:p>
          <a:p>
            <a:pPr marL="457200" indent="-457200">
              <a:buFont typeface="+mj-lt"/>
              <a:buAutoNum type="arabicPeriod"/>
            </a:pPr>
            <a:r>
              <a:rPr lang="en-US" smtClean="0"/>
              <a:t>What </a:t>
            </a:r>
            <a:r>
              <a:rPr lang="en-US"/>
              <a:t>does the drv variable describe? Read the help for ?mpg to find out.</a:t>
            </a:r>
          </a:p>
          <a:p>
            <a:pPr marL="457200" indent="-457200">
              <a:buFont typeface="+mj-lt"/>
              <a:buAutoNum type="arabicPeriod"/>
            </a:pPr>
            <a:r>
              <a:rPr lang="en-US" smtClean="0"/>
              <a:t>Make </a:t>
            </a:r>
            <a:r>
              <a:rPr lang="en-US"/>
              <a:t>a scatterplot of hwy vs cyl.</a:t>
            </a:r>
          </a:p>
          <a:p>
            <a:pPr marL="457200" indent="-457200">
              <a:buFont typeface="+mj-lt"/>
              <a:buAutoNum type="arabicPeriod"/>
            </a:pPr>
            <a:r>
              <a:rPr lang="en-US" smtClean="0"/>
              <a:t>What </a:t>
            </a:r>
            <a:r>
              <a:rPr lang="en-US"/>
              <a:t>happens if you make a scatterplot of class vs drv? Why is the plot not useful?</a:t>
            </a:r>
          </a:p>
          <a:p>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10</a:t>
            </a:fld>
            <a:endParaRPr lang="en-US"/>
          </a:p>
        </p:txBody>
      </p:sp>
    </p:spTree>
    <p:extLst>
      <p:ext uri="{BB962C8B-B14F-4D97-AF65-F5344CB8AC3E}">
        <p14:creationId xmlns:p14="http://schemas.microsoft.com/office/powerpoint/2010/main" val="413423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3.3 Aesthetic mapping</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mpg)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hwy, </a:t>
            </a:r>
            <a:r>
              <a:rPr lang="en-US" b="1" smtClean="0">
                <a:latin typeface="Consolas" panose="020B0609020204030204" pitchFamily="49" charset="0"/>
                <a:cs typeface="Consolas" panose="020B0609020204030204" pitchFamily="49" charset="0"/>
              </a:rPr>
              <a:t>color = class</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 and </a:t>
            </a:r>
            <a:r>
              <a:rPr lang="en-US" b="1" smtClean="0">
                <a:latin typeface="Corbel" panose="020B0503020204020204" pitchFamily="34" charset="0"/>
                <a:cs typeface="Consolas" panose="020B0609020204030204" pitchFamily="49" charset="0"/>
              </a:rPr>
              <a:t>class as color</a:t>
            </a:r>
            <a:r>
              <a:rPr lang="en-US" smtClean="0">
                <a:latin typeface="Corbel" panose="020B0503020204020204" pitchFamily="34" charset="0"/>
                <a:cs typeface="Consolas" panose="020B0609020204030204" pitchFamily="49" charset="0"/>
              </a:rPr>
              <a:t>."</a:t>
            </a:r>
          </a:p>
          <a:p>
            <a:r>
              <a:rPr lang="en-US" smtClean="0">
                <a:latin typeface="Corbel" panose="020B0503020204020204" pitchFamily="34" charset="0"/>
                <a:cs typeface="Consolas" panose="020B0609020204030204" pitchFamily="49" charset="0"/>
              </a:rPr>
              <a:t>There's also size, shape, alpha...</a:t>
            </a:r>
          </a:p>
          <a:p>
            <a:r>
              <a:rPr lang="en-US" smtClean="0">
                <a:latin typeface="Corbel" panose="020B0503020204020204" pitchFamily="34" charset="0"/>
                <a:cs typeface="Consolas" panose="020B0609020204030204" pitchFamily="49" charset="0"/>
              </a:rPr>
              <a:t>NB: "and they should be blue" is not an aesthetic mapping!</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42722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3.3.1 </a:t>
            </a:r>
            <a:r>
              <a:rPr lang="fi-FI" smtClean="0"/>
              <a:t>Exercises</a:t>
            </a:r>
            <a:endParaRPr lang="en-US"/>
          </a:p>
        </p:txBody>
      </p:sp>
      <p:sp>
        <p:nvSpPr>
          <p:cNvPr id="3" name="Content Placeholder 2"/>
          <p:cNvSpPr>
            <a:spLocks noGrp="1"/>
          </p:cNvSpPr>
          <p:nvPr>
            <p:ph idx="1"/>
          </p:nvPr>
        </p:nvSpPr>
        <p:spPr>
          <a:xfrm>
            <a:off x="609600" y="1600200"/>
            <a:ext cx="9796529" cy="4525963"/>
          </a:xfrm>
        </p:spPr>
        <p:txBody>
          <a:bodyPr/>
          <a:lstStyle/>
          <a:p>
            <a:pPr marL="457200" indent="-457200">
              <a:buFont typeface="+mj-lt"/>
              <a:buAutoNum type="arabicPeriod"/>
            </a:pPr>
            <a:r>
              <a:rPr lang="en-US" sz="1600"/>
              <a:t>What’s gone wrong with this code? Why are the points </a:t>
            </a:r>
            <a:r>
              <a:rPr lang="en-US" sz="1600"/>
              <a:t>not </a:t>
            </a:r>
            <a:r>
              <a:rPr lang="en-US" sz="1600" smtClean="0"/>
              <a:t>blue? </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 color = "</a:t>
            </a:r>
            <a:r>
              <a:rPr lang="en-US" sz="1600">
                <a:latin typeface="Consolas" panose="020B0609020204030204" pitchFamily="49" charset="0"/>
                <a:cs typeface="Consolas" panose="020B0609020204030204" pitchFamily="49" charset="0"/>
              </a:rPr>
              <a:t>blue</a:t>
            </a:r>
            <a:r>
              <a:rPr lang="en-US" sz="1600" smtClean="0">
                <a:latin typeface="Consolas" panose="020B0609020204030204" pitchFamily="49" charset="0"/>
                <a:cs typeface="Consolas" panose="020B0609020204030204" pitchFamily="49" charset="0"/>
              </a:rPr>
              <a:t>"))</a:t>
            </a:r>
          </a:p>
          <a:p>
            <a:pPr marL="457200" indent="-457200">
              <a:buFont typeface="+mj-lt"/>
              <a:buAutoNum type="arabicPeriod"/>
            </a:pPr>
            <a:r>
              <a:rPr lang="en-US" sz="1600"/>
              <a:t>Which variables in mpg are categorical? Which variables are continuous? (Hint: type ?mpg to read the documentation for the dataset). How can you see this information when you run </a:t>
            </a:r>
            <a:r>
              <a:rPr lang="en-US" sz="1600"/>
              <a:t>mpg</a:t>
            </a:r>
            <a:r>
              <a:rPr lang="en-US" sz="1600" smtClean="0"/>
              <a:t>?</a:t>
            </a:r>
            <a:endParaRPr lang="en-US" sz="1600"/>
          </a:p>
          <a:p>
            <a:pPr marL="457200" indent="-457200">
              <a:buFont typeface="+mj-lt"/>
              <a:buAutoNum type="arabicPeriod"/>
            </a:pPr>
            <a:r>
              <a:rPr lang="en-US" sz="1600"/>
              <a:t>Map a continuous variable to color, size, and shape. How do these aesthetics behave differently for categorical vs. continuous </a:t>
            </a:r>
            <a:r>
              <a:rPr lang="en-US" sz="1600"/>
              <a:t>variables</a:t>
            </a:r>
            <a:r>
              <a:rPr lang="en-US" sz="1600" smtClean="0"/>
              <a:t>?</a:t>
            </a:r>
            <a:endParaRPr lang="en-US" sz="1600"/>
          </a:p>
          <a:p>
            <a:pPr marL="457200" indent="-457200">
              <a:buFont typeface="+mj-lt"/>
              <a:buAutoNum type="arabicPeriod"/>
            </a:pPr>
            <a:r>
              <a:rPr lang="en-US" sz="1600"/>
              <a:t>What happens if you map the same variable to multiple </a:t>
            </a:r>
            <a:r>
              <a:rPr lang="en-US" sz="1600"/>
              <a:t>aesthetics</a:t>
            </a:r>
            <a:r>
              <a:rPr lang="en-US" sz="1600" smtClean="0"/>
              <a:t>?</a:t>
            </a:r>
            <a:endParaRPr lang="en-US" sz="1600"/>
          </a:p>
          <a:p>
            <a:pPr marL="457200" indent="-457200">
              <a:buFont typeface="+mj-lt"/>
              <a:buAutoNum type="arabicPeriod"/>
            </a:pPr>
            <a:r>
              <a:rPr lang="en-US" sz="1600"/>
              <a:t>What does the stroke aesthetic do? What shapes does it work with? (Hint: use ?</a:t>
            </a:r>
            <a:r>
              <a:rPr lang="en-US" sz="1600"/>
              <a:t>geom_point</a:t>
            </a:r>
            <a:r>
              <a:rPr lang="en-US" sz="1600" smtClean="0"/>
              <a:t>)</a:t>
            </a:r>
            <a:endParaRPr lang="en-US" sz="1600"/>
          </a:p>
          <a:p>
            <a:pPr marL="457200" indent="-457200">
              <a:buFont typeface="+mj-lt"/>
              <a:buAutoNum type="arabicPeriod"/>
            </a:pPr>
            <a:r>
              <a:rPr lang="en-US" sz="1600"/>
              <a:t>What happens if you map an aesthetic to something other than a variable name, like aes(colour = displ &lt; 5)?</a:t>
            </a:r>
          </a:p>
          <a:p>
            <a:r>
              <a:rPr lang="en-US" sz="1600" smtClean="0"/>
              <a:t>Suggested order/importance: 1 through 3</a:t>
            </a:r>
          </a:p>
          <a:p>
            <a:endParaRPr lang="en-US" sz="160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12</a:t>
            </a:fld>
            <a:endParaRPr lang="en-US"/>
          </a:p>
        </p:txBody>
      </p:sp>
    </p:spTree>
    <p:extLst>
      <p:ext uri="{BB962C8B-B14F-4D97-AF65-F5344CB8AC3E}">
        <p14:creationId xmlns:p14="http://schemas.microsoft.com/office/powerpoint/2010/main" val="365426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3.5 Facets</a:t>
            </a:r>
            <a:endParaRPr lang="en-US"/>
          </a:p>
        </p:txBody>
      </p:sp>
      <p:sp>
        <p:nvSpPr>
          <p:cNvPr id="3" name="Content Placeholder 2"/>
          <p:cNvSpPr>
            <a:spLocks noGrp="1"/>
          </p:cNvSpPr>
          <p:nvPr>
            <p:ph idx="1"/>
          </p:nvPr>
        </p:nvSpPr>
        <p:spPr>
          <a:xfrm>
            <a:off x="609600" y="1600200"/>
            <a:ext cx="8560157" cy="4525963"/>
          </a:xfrm>
        </p:spPr>
        <p:txBody>
          <a:bodyPr/>
          <a:lstStyle/>
          <a:p>
            <a:r>
              <a:rPr lang="en-US">
                <a:latin typeface="Consolas" panose="020B0609020204030204" pitchFamily="49" charset="0"/>
                <a:cs typeface="Consolas" panose="020B0609020204030204" pitchFamily="49" charset="0"/>
              </a:rPr>
              <a:t>ggplot(data = mpg)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a:t>
            </a:r>
            <a:r>
              <a:rPr lang="en-US">
                <a:latin typeface="Consolas" panose="020B0609020204030204" pitchFamily="49" charset="0"/>
                <a:cs typeface="Consolas" panose="020B0609020204030204" pitchFamily="49" charset="0"/>
              </a:rPr>
              <a:t>hwy</a:t>
            </a:r>
            <a:r>
              <a:rPr lang="en-US">
                <a:latin typeface="Consolas" panose="020B0609020204030204" pitchFamily="49" charset="0"/>
                <a:cs typeface="Consolas" panose="020B0609020204030204" pitchFamily="49" charset="0"/>
              </a:rPr>
              <a:t>)) +</a:t>
            </a:r>
            <a:br>
              <a:rPr lang="en-US">
                <a:latin typeface="Consolas" panose="020B0609020204030204" pitchFamily="49" charset="0"/>
                <a:cs typeface="Consolas" panose="020B0609020204030204" pitchFamily="49" charset="0"/>
              </a:rPr>
            </a:br>
            <a:r>
              <a:rPr lang="en-US" b="1">
                <a:latin typeface="Consolas" panose="020B0609020204030204" pitchFamily="49" charset="0"/>
                <a:cs typeface="Consolas" panose="020B0609020204030204" pitchFamily="49" charset="0"/>
              </a:rPr>
              <a:t>facet_wrap(~ class, nrow = 2)</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they should be </a:t>
            </a:r>
            <a:r>
              <a:rPr lang="en-US" b="1" smtClean="0">
                <a:latin typeface="Corbel" panose="020B0503020204020204" pitchFamily="34" charset="0"/>
                <a:cs typeface="Consolas" panose="020B0609020204030204" pitchFamily="49" charset="0"/>
              </a:rPr>
              <a:t>faceted by class</a:t>
            </a:r>
            <a:r>
              <a:rPr lang="en-US" smtClean="0">
                <a:latin typeface="Corbel" panose="020B0503020204020204" pitchFamily="34" charset="0"/>
                <a:cs typeface="Consolas" panose="020B0609020204030204" pitchFamily="49" charset="0"/>
              </a:rPr>
              <a:t>, wrapping on two rows."</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13</a:t>
            </a:fld>
            <a:endParaRPr lang="en-US"/>
          </a:p>
        </p:txBody>
      </p:sp>
    </p:spTree>
    <p:extLst>
      <p:ext uri="{BB962C8B-B14F-4D97-AF65-F5344CB8AC3E}">
        <p14:creationId xmlns:p14="http://schemas.microsoft.com/office/powerpoint/2010/main" val="220842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What happens if you facet on a continuous variable?</a:t>
            </a:r>
          </a:p>
          <a:p>
            <a:pPr marL="457200" indent="-457200">
              <a:buFont typeface="+mj-lt"/>
              <a:buAutoNum type="arabicPeriod"/>
            </a:pPr>
            <a:r>
              <a:rPr lang="en-US" sz="1600"/>
              <a:t>What do the empty cells in plot with facet_grid(drv ~ cyl) mean? How do they relate to </a:t>
            </a:r>
            <a:r>
              <a:rPr lang="en-US" sz="1600"/>
              <a:t>this </a:t>
            </a:r>
            <a:r>
              <a:rPr lang="en-US" sz="1600" smtClean="0"/>
              <a:t>plot?</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drv, y = cyl))</a:t>
            </a:r>
          </a:p>
          <a:p>
            <a:pPr marL="457200" indent="-457200">
              <a:buFont typeface="+mj-lt"/>
              <a:buAutoNum type="arabicPeriod"/>
            </a:pPr>
            <a:r>
              <a:rPr lang="en-US" sz="1600"/>
              <a:t>What plots does the following code make? What does </a:t>
            </a:r>
            <a:r>
              <a:rPr lang="en-US" sz="1600"/>
              <a:t>. </a:t>
            </a:r>
            <a:r>
              <a:rPr lang="en-US" sz="1600" smtClean="0"/>
              <a:t>do?</a:t>
            </a:r>
          </a:p>
          <a:p>
            <a:pPr marL="785950" lvl="1" indent="-457200"/>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 facet_grid(drv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a:t>
            </a:r>
          </a:p>
          <a:p>
            <a:pPr marL="785950" lvl="1" indent="-457200"/>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 facet_grid</a:t>
            </a:r>
            <a:r>
              <a:rPr lang="en-US" sz="1600">
                <a:latin typeface="Consolas" panose="020B0609020204030204" pitchFamily="49" charset="0"/>
                <a:cs typeface="Consolas" panose="020B0609020204030204" pitchFamily="49" charset="0"/>
              </a:rPr>
              <a:t>(. ~ </a:t>
            </a:r>
            <a:r>
              <a:rPr lang="en-US" sz="1600">
                <a:latin typeface="Consolas" panose="020B0609020204030204" pitchFamily="49" charset="0"/>
                <a:cs typeface="Consolas" panose="020B0609020204030204" pitchFamily="49" charset="0"/>
              </a:rPr>
              <a:t>cyl</a:t>
            </a:r>
            <a:r>
              <a:rPr lang="en-US" sz="1600" smtClean="0">
                <a:latin typeface="Consolas" panose="020B0609020204030204" pitchFamily="49" charset="0"/>
                <a:cs typeface="Consolas" panose="020B0609020204030204" pitchFamily="49" charset="0"/>
              </a:rPr>
              <a:t>)</a:t>
            </a:r>
          </a:p>
          <a:p>
            <a:pPr marL="457200" indent="-457200"/>
            <a:endParaRPr lang="en-US">
              <a:latin typeface="Consolas" panose="020B0609020204030204" pitchFamily="49" charset="0"/>
              <a:cs typeface="Consolas" panose="020B0609020204030204" pitchFamily="49" charset="0"/>
            </a:endParaRPr>
          </a:p>
          <a:p>
            <a:pPr marL="457200" indent="-457200"/>
            <a:r>
              <a:rPr lang="en-US" sz="1600" smtClean="0">
                <a:latin typeface="Corbel" panose="020B0503020204020204" pitchFamily="34" charset="0"/>
                <a:cs typeface="Consolas" panose="020B0609020204030204" pitchFamily="49" charset="0"/>
              </a:rPr>
              <a:t>Suggested order/importance: these three first, you can look at the rest too if you have time.</a:t>
            </a:r>
            <a:endParaRPr lang="en-US" sz="1600">
              <a:latin typeface="Corbel" panose="020B0503020204020204" pitchFamily="34" charset="0"/>
              <a:cs typeface="Consolas" panose="020B0609020204030204" pitchFamily="49" charset="0"/>
            </a:endParaRPr>
          </a:p>
          <a:p>
            <a:endParaRPr lang="en-US" sz="160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14</a:t>
            </a:fld>
            <a:endParaRPr lang="en-US"/>
          </a:p>
        </p:txBody>
      </p:sp>
    </p:spTree>
    <p:extLst>
      <p:ext uri="{BB962C8B-B14F-4D97-AF65-F5344CB8AC3E}">
        <p14:creationId xmlns:p14="http://schemas.microsoft.com/office/powerpoint/2010/main" val="331933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Geometric objects</a:t>
            </a:r>
          </a:p>
        </p:txBody>
      </p:sp>
      <p:sp>
        <p:nvSpPr>
          <p:cNvPr id="3" name="Content Placeholder 2"/>
          <p:cNvSpPr>
            <a:spLocks noGrp="1"/>
          </p:cNvSpPr>
          <p:nvPr>
            <p:ph idx="1"/>
          </p:nvPr>
        </p:nvSpPr>
        <p:spPr>
          <a:xfrm>
            <a:off x="609600" y="1625958"/>
            <a:ext cx="10066986" cy="4525963"/>
          </a:xfrm>
        </p:spPr>
        <p:txBody>
          <a:bodyPr/>
          <a:lstStyle/>
          <a:p>
            <a:r>
              <a:rPr lang="en-US">
                <a:latin typeface="Consolas" panose="020B0609020204030204" pitchFamily="49" charset="0"/>
                <a:cs typeface="Consolas" panose="020B0609020204030204" pitchFamily="49" charset="0"/>
              </a:rPr>
              <a:t>ggplot(data = mpg)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a:t>
            </a:r>
            <a:r>
              <a:rPr lang="en-US" b="1" smtClean="0">
                <a:latin typeface="Consolas" panose="020B0609020204030204" pitchFamily="49" charset="0"/>
                <a:cs typeface="Consolas" panose="020B0609020204030204" pitchFamily="49" charset="0"/>
              </a:rPr>
              <a:t>smooth</a:t>
            </a:r>
            <a:r>
              <a:rPr lang="en-US" smtClean="0">
                <a:latin typeface="Consolas" panose="020B0609020204030204" pitchFamily="49" charset="0"/>
                <a:cs typeface="Consolas" panose="020B0609020204030204" pitchFamily="49" charset="0"/>
              </a:rPr>
              <a: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a:t>
            </a:r>
            <a:r>
              <a:rPr lang="en-US">
                <a:latin typeface="Consolas" panose="020B0609020204030204" pitchFamily="49" charset="0"/>
                <a:cs typeface="Consolas" panose="020B0609020204030204" pitchFamily="49" charset="0"/>
              </a:rPr>
              <a:t>hwy</a:t>
            </a:r>
            <a:r>
              <a:rPr lang="en-US" smtClean="0">
                <a:latin typeface="Consolas" panose="020B0609020204030204" pitchFamily="49" charset="0"/>
                <a:cs typeface="Consolas" panose="020B0609020204030204" pitchFamily="49" charset="0"/>
              </a:rPr>
              <a:t>))</a:t>
            </a:r>
            <a:endParaRPr lang="en-US" b="1">
              <a:latin typeface="Consolas" panose="020B0609020204030204" pitchFamily="49" charset="0"/>
              <a:cs typeface="Consolas" panose="020B0609020204030204" pitchFamily="49" charset="0"/>
            </a:endParaRP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a:t>
            </a:r>
            <a:r>
              <a:rPr lang="en-US" b="1" smtClean="0">
                <a:latin typeface="Corbel" panose="020B0503020204020204" pitchFamily="34" charset="0"/>
                <a:cs typeface="Consolas" panose="020B0609020204030204" pitchFamily="49" charset="0"/>
              </a:rPr>
              <a:t>a smoothing curve</a:t>
            </a:r>
            <a:r>
              <a:rPr lang="en-US" smtClean="0">
                <a:latin typeface="Corbel" panose="020B0503020204020204" pitchFamily="34" charset="0"/>
                <a:cs typeface="Consolas" panose="020B0609020204030204" pitchFamily="49" charset="0"/>
              </a:rPr>
              <a:t> with displ as x-coordinate and hwy as y-coordinate..."</a:t>
            </a:r>
          </a:p>
          <a:p>
            <a:r>
              <a:rPr lang="en-US">
                <a:latin typeface="Consolas" panose="020B0609020204030204" pitchFamily="49" charset="0"/>
                <a:cs typeface="Consolas" panose="020B0609020204030204" pitchFamily="49" charset="0"/>
              </a:rPr>
              <a:t>ggplot(data = mpg) +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geom_smooth(mapping = aes(x = displ, y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hwy, linetype = drv))</a:t>
            </a:r>
          </a:p>
          <a:p>
            <a:r>
              <a:rPr lang="en-US" smtClean="0">
                <a:latin typeface="Corbel" panose="020B0503020204020204" pitchFamily="34" charset="0"/>
                <a:cs typeface="Consolas" panose="020B0609020204030204" pitchFamily="49" charset="0"/>
              </a:rPr>
              <a:t>"...and a different curve per drv, marked by linetype."</a:t>
            </a:r>
            <a:endParaRPr lang="en-US">
              <a:latin typeface="Corbel" panose="020B0503020204020204" pitchFamily="34" charset="0"/>
              <a:cs typeface="Consolas" panose="020B0609020204030204" pitchFamily="49" charset="0"/>
            </a:endParaRP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15</a:t>
            </a:fld>
            <a:endParaRPr lang="en-US"/>
          </a:p>
        </p:txBody>
      </p:sp>
    </p:spTree>
    <p:extLst>
      <p:ext uri="{BB962C8B-B14F-4D97-AF65-F5344CB8AC3E}">
        <p14:creationId xmlns:p14="http://schemas.microsoft.com/office/powerpoint/2010/main" val="242044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a:t>
            </a:r>
            <a:r>
              <a:rPr lang="en-US"/>
              <a:t>Geometric </a:t>
            </a:r>
            <a:r>
              <a:rPr lang="en-US" smtClean="0"/>
              <a:t>objects (contd.)</a:t>
            </a:r>
            <a:endParaRPr lang="en-US"/>
          </a:p>
        </p:txBody>
      </p:sp>
      <p:sp>
        <p:nvSpPr>
          <p:cNvPr id="3" name="Content Placeholder 2"/>
          <p:cNvSpPr>
            <a:spLocks noGrp="1"/>
          </p:cNvSpPr>
          <p:nvPr>
            <p:ph idx="1"/>
          </p:nvPr>
        </p:nvSpPr>
        <p:spPr>
          <a:xfrm>
            <a:off x="609600" y="1625958"/>
            <a:ext cx="10066986" cy="4525963"/>
          </a:xfrm>
        </p:spPr>
        <p:txBody>
          <a:bodyPr/>
          <a:lstStyle/>
          <a:p>
            <a:r>
              <a:rPr lang="en-US">
                <a:latin typeface="Consolas" panose="020B0609020204030204" pitchFamily="49" charset="0"/>
                <a:cs typeface="Consolas" panose="020B0609020204030204" pitchFamily="49" charset="0"/>
              </a:rPr>
              <a:t>ggplot(</a:t>
            </a:r>
            <a:r>
              <a:rPr lang="en-US" b="1">
                <a:latin typeface="Consolas" panose="020B0609020204030204" pitchFamily="49" charset="0"/>
                <a:cs typeface="Consolas" panose="020B0609020204030204" pitchFamily="49" charset="0"/>
              </a:rPr>
              <a:t>data = mpg, mapping = aes(x = displ, y = hwy</a:t>
            </a:r>
            <a:r>
              <a:rPr lang="en-US" b="1">
                <a:latin typeface="Consolas" panose="020B0609020204030204" pitchFamily="49" charset="0"/>
                <a:cs typeface="Consolas" panose="020B0609020204030204" pitchFamily="49" charset="0"/>
              </a:rPr>
              <a:t>)</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a:t>
            </a:r>
            <a:r>
              <a:rPr lang="en-US">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geom_smooth()</a:t>
            </a:r>
          </a:p>
          <a:p>
            <a:r>
              <a:rPr lang="en-US" smtClean="0">
                <a:latin typeface="Corbel" panose="020B0503020204020204" pitchFamily="34" charset="0"/>
                <a:cs typeface="Consolas" panose="020B0609020204030204" pitchFamily="49" charset="0"/>
              </a:rPr>
              <a:t>"Hey ggplot! I want to make a plot </a:t>
            </a:r>
            <a:r>
              <a:rPr lang="en-US" b="1" smtClean="0">
                <a:latin typeface="Corbel" panose="020B0503020204020204" pitchFamily="34" charset="0"/>
                <a:cs typeface="Consolas" panose="020B0609020204030204" pitchFamily="49" charset="0"/>
              </a:rPr>
              <a:t>with this dataset mpg with displ as x-coordinate and hwy as y-coordinate</a:t>
            </a:r>
            <a:r>
              <a:rPr lang="en-US">
                <a:latin typeface="Corbel" panose="020B0503020204020204" pitchFamily="34" charset="0"/>
                <a:cs typeface="Consolas" panose="020B0609020204030204" pitchFamily="49" charset="0"/>
              </a:rPr>
              <a:t/>
            </a:r>
            <a:br>
              <a:rPr lang="en-US">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there to be points</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there to be a smoothing curve."</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16</a:t>
            </a:fld>
            <a:endParaRPr lang="en-US"/>
          </a:p>
        </p:txBody>
      </p:sp>
    </p:spTree>
    <p:extLst>
      <p:ext uri="{BB962C8B-B14F-4D97-AF65-F5344CB8AC3E}">
        <p14:creationId xmlns:p14="http://schemas.microsoft.com/office/powerpoint/2010/main" val="355965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What geom would you use to draw a line chart? A boxplot? A histogram? An area chart?</a:t>
            </a:r>
          </a:p>
          <a:p>
            <a:pPr marL="457200" indent="-457200">
              <a:buFont typeface="+mj-lt"/>
              <a:buAutoNum type="arabicPeriod"/>
            </a:pPr>
            <a:r>
              <a:rPr lang="en-US" sz="1600"/>
              <a:t>Run this code in your head and predict what the output will look like. Then, run the code in R and check </a:t>
            </a:r>
            <a:r>
              <a:rPr lang="en-US" sz="1600"/>
              <a:t>your </a:t>
            </a:r>
            <a:r>
              <a:rPr lang="en-US" sz="1600" smtClean="0"/>
              <a:t>predictions.</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mapping = aes(x = displ, y = hwy, color = drv))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a:t>
            </a:r>
            <a:r>
              <a:rPr lang="en-US" sz="1600">
                <a:latin typeface="Consolas" panose="020B0609020204030204" pitchFamily="49" charset="0"/>
                <a:cs typeface="Consolas" panose="020B0609020204030204" pitchFamily="49" charset="0"/>
              </a:rPr>
              <a:t>()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geom_smooth(se </a:t>
            </a:r>
            <a:r>
              <a:rPr lang="en-US" sz="1600">
                <a:latin typeface="Consolas" panose="020B0609020204030204" pitchFamily="49" charset="0"/>
                <a:cs typeface="Consolas" panose="020B0609020204030204" pitchFamily="49" charset="0"/>
              </a:rPr>
              <a:t>= FALSE)</a:t>
            </a:r>
          </a:p>
          <a:p>
            <a:pPr marL="457200" indent="-457200">
              <a:buFont typeface="+mj-lt"/>
              <a:buAutoNum type="arabicPeriod"/>
            </a:pPr>
            <a:r>
              <a:rPr lang="en-US" sz="1600"/>
              <a:t>What does show.legend = FALSE do? What happens if you </a:t>
            </a:r>
            <a:r>
              <a:rPr lang="en-US" sz="1600"/>
              <a:t>remove </a:t>
            </a:r>
            <a:r>
              <a:rPr lang="en-US" sz="1600" smtClean="0"/>
              <a:t>it? Why </a:t>
            </a:r>
            <a:r>
              <a:rPr lang="en-US" sz="1600"/>
              <a:t>do you think I used it earlier in the chapter?</a:t>
            </a:r>
          </a:p>
          <a:p>
            <a:pPr marL="457200" indent="-457200">
              <a:buFont typeface="+mj-lt"/>
              <a:buAutoNum type="arabicPeriod"/>
            </a:pPr>
            <a:r>
              <a:rPr lang="en-US" sz="1600"/>
              <a:t>What does the se argument to geom_smooth() do?</a:t>
            </a:r>
          </a:p>
          <a:p>
            <a:pPr marL="457200" indent="-457200">
              <a:buFont typeface="+mj-lt"/>
              <a:buAutoNum type="arabicPeriod"/>
            </a:pPr>
            <a:r>
              <a:rPr lang="en-US" sz="1600"/>
              <a:t>Will these two graphs look different? Why/why </a:t>
            </a:r>
            <a:r>
              <a:rPr lang="en-US" sz="1600"/>
              <a:t>not</a:t>
            </a:r>
            <a:r>
              <a:rPr lang="en-US" sz="1600" smtClean="0"/>
              <a:t>? [see codes in the book]</a:t>
            </a:r>
            <a:endParaRPr lang="en-US" sz="1600"/>
          </a:p>
          <a:p>
            <a:pPr marL="457200" indent="-457200">
              <a:buFont typeface="+mj-lt"/>
              <a:buAutoNum type="arabicPeriod"/>
            </a:pPr>
            <a:r>
              <a:rPr lang="en-US" sz="1600" b="1" smtClean="0"/>
              <a:t>Recreate </a:t>
            </a:r>
            <a:r>
              <a:rPr lang="en-US" sz="1600" b="1"/>
              <a:t>the R code necessary to generate the following </a:t>
            </a:r>
            <a:r>
              <a:rPr lang="en-US" sz="1600" b="1"/>
              <a:t>graphs</a:t>
            </a:r>
            <a:r>
              <a:rPr lang="en-US" sz="1600" b="1" smtClean="0"/>
              <a:t>. [see graphs in the book]</a:t>
            </a:r>
          </a:p>
          <a:p>
            <a:pPr marL="0" indent="0">
              <a:buNone/>
            </a:pPr>
            <a:endParaRPr lang="en-US" sz="1600" b="1"/>
          </a:p>
          <a:p>
            <a:r>
              <a:rPr lang="en-US" sz="160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(see your cheatsheet), then 2, and </a:t>
            </a:r>
            <a:r>
              <a:rPr lang="en-US" sz="1600" b="1" smtClean="0">
                <a:latin typeface="Corbel" panose="020B0503020204020204" pitchFamily="34" charset="0"/>
                <a:cs typeface="Consolas" panose="020B0609020204030204" pitchFamily="49" charset="0"/>
              </a:rPr>
              <a:t>6 as much as you can!</a:t>
            </a:r>
            <a:r>
              <a:rPr lang="en-US" sz="1600" smtClean="0">
                <a:latin typeface="Corbel" panose="020B0503020204020204" pitchFamily="34" charset="0"/>
                <a:cs typeface="Consolas" panose="020B0609020204030204" pitchFamily="49" charset="0"/>
              </a:rPr>
              <a:t> If 6 seems like too much trouble, feel free to look at 3-5 as well.</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17</a:t>
            </a:fld>
            <a:endParaRPr lang="en-US"/>
          </a:p>
        </p:txBody>
      </p:sp>
    </p:spTree>
    <p:extLst>
      <p:ext uri="{BB962C8B-B14F-4D97-AF65-F5344CB8AC3E}">
        <p14:creationId xmlns:p14="http://schemas.microsoft.com/office/powerpoint/2010/main" val="260710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geom_bar (chapters 3.7-3.9)</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diamonds</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a:t>
            </a:r>
            <a:r>
              <a:rPr lang="en-US" b="1" smtClean="0">
                <a:latin typeface="Consolas" panose="020B0609020204030204" pitchFamily="49" charset="0"/>
                <a:cs typeface="Consolas" panose="020B0609020204030204" pitchFamily="49" charset="0"/>
              </a:rPr>
              <a:t>bar</a:t>
            </a:r>
            <a:r>
              <a:rPr lang="en-US" smtClean="0">
                <a:latin typeface="Consolas" panose="020B0609020204030204" pitchFamily="49" charset="0"/>
                <a:cs typeface="Consolas" panose="020B0609020204030204" pitchFamily="49" charset="0"/>
              </a:rPr>
              <a: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cut</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a:t>
            </a:r>
            <a:r>
              <a:rPr lang="en-US">
                <a:latin typeface="Corbel" panose="020B0503020204020204" pitchFamily="34" charset="0"/>
                <a:cs typeface="Consolas" panose="020B0609020204030204" pitchFamily="49" charset="0"/>
              </a:rPr>
              <a:t>ggplot! I want to make </a:t>
            </a:r>
            <a:r>
              <a:rPr lang="en-US">
                <a:latin typeface="Corbel" panose="020B0503020204020204" pitchFamily="34" charset="0"/>
                <a:cs typeface="Consolas" panose="020B0609020204030204" pitchFamily="49" charset="0"/>
              </a:rPr>
              <a:t>a </a:t>
            </a:r>
            <a:r>
              <a:rPr lang="en-US" smtClean="0">
                <a:latin typeface="Corbel" panose="020B0503020204020204" pitchFamily="34" charset="0"/>
                <a:cs typeface="Consolas" panose="020B0609020204030204" pitchFamily="49" charset="0"/>
              </a:rPr>
              <a:t>plot with this dataset diamonds</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it to be a </a:t>
            </a:r>
            <a:r>
              <a:rPr lang="en-US" b="1" smtClean="0">
                <a:latin typeface="Corbel" panose="020B0503020204020204" pitchFamily="34" charset="0"/>
                <a:cs typeface="Consolas" panose="020B0609020204030204" pitchFamily="49" charset="0"/>
              </a:rPr>
              <a:t>barplot</a:t>
            </a:r>
            <a:r>
              <a:rPr lang="en-US" smtClean="0">
                <a:latin typeface="Corbel" panose="020B0503020204020204" pitchFamily="34" charset="0"/>
                <a:cs typeface="Consolas" panose="020B0609020204030204" pitchFamily="49" charset="0"/>
              </a:rPr>
              <a:t> with cut on the x-axis..."</a:t>
            </a:r>
          </a:p>
          <a:p>
            <a:r>
              <a:rPr lang="en-US" smtClean="0">
                <a:latin typeface="Consolas" panose="020B0609020204030204" pitchFamily="49" charset="0"/>
                <a:cs typeface="Consolas" panose="020B0609020204030204" pitchFamily="49" charset="0"/>
              </a:rPr>
              <a:t>geom_bar(mapping </a:t>
            </a:r>
            <a:r>
              <a:rPr lang="en-US">
                <a:latin typeface="Consolas" panose="020B0609020204030204" pitchFamily="49" charset="0"/>
                <a:cs typeface="Consolas" panose="020B0609020204030204" pitchFamily="49" charset="0"/>
              </a:rPr>
              <a:t>= aes(x = cut, fill = clarity), position = "dodge")</a:t>
            </a:r>
          </a:p>
          <a:p>
            <a:r>
              <a:rPr lang="en-US" smtClean="0"/>
              <a:t>"with the bars color-filled by clarity, and put side by side."</a:t>
            </a:r>
          </a:p>
          <a:p>
            <a:r>
              <a:rPr lang="en-US" smtClean="0">
                <a:latin typeface="Consolas" panose="020B0609020204030204" pitchFamily="49" charset="0"/>
                <a:cs typeface="Consolas" panose="020B0609020204030204" pitchFamily="49" charset="0"/>
              </a:rPr>
              <a:t>+ coord_flip()</a:t>
            </a:r>
          </a:p>
          <a:p>
            <a:r>
              <a:rPr lang="en-US" smtClean="0">
                <a:latin typeface="Corbel" panose="020B0503020204020204" pitchFamily="34" charset="0"/>
              </a:rPr>
              <a:t>"and with the coordinate axes flipped."</a:t>
            </a:r>
            <a:endParaRPr lang="en-US">
              <a:latin typeface="Corbel" panose="020B0503020204020204" pitchFamily="34" charset="0"/>
            </a:endParaRPr>
          </a:p>
          <a:p>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18</a:t>
            </a:fld>
            <a:endParaRPr lang="en-US"/>
          </a:p>
        </p:txBody>
      </p:sp>
    </p:spTree>
    <p:extLst>
      <p:ext uri="{BB962C8B-B14F-4D97-AF65-F5344CB8AC3E}">
        <p14:creationId xmlns:p14="http://schemas.microsoft.com/office/powerpoint/2010/main" val="312454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5.1.3 dplyr basics</a:t>
            </a:r>
            <a:endParaRPr lang="en-US"/>
          </a:p>
        </p:txBody>
      </p:sp>
      <p:sp>
        <p:nvSpPr>
          <p:cNvPr id="3" name="Content Placeholder 2"/>
          <p:cNvSpPr>
            <a:spLocks noGrp="1"/>
          </p:cNvSpPr>
          <p:nvPr>
            <p:ph idx="1"/>
          </p:nvPr>
        </p:nvSpPr>
        <p:spPr/>
        <p:txBody>
          <a:bodyPr/>
          <a:lstStyle/>
          <a:p>
            <a:r>
              <a:rPr lang="en-US" smtClean="0"/>
              <a:t>We have 6 </a:t>
            </a:r>
            <a:r>
              <a:rPr lang="en-US" i="1" smtClean="0"/>
              <a:t>verbs</a:t>
            </a:r>
            <a:r>
              <a:rPr lang="en-US" smtClean="0"/>
              <a:t>: </a:t>
            </a:r>
            <a:r>
              <a:rPr lang="en-US">
                <a:latin typeface="Consolas" panose="020B0609020204030204" pitchFamily="49" charset="0"/>
                <a:cs typeface="Consolas" panose="020B0609020204030204" pitchFamily="49" charset="0"/>
              </a:rPr>
              <a:t>filter</a:t>
            </a:r>
            <a:r>
              <a:rPr lang="en-US" smtClean="0"/>
              <a:t>, </a:t>
            </a:r>
            <a:r>
              <a:rPr lang="en-US">
                <a:latin typeface="Consolas" panose="020B0609020204030204" pitchFamily="49" charset="0"/>
                <a:cs typeface="Consolas" panose="020B0609020204030204" pitchFamily="49" charset="0"/>
              </a:rPr>
              <a:t>arrange</a:t>
            </a:r>
            <a:r>
              <a:rPr lang="en-US" smtClean="0"/>
              <a:t>, </a:t>
            </a:r>
            <a:r>
              <a:rPr lang="en-US">
                <a:latin typeface="Consolas" panose="020B0609020204030204" pitchFamily="49" charset="0"/>
                <a:cs typeface="Consolas" panose="020B0609020204030204" pitchFamily="49" charset="0"/>
              </a:rPr>
              <a:t>select</a:t>
            </a:r>
            <a:r>
              <a:rPr lang="en-US" smtClean="0"/>
              <a:t>, </a:t>
            </a:r>
            <a:r>
              <a:rPr lang="en-US">
                <a:latin typeface="Consolas" panose="020B0609020204030204" pitchFamily="49" charset="0"/>
                <a:cs typeface="Consolas" panose="020B0609020204030204" pitchFamily="49" charset="0"/>
              </a:rPr>
              <a:t>mutate</a:t>
            </a:r>
            <a:r>
              <a:rPr lang="en-US" smtClean="0"/>
              <a:t>, </a:t>
            </a:r>
            <a:r>
              <a:rPr lang="en-US">
                <a:latin typeface="Consolas" panose="020B0609020204030204" pitchFamily="49" charset="0"/>
                <a:cs typeface="Consolas" panose="020B0609020204030204" pitchFamily="49" charset="0"/>
              </a:rPr>
              <a:t>summarise </a:t>
            </a:r>
            <a:r>
              <a:rPr lang="en-US" smtClean="0"/>
              <a:t>and </a:t>
            </a:r>
            <a:r>
              <a:rPr lang="en-US" smtClean="0">
                <a:latin typeface="Consolas" panose="020B0609020204030204" pitchFamily="49" charset="0"/>
                <a:cs typeface="Consolas" panose="020B0609020204030204" pitchFamily="49" charset="0"/>
              </a:rPr>
              <a:t>group_by</a:t>
            </a:r>
            <a:r>
              <a:rPr lang="en-US" smtClean="0"/>
              <a:t> </a:t>
            </a:r>
          </a:p>
          <a:p>
            <a:r>
              <a:rPr lang="en-US" smtClean="0"/>
              <a:t>Each verb is a function that behaves in the same way:</a:t>
            </a:r>
          </a:p>
          <a:p>
            <a:pPr marL="457200" indent="-457200">
              <a:buFont typeface="+mj-lt"/>
              <a:buAutoNum type="arabicPeriod"/>
            </a:pPr>
            <a:r>
              <a:rPr lang="en-US"/>
              <a:t>The first argument is a data frame.</a:t>
            </a:r>
          </a:p>
          <a:p>
            <a:pPr marL="457200" indent="-457200">
              <a:buFont typeface="+mj-lt"/>
              <a:buAutoNum type="arabicPeriod"/>
            </a:pPr>
            <a:r>
              <a:rPr lang="en-US"/>
              <a:t>The subsequent arguments describe what to do with the data frame, using the variable names (without quotes).</a:t>
            </a:r>
          </a:p>
          <a:p>
            <a:pPr marL="457200" indent="-457200">
              <a:buFont typeface="+mj-lt"/>
              <a:buAutoNum type="arabicPeriod"/>
            </a:pPr>
            <a:r>
              <a:rPr lang="en-US"/>
              <a:t>The result is a new data frame.</a:t>
            </a:r>
          </a:p>
          <a:p>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19</a:t>
            </a:fld>
            <a:endParaRPr lang="en-US"/>
          </a:p>
        </p:txBody>
      </p:sp>
    </p:spTree>
    <p:extLst>
      <p:ext uri="{BB962C8B-B14F-4D97-AF65-F5344CB8AC3E}">
        <p14:creationId xmlns:p14="http://schemas.microsoft.com/office/powerpoint/2010/main" val="251658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Foreword</a:t>
            </a:r>
            <a:endParaRPr lang="en-US"/>
          </a:p>
        </p:txBody>
      </p:sp>
      <p:sp>
        <p:nvSpPr>
          <p:cNvPr id="7" name="Content Placeholder 6"/>
          <p:cNvSpPr>
            <a:spLocks noGrp="1"/>
          </p:cNvSpPr>
          <p:nvPr>
            <p:ph idx="1"/>
          </p:nvPr>
        </p:nvSpPr>
        <p:spPr>
          <a:xfrm>
            <a:off x="609601" y="1600200"/>
            <a:ext cx="10323512" cy="4525963"/>
          </a:xfrm>
        </p:spPr>
        <p:txBody>
          <a:bodyPr/>
          <a:lstStyle/>
          <a:p>
            <a:pPr marL="0" indent="0">
              <a:buNone/>
            </a:pPr>
            <a:r>
              <a:rPr lang="en-US" dirty="0" smtClean="0"/>
              <a:t>This document is intended to go together with a course day with roughly the same name. Therefore, it is not self-supporting: it serves as reminder to both the teacher and the course participants of what will be or what was talked about. Most of the actual content is somewhere else: in the R documentation, cheat sheets, examples shown during the course </a:t>
            </a:r>
            <a:r>
              <a:rPr lang="en-US" smtClean="0"/>
              <a:t>etc</a:t>
            </a:r>
            <a:r>
              <a:rPr lang="en-US"/>
              <a:t>. and most importantly in the "R for data science" book, by Garrett </a:t>
            </a:r>
            <a:r>
              <a:rPr lang="en-US"/>
              <a:t>Grolemund </a:t>
            </a:r>
            <a:r>
              <a:rPr lang="en-US" smtClean="0"/>
              <a:t>and Hadley Wickham, available online.</a:t>
            </a:r>
            <a:endParaRPr lang="en-US" dirty="0" smtClean="0"/>
          </a:p>
          <a:p>
            <a:pPr marL="0" indent="0">
              <a:buNone/>
            </a:pPr>
            <a:r>
              <a:rPr lang="en-US" dirty="0" smtClean="0"/>
              <a:t>So if you are reading this to learn on your own, treat it as a roadmap, not as study material. These things were deemed important enough to mention, and they were mentioned in this order, but you will need another source to actually study.</a:t>
            </a:r>
            <a:endParaRPr lang="en-US" dirty="0"/>
          </a:p>
        </p:txBody>
      </p:sp>
      <p:sp>
        <p:nvSpPr>
          <p:cNvPr id="2" name="Date Placeholder 1"/>
          <p:cNvSpPr>
            <a:spLocks noGrp="1"/>
          </p:cNvSpPr>
          <p:nvPr>
            <p:ph type="dt" sz="half" idx="10"/>
          </p:nvPr>
        </p:nvSpPr>
        <p:spPr/>
        <p:txBody>
          <a:bodyPr/>
          <a:lstStyle/>
          <a:p>
            <a:pPr>
              <a:defRPr/>
            </a:pPr>
            <a:r>
              <a:rPr lang="fi-FI" smtClean="0"/>
              <a:t>2017-03-08</a:t>
            </a:r>
            <a:endParaRPr lang="en-US"/>
          </a:p>
        </p:txBody>
      </p:sp>
      <p:sp>
        <p:nvSpPr>
          <p:cNvPr id="3" name="Slide Number Placeholder 2"/>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4219158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5.2 Filter rows with </a:t>
            </a:r>
            <a:r>
              <a:rPr lang="en-US">
                <a:latin typeface="Consolas" panose="020B0609020204030204" pitchFamily="49" charset="0"/>
                <a:cs typeface="Consolas" panose="020B0609020204030204" pitchFamily="49" charset="0"/>
              </a:rPr>
              <a:t>filter</a:t>
            </a:r>
            <a:r>
              <a:rPr lang="en-US" smtClean="0">
                <a:latin typeface="Consolas" panose="020B0609020204030204" pitchFamily="49" charset="0"/>
                <a:cs typeface="Consolas" panose="020B0609020204030204" pitchFamily="49" charset="0"/>
              </a:rPr>
              <a:t>()</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 The second and subsequent arguments are the expressions that filter the </a:t>
            </a:r>
            <a:r>
              <a:rPr lang="en-US"/>
              <a:t>data </a:t>
            </a:r>
            <a:r>
              <a:rPr lang="en-US" smtClean="0"/>
              <a:t>frame</a:t>
            </a:r>
            <a:endParaRPr lang="en-US"/>
          </a:p>
          <a:p>
            <a:r>
              <a:rPr lang="en-US" smtClean="0"/>
              <a:t>Remember the usual comparison operators and the shorthand </a:t>
            </a:r>
            <a:r>
              <a:rPr lang="en-US" smtClean="0">
                <a:latin typeface="Consolas" panose="020B0609020204030204" pitchFamily="49" charset="0"/>
                <a:cs typeface="Consolas" panose="020B0609020204030204" pitchFamily="49" charset="0"/>
              </a:rPr>
              <a:t>%in%</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20</a:t>
            </a:fld>
            <a:endParaRPr lang="en-US"/>
          </a:p>
        </p:txBody>
      </p:sp>
    </p:spTree>
    <p:extLst>
      <p:ext uri="{BB962C8B-B14F-4D97-AF65-F5344CB8AC3E}">
        <p14:creationId xmlns:p14="http://schemas.microsoft.com/office/powerpoint/2010/main" val="1000813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5.2.4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Find all flights that</a:t>
            </a:r>
          </a:p>
          <a:p>
            <a:pPr lvl="1"/>
            <a:r>
              <a:rPr lang="en-US" sz="1200"/>
              <a:t>Had an arrival delay of two or more hours</a:t>
            </a:r>
          </a:p>
          <a:p>
            <a:pPr lvl="1"/>
            <a:r>
              <a:rPr lang="en-US" sz="1200"/>
              <a:t>Flew to Houston (IAH or HOU)</a:t>
            </a:r>
          </a:p>
          <a:p>
            <a:pPr lvl="1"/>
            <a:r>
              <a:rPr lang="en-US" sz="1200"/>
              <a:t>Were operated by United, American, or Delta</a:t>
            </a:r>
          </a:p>
          <a:p>
            <a:pPr lvl="1"/>
            <a:r>
              <a:rPr lang="en-US" sz="1200"/>
              <a:t>Departed in summer (July, August, and September)</a:t>
            </a:r>
          </a:p>
          <a:p>
            <a:pPr lvl="1"/>
            <a:r>
              <a:rPr lang="en-US" sz="1200"/>
              <a:t>Arrived more than two hours late, but didn’t leave late</a:t>
            </a:r>
          </a:p>
          <a:p>
            <a:pPr lvl="1"/>
            <a:r>
              <a:rPr lang="en-US" sz="1200"/>
              <a:t>Were delayed by at least an hour, but made up over 30 minutes in flight</a:t>
            </a:r>
          </a:p>
          <a:p>
            <a:pPr lvl="1"/>
            <a:r>
              <a:rPr lang="en-US" sz="1200"/>
              <a:t>Departed between midnight and 6am (inclusive)</a:t>
            </a:r>
          </a:p>
          <a:p>
            <a:pPr marL="457200" indent="-457200">
              <a:buFont typeface="+mj-lt"/>
              <a:buAutoNum type="arabicPeriod"/>
            </a:pPr>
            <a:r>
              <a:rPr lang="en-US" sz="1600"/>
              <a:t>Another useful dplyr filtering helper is between(). What does it do? Can you use it to simplify the code needed to answer the previous </a:t>
            </a:r>
            <a:r>
              <a:rPr lang="en-US" sz="1600"/>
              <a:t>challenges</a:t>
            </a:r>
            <a:r>
              <a:rPr lang="en-US" sz="1600" smtClean="0"/>
              <a:t>?</a:t>
            </a:r>
            <a:endParaRPr lang="en-US" sz="1600"/>
          </a:p>
          <a:p>
            <a:pPr marL="457200" indent="-457200">
              <a:buFont typeface="+mj-lt"/>
              <a:buAutoNum type="arabicPeriod"/>
            </a:pPr>
            <a:r>
              <a:rPr lang="en-US" sz="1600"/>
              <a:t>How many flights have a missing dep_time? What other variables are missing? What might these rows </a:t>
            </a:r>
            <a:r>
              <a:rPr lang="en-US" sz="1600"/>
              <a:t>represent</a:t>
            </a:r>
            <a:r>
              <a:rPr lang="en-US" sz="1600" smtClean="0"/>
              <a:t>?</a:t>
            </a:r>
            <a:endParaRPr lang="en-US" sz="1600"/>
          </a:p>
          <a:p>
            <a:pPr marL="457200" indent="-457200">
              <a:buFont typeface="+mj-lt"/>
              <a:buAutoNum type="arabicPeriod"/>
            </a:pPr>
            <a:r>
              <a:rPr lang="en-US" sz="1600"/>
              <a:t>Why is NA ^ 0 not missing? Why is NA | TRUE not missing? Why is FALSE &amp; NA not missing? Can you figure out the general rule? (NA * 0 is a tricky </a:t>
            </a:r>
            <a:r>
              <a:rPr lang="en-US" sz="1600"/>
              <a:t>counterexample</a:t>
            </a:r>
            <a:r>
              <a:rPr lang="en-US" sz="1600" smtClean="0"/>
              <a:t>!)</a:t>
            </a:r>
            <a:endParaRPr lang="en-US" sz="1600" b="1"/>
          </a:p>
          <a:p>
            <a:r>
              <a:rPr lang="en-US" sz="160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then 2 and 3. 4 is for math geeks.</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21</a:t>
            </a:fld>
            <a:endParaRPr lang="en-US"/>
          </a:p>
        </p:txBody>
      </p:sp>
    </p:spTree>
    <p:extLst>
      <p:ext uri="{BB962C8B-B14F-4D97-AF65-F5344CB8AC3E}">
        <p14:creationId xmlns:p14="http://schemas.microsoft.com/office/powerpoint/2010/main" val="71847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 Select columns </a:t>
            </a:r>
            <a:r>
              <a:rPr lang="en-US"/>
              <a:t>with </a:t>
            </a:r>
            <a:r>
              <a:rPr lang="en-US" smtClean="0">
                <a:latin typeface="Consolas" panose="020B0609020204030204" pitchFamily="49" charset="0"/>
                <a:cs typeface="Consolas" panose="020B0609020204030204" pitchFamily="49" charset="0"/>
              </a:rPr>
              <a:t>select()</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a:t>
            </a:r>
            <a:r>
              <a:rPr lang="en-US"/>
              <a:t>. </a:t>
            </a:r>
            <a:r>
              <a:rPr lang="en-US" smtClean="0"/>
              <a:t>After that come the names of the columns to select or a more complicated expression:</a:t>
            </a:r>
          </a:p>
          <a:p>
            <a:pPr lvl="1"/>
            <a:r>
              <a:rPr lang="en-US" smtClean="0"/>
              <a:t>a range of columns using :</a:t>
            </a:r>
          </a:p>
          <a:p>
            <a:pPr lvl="1"/>
            <a:r>
              <a:rPr lang="en-US" smtClean="0"/>
              <a:t>"everything but" using -</a:t>
            </a:r>
          </a:p>
          <a:p>
            <a:pPr lvl="1"/>
            <a:r>
              <a:rPr lang="en-US" smtClean="0"/>
              <a:t>helper functions that deal with patterns in column names: starts_with, ends_with etc</a:t>
            </a:r>
          </a:p>
          <a:p>
            <a:r>
              <a:rPr lang="en-US" smtClean="0">
                <a:latin typeface="Consolas" panose="020B0609020204030204" pitchFamily="49" charset="0"/>
                <a:cs typeface="Consolas" panose="020B0609020204030204" pitchFamily="49" charset="0"/>
              </a:rPr>
              <a:t>rename() </a:t>
            </a:r>
            <a:r>
              <a:rPr lang="en-US" smtClean="0"/>
              <a:t>is a variant of </a:t>
            </a:r>
            <a:r>
              <a:rPr lang="en-US">
                <a:latin typeface="Consolas" panose="020B0609020204030204" pitchFamily="49" charset="0"/>
                <a:cs typeface="Consolas" panose="020B0609020204030204" pitchFamily="49" charset="0"/>
              </a:rPr>
              <a:t>select() </a:t>
            </a:r>
            <a:r>
              <a:rPr lang="en-US" smtClean="0"/>
              <a:t>for easy renaming of columns</a:t>
            </a:r>
          </a:p>
          <a:p>
            <a:pPr lvl="1"/>
            <a:endParaRPr lang="en-US" smtClean="0"/>
          </a:p>
          <a:p>
            <a:pPr lvl="1"/>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22</a:t>
            </a:fld>
            <a:endParaRPr lang="en-US"/>
          </a:p>
        </p:txBody>
      </p:sp>
    </p:spTree>
    <p:extLst>
      <p:ext uri="{BB962C8B-B14F-4D97-AF65-F5344CB8AC3E}">
        <p14:creationId xmlns:p14="http://schemas.microsoft.com/office/powerpoint/2010/main" val="1992223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Brainstorm as many ways as possible to select dep_time, dep_delay, arr_time, and arr_delay from </a:t>
            </a:r>
            <a:r>
              <a:rPr lang="en-US" sz="1600"/>
              <a:t>flights</a:t>
            </a:r>
            <a:r>
              <a:rPr lang="en-US" sz="1600" smtClean="0"/>
              <a:t>.</a:t>
            </a:r>
            <a:endParaRPr lang="en-US" sz="1600"/>
          </a:p>
          <a:p>
            <a:pPr marL="457200" indent="-457200">
              <a:buFont typeface="+mj-lt"/>
              <a:buAutoNum type="arabicPeriod"/>
            </a:pPr>
            <a:r>
              <a:rPr lang="en-US" sz="1600"/>
              <a:t>What happens if you include the name of a variable multiple times in a select() </a:t>
            </a:r>
            <a:r>
              <a:rPr lang="en-US" sz="1600"/>
              <a:t>call</a:t>
            </a:r>
            <a:r>
              <a:rPr lang="en-US" sz="1600" smtClean="0"/>
              <a:t>?</a:t>
            </a:r>
            <a:endParaRPr lang="en-US" sz="1600"/>
          </a:p>
          <a:p>
            <a:pPr marL="457200" indent="-457200">
              <a:buFont typeface="+mj-lt"/>
              <a:buAutoNum type="arabicPeriod"/>
            </a:pPr>
            <a:r>
              <a:rPr lang="en-US" sz="1600"/>
              <a:t>What does the one_of() function do? Why might it be helpful in conjunction with </a:t>
            </a:r>
            <a:r>
              <a:rPr lang="en-US" sz="1600"/>
              <a:t>this </a:t>
            </a:r>
            <a:r>
              <a:rPr lang="en-US" sz="1600" smtClean="0"/>
              <a:t>vector?</a:t>
            </a:r>
            <a:br>
              <a:rPr lang="en-US" sz="1600" smtClean="0"/>
            </a:br>
            <a:r>
              <a:rPr lang="en-US" sz="1600" smtClean="0"/>
              <a:t>vars </a:t>
            </a:r>
            <a:r>
              <a:rPr lang="en-US" sz="1600"/>
              <a:t>&lt;- c("year", "month", "day", "dep_delay", "</a:t>
            </a:r>
            <a:r>
              <a:rPr lang="en-US" sz="1600"/>
              <a:t>arr_delay</a:t>
            </a:r>
            <a:r>
              <a:rPr lang="en-US" sz="1600" smtClean="0"/>
              <a:t>")</a:t>
            </a:r>
            <a:endParaRPr lang="en-US" sz="1600"/>
          </a:p>
          <a:p>
            <a:pPr marL="457200" indent="-457200">
              <a:buFont typeface="+mj-lt"/>
              <a:buAutoNum type="arabicPeriod"/>
            </a:pPr>
            <a:r>
              <a:rPr lang="en-US" sz="1600"/>
              <a:t>Does the result of running the following code surprise you? How do the select helpers deal with case by default? How can you change </a:t>
            </a:r>
            <a:r>
              <a:rPr lang="en-US" sz="1600"/>
              <a:t>that </a:t>
            </a:r>
            <a:r>
              <a:rPr lang="en-US" sz="1600" smtClean="0"/>
              <a:t>default? </a:t>
            </a:r>
            <a:br>
              <a:rPr lang="en-US" sz="1600" smtClean="0"/>
            </a:br>
            <a:r>
              <a:rPr lang="en-US" sz="1600" smtClean="0"/>
              <a:t>select(flights</a:t>
            </a:r>
            <a:r>
              <a:rPr lang="en-US" sz="1600"/>
              <a:t>, contains("TIME"))</a:t>
            </a:r>
          </a:p>
          <a:p>
            <a:pPr marL="457200" indent="-457200">
              <a:buFont typeface="+mj-lt"/>
              <a:buAutoNum type="arabicPeriod"/>
            </a:pPr>
            <a:endParaRPr lang="en-US" sz="1600"/>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and 2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23</a:t>
            </a:fld>
            <a:endParaRPr lang="en-US"/>
          </a:p>
        </p:txBody>
      </p:sp>
    </p:spTree>
    <p:extLst>
      <p:ext uri="{BB962C8B-B14F-4D97-AF65-F5344CB8AC3E}">
        <p14:creationId xmlns:p14="http://schemas.microsoft.com/office/powerpoint/2010/main" val="184005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5.5 </a:t>
            </a:r>
            <a:r>
              <a:rPr lang="en-US"/>
              <a:t>Add new variables </a:t>
            </a:r>
            <a:r>
              <a:rPr lang="en-US"/>
              <a:t>with </a:t>
            </a:r>
            <a:r>
              <a:rPr lang="en-US" smtClean="0">
                <a:latin typeface="Consolas" panose="020B0609020204030204" pitchFamily="49" charset="0"/>
                <a:cs typeface="Consolas" panose="020B0609020204030204" pitchFamily="49" charset="0"/>
              </a:rPr>
              <a:t>mutate()</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a:t>
            </a:r>
            <a:r>
              <a:rPr lang="en-US"/>
              <a:t>. </a:t>
            </a:r>
            <a:r>
              <a:rPr lang="en-US" smtClean="0"/>
              <a:t>After that come the names of the new columns and how to create them</a:t>
            </a:r>
          </a:p>
          <a:p>
            <a:r>
              <a:rPr lang="en-US" smtClean="0"/>
              <a:t>All the arithmetic and math you can think of is in use!</a:t>
            </a:r>
          </a:p>
          <a:p>
            <a:r>
              <a:rPr lang="en-US" smtClean="0"/>
              <a:t>Also all kinds of ranks, lags, lead, cumulative sums...</a:t>
            </a:r>
          </a:p>
          <a:p>
            <a:endParaRPr lang="en-US"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24</a:t>
            </a:fld>
            <a:endParaRPr lang="en-US"/>
          </a:p>
        </p:txBody>
      </p:sp>
    </p:spTree>
    <p:extLst>
      <p:ext uri="{BB962C8B-B14F-4D97-AF65-F5344CB8AC3E}">
        <p14:creationId xmlns:p14="http://schemas.microsoft.com/office/powerpoint/2010/main" val="1381927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Currently dep_time and sched_dep_time are convenient to look at, but hard to compute with because they’re not really continuous numbers. Convert them to a more convenient representation of number of minutes since midnight.</a:t>
            </a:r>
          </a:p>
          <a:p>
            <a:pPr marL="457200" indent="-457200">
              <a:buFont typeface="+mj-lt"/>
              <a:buAutoNum type="arabicPeriod"/>
            </a:pPr>
            <a:r>
              <a:rPr lang="en-US" sz="1600"/>
              <a:t>Compare air_time with arr_time - dep_time. What do you expect to see? What do you see? What do you need to do to fix it?</a:t>
            </a:r>
          </a:p>
          <a:p>
            <a:pPr marL="457200" indent="-457200">
              <a:buFont typeface="+mj-lt"/>
              <a:buAutoNum type="arabicPeriod"/>
            </a:pPr>
            <a:r>
              <a:rPr lang="en-US" sz="1600"/>
              <a:t>Compare dep_time, sched_dep_time, and dep_delay. How would you expect those three numbers to be related?</a:t>
            </a:r>
          </a:p>
          <a:p>
            <a:pPr marL="457200" indent="-457200">
              <a:buFont typeface="+mj-lt"/>
              <a:buAutoNum type="arabicPeriod"/>
            </a:pPr>
            <a:r>
              <a:rPr lang="en-US" sz="1600"/>
              <a:t>Find the 10 most delayed flights using a ranking function. How do you want to handle ties? Carefully read the documentation for min_rank().</a:t>
            </a:r>
          </a:p>
          <a:p>
            <a:pPr marL="457200" indent="-457200">
              <a:buFont typeface="+mj-lt"/>
              <a:buAutoNum type="arabicPeriod"/>
            </a:pPr>
            <a:r>
              <a:rPr lang="en-US" sz="1600"/>
              <a:t>What does 1:3 + 1:10 return? Why?</a:t>
            </a:r>
          </a:p>
          <a:p>
            <a:pPr marL="457200" indent="-457200">
              <a:buFont typeface="+mj-lt"/>
              <a:buAutoNum type="arabicPeriod"/>
            </a:pPr>
            <a:r>
              <a:rPr lang="en-US" sz="1600"/>
              <a:t>What trigonometric functions does R provide?</a:t>
            </a:r>
          </a:p>
          <a:p>
            <a:pPr marL="457200" indent="-457200">
              <a:buFont typeface="+mj-lt"/>
              <a:buAutoNum type="arabicPeriod"/>
            </a:pPr>
            <a:endParaRPr lang="en-US" sz="1600"/>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2 and 3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25</a:t>
            </a:fld>
            <a:endParaRPr lang="en-US"/>
          </a:p>
        </p:txBody>
      </p:sp>
    </p:spTree>
    <p:extLst>
      <p:ext uri="{BB962C8B-B14F-4D97-AF65-F5344CB8AC3E}">
        <p14:creationId xmlns:p14="http://schemas.microsoft.com/office/powerpoint/2010/main" val="163977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5.6 Grouped summaries </a:t>
            </a:r>
            <a:r>
              <a:rPr lang="en-US"/>
              <a:t>with </a:t>
            </a:r>
            <a:r>
              <a:rPr lang="en-US" smtClean="0">
                <a:latin typeface="Consolas" panose="020B0609020204030204" pitchFamily="49" charset="0"/>
                <a:cs typeface="Consolas" panose="020B0609020204030204" pitchFamily="49" charset="0"/>
              </a:rPr>
              <a:t>summarise()</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On its own collapses the whole data frame in to a single result of one function taken on a single column - not very useful!</a:t>
            </a:r>
          </a:p>
          <a:p>
            <a:r>
              <a:rPr lang="en-US" smtClean="0"/>
              <a:t>Together with </a:t>
            </a:r>
            <a:r>
              <a:rPr lang="en-US" smtClean="0">
                <a:latin typeface="Consolas" panose="020B0609020204030204" pitchFamily="49" charset="0"/>
                <a:cs typeface="Consolas" panose="020B0609020204030204" pitchFamily="49" charset="0"/>
              </a:rPr>
              <a:t>group_by() </a:t>
            </a:r>
            <a:r>
              <a:rPr lang="en-US" smtClean="0">
                <a:latin typeface="Corbel" panose="020B0503020204020204" pitchFamily="34" charset="0"/>
                <a:cs typeface="Consolas" panose="020B0609020204030204" pitchFamily="49" charset="0"/>
              </a:rPr>
              <a:t>calculates the function by group - really useful!</a:t>
            </a:r>
          </a:p>
          <a:p>
            <a:r>
              <a:rPr lang="en-US">
                <a:latin typeface="Consolas" panose="020B0609020204030204" pitchFamily="49" charset="0"/>
                <a:cs typeface="Consolas" panose="020B0609020204030204" pitchFamily="49" charset="0"/>
              </a:rPr>
              <a:t>group_by</a:t>
            </a:r>
            <a:r>
              <a:rPr lang="en-US" smtClean="0">
                <a:latin typeface="Consolas" panose="020B0609020204030204" pitchFamily="49" charset="0"/>
                <a:cs typeface="Consolas" panose="020B0609020204030204" pitchFamily="49" charset="0"/>
              </a:rPr>
              <a:t>()</a:t>
            </a:r>
            <a:r>
              <a:rPr lang="en-US">
                <a:cs typeface="Consolas" panose="020B0609020204030204" pitchFamily="49" charset="0"/>
              </a:rPr>
              <a:t> </a:t>
            </a:r>
            <a:r>
              <a:rPr lang="en-US" smtClean="0">
                <a:cs typeface="Consolas" panose="020B0609020204030204" pitchFamily="49" charset="0"/>
              </a:rPr>
              <a:t>does work with more than one grouping variable</a:t>
            </a:r>
          </a:p>
          <a:p>
            <a:r>
              <a:rPr lang="en-US" smtClean="0">
                <a:latin typeface="Corbel" panose="020B0503020204020204" pitchFamily="34" charset="0"/>
                <a:cs typeface="Consolas" panose="020B0609020204030204" pitchFamily="49" charset="0"/>
              </a:rPr>
              <a:t>Occasionally you might want to </a:t>
            </a:r>
            <a:r>
              <a:rPr lang="en-US" smtClean="0">
                <a:latin typeface="Consolas" panose="020B0609020204030204" pitchFamily="49" charset="0"/>
                <a:cs typeface="Consolas" panose="020B0609020204030204" pitchFamily="49" charset="0"/>
              </a:rPr>
              <a:t>ungroup()</a:t>
            </a:r>
            <a:r>
              <a:rPr lang="en-US" smtClean="0">
                <a:latin typeface="Corbel" panose="020B0503020204020204" pitchFamily="34" charset="0"/>
                <a:cs typeface="Consolas" panose="020B0609020204030204" pitchFamily="49" charset="0"/>
              </a:rPr>
              <a:t> afterwards</a:t>
            </a:r>
            <a:r>
              <a:rPr lang="en-US" smtClean="0">
                <a:latin typeface="Consolas" panose="020B0609020204030204" pitchFamily="49" charset="0"/>
                <a:cs typeface="Consolas" panose="020B0609020204030204" pitchFamily="49" charset="0"/>
              </a:rPr>
              <a:t> </a:t>
            </a:r>
            <a:endParaRPr lang="en-US" smtClean="0">
              <a:latin typeface="Corbel" panose="020B0503020204020204" pitchFamily="34" charset="0"/>
              <a:cs typeface="Consolas" panose="020B0609020204030204" pitchFamily="49" charset="0"/>
            </a:endParaRPr>
          </a:p>
          <a:p>
            <a:endParaRPr lang="en-US" smtClean="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26</a:t>
            </a:fld>
            <a:endParaRPr lang="en-US"/>
          </a:p>
        </p:txBody>
      </p:sp>
    </p:spTree>
    <p:extLst>
      <p:ext uri="{BB962C8B-B14F-4D97-AF65-F5344CB8AC3E}">
        <p14:creationId xmlns:p14="http://schemas.microsoft.com/office/powerpoint/2010/main" val="1203859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5.6.1 Combining </a:t>
            </a:r>
            <a:r>
              <a:rPr lang="en-US"/>
              <a:t>multiple operations with the pipe</a:t>
            </a:r>
          </a:p>
        </p:txBody>
      </p:sp>
      <p:sp>
        <p:nvSpPr>
          <p:cNvPr id="3" name="Content Placeholder 2"/>
          <p:cNvSpPr>
            <a:spLocks noGrp="1"/>
          </p:cNvSpPr>
          <p:nvPr>
            <p:ph idx="1"/>
          </p:nvPr>
        </p:nvSpPr>
        <p:spPr>
          <a:xfrm>
            <a:off x="609601" y="1600200"/>
            <a:ext cx="9281374" cy="4525963"/>
          </a:xfrm>
        </p:spPr>
        <p:txBody>
          <a:bodyPr/>
          <a:lstStyle/>
          <a:p>
            <a:r>
              <a:rPr lang="en-US"/>
              <a:t>Piping improves readability of the R code, and also helps simultaneous thinking </a:t>
            </a:r>
            <a:r>
              <a:rPr lang="en-US"/>
              <a:t>and </a:t>
            </a:r>
            <a:r>
              <a:rPr lang="en-US" smtClean="0"/>
              <a:t>writing. Read it as "and then".</a:t>
            </a:r>
            <a:endParaRPr lang="en-US"/>
          </a:p>
          <a:p>
            <a:r>
              <a:rPr lang="en-US"/>
              <a:t>the result on the left becomes the first argument on the right:</a:t>
            </a:r>
            <a:br>
              <a:rPr lang="en-US"/>
            </a:br>
            <a:r>
              <a:rPr lang="en-US" i="1"/>
              <a:t>firstfun(x) %&gt;% secondfun(y) </a:t>
            </a:r>
            <a:r>
              <a:rPr lang="en-US"/>
              <a:t>is the same as </a:t>
            </a:r>
            <a:r>
              <a:rPr lang="en-US" i="1"/>
              <a:t>secondfun(firstfun(x),</a:t>
            </a:r>
            <a:r>
              <a:rPr lang="en-US" i="1"/>
              <a:t>y</a:t>
            </a:r>
            <a:r>
              <a:rPr lang="en-US" i="1" smtClean="0"/>
              <a:t>)</a:t>
            </a:r>
            <a:endParaRPr lang="en-US">
              <a:latin typeface="Consolas" panose="020B0609020204030204" pitchFamily="49" charset="0"/>
              <a:cs typeface="Consolas" panose="020B0609020204030204" pitchFamily="49" charset="0"/>
            </a:endParaRPr>
          </a:p>
          <a:p>
            <a:r>
              <a:rPr lang="en-US" smtClean="0">
                <a:latin typeface="Corbel" panose="020B0503020204020204" pitchFamily="34" charset="0"/>
              </a:rPr>
              <a:t>If you know the Linux/UNIX pipe, this is basically the same thing</a:t>
            </a:r>
          </a:p>
          <a:p>
            <a:r>
              <a:rPr lang="en-US" smtClean="0">
                <a:latin typeface="Corbel" panose="020B0503020204020204" pitchFamily="34" charset="0"/>
              </a:rPr>
              <a:t>If you know your math, this is exactly the same thing as function composition</a:t>
            </a:r>
          </a:p>
          <a:p>
            <a:r>
              <a:rPr lang="en-US" smtClean="0">
                <a:latin typeface="Corbel" panose="020B0503020204020204" pitchFamily="34" charset="0"/>
              </a:rPr>
              <a:t>Shift + Ctrl + M is the keyboard shortcut</a:t>
            </a:r>
            <a:endParaRPr lang="en-US">
              <a:latin typeface="Corbel" panose="020B0503020204020204" pitchFamily="34"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27</a:t>
            </a:fld>
            <a:endParaRPr lang="en-US"/>
          </a:p>
        </p:txBody>
      </p:sp>
    </p:spTree>
    <p:extLst>
      <p:ext uri="{BB962C8B-B14F-4D97-AF65-F5344CB8AC3E}">
        <p14:creationId xmlns:p14="http://schemas.microsoft.com/office/powerpoint/2010/main" val="3308428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Brainstorm at least 5 different ways to assess the typical delay characteristics of a group of flights. Consider the following scenarios:</a:t>
            </a:r>
          </a:p>
          <a:p>
            <a:pPr lvl="1"/>
            <a:r>
              <a:rPr lang="en-US" sz="1200"/>
              <a:t>A flight is 15 minutes early 50% of the time, and 15 minutes late 50% of the time.</a:t>
            </a:r>
          </a:p>
          <a:p>
            <a:pPr lvl="1"/>
            <a:r>
              <a:rPr lang="en-US" sz="1200"/>
              <a:t>A flight is always 10 minutes late.</a:t>
            </a:r>
          </a:p>
          <a:p>
            <a:pPr lvl="1"/>
            <a:r>
              <a:rPr lang="en-US" sz="1200"/>
              <a:t>A flight is 30 minutes early 50% of the time, and 30 minutes late 50% of the time.</a:t>
            </a:r>
          </a:p>
          <a:p>
            <a:pPr lvl="1"/>
            <a:r>
              <a:rPr lang="en-US" sz="1200"/>
              <a:t>99% of the time a flight is on time. 1% of the time it’s 2 </a:t>
            </a:r>
            <a:r>
              <a:rPr lang="en-US" sz="1200"/>
              <a:t>hours </a:t>
            </a:r>
            <a:r>
              <a:rPr lang="en-US" sz="1200" smtClean="0"/>
              <a:t>late.</a:t>
            </a:r>
          </a:p>
          <a:p>
            <a:pPr marL="349200" lvl="1" indent="0">
              <a:buNone/>
            </a:pPr>
            <a:r>
              <a:rPr lang="en-US" sz="1200"/>
              <a:t>Which is more important: arrival delay or departure delay</a:t>
            </a:r>
            <a:r>
              <a:rPr lang="en-US" sz="1200"/>
              <a:t>? </a:t>
            </a:r>
            <a:endParaRPr lang="en-US" sz="1200" smtClean="0"/>
          </a:p>
          <a:p>
            <a:pPr marL="342900" indent="-342900">
              <a:buFont typeface="+mj-lt"/>
              <a:buAutoNum type="arabicPeriod"/>
            </a:pPr>
            <a:r>
              <a:rPr lang="en-US" sz="1600" b="1"/>
              <a:t>Come up with another approach that will give you the same output as not_cancelled %&gt;% count(dest) and not_cancelled %&gt;% count(tailnum, wt = distance) (without using count()).</a:t>
            </a:r>
          </a:p>
          <a:p>
            <a:pPr marL="342900" indent="-342900">
              <a:buFont typeface="+mj-lt"/>
              <a:buAutoNum type="arabicPeriod"/>
            </a:pPr>
            <a:r>
              <a:rPr lang="en-US" sz="1600"/>
              <a:t>Our definition of cancelled flights (is.na(dep_delay) | is.na(arr_delay) ) is slightly suboptimal. Why? Which is the most important column?</a:t>
            </a:r>
          </a:p>
          <a:p>
            <a:pPr marL="342900" indent="-342900">
              <a:buFont typeface="+mj-lt"/>
              <a:buAutoNum type="arabicPeriod"/>
            </a:pPr>
            <a:r>
              <a:rPr lang="en-US" sz="1600" b="1"/>
              <a:t>Look at the number of cancelled flights per day. Is there a pattern? Is the proportion of cancelled flights related to the average delay?</a:t>
            </a:r>
          </a:p>
          <a:p>
            <a:pPr marL="342900" indent="-342900">
              <a:buFont typeface="+mj-lt"/>
              <a:buAutoNum type="arabicPeriod"/>
            </a:pPr>
            <a:r>
              <a:rPr lang="en-US" sz="1600"/>
              <a:t>Which carrier has the worst delays? Challenge: can you disentangle the effects of bad airports vs. bad carriers? Why/why not? (Hint: think about flights %&gt;% group_by(carrier, dest) %&gt;% summarise(n()))</a:t>
            </a:r>
          </a:p>
          <a:p>
            <a:pPr marL="342900" indent="-342900">
              <a:buFont typeface="+mj-lt"/>
              <a:buAutoNum type="arabicPeriod"/>
            </a:pPr>
            <a:r>
              <a:rPr lang="en-US" sz="1600"/>
              <a:t>What does the sort argument to count() do. When might you use it?</a:t>
            </a:r>
          </a:p>
          <a:p>
            <a:pPr marL="0" indent="0">
              <a:buNone/>
            </a:pPr>
            <a:endParaRPr lang="en-US" sz="1600">
              <a:latin typeface="Corbel" panose="020B0503020204020204" pitchFamily="34" charset="0"/>
              <a:cs typeface="Consolas" panose="020B0609020204030204" pitchFamily="49" charset="0"/>
            </a:endParaRPr>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2 and 3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28</a:t>
            </a:fld>
            <a:endParaRPr lang="en-US"/>
          </a:p>
        </p:txBody>
      </p:sp>
    </p:spTree>
    <p:extLst>
      <p:ext uri="{BB962C8B-B14F-4D97-AF65-F5344CB8AC3E}">
        <p14:creationId xmlns:p14="http://schemas.microsoft.com/office/powerpoint/2010/main" val="1781969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ggplot2</a:t>
            </a:r>
            <a:endParaRPr lang="en-US"/>
          </a:p>
        </p:txBody>
      </p:sp>
      <p:sp>
        <p:nvSpPr>
          <p:cNvPr id="3" name="Content Placeholder 2"/>
          <p:cNvSpPr>
            <a:spLocks noGrp="1"/>
          </p:cNvSpPr>
          <p:nvPr>
            <p:ph idx="1"/>
          </p:nvPr>
        </p:nvSpPr>
        <p:spPr/>
        <p:txBody>
          <a:bodyPr/>
          <a:lstStyle/>
          <a:p>
            <a:r>
              <a:rPr lang="en-US" smtClean="0"/>
              <a:t>"It's </a:t>
            </a:r>
            <a:r>
              <a:rPr lang="en-US"/>
              <a:t>hard to succintly describe how ggplot2 works because it embodies a deep philosophy of visualisation</a:t>
            </a:r>
            <a:r>
              <a:rPr lang="en-US" smtClean="0"/>
              <a:t>."</a:t>
            </a:r>
          </a:p>
          <a:p>
            <a:r>
              <a:rPr lang="en-US" smtClean="0"/>
              <a:t>But here's a simple example:</a:t>
            </a:r>
          </a:p>
          <a:p>
            <a:pPr marL="349200" lvl="1" indent="0">
              <a:buNone/>
            </a:pPr>
            <a:r>
              <a:rPr lang="en-US" smtClean="0"/>
              <a:t>ggplot(iris)+</a:t>
            </a:r>
          </a:p>
          <a:p>
            <a:pPr marL="349200" lvl="1" indent="0">
              <a:buNone/>
            </a:pPr>
            <a:r>
              <a:rPr lang="en-US" smtClean="0"/>
              <a:t>geom_point(aes(x=Sepal.Width, y=Sepal.Length, col=Species))</a:t>
            </a:r>
            <a:endParaRPr lang="en-US"/>
          </a:p>
          <a:p>
            <a:r>
              <a:rPr lang="en-US" smtClean="0"/>
              <a:t>Think of that as saying: "Hey ggplot, I want to make a graph out of the iris data </a:t>
            </a:r>
            <a:r>
              <a:rPr lang="en-US"/>
              <a:t>set. And I want there to be </a:t>
            </a:r>
            <a:r>
              <a:rPr lang="en-US" smtClean="0"/>
              <a:t>points, </a:t>
            </a:r>
            <a:r>
              <a:rPr lang="en-US"/>
              <a:t>so </a:t>
            </a:r>
            <a:r>
              <a:rPr lang="en-US" smtClean="0"/>
              <a:t>that Sepal.Width maps to their x coord., Sepal.Length to y coord., and Species to their color."</a:t>
            </a:r>
          </a:p>
          <a:p>
            <a:r>
              <a:rPr lang="en-US"/>
              <a:t>Please </a:t>
            </a:r>
            <a:r>
              <a:rPr lang="en-US" smtClean="0"/>
              <a:t>read </a:t>
            </a:r>
            <a:r>
              <a:rPr lang="en-US">
                <a:hlinkClick r:id="rId2" tooltip="http://r4ds.had.co.nz/data-visualisation.html"/>
              </a:rPr>
              <a:t>http://r4ds.had.co.nz/data-visualisation.html</a:t>
            </a:r>
            <a:endParaRPr lang="en-US"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29</a:t>
            </a:fld>
            <a:endParaRPr lang="en-US"/>
          </a:p>
        </p:txBody>
      </p:sp>
    </p:spTree>
    <p:extLst>
      <p:ext uri="{BB962C8B-B14F-4D97-AF65-F5344CB8AC3E}">
        <p14:creationId xmlns:p14="http://schemas.microsoft.com/office/powerpoint/2010/main" val="2176735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dirty="0" smtClean="0"/>
              <a:t>Please also look at the cheat sheet and the keyboard shortcuts!</a:t>
            </a:r>
          </a:p>
          <a:p>
            <a:r>
              <a:rPr lang="en-US" dirty="0" smtClean="0"/>
              <a:t>Four panes: </a:t>
            </a:r>
          </a:p>
          <a:p>
            <a:pPr lvl="1"/>
            <a:r>
              <a:rPr lang="en-US" dirty="0" smtClean="0"/>
              <a:t>top left: Scripts and data views</a:t>
            </a:r>
          </a:p>
          <a:p>
            <a:pPr lvl="1"/>
            <a:r>
              <a:rPr lang="en-US" dirty="0" smtClean="0"/>
              <a:t>bottom left: Console</a:t>
            </a:r>
          </a:p>
          <a:p>
            <a:pPr lvl="1"/>
            <a:r>
              <a:rPr lang="en-US" dirty="0" smtClean="0"/>
              <a:t>top right: Environment and history</a:t>
            </a:r>
          </a:p>
          <a:p>
            <a:pPr lvl="1"/>
            <a:r>
              <a:rPr lang="en-US" dirty="0" smtClean="0"/>
              <a:t>bottom right</a:t>
            </a:r>
            <a:r>
              <a:rPr lang="en-US" smtClean="0"/>
              <a:t>: plots, help, file viewer, package viewer</a:t>
            </a:r>
            <a:endParaRPr lang="en-US" dirty="0" smtClean="0"/>
          </a:p>
          <a:p>
            <a:r>
              <a:rPr lang="en-US" dirty="0" smtClean="0"/>
              <a:t>Scripts:</a:t>
            </a:r>
          </a:p>
          <a:p>
            <a:pPr lvl="1"/>
            <a:r>
              <a:rPr lang="en-US" dirty="0" smtClean="0"/>
              <a:t>this is where you should preferably write your code, then run/source it, and not directly to the console!</a:t>
            </a:r>
          </a:p>
          <a:p>
            <a:pPr lvl="1"/>
            <a:r>
              <a:rPr lang="en-US" dirty="0" smtClean="0"/>
              <a:t>plenty of nice editing tricks in the Edit and Code menus</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a:t>
            </a:fld>
            <a:endParaRPr lang="en-US"/>
          </a:p>
        </p:txBody>
      </p:sp>
    </p:spTree>
    <p:extLst>
      <p:ext uri="{BB962C8B-B14F-4D97-AF65-F5344CB8AC3E}">
        <p14:creationId xmlns:p14="http://schemas.microsoft.com/office/powerpoint/2010/main" val="2433974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t>
            </a:r>
            <a:r>
              <a:rPr lang="en-US" smtClean="0"/>
              <a:t>ilter, arrange, select</a:t>
            </a:r>
            <a:endParaRPr lang="en-US"/>
          </a:p>
        </p:txBody>
      </p:sp>
      <p:sp>
        <p:nvSpPr>
          <p:cNvPr id="3" name="Content Placeholder 2"/>
          <p:cNvSpPr>
            <a:spLocks noGrp="1"/>
          </p:cNvSpPr>
          <p:nvPr>
            <p:ph idx="1"/>
          </p:nvPr>
        </p:nvSpPr>
        <p:spPr/>
        <p:txBody>
          <a:bodyPr/>
          <a:lstStyle/>
          <a:p>
            <a:r>
              <a:rPr lang="en-US" smtClean="0"/>
              <a:t>Please read </a:t>
            </a:r>
            <a:r>
              <a:rPr lang="en-US" smtClean="0">
                <a:hlinkClick r:id="rId2"/>
              </a:rPr>
              <a:t>http://r4ds.had.co.nz/transform.html</a:t>
            </a:r>
            <a:r>
              <a:rPr lang="en-US" smtClean="0"/>
              <a:t> and the Data Wrangling cheat sheet</a:t>
            </a:r>
            <a:endParaRPr lang="en-US" dirty="0" smtClean="0"/>
          </a:p>
          <a:p>
            <a:r>
              <a:rPr lang="en-US" i="1" dirty="0" smtClean="0"/>
              <a:t>filter</a:t>
            </a:r>
            <a:r>
              <a:rPr lang="en-US" dirty="0" smtClean="0"/>
              <a:t> is the function in </a:t>
            </a:r>
            <a:r>
              <a:rPr lang="en-US" i="1" dirty="0" err="1" smtClean="0"/>
              <a:t>dplyr</a:t>
            </a:r>
            <a:r>
              <a:rPr lang="en-US" dirty="0" smtClean="0"/>
              <a:t> that works like subset in base R</a:t>
            </a:r>
          </a:p>
          <a:p>
            <a:pPr lvl="1"/>
            <a:r>
              <a:rPr lang="en-US" dirty="0" smtClean="0"/>
              <a:t>note the ready made functions for random sampling, and extracting unique rows</a:t>
            </a:r>
          </a:p>
          <a:p>
            <a:r>
              <a:rPr lang="en-US" i="1"/>
              <a:t>arrange</a:t>
            </a:r>
            <a:r>
              <a:rPr lang="en-US"/>
              <a:t> is the function for arranging rows according to values of a </a:t>
            </a:r>
            <a:r>
              <a:rPr lang="en-US" smtClean="0"/>
              <a:t>column</a:t>
            </a:r>
            <a:endParaRPr lang="en-US" i="1" smtClean="0"/>
          </a:p>
          <a:p>
            <a:r>
              <a:rPr lang="en-US" i="1" smtClean="0"/>
              <a:t>select</a:t>
            </a:r>
            <a:r>
              <a:rPr lang="en-US" smtClean="0"/>
              <a:t> </a:t>
            </a:r>
            <a:r>
              <a:rPr lang="en-US" dirty="0" smtClean="0"/>
              <a:t>is the function for selecting columns</a:t>
            </a:r>
          </a:p>
          <a:p>
            <a:pPr lvl="1"/>
            <a:r>
              <a:rPr lang="en-US" dirty="0" smtClean="0"/>
              <a:t>note the </a:t>
            </a:r>
            <a:r>
              <a:rPr lang="en-US" smtClean="0"/>
              <a:t>helper functions</a:t>
            </a:r>
            <a:endParaRPr lang="en-US" dirty="0"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30</a:t>
            </a:fld>
            <a:endParaRPr lang="en-US"/>
          </a:p>
        </p:txBody>
      </p:sp>
    </p:spTree>
    <p:extLst>
      <p:ext uri="{BB962C8B-B14F-4D97-AF65-F5344CB8AC3E}">
        <p14:creationId xmlns:p14="http://schemas.microsoft.com/office/powerpoint/2010/main" val="581569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new variables</a:t>
            </a:r>
            <a:endParaRPr lang="en-US"/>
          </a:p>
        </p:txBody>
      </p:sp>
      <p:sp>
        <p:nvSpPr>
          <p:cNvPr id="3" name="Content Placeholder 2"/>
          <p:cNvSpPr>
            <a:spLocks noGrp="1"/>
          </p:cNvSpPr>
          <p:nvPr>
            <p:ph idx="1"/>
          </p:nvPr>
        </p:nvSpPr>
        <p:spPr/>
        <p:txBody>
          <a:bodyPr/>
          <a:lstStyle/>
          <a:p>
            <a:r>
              <a:rPr lang="en-US" i="1" dirty="0" smtClean="0"/>
              <a:t>mutate</a:t>
            </a:r>
            <a:r>
              <a:rPr lang="en-US" dirty="0" smtClean="0"/>
              <a:t> is the function for creating new variables</a:t>
            </a:r>
          </a:p>
          <a:p>
            <a:pPr lvl="1"/>
            <a:r>
              <a:rPr lang="en-US" dirty="0" smtClean="0"/>
              <a:t>related to </a:t>
            </a:r>
            <a:r>
              <a:rPr lang="en-US" i="1" dirty="0" smtClean="0"/>
              <a:t>with</a:t>
            </a:r>
            <a:r>
              <a:rPr lang="en-US" dirty="0" smtClean="0"/>
              <a:t> and </a:t>
            </a:r>
            <a:r>
              <a:rPr lang="en-US" i="1" dirty="0" smtClean="0"/>
              <a:t>within</a:t>
            </a:r>
            <a:r>
              <a:rPr lang="en-US" dirty="0" smtClean="0"/>
              <a:t> functions of base R: no need for the $ notation</a:t>
            </a:r>
          </a:p>
          <a:p>
            <a:pPr lvl="1"/>
            <a:r>
              <a:rPr lang="en-US" dirty="0" smtClean="0"/>
              <a:t>you can make many inside one function call, and use the new ones immediately</a:t>
            </a:r>
          </a:p>
          <a:p>
            <a:r>
              <a:rPr lang="en-US" i="1" dirty="0" smtClean="0"/>
              <a:t>transmute</a:t>
            </a:r>
            <a:r>
              <a:rPr lang="en-US" dirty="0" smtClean="0"/>
              <a:t> does the same but only keeps the created ones</a:t>
            </a:r>
          </a:p>
          <a:p>
            <a:r>
              <a:rPr lang="en-US" dirty="0" smtClean="0"/>
              <a:t>Both can be combined with </a:t>
            </a:r>
            <a:r>
              <a:rPr lang="en-US" b="1" dirty="0" smtClean="0"/>
              <a:t>window functions</a:t>
            </a:r>
          </a:p>
          <a:p>
            <a:pPr lvl="1"/>
            <a:r>
              <a:rPr lang="en-US" dirty="0" smtClean="0"/>
              <a:t>these are functions that take one vector and return another of the same length</a:t>
            </a:r>
          </a:p>
          <a:p>
            <a:pPr lvl="1"/>
            <a:r>
              <a:rPr lang="en-US" dirty="0" smtClean="0"/>
              <a:t>such as lags, ranks, cumulative sums </a:t>
            </a:r>
            <a:r>
              <a:rPr lang="en-US" dirty="0" err="1" smtClean="0"/>
              <a:t>etc</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31</a:t>
            </a:fld>
            <a:endParaRPr lang="en-US"/>
          </a:p>
        </p:txBody>
      </p:sp>
    </p:spTree>
    <p:extLst>
      <p:ext uri="{BB962C8B-B14F-4D97-AF65-F5344CB8AC3E}">
        <p14:creationId xmlns:p14="http://schemas.microsoft.com/office/powerpoint/2010/main" val="2924514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Summarising and grouping data</a:t>
            </a:r>
            <a:endParaRPr lang="en-US"/>
          </a:p>
        </p:txBody>
      </p:sp>
      <p:sp>
        <p:nvSpPr>
          <p:cNvPr id="3" name="Content Placeholder 2"/>
          <p:cNvSpPr>
            <a:spLocks noGrp="1"/>
          </p:cNvSpPr>
          <p:nvPr>
            <p:ph idx="1"/>
          </p:nvPr>
        </p:nvSpPr>
        <p:spPr/>
        <p:txBody>
          <a:bodyPr/>
          <a:lstStyle/>
          <a:p>
            <a:r>
              <a:rPr lang="en-US" i="1" dirty="0" err="1" smtClean="0"/>
              <a:t>summarise</a:t>
            </a:r>
            <a:r>
              <a:rPr lang="en-US" dirty="0" smtClean="0"/>
              <a:t> uses </a:t>
            </a:r>
            <a:r>
              <a:rPr lang="en-US" b="1" dirty="0" smtClean="0"/>
              <a:t>summary functions </a:t>
            </a:r>
            <a:r>
              <a:rPr lang="en-US" dirty="0" smtClean="0"/>
              <a:t>to create a single value out of a vector (not to be confused with </a:t>
            </a:r>
            <a:r>
              <a:rPr lang="en-US" i="1" dirty="0" smtClean="0"/>
              <a:t>summary</a:t>
            </a:r>
            <a:r>
              <a:rPr lang="en-US" dirty="0" smtClean="0"/>
              <a:t> of base R!)</a:t>
            </a:r>
          </a:p>
          <a:p>
            <a:r>
              <a:rPr lang="en-US" dirty="0" smtClean="0"/>
              <a:t>perhaps makes more sense in the</a:t>
            </a:r>
            <a:r>
              <a:rPr lang="en-US" i="1" dirty="0" smtClean="0"/>
              <a:t> </a:t>
            </a:r>
            <a:r>
              <a:rPr lang="en-US" i="1" dirty="0" err="1" smtClean="0"/>
              <a:t>summarise_each</a:t>
            </a:r>
            <a:r>
              <a:rPr lang="en-US" i="1" dirty="0" smtClean="0"/>
              <a:t> </a:t>
            </a:r>
            <a:r>
              <a:rPr lang="en-US" dirty="0" smtClean="0"/>
              <a:t>version</a:t>
            </a:r>
          </a:p>
          <a:p>
            <a:r>
              <a:rPr lang="en-US" dirty="0" smtClean="0"/>
              <a:t>makes much more sense when combined with grouping:</a:t>
            </a:r>
          </a:p>
          <a:p>
            <a:pPr lvl="1"/>
            <a:r>
              <a:rPr lang="en-US" i="1" dirty="0" err="1" smtClean="0"/>
              <a:t>group_by</a:t>
            </a:r>
            <a:r>
              <a:rPr lang="en-US" dirty="0" smtClean="0"/>
              <a:t> creates a new data frame that is internally split in to parts according to the values of one of the variables (factor, or factor-like)</a:t>
            </a:r>
          </a:p>
          <a:p>
            <a:pPr lvl="1"/>
            <a:r>
              <a:rPr lang="en-US" i="1" dirty="0" err="1" smtClean="0"/>
              <a:t>summarise</a:t>
            </a:r>
            <a:r>
              <a:rPr lang="en-US" dirty="0" smtClean="0"/>
              <a:t> on the grouped data will do the summary </a:t>
            </a:r>
            <a:r>
              <a:rPr lang="en-US" b="1" dirty="0" smtClean="0"/>
              <a:t>by group!</a:t>
            </a:r>
          </a:p>
          <a:p>
            <a:pPr lvl="1"/>
            <a:r>
              <a:rPr lang="en-US" dirty="0" smtClean="0"/>
              <a:t>this is related to </a:t>
            </a:r>
            <a:r>
              <a:rPr lang="en-US" i="1" dirty="0" smtClean="0"/>
              <a:t>aggregate</a:t>
            </a:r>
            <a:r>
              <a:rPr lang="en-US" dirty="0" smtClean="0"/>
              <a:t> of base R</a:t>
            </a:r>
          </a:p>
          <a:p>
            <a:r>
              <a:rPr lang="en-US" dirty="0" smtClean="0"/>
              <a:t>grouping also works with the window functions of </a:t>
            </a:r>
            <a:r>
              <a:rPr lang="en-US" i="1" dirty="0" smtClean="0"/>
              <a:t>transmute</a:t>
            </a:r>
          </a:p>
          <a:p>
            <a:pPr lvl="1"/>
            <a:r>
              <a:rPr lang="en-US" dirty="0" smtClean="0"/>
              <a:t>will do e.g. ranks within the group levels, not in total</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32</a:t>
            </a:fld>
            <a:endParaRPr lang="en-US"/>
          </a:p>
        </p:txBody>
      </p:sp>
    </p:spTree>
    <p:extLst>
      <p:ext uri="{BB962C8B-B14F-4D97-AF65-F5344CB8AC3E}">
        <p14:creationId xmlns:p14="http://schemas.microsoft.com/office/powerpoint/2010/main" val="4277279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Pipe</a:t>
            </a:r>
            <a:endParaRPr lang="en-US"/>
          </a:p>
        </p:txBody>
      </p:sp>
      <p:sp>
        <p:nvSpPr>
          <p:cNvPr id="3" name="Content Placeholder 2"/>
          <p:cNvSpPr>
            <a:spLocks noGrp="1"/>
          </p:cNvSpPr>
          <p:nvPr>
            <p:ph idx="1"/>
          </p:nvPr>
        </p:nvSpPr>
        <p:spPr>
          <a:xfrm>
            <a:off x="609600" y="1600200"/>
            <a:ext cx="9247321" cy="4525963"/>
          </a:xfrm>
        </p:spPr>
        <p:txBody>
          <a:bodyPr/>
          <a:lstStyle/>
          <a:p>
            <a:r>
              <a:rPr lang="en-US" smtClean="0"/>
              <a:t>Piping improves readability of the R code, and also helps simultaneous thinking and writing</a:t>
            </a:r>
          </a:p>
          <a:p>
            <a:r>
              <a:rPr lang="en-US" smtClean="0"/>
              <a:t>Choose between these:</a:t>
            </a:r>
          </a:p>
          <a:p>
            <a:pPr lvl="1"/>
            <a:r>
              <a:rPr lang="en-US" i="1"/>
              <a:t>iris.new &lt;- mutate(iris,s.area=Sepal.Width*Sepal.Length)</a:t>
            </a:r>
            <a:br>
              <a:rPr lang="en-US" i="1"/>
            </a:br>
            <a:r>
              <a:rPr lang="en-US" i="1"/>
              <a:t>filter(iris.new,s.area&lt;15</a:t>
            </a:r>
            <a:r>
              <a:rPr lang="en-US" i="1" smtClean="0"/>
              <a:t>)</a:t>
            </a:r>
          </a:p>
          <a:p>
            <a:pPr lvl="1"/>
            <a:r>
              <a:rPr lang="en-US" i="1" smtClean="0"/>
              <a:t>filter(mutate(iris,s.area=Sepal.Width*Sepal.Length),s.area&lt;15)</a:t>
            </a:r>
            <a:endParaRPr lang="en-US" i="1"/>
          </a:p>
          <a:p>
            <a:pPr lvl="1"/>
            <a:r>
              <a:rPr lang="en-US" i="1" smtClean="0"/>
              <a:t>mutate(iris,s.area=Sepal.Width*Sepal.Length) %&gt;% </a:t>
            </a:r>
            <a:br>
              <a:rPr lang="en-US" i="1" smtClean="0"/>
            </a:br>
            <a:r>
              <a:rPr lang="en-US" i="1" smtClean="0"/>
              <a:t>filter(s.area&lt;15)</a:t>
            </a:r>
          </a:p>
          <a:p>
            <a:r>
              <a:rPr lang="en-US" smtClean="0"/>
              <a:t>the result on the left becomes the first argument on the right:</a:t>
            </a:r>
            <a:br>
              <a:rPr lang="en-US" smtClean="0"/>
            </a:br>
            <a:r>
              <a:rPr lang="en-US" i="1"/>
              <a:t>firstfun(x) %&gt;% </a:t>
            </a:r>
            <a:r>
              <a:rPr lang="en-US" i="1" smtClean="0"/>
              <a:t>secondfun(y) </a:t>
            </a:r>
            <a:r>
              <a:rPr lang="en-US"/>
              <a:t>is the same as </a:t>
            </a:r>
            <a:r>
              <a:rPr lang="en-US" i="1" smtClean="0"/>
              <a:t>secondfun(firstfun(x),y)</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33</a:t>
            </a:fld>
            <a:endParaRPr lang="en-US"/>
          </a:p>
        </p:txBody>
      </p:sp>
    </p:spTree>
    <p:extLst>
      <p:ext uri="{BB962C8B-B14F-4D97-AF65-F5344CB8AC3E}">
        <p14:creationId xmlns:p14="http://schemas.microsoft.com/office/powerpoint/2010/main" val="1368817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Tidy data</a:t>
            </a:r>
            <a:endParaRPr lang="en-US"/>
          </a:p>
        </p:txBody>
      </p:sp>
      <p:sp>
        <p:nvSpPr>
          <p:cNvPr id="3" name="Content Placeholder 2"/>
          <p:cNvSpPr>
            <a:spLocks noGrp="1"/>
          </p:cNvSpPr>
          <p:nvPr>
            <p:ph idx="1"/>
          </p:nvPr>
        </p:nvSpPr>
        <p:spPr/>
        <p:txBody>
          <a:bodyPr/>
          <a:lstStyle/>
          <a:p>
            <a:r>
              <a:rPr lang="en-US" dirty="0" smtClean="0"/>
              <a:t>Please also read through the vignette of </a:t>
            </a:r>
            <a:r>
              <a:rPr lang="en-US" i="1" dirty="0" err="1" smtClean="0"/>
              <a:t>tidyr</a:t>
            </a:r>
            <a:r>
              <a:rPr lang="en-US" dirty="0" smtClean="0"/>
              <a:t> package and/or the JSS article</a:t>
            </a:r>
          </a:p>
          <a:p>
            <a:r>
              <a:rPr lang="en-US" dirty="0" smtClean="0"/>
              <a:t>The short version:</a:t>
            </a:r>
          </a:p>
          <a:p>
            <a:pPr lvl="1"/>
            <a:r>
              <a:rPr lang="en-US" dirty="0" smtClean="0"/>
              <a:t>you want single columns to be single variables</a:t>
            </a:r>
          </a:p>
          <a:p>
            <a:pPr lvl="1"/>
            <a:r>
              <a:rPr lang="en-US" dirty="0" smtClean="0"/>
              <a:t>you want single rows to be single observations</a:t>
            </a:r>
          </a:p>
          <a:p>
            <a:pPr lvl="1"/>
            <a:r>
              <a:rPr lang="en-US" dirty="0" smtClean="0"/>
              <a:t>(you want one type of data in one table)</a:t>
            </a:r>
          </a:p>
          <a:p>
            <a:r>
              <a:rPr lang="en-US" dirty="0" smtClean="0"/>
              <a:t>All of </a:t>
            </a:r>
            <a:r>
              <a:rPr lang="en-US" i="1" dirty="0" err="1" smtClean="0"/>
              <a:t>tidyverse</a:t>
            </a:r>
            <a:r>
              <a:rPr lang="en-US" dirty="0" smtClean="0"/>
              <a:t> </a:t>
            </a:r>
            <a:r>
              <a:rPr lang="en-US" smtClean="0"/>
              <a:t>(</a:t>
            </a:r>
            <a:r>
              <a:rPr lang="en-US" i="1" smtClean="0"/>
              <a:t>ggplot2</a:t>
            </a:r>
            <a:r>
              <a:rPr lang="en-US" smtClean="0"/>
              <a:t> </a:t>
            </a:r>
            <a:r>
              <a:rPr lang="en-US" dirty="0" smtClean="0"/>
              <a:t>in particular) relies on this idea</a:t>
            </a:r>
          </a:p>
          <a:p>
            <a:pPr lvl="1"/>
            <a:r>
              <a:rPr lang="en-US" dirty="0" smtClean="0"/>
              <a:t>but some other packages / software might not, and you have to deal with this</a:t>
            </a:r>
          </a:p>
          <a:p>
            <a:r>
              <a:rPr lang="en-US" dirty="0" smtClean="0"/>
              <a:t>The relevant functions are </a:t>
            </a:r>
            <a:r>
              <a:rPr lang="en-US" i="1" dirty="0" smtClean="0"/>
              <a:t>gather</a:t>
            </a:r>
            <a:r>
              <a:rPr lang="en-US" dirty="0" smtClean="0"/>
              <a:t> and </a:t>
            </a:r>
            <a:r>
              <a:rPr lang="en-US" i="1" dirty="0" smtClean="0"/>
              <a:t>spread</a:t>
            </a:r>
            <a:r>
              <a:rPr lang="en-US" dirty="0" smtClean="0"/>
              <a:t>, and </a:t>
            </a:r>
            <a:r>
              <a:rPr lang="en-US" i="1" dirty="0" smtClean="0"/>
              <a:t>separate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34</a:t>
            </a:fld>
            <a:endParaRPr lang="en-US"/>
          </a:p>
        </p:txBody>
      </p:sp>
    </p:spTree>
    <p:extLst>
      <p:ext uri="{BB962C8B-B14F-4D97-AF65-F5344CB8AC3E}">
        <p14:creationId xmlns:p14="http://schemas.microsoft.com/office/powerpoint/2010/main" val="915466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data sets</a:t>
            </a:r>
            <a:endParaRPr lang="en-US"/>
          </a:p>
        </p:txBody>
      </p:sp>
      <p:sp>
        <p:nvSpPr>
          <p:cNvPr id="3" name="Content Placeholder 2"/>
          <p:cNvSpPr>
            <a:spLocks noGrp="1"/>
          </p:cNvSpPr>
          <p:nvPr>
            <p:ph idx="1"/>
          </p:nvPr>
        </p:nvSpPr>
        <p:spPr/>
        <p:txBody>
          <a:bodyPr/>
          <a:lstStyle/>
          <a:p>
            <a:r>
              <a:rPr lang="en-US" dirty="0" smtClean="0"/>
              <a:t>When you have two data frames with one (or more) common variable, and you need to combine the data from the two sets, matching the common variable, use one of the </a:t>
            </a:r>
            <a:r>
              <a:rPr lang="en-US" i="1" dirty="0" smtClean="0"/>
              <a:t>join</a:t>
            </a:r>
            <a:r>
              <a:rPr lang="en-US" dirty="0" smtClean="0"/>
              <a:t> functions (left, right, inner or full)</a:t>
            </a:r>
          </a:p>
          <a:p>
            <a:pPr lvl="1"/>
            <a:r>
              <a:rPr lang="en-US" dirty="0" smtClean="0"/>
              <a:t>or </a:t>
            </a:r>
            <a:r>
              <a:rPr lang="en-US" i="1" dirty="0" smtClean="0"/>
              <a:t>merge</a:t>
            </a:r>
            <a:r>
              <a:rPr lang="en-US" dirty="0" smtClean="0"/>
              <a:t> from the base R</a:t>
            </a:r>
          </a:p>
          <a:p>
            <a:pPr lvl="1"/>
            <a:r>
              <a:rPr lang="en-US" dirty="0" smtClean="0"/>
              <a:t>the versions differ in what they do in case there are unmatched values</a:t>
            </a:r>
          </a:p>
          <a:p>
            <a:r>
              <a:rPr lang="en-US" dirty="0" smtClean="0"/>
              <a:t>When you have two data frames with the same variables (columns), you can stick them together with </a:t>
            </a:r>
            <a:r>
              <a:rPr lang="en-US" i="1" dirty="0" err="1" smtClean="0"/>
              <a:t>bind_rows</a:t>
            </a:r>
            <a:endParaRPr lang="en-US" i="1" dirty="0" smtClean="0"/>
          </a:p>
          <a:p>
            <a:pPr lvl="1"/>
            <a:r>
              <a:rPr lang="en-US" dirty="0" smtClean="0"/>
              <a:t>note that the columns need not be in the same order</a:t>
            </a:r>
          </a:p>
          <a:p>
            <a:pPr lvl="1"/>
            <a:r>
              <a:rPr lang="en-US" i="1" dirty="0" err="1" smtClean="0"/>
              <a:t>bind_cols</a:t>
            </a:r>
            <a:r>
              <a:rPr lang="en-US" dirty="0" smtClean="0"/>
              <a:t> also exists, but maybe join is what you actually need in that case?</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35</a:t>
            </a:fld>
            <a:endParaRPr lang="en-US"/>
          </a:p>
        </p:txBody>
      </p:sp>
    </p:spTree>
    <p:extLst>
      <p:ext uri="{BB962C8B-B14F-4D97-AF65-F5344CB8AC3E}">
        <p14:creationId xmlns:p14="http://schemas.microsoft.com/office/powerpoint/2010/main" val="434757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4" name="Text Placeholder 3"/>
          <p:cNvSpPr>
            <a:spLocks noGrp="1"/>
          </p:cNvSpPr>
          <p:nvPr>
            <p:ph type="body" sz="quarter" idx="12"/>
          </p:nvPr>
        </p:nvSpPr>
        <p:spPr>
          <a:xfrm>
            <a:off x="3072903" y="4315527"/>
            <a:ext cx="2735469" cy="1717210"/>
          </a:xfrm>
        </p:spPr>
        <p:txBody>
          <a:bodyPr/>
          <a:lstStyle/>
          <a:p>
            <a:r>
              <a:rPr lang="en-US" smtClean="0"/>
              <a:t>PhD, data scientist, application specialist</a:t>
            </a:r>
          </a:p>
          <a:p>
            <a:endParaRPr lang="en-US"/>
          </a:p>
          <a:p>
            <a:r>
              <a:rPr lang="en-US" smtClean="0"/>
              <a:t>seija.sirkia@csc.fi</a:t>
            </a:r>
            <a:endParaRPr lang="en-US"/>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206183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b="1" dirty="0"/>
              <a:t>Projects</a:t>
            </a:r>
            <a:r>
              <a:rPr lang="en-US" dirty="0"/>
              <a:t> will keep you organized when you need to switch from one context </a:t>
            </a:r>
            <a:r>
              <a:rPr lang="en-US"/>
              <a:t>to </a:t>
            </a:r>
            <a:r>
              <a:rPr lang="en-US" smtClean="0"/>
              <a:t>another</a:t>
            </a:r>
          </a:p>
          <a:p>
            <a:r>
              <a:rPr lang="en-US" smtClean="0"/>
              <a:t>A project corresponds to a folder (also the working directory)</a:t>
            </a:r>
          </a:p>
          <a:p>
            <a:pPr lvl="1"/>
            <a:r>
              <a:rPr lang="en-US" smtClean="0"/>
              <a:t>and/or a version control repository, an R package in development etc</a:t>
            </a:r>
          </a:p>
          <a:p>
            <a:pPr lvl="1"/>
            <a:r>
              <a:rPr lang="en-US" smtClean="0"/>
              <a:t>when you create a new project, you choose either a new or existing folder, where the .Rproj file then be created</a:t>
            </a:r>
            <a:endParaRPr lang="en-US" dirty="0"/>
          </a:p>
          <a:p>
            <a:r>
              <a:rPr lang="en-US" smtClean="0"/>
              <a:t>When </a:t>
            </a:r>
            <a:r>
              <a:rPr lang="en-US"/>
              <a:t>you </a:t>
            </a:r>
            <a:r>
              <a:rPr lang="en-US" smtClean="0"/>
              <a:t>close a </a:t>
            </a:r>
            <a:r>
              <a:rPr lang="en-US" dirty="0"/>
              <a:t>project</a:t>
            </a:r>
            <a:r>
              <a:rPr lang="en-US"/>
              <a:t>, </a:t>
            </a:r>
            <a:r>
              <a:rPr lang="en-US" smtClean="0"/>
              <a:t>the currently open script tabs etc. will be saved, and restored when the project is reopened</a:t>
            </a:r>
            <a:endParaRPr lang="en-US" dirty="0" smtClean="0"/>
          </a:p>
          <a:p>
            <a:pPr lvl="1"/>
            <a:r>
              <a:rPr lang="en-US" dirty="0" smtClean="0"/>
              <a:t>... but not loaded packages, since the R session is restarted </a:t>
            </a:r>
            <a:r>
              <a:rPr lang="en-US" smtClean="0"/>
              <a:t>every time</a:t>
            </a:r>
          </a:p>
          <a:p>
            <a:pPr lvl="1"/>
            <a:r>
              <a:rPr lang="en-US" smtClean="0"/>
              <a:t>the environment and history are saved to and loaded from the .RData and .Rhistory files just like when using only "base" R</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4</a:t>
            </a:fld>
            <a:endParaRPr lang="en-US"/>
          </a:p>
        </p:txBody>
      </p:sp>
    </p:spTree>
    <p:extLst>
      <p:ext uri="{BB962C8B-B14F-4D97-AF65-F5344CB8AC3E}">
        <p14:creationId xmlns:p14="http://schemas.microsoft.com/office/powerpoint/2010/main" val="309898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smtClean="0"/>
              <a:t>You </a:t>
            </a:r>
            <a:r>
              <a:rPr lang="en-US" dirty="0" smtClean="0"/>
              <a:t>can install and load packages, and access their vignettes and other documentation, on the </a:t>
            </a:r>
            <a:r>
              <a:rPr lang="en-US" b="1" dirty="0" smtClean="0"/>
              <a:t>Packages</a:t>
            </a:r>
            <a:r>
              <a:rPr lang="en-US" dirty="0" smtClean="0"/>
              <a:t> tab</a:t>
            </a:r>
          </a:p>
          <a:p>
            <a:pPr lvl="1"/>
            <a:r>
              <a:rPr lang="en-US" dirty="0" smtClean="0"/>
              <a:t>you can still also install and load them using the code commands</a:t>
            </a:r>
            <a:endParaRPr lang="en-US" dirty="0"/>
          </a:p>
          <a:p>
            <a:pPr lvl="1"/>
            <a:r>
              <a:rPr lang="en-US" dirty="0" smtClean="0"/>
              <a:t>in fact, you might want to put all the </a:t>
            </a:r>
            <a:r>
              <a:rPr lang="en-US" i="1" dirty="0" smtClean="0"/>
              <a:t>library(</a:t>
            </a:r>
            <a:r>
              <a:rPr lang="en-US" i="1" dirty="0" err="1" smtClean="0"/>
              <a:t>dplyr</a:t>
            </a:r>
            <a:r>
              <a:rPr lang="en-US" i="1" dirty="0" smtClean="0"/>
              <a:t>) </a:t>
            </a:r>
            <a:r>
              <a:rPr lang="en-US" dirty="0" smtClean="0"/>
              <a:t>etc. commands at the start of your script</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3031207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Tibble and data.table</a:t>
            </a:r>
            <a:endParaRPr lang="en-US"/>
          </a:p>
        </p:txBody>
      </p:sp>
      <p:sp>
        <p:nvSpPr>
          <p:cNvPr id="3" name="Content Placeholder 2"/>
          <p:cNvSpPr>
            <a:spLocks noGrp="1"/>
          </p:cNvSpPr>
          <p:nvPr>
            <p:ph idx="1"/>
          </p:nvPr>
        </p:nvSpPr>
        <p:spPr/>
        <p:txBody>
          <a:bodyPr/>
          <a:lstStyle/>
          <a:p>
            <a:r>
              <a:rPr lang="en-US" i="1" dirty="0" err="1" smtClean="0"/>
              <a:t>tibble</a:t>
            </a:r>
            <a:r>
              <a:rPr lang="en-US" dirty="0" smtClean="0"/>
              <a:t> and </a:t>
            </a:r>
            <a:r>
              <a:rPr lang="en-US" i="1" dirty="0" err="1" smtClean="0"/>
              <a:t>data.table</a:t>
            </a:r>
            <a:r>
              <a:rPr lang="en-US" dirty="0" smtClean="0"/>
              <a:t> are enhanced versions of the base R </a:t>
            </a:r>
            <a:r>
              <a:rPr lang="en-US" i="1" dirty="0" err="1" smtClean="0"/>
              <a:t>data.frame</a:t>
            </a:r>
            <a:r>
              <a:rPr lang="en-US" dirty="0" smtClean="0"/>
              <a:t>, implemented in packages with the same names</a:t>
            </a:r>
          </a:p>
          <a:p>
            <a:pPr lvl="1"/>
            <a:r>
              <a:rPr lang="en-US" i="1" dirty="0" err="1" smtClean="0"/>
              <a:t>tibble</a:t>
            </a:r>
            <a:r>
              <a:rPr lang="en-US" dirty="0" smtClean="0"/>
              <a:t> is included in the</a:t>
            </a:r>
            <a:r>
              <a:rPr lang="en-US" i="1" dirty="0" smtClean="0"/>
              <a:t> </a:t>
            </a:r>
            <a:r>
              <a:rPr lang="en-US" i="1" dirty="0" err="1" smtClean="0"/>
              <a:t>tidyverse</a:t>
            </a:r>
            <a:r>
              <a:rPr lang="en-US" i="1" dirty="0" smtClean="0"/>
              <a:t> </a:t>
            </a:r>
            <a:r>
              <a:rPr lang="en-US" dirty="0" smtClean="0"/>
              <a:t>collection, </a:t>
            </a:r>
            <a:r>
              <a:rPr lang="en-US" i="1" dirty="0" err="1" smtClean="0"/>
              <a:t>data.table</a:t>
            </a:r>
            <a:r>
              <a:rPr lang="en-US" dirty="0" smtClean="0"/>
              <a:t> you would need to install yourself - or possibly </a:t>
            </a:r>
            <a:r>
              <a:rPr lang="en-US" dirty="0" err="1" smtClean="0"/>
              <a:t>RStudio</a:t>
            </a:r>
            <a:r>
              <a:rPr lang="en-US" dirty="0" smtClean="0"/>
              <a:t> will automatically install it for you when needed</a:t>
            </a:r>
          </a:p>
          <a:p>
            <a:r>
              <a:rPr lang="en-US" dirty="0" smtClean="0"/>
              <a:t>(At the time of writing this) </a:t>
            </a:r>
            <a:r>
              <a:rPr lang="en-US" dirty="0" err="1" smtClean="0"/>
              <a:t>RStudio's</a:t>
            </a:r>
            <a:r>
              <a:rPr lang="en-US" dirty="0" smtClean="0"/>
              <a:t> data import wizard will produce (at least) </a:t>
            </a:r>
            <a:r>
              <a:rPr lang="en-US" dirty="0" err="1" smtClean="0"/>
              <a:t>tibbles</a:t>
            </a:r>
            <a:endParaRPr lang="en-US" dirty="0" smtClean="0"/>
          </a:p>
          <a:p>
            <a:r>
              <a:rPr lang="en-US" dirty="0" smtClean="0"/>
              <a:t>Both work just like a data frame, but better</a:t>
            </a:r>
          </a:p>
          <a:p>
            <a:pPr lvl="1"/>
            <a:r>
              <a:rPr lang="en-US" dirty="0" smtClean="0"/>
              <a:t>except when they don't</a:t>
            </a:r>
          </a:p>
          <a:p>
            <a:pPr lvl="1"/>
            <a:r>
              <a:rPr lang="en-US" dirty="0" smtClean="0"/>
              <a:t>both actually </a:t>
            </a:r>
            <a:r>
              <a:rPr lang="en-US" b="1" dirty="0" smtClean="0"/>
              <a:t>are</a:t>
            </a:r>
            <a:r>
              <a:rPr lang="en-US" dirty="0" smtClean="0"/>
              <a:t> </a:t>
            </a:r>
            <a:r>
              <a:rPr lang="en-US" dirty="0" err="1" smtClean="0"/>
              <a:t>data.frames</a:t>
            </a:r>
            <a:r>
              <a:rPr lang="en-US" dirty="0" smtClean="0"/>
              <a:t>, in a sense: </a:t>
            </a:r>
            <a:r>
              <a:rPr lang="en-US" i="1" dirty="0" err="1" smtClean="0"/>
              <a:t>is.data.frame</a:t>
            </a:r>
            <a:r>
              <a:rPr lang="en-US" i="1" dirty="0" smtClean="0"/>
              <a:t>()</a:t>
            </a:r>
            <a:r>
              <a:rPr lang="en-US" dirty="0" smtClean="0"/>
              <a:t> will return </a:t>
            </a:r>
            <a:r>
              <a:rPr lang="en-US" i="1" dirty="0" smtClean="0"/>
              <a:t>TRUE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Tree>
    <p:extLst>
      <p:ext uri="{BB962C8B-B14F-4D97-AF65-F5344CB8AC3E}">
        <p14:creationId xmlns:p14="http://schemas.microsoft.com/office/powerpoint/2010/main" val="331835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import wizard</a:t>
            </a:r>
            <a:endParaRPr lang="en-US"/>
          </a:p>
        </p:txBody>
      </p:sp>
      <p:sp>
        <p:nvSpPr>
          <p:cNvPr id="3" name="Content Placeholder 2"/>
          <p:cNvSpPr>
            <a:spLocks noGrp="1"/>
          </p:cNvSpPr>
          <p:nvPr>
            <p:ph idx="1"/>
          </p:nvPr>
        </p:nvSpPr>
        <p:spPr/>
        <p:txBody>
          <a:bodyPr/>
          <a:lstStyle/>
          <a:p>
            <a:r>
              <a:rPr lang="en-US" smtClean="0"/>
              <a:t>The wizard opens a dialogue where you can easily browse for the file, or paste the URL, of the CSV you want to import</a:t>
            </a:r>
          </a:p>
          <a:p>
            <a:pPr lvl="1"/>
            <a:r>
              <a:rPr lang="en-US" smtClean="0"/>
              <a:t>Instead of CSV you can (maybe?) also import some proprietary file formats</a:t>
            </a:r>
          </a:p>
          <a:p>
            <a:r>
              <a:rPr lang="en-US" smtClean="0"/>
              <a:t>You can make several choices on the wizard, about delimiters, encoding, etc.</a:t>
            </a:r>
          </a:p>
          <a:p>
            <a:pPr lvl="1"/>
            <a:r>
              <a:rPr lang="en-US" smtClean="0"/>
              <a:t>choices match to the arguments of </a:t>
            </a:r>
            <a:r>
              <a:rPr lang="en-US" i="1" smtClean="0"/>
              <a:t>readr::read_csv</a:t>
            </a:r>
            <a:r>
              <a:rPr lang="en-US" smtClean="0"/>
              <a:t> function</a:t>
            </a:r>
          </a:p>
          <a:p>
            <a:pPr lvl="1"/>
            <a:r>
              <a:rPr lang="en-US" smtClean="0"/>
              <a:t>things like row names will be a problem </a:t>
            </a:r>
          </a:p>
          <a:p>
            <a:r>
              <a:rPr lang="en-US" smtClean="0"/>
              <a:t>the wizard creates a piece of code that will actually do the importing</a:t>
            </a:r>
          </a:p>
          <a:p>
            <a:pPr lvl="1"/>
            <a:r>
              <a:rPr lang="en-US" smtClean="0"/>
              <a:t>you might want to save, edit and rerun it in your script</a:t>
            </a:r>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190203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3.2.2 Creating </a:t>
            </a:r>
            <a:r>
              <a:rPr lang="fi-FI"/>
              <a:t>a </a:t>
            </a:r>
            <a:r>
              <a:rPr lang="fi-FI" smtClean="0"/>
              <a:t>ggplot</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mpg)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a:t>
            </a:r>
            <a:r>
              <a:rPr lang="en-US">
                <a:latin typeface="Consolas" panose="020B0609020204030204" pitchFamily="49" charset="0"/>
                <a:cs typeface="Consolas" panose="020B0609020204030204" pitchFamily="49" charset="0"/>
              </a:rPr>
              <a:t>hwy</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146626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3.2.3 A </a:t>
            </a:r>
            <a:r>
              <a:rPr lang="fi-FI"/>
              <a:t>graphing </a:t>
            </a:r>
            <a:r>
              <a:rPr lang="fi-FI" smtClean="0"/>
              <a:t>template</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&lt;DATA&gt;) + </a:t>
            </a:r>
            <a:r>
              <a:rPr lang="en-US">
                <a:latin typeface="Consolas" panose="020B0609020204030204" pitchFamily="49" charset="0"/>
                <a:cs typeface="Consolas" panose="020B0609020204030204" pitchFamily="49" charset="0"/>
              </a:rPr>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&lt;</a:t>
            </a:r>
            <a:r>
              <a:rPr lang="en-US">
                <a:latin typeface="Consolas" panose="020B0609020204030204" pitchFamily="49" charset="0"/>
                <a:cs typeface="Consolas" panose="020B0609020204030204" pitchFamily="49" charset="0"/>
              </a:rPr>
              <a:t>GEOM_FUNCTION&gt;(mapping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aes</a:t>
            </a:r>
            <a:r>
              <a:rPr lang="en-US">
                <a:latin typeface="Consolas" panose="020B0609020204030204" pitchFamily="49" charset="0"/>
                <a:cs typeface="Consolas" panose="020B0609020204030204" pitchFamily="49" charset="0"/>
              </a:rPr>
              <a:t>(&lt;</a:t>
            </a:r>
            <a:r>
              <a:rPr lang="en-US">
                <a:latin typeface="Consolas" panose="020B0609020204030204" pitchFamily="49" charset="0"/>
                <a:cs typeface="Consolas" panose="020B0609020204030204" pitchFamily="49" charset="0"/>
              </a:rPr>
              <a:t>MAPPINGS</a:t>
            </a:r>
            <a:r>
              <a:rPr lang="en-US" smtClean="0">
                <a:latin typeface="Consolas" panose="020B0609020204030204" pitchFamily="49" charset="0"/>
                <a:cs typeface="Consolas" panose="020B0609020204030204" pitchFamily="49" charset="0"/>
              </a:rPr>
              <a:t>&gt;))</a:t>
            </a:r>
          </a:p>
          <a:p>
            <a:r>
              <a:rPr lang="en-US">
                <a:latin typeface="Corbel" panose="020B0503020204020204" pitchFamily="34" charset="0"/>
                <a:cs typeface="Consolas" panose="020B0609020204030204" pitchFamily="49" charset="0"/>
              </a:rPr>
              <a:t>"Hey ggplot! I want to make a plot with this </a:t>
            </a:r>
            <a:r>
              <a:rPr lang="en-US">
                <a:latin typeface="Corbel" panose="020B0503020204020204" pitchFamily="34" charset="0"/>
                <a:cs typeface="Consolas" panose="020B0609020204030204" pitchFamily="49" charset="0"/>
              </a:rPr>
              <a:t>dataset </a:t>
            </a:r>
            <a:r>
              <a:rPr lang="en-US" smtClean="0">
                <a:latin typeface="Corbel" panose="020B0503020204020204" pitchFamily="34" charset="0"/>
                <a:cs typeface="Consolas" panose="020B0609020204030204" pitchFamily="49" charset="0"/>
              </a:rPr>
              <a:t>&lt;DATA&gt; </a:t>
            </a:r>
            <a:r>
              <a:rPr lang="en-US">
                <a:latin typeface="Corbel" panose="020B0503020204020204" pitchFamily="34" charset="0"/>
                <a:cs typeface="Consolas" panose="020B0609020204030204" pitchFamily="49" charset="0"/>
              </a:rPr>
              <a:t/>
            </a:r>
            <a:br>
              <a:rPr lang="en-US">
                <a:latin typeface="Corbel" panose="020B0503020204020204" pitchFamily="34" charset="0"/>
                <a:cs typeface="Consolas" panose="020B0609020204030204" pitchFamily="49" charset="0"/>
              </a:rPr>
            </a:br>
            <a:r>
              <a:rPr lang="en-US">
                <a:latin typeface="Corbel" panose="020B0503020204020204" pitchFamily="34" charset="0"/>
                <a:cs typeface="Consolas" panose="020B0609020204030204" pitchFamily="49" charset="0"/>
              </a:rPr>
              <a:t>and</a:t>
            </a:r>
            <a:br>
              <a:rPr lang="en-US">
                <a:latin typeface="Corbel" panose="020B0503020204020204" pitchFamily="34" charset="0"/>
                <a:cs typeface="Consolas" panose="020B0609020204030204" pitchFamily="49" charset="0"/>
              </a:rPr>
            </a:br>
            <a:r>
              <a:rPr lang="en-US">
                <a:latin typeface="Corbel" panose="020B0503020204020204" pitchFamily="34" charset="0"/>
                <a:cs typeface="Consolas" panose="020B0609020204030204" pitchFamily="49" charset="0"/>
              </a:rPr>
              <a:t>I want there to </a:t>
            </a:r>
            <a:r>
              <a:rPr lang="en-US">
                <a:latin typeface="Corbel" panose="020B0503020204020204" pitchFamily="34" charset="0"/>
                <a:cs typeface="Consolas" panose="020B0609020204030204" pitchFamily="49" charset="0"/>
              </a:rPr>
              <a:t>be </a:t>
            </a:r>
            <a:r>
              <a:rPr lang="en-US" smtClean="0">
                <a:latin typeface="Corbel" panose="020B0503020204020204" pitchFamily="34" charset="0"/>
                <a:cs typeface="Consolas" panose="020B0609020204030204" pitchFamily="49" charset="0"/>
              </a:rPr>
              <a:t>a &lt;GEOM&gt; </a:t>
            </a:r>
            <a:r>
              <a:rPr lang="en-US">
                <a:latin typeface="Corbel" panose="020B0503020204020204" pitchFamily="34" charset="0"/>
                <a:cs typeface="Consolas" panose="020B0609020204030204" pitchFamily="49" charset="0"/>
              </a:rPr>
              <a:t>with </a:t>
            </a:r>
            <a:r>
              <a:rPr lang="en-US" smtClean="0">
                <a:latin typeface="Corbel" panose="020B0503020204020204" pitchFamily="34" charset="0"/>
                <a:cs typeface="Consolas" panose="020B0609020204030204" pitchFamily="49" charset="0"/>
              </a:rPr>
              <a:t>such and such &lt;MAPPINGS&gt;"</a:t>
            </a:r>
            <a:endParaRPr lang="en-US">
              <a:latin typeface="Corbel" panose="020B0503020204020204" pitchFamily="34" charset="0"/>
              <a:cs typeface="Consolas" panose="020B0609020204030204" pitchFamily="49" charset="0"/>
            </a:endParaRPr>
          </a:p>
          <a:p>
            <a:endParaRPr lang="en-US" smtClean="0">
              <a:latin typeface="Consolas" panose="020B0609020204030204" pitchFamily="49" charset="0"/>
              <a:cs typeface="Consolas" panose="020B0609020204030204" pitchFamily="49" charset="0"/>
            </a:endParaRPr>
          </a:p>
          <a:p>
            <a:endParaRPr lang="en-US">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1633994728"/>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Props1.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2.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279921-A1B4-472D-B7BD-F638B6892104}">
  <ds:schemaRefs>
    <ds:schemaRef ds:uri="http://schemas.microsoft.com/office/2006/documentManagement/types"/>
    <ds:schemaRef ds:uri="http://schemas.openxmlformats.org/package/2006/metadata/core-properties"/>
    <ds:schemaRef ds:uri="http://purl.org/dc/dcmitype/"/>
    <ds:schemaRef ds:uri="http://www.w3.org/XML/1998/namespace"/>
    <ds:schemaRef ds:uri="http://schemas.microsoft.com/sharepoint/v3"/>
    <ds:schemaRef ds:uri="b542780c-f3c1-48de-9090-e65480539529"/>
    <ds:schemaRef ds:uri="http://purl.org/dc/term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Presentation-CSC-PPT-template-2016</Template>
  <TotalTime>3281</TotalTime>
  <Words>2485</Words>
  <Application>Microsoft Office PowerPoint</Application>
  <PresentationFormat>Widescreen</PresentationFormat>
  <Paragraphs>301</Paragraphs>
  <Slides>36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MS PGothic</vt:lpstr>
      <vt:lpstr>Arial</vt:lpstr>
      <vt:lpstr>Calibri</vt:lpstr>
      <vt:lpstr>Candara</vt:lpstr>
      <vt:lpstr>Consolas</vt:lpstr>
      <vt:lpstr>Corbel</vt:lpstr>
      <vt:lpstr>Courier New</vt:lpstr>
      <vt:lpstr>Verdana</vt:lpstr>
      <vt:lpstr>Wingdings</vt:lpstr>
      <vt:lpstr>CSC_ppt_pohja_12.5.2016_candara</vt:lpstr>
      <vt:lpstr>Data wrangling with R and RStudio</vt:lpstr>
      <vt:lpstr>Foreword</vt:lpstr>
      <vt:lpstr>RStudio interface</vt:lpstr>
      <vt:lpstr>RStudio interface</vt:lpstr>
      <vt:lpstr>RStudio interface</vt:lpstr>
      <vt:lpstr>Tibble and data.table</vt:lpstr>
      <vt:lpstr>Data import wizard</vt:lpstr>
      <vt:lpstr>3.2.2 Creating a ggplot</vt:lpstr>
      <vt:lpstr>3.2.3 A graphing template</vt:lpstr>
      <vt:lpstr>3.2.4 Exercises</vt:lpstr>
      <vt:lpstr>3.3 Aesthetic mapping</vt:lpstr>
      <vt:lpstr>3.3.1 Exercises</vt:lpstr>
      <vt:lpstr>3.5 Facets</vt:lpstr>
      <vt:lpstr>3.5.1 Exercises</vt:lpstr>
      <vt:lpstr>3.6 Geometric objects</vt:lpstr>
      <vt:lpstr>3.6 Geometric objects (contd.)</vt:lpstr>
      <vt:lpstr>3.5.1 Exercises</vt:lpstr>
      <vt:lpstr>geom_bar (chapters 3.7-3.9)</vt:lpstr>
      <vt:lpstr>5.1.3 dplyr basics</vt:lpstr>
      <vt:lpstr>5.2 Filter rows with filter()</vt:lpstr>
      <vt:lpstr>5.2.4 Exercises</vt:lpstr>
      <vt:lpstr>5.4 Select columns with select()</vt:lpstr>
      <vt:lpstr>5.4.1 Exercises</vt:lpstr>
      <vt:lpstr>5.5 Add new variables with mutate()</vt:lpstr>
      <vt:lpstr>5.4.1 Exercises</vt:lpstr>
      <vt:lpstr>5.6 Grouped summaries with summarise()</vt:lpstr>
      <vt:lpstr>5.6.1 Combining multiple operations with the pipe</vt:lpstr>
      <vt:lpstr>5.4.1 Exercises</vt:lpstr>
      <vt:lpstr>ggplot2</vt:lpstr>
      <vt:lpstr>filter, arrange, select</vt:lpstr>
      <vt:lpstr>Making new variables</vt:lpstr>
      <vt:lpstr>Summarising and grouping data</vt:lpstr>
      <vt:lpstr>Pipe</vt:lpstr>
      <vt:lpstr>Tidy data</vt:lpstr>
      <vt:lpstr>Combining data sets</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Seija Sirkiä</dc:creator>
  <cp:keywords>template, powerpoint</cp:keywords>
  <cp:lastModifiedBy>Seija Sirkiä</cp:lastModifiedBy>
  <cp:revision>79</cp:revision>
  <cp:lastPrinted>2016-02-24T09:01:08Z</cp:lastPrinted>
  <dcterms:created xsi:type="dcterms:W3CDTF">2017-02-20T12:06:17Z</dcterms:created>
  <dcterms:modified xsi:type="dcterms:W3CDTF">2018-02-02T19:46:56Z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