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57" r:id="rId6"/>
    <p:sldId id="298" r:id="rId7"/>
    <p:sldId id="299" r:id="rId8"/>
    <p:sldId id="258" r:id="rId9"/>
    <p:sldId id="271" r:id="rId10"/>
    <p:sldId id="263" r:id="rId11"/>
    <p:sldId id="264" r:id="rId12"/>
    <p:sldId id="300" r:id="rId13"/>
    <p:sldId id="274" r:id="rId14"/>
    <p:sldId id="275" r:id="rId15"/>
    <p:sldId id="276" r:id="rId16"/>
    <p:sldId id="278" r:id="rId17"/>
    <p:sldId id="279" r:id="rId18"/>
    <p:sldId id="280" r:id="rId19"/>
    <p:sldId id="281" r:id="rId20"/>
    <p:sldId id="283" r:id="rId21"/>
    <p:sldId id="284" r:id="rId22"/>
    <p:sldId id="285" r:id="rId23"/>
    <p:sldId id="286" r:id="rId24"/>
    <p:sldId id="301" r:id="rId25"/>
    <p:sldId id="287" r:id="rId26"/>
    <p:sldId id="288" r:id="rId27"/>
    <p:sldId id="290" r:id="rId28"/>
    <p:sldId id="291" r:id="rId29"/>
    <p:sldId id="292" r:id="rId30"/>
    <p:sldId id="293" r:id="rId31"/>
    <p:sldId id="294" r:id="rId32"/>
    <p:sldId id="295" r:id="rId33"/>
    <p:sldId id="297" r:id="rId34"/>
    <p:sldId id="296" r:id="rId35"/>
    <p:sldId id="302" r:id="rId36"/>
    <p:sldId id="260" r:id="rId37"/>
    <p:sldId id="268" r:id="rId38"/>
    <p:sldId id="269" r:id="rId39"/>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74" d="100"/>
          <a:sy n="74" d="100"/>
        </p:scale>
        <p:origin x="576" y="9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2/6/2018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2/6/2018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2</a:t>
            </a:fld>
            <a:endParaRPr lang="en-US" dirty="0"/>
          </a:p>
        </p:txBody>
      </p:sp>
    </p:spTree>
    <p:extLst>
      <p:ext uri="{BB962C8B-B14F-4D97-AF65-F5344CB8AC3E}">
        <p14:creationId xmlns:p14="http://schemas.microsoft.com/office/powerpoint/2010/main" val="7624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5</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2018-02-06</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2018-02-06</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2018-02-06</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r4ds.had.co.nz/"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notebooks.csc.fi/"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r4ds.had.co.nz/" TargetMode="External"/><Relationship Id="rId2" Type="http://schemas.openxmlformats.org/officeDocument/2006/relationships/hyperlink" Target="https://github.com/csc-training/wrangling-with-R" TargetMode="External"/><Relationship Id="rId1" Type="http://schemas.openxmlformats.org/officeDocument/2006/relationships/slideLayout" Target="../slideLayouts/slideLayout4.xml"/><Relationship Id="rId4" Type="http://schemas.openxmlformats.org/officeDocument/2006/relationships/hyperlink" Target="https://www.rstudio.com/resources/cheatshee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visualization using RStudio and ggplot </a:t>
            </a:r>
            <a:endParaRPr lang="en-US"/>
          </a:p>
        </p:txBody>
      </p:sp>
      <p:sp>
        <p:nvSpPr>
          <p:cNvPr id="5" name="Subtitle 4"/>
          <p:cNvSpPr>
            <a:spLocks noGrp="1"/>
          </p:cNvSpPr>
          <p:nvPr>
            <p:ph type="subTitle" idx="1"/>
          </p:nvPr>
        </p:nvSpPr>
        <p:spPr/>
        <p:txBody>
          <a:bodyPr/>
          <a:lstStyle/>
          <a:p>
            <a:r>
              <a:rPr lang="en-US" smtClean="0"/>
              <a:t>Bioweek 2018, 2018-02-06</a:t>
            </a:r>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3.2.2 Creating a </a:t>
            </a:r>
            <a:r>
              <a:rPr lang="fi-FI" smtClean="0"/>
              <a:t>ggplot</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146626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3.2.3 A graphing </a:t>
            </a:r>
            <a:r>
              <a:rPr lang="fi-FI" smtClean="0"/>
              <a:t>template</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&lt;DATA&gt;)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&lt;GEOM_FUNCTION&gt;(mapping = </a:t>
            </a:r>
            <a:r>
              <a:rPr lang="en-US" smtClean="0">
                <a:latin typeface="Consolas" panose="020B0609020204030204" pitchFamily="49" charset="0"/>
                <a:cs typeface="Consolas" panose="020B0609020204030204" pitchFamily="49" charset="0"/>
              </a:rPr>
              <a:t>aes</a:t>
            </a:r>
            <a:r>
              <a:rPr lang="en-US">
                <a:latin typeface="Consolas" panose="020B0609020204030204" pitchFamily="49" charset="0"/>
                <a:cs typeface="Consolas" panose="020B0609020204030204" pitchFamily="49" charset="0"/>
              </a:rPr>
              <a:t>(&lt;MAPPINGS</a:t>
            </a:r>
            <a:r>
              <a:rPr lang="en-US" smtClean="0">
                <a:latin typeface="Consolas" panose="020B0609020204030204" pitchFamily="49" charset="0"/>
                <a:cs typeface="Consolas" panose="020B0609020204030204" pitchFamily="49" charset="0"/>
              </a:rPr>
              <a:t>&gt;))</a:t>
            </a:r>
          </a:p>
          <a:p>
            <a:r>
              <a:rPr lang="en-US">
                <a:latin typeface="Corbel" panose="020B0503020204020204" pitchFamily="34" charset="0"/>
                <a:cs typeface="Consolas" panose="020B0609020204030204" pitchFamily="49" charset="0"/>
              </a:rPr>
              <a:t>"Hey ggplot! I want to make a plot with this dataset </a:t>
            </a:r>
            <a:r>
              <a:rPr lang="en-US" smtClean="0">
                <a:latin typeface="Corbel" panose="020B0503020204020204" pitchFamily="34" charset="0"/>
                <a:cs typeface="Consolas" panose="020B0609020204030204" pitchFamily="49" charset="0"/>
              </a:rPr>
              <a:t>&lt;DATA&gt; </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and</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I want there to be </a:t>
            </a:r>
            <a:r>
              <a:rPr lang="en-US" smtClean="0">
                <a:latin typeface="Corbel" panose="020B0503020204020204" pitchFamily="34" charset="0"/>
                <a:cs typeface="Consolas" panose="020B0609020204030204" pitchFamily="49" charset="0"/>
              </a:rPr>
              <a:t>a &lt;GEOM&gt; </a:t>
            </a:r>
            <a:r>
              <a:rPr lang="en-US">
                <a:latin typeface="Corbel" panose="020B0503020204020204" pitchFamily="34" charset="0"/>
                <a:cs typeface="Consolas" panose="020B0609020204030204" pitchFamily="49" charset="0"/>
              </a:rPr>
              <a:t>with </a:t>
            </a:r>
            <a:r>
              <a:rPr lang="en-US" smtClean="0">
                <a:latin typeface="Corbel" panose="020B0503020204020204" pitchFamily="34" charset="0"/>
                <a:cs typeface="Consolas" panose="020B0609020204030204" pitchFamily="49" charset="0"/>
              </a:rPr>
              <a:t>such and such &lt;MAPPINGS&gt;"</a:t>
            </a:r>
            <a:endParaRPr lang="en-US">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163399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3.2.4 </a:t>
            </a:r>
            <a:r>
              <a:rPr lang="fi-FI" smtClean="0"/>
              <a:t>Exercises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Run </a:t>
            </a:r>
            <a:r>
              <a:rPr lang="en-US"/>
              <a:t>ggplot(data = mpg). What do you see?</a:t>
            </a:r>
          </a:p>
          <a:p>
            <a:pPr marL="457200" indent="-457200">
              <a:buFont typeface="+mj-lt"/>
              <a:buAutoNum type="arabicPeriod"/>
            </a:pPr>
            <a:r>
              <a:rPr lang="en-US" smtClean="0"/>
              <a:t>How </a:t>
            </a:r>
            <a:r>
              <a:rPr lang="en-US"/>
              <a:t>many rows are in mpg? How many columns?</a:t>
            </a:r>
          </a:p>
          <a:p>
            <a:pPr marL="457200" indent="-457200">
              <a:buFont typeface="+mj-lt"/>
              <a:buAutoNum type="arabicPeriod"/>
            </a:pPr>
            <a:r>
              <a:rPr lang="en-US" smtClean="0"/>
              <a:t>What </a:t>
            </a:r>
            <a:r>
              <a:rPr lang="en-US"/>
              <a:t>does the drv variable describe? Read the help for ?mpg to find out.</a:t>
            </a:r>
          </a:p>
          <a:p>
            <a:pPr marL="457200" indent="-457200">
              <a:buFont typeface="+mj-lt"/>
              <a:buAutoNum type="arabicPeriod"/>
            </a:pPr>
            <a:r>
              <a:rPr lang="en-US" smtClean="0"/>
              <a:t>Make </a:t>
            </a:r>
            <a:r>
              <a:rPr lang="en-US"/>
              <a:t>a scatterplot of hwy vs cyl.</a:t>
            </a:r>
          </a:p>
          <a:p>
            <a:pPr marL="457200" indent="-457200">
              <a:buFont typeface="+mj-lt"/>
              <a:buAutoNum type="arabicPeriod"/>
            </a:pPr>
            <a:r>
              <a:rPr lang="en-US" smtClean="0"/>
              <a:t>What </a:t>
            </a:r>
            <a:r>
              <a:rPr lang="en-US"/>
              <a:t>happens if you make a scatterplot of class vs drv? Why is the plot not useful?</a:t>
            </a: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413423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3.3 Aesthetic mapping</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smtClean="0">
                <a:latin typeface="Consolas" panose="020B0609020204030204" pitchFamily="49" charset="0"/>
                <a:cs typeface="Consolas" panose="020B0609020204030204" pitchFamily="49" charset="0"/>
              </a:rPr>
              <a:t>hwy, </a:t>
            </a:r>
            <a:r>
              <a:rPr lang="en-US" b="1" smtClean="0">
                <a:latin typeface="Consolas" panose="020B0609020204030204" pitchFamily="49" charset="0"/>
                <a:cs typeface="Consolas" panose="020B0609020204030204" pitchFamily="49" charset="0"/>
              </a:rPr>
              <a:t>color = class</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 and </a:t>
            </a:r>
            <a:r>
              <a:rPr lang="en-US" b="1" smtClean="0">
                <a:latin typeface="Corbel" panose="020B0503020204020204" pitchFamily="34" charset="0"/>
                <a:cs typeface="Consolas" panose="020B0609020204030204" pitchFamily="49" charset="0"/>
              </a:rPr>
              <a:t>class as color</a:t>
            </a:r>
            <a:r>
              <a:rPr lang="en-US" smtClean="0">
                <a:latin typeface="Corbel" panose="020B0503020204020204" pitchFamily="34" charset="0"/>
                <a:cs typeface="Consolas" panose="020B0609020204030204" pitchFamily="49" charset="0"/>
              </a:rPr>
              <a:t>."</a:t>
            </a:r>
          </a:p>
          <a:p>
            <a:r>
              <a:rPr lang="en-US" smtClean="0">
                <a:latin typeface="Corbel" panose="020B0503020204020204" pitchFamily="34" charset="0"/>
                <a:cs typeface="Consolas" panose="020B0609020204030204" pitchFamily="49" charset="0"/>
              </a:rPr>
              <a:t>There's also size, shape, alpha...</a:t>
            </a:r>
          </a:p>
          <a:p>
            <a:r>
              <a:rPr lang="en-US" smtClean="0">
                <a:latin typeface="Corbel" panose="020B0503020204020204" pitchFamily="34" charset="0"/>
                <a:cs typeface="Consolas" panose="020B0609020204030204" pitchFamily="49" charset="0"/>
              </a:rPr>
              <a:t>NB: "and they should be blue" is not an aesthetic mapping!</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427220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3.3.1 </a:t>
            </a:r>
            <a:r>
              <a:rPr lang="fi-FI" smtClean="0"/>
              <a:t>Exercises</a:t>
            </a:r>
            <a:endParaRPr lang="en-US"/>
          </a:p>
        </p:txBody>
      </p:sp>
      <p:sp>
        <p:nvSpPr>
          <p:cNvPr id="3" name="Content Placeholder 2"/>
          <p:cNvSpPr>
            <a:spLocks noGrp="1"/>
          </p:cNvSpPr>
          <p:nvPr>
            <p:ph idx="1"/>
          </p:nvPr>
        </p:nvSpPr>
        <p:spPr>
          <a:xfrm>
            <a:off x="609600" y="1600200"/>
            <a:ext cx="9796529" cy="4525963"/>
          </a:xfrm>
        </p:spPr>
        <p:txBody>
          <a:bodyPr/>
          <a:lstStyle/>
          <a:p>
            <a:pPr marL="457200" indent="-457200">
              <a:buFont typeface="+mj-lt"/>
              <a:buAutoNum type="arabicPeriod"/>
            </a:pPr>
            <a:r>
              <a:rPr lang="en-US" sz="1600"/>
              <a:t>What’s gone wrong with this code? Why are the points not </a:t>
            </a:r>
            <a:r>
              <a:rPr lang="en-US" sz="1600" smtClean="0"/>
              <a:t>blue? </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color = "blue</a:t>
            </a:r>
            <a:r>
              <a:rPr lang="en-US" sz="1600" smtClean="0">
                <a:latin typeface="Consolas" panose="020B0609020204030204" pitchFamily="49" charset="0"/>
                <a:cs typeface="Consolas" panose="020B0609020204030204" pitchFamily="49" charset="0"/>
              </a:rPr>
              <a:t>"))</a:t>
            </a:r>
          </a:p>
          <a:p>
            <a:pPr marL="457200" indent="-457200">
              <a:buFont typeface="+mj-lt"/>
              <a:buAutoNum type="arabicPeriod"/>
            </a:pPr>
            <a:r>
              <a:rPr lang="en-US" sz="1600"/>
              <a:t>Which variables in mpg are categorical? Which variables are continuous? (Hint: type ?mpg to read the documentation for the dataset). How can you see this information when you run mpg</a:t>
            </a:r>
            <a:r>
              <a:rPr lang="en-US" sz="1600" smtClean="0"/>
              <a:t>?</a:t>
            </a:r>
            <a:endParaRPr lang="en-US" sz="1600"/>
          </a:p>
          <a:p>
            <a:pPr marL="457200" indent="-457200">
              <a:buFont typeface="+mj-lt"/>
              <a:buAutoNum type="arabicPeriod"/>
            </a:pPr>
            <a:r>
              <a:rPr lang="en-US" sz="1600"/>
              <a:t>Map a continuous variable to color, size, and shape. How do these aesthetics behave differently for categorical vs. continuous variables</a:t>
            </a:r>
            <a:r>
              <a:rPr lang="en-US" sz="1600" smtClean="0"/>
              <a:t>?</a:t>
            </a:r>
            <a:endParaRPr lang="en-US" sz="1600"/>
          </a:p>
          <a:p>
            <a:pPr marL="457200" indent="-457200">
              <a:buFont typeface="+mj-lt"/>
              <a:buAutoNum type="arabicPeriod"/>
            </a:pPr>
            <a:r>
              <a:rPr lang="en-US" sz="1600"/>
              <a:t>What happens if you map the same variable to multiple aesthetics</a:t>
            </a:r>
            <a:r>
              <a:rPr lang="en-US" sz="1600" smtClean="0"/>
              <a:t>?</a:t>
            </a:r>
            <a:endParaRPr lang="en-US" sz="1600"/>
          </a:p>
          <a:p>
            <a:pPr marL="457200" indent="-457200">
              <a:buFont typeface="+mj-lt"/>
              <a:buAutoNum type="arabicPeriod"/>
            </a:pPr>
            <a:r>
              <a:rPr lang="en-US" sz="1600"/>
              <a:t>What does the stroke aesthetic do? What shapes does it work with? (Hint: use ?geom_point</a:t>
            </a:r>
            <a:r>
              <a:rPr lang="en-US" sz="1600" smtClean="0"/>
              <a:t>)</a:t>
            </a:r>
            <a:endParaRPr lang="en-US" sz="1600"/>
          </a:p>
          <a:p>
            <a:pPr marL="457200" indent="-457200">
              <a:buFont typeface="+mj-lt"/>
              <a:buAutoNum type="arabicPeriod"/>
            </a:pPr>
            <a:r>
              <a:rPr lang="en-US" sz="1600"/>
              <a:t>What happens if you map an aesthetic to something other than a variable name, like aes(colour = displ &lt; 5)?</a:t>
            </a:r>
          </a:p>
          <a:p>
            <a:r>
              <a:rPr lang="en-US" sz="1600" smtClean="0"/>
              <a:t>Suggested order/importance: 1 through 3</a:t>
            </a:r>
          </a:p>
          <a:p>
            <a:endParaRPr lang="en-US" sz="160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365426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3.5 Facets</a:t>
            </a:r>
            <a:endParaRPr lang="en-US"/>
          </a:p>
        </p:txBody>
      </p:sp>
      <p:sp>
        <p:nvSpPr>
          <p:cNvPr id="3" name="Content Placeholder 2"/>
          <p:cNvSpPr>
            <a:spLocks noGrp="1"/>
          </p:cNvSpPr>
          <p:nvPr>
            <p:ph idx="1"/>
          </p:nvPr>
        </p:nvSpPr>
        <p:spPr>
          <a:xfrm>
            <a:off x="609600" y="1600200"/>
            <a:ext cx="8560157" cy="4525963"/>
          </a:xfrm>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 +</a:t>
            </a:r>
            <a:br>
              <a:rPr lang="en-US">
                <a:latin typeface="Consolas" panose="020B0609020204030204" pitchFamily="49" charset="0"/>
                <a:cs typeface="Consolas" panose="020B0609020204030204" pitchFamily="49" charset="0"/>
              </a:rPr>
            </a:br>
            <a:r>
              <a:rPr lang="en-US" b="1">
                <a:latin typeface="Consolas" panose="020B0609020204030204" pitchFamily="49" charset="0"/>
                <a:cs typeface="Consolas" panose="020B0609020204030204" pitchFamily="49" charset="0"/>
              </a:rPr>
              <a:t>facet_wrap(~ class, nrow = 2)</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they should be </a:t>
            </a:r>
            <a:r>
              <a:rPr lang="en-US" b="1" smtClean="0">
                <a:latin typeface="Corbel" panose="020B0503020204020204" pitchFamily="34" charset="0"/>
                <a:cs typeface="Consolas" panose="020B0609020204030204" pitchFamily="49" charset="0"/>
              </a:rPr>
              <a:t>faceted by class</a:t>
            </a:r>
            <a:r>
              <a:rPr lang="en-US" smtClean="0">
                <a:latin typeface="Corbel" panose="020B0503020204020204" pitchFamily="34" charset="0"/>
                <a:cs typeface="Consolas" panose="020B0609020204030204" pitchFamily="49" charset="0"/>
              </a:rPr>
              <a:t>, wrapping on two rows."</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15</a:t>
            </a:fld>
            <a:endParaRPr lang="en-US"/>
          </a:p>
        </p:txBody>
      </p:sp>
    </p:spTree>
    <p:extLst>
      <p:ext uri="{BB962C8B-B14F-4D97-AF65-F5344CB8AC3E}">
        <p14:creationId xmlns:p14="http://schemas.microsoft.com/office/powerpoint/2010/main" val="220842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happens if you facet on a continuous variable?</a:t>
            </a:r>
          </a:p>
          <a:p>
            <a:pPr marL="457200" indent="-457200">
              <a:buFont typeface="+mj-lt"/>
              <a:buAutoNum type="arabicPeriod"/>
            </a:pPr>
            <a:r>
              <a:rPr lang="en-US" sz="1600"/>
              <a:t>What do the empty cells in plot with facet_grid(drv ~ cyl) mean? How do they relate to this </a:t>
            </a:r>
            <a:r>
              <a:rPr lang="en-US" sz="1600" smtClean="0"/>
              <a:t>plot?</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drv, y = cyl))</a:t>
            </a:r>
          </a:p>
          <a:p>
            <a:pPr marL="457200" indent="-457200">
              <a:buFont typeface="+mj-lt"/>
              <a:buAutoNum type="arabicPeriod"/>
            </a:pPr>
            <a:r>
              <a:rPr lang="en-US" sz="1600"/>
              <a:t>What plots does the following code make? What does . </a:t>
            </a:r>
            <a:r>
              <a:rPr lang="en-US" sz="1600" smtClean="0"/>
              <a:t>do?</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a:t>
            </a:r>
            <a:r>
              <a:rPr lang="en-US" sz="1600" smtClean="0">
                <a:latin typeface="Consolas" panose="020B0609020204030204" pitchFamily="49" charset="0"/>
                <a:cs typeface="Consolas" panose="020B0609020204030204" pitchFamily="49" charset="0"/>
              </a:rPr>
              <a:t>+ facet_grid(drv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a:t>
            </a:r>
            <a:r>
              <a:rPr lang="en-US" sz="1600" smtClean="0">
                <a:latin typeface="Consolas" panose="020B0609020204030204" pitchFamily="49" charset="0"/>
                <a:cs typeface="Consolas" panose="020B0609020204030204" pitchFamily="49" charset="0"/>
              </a:rPr>
              <a:t>+ facet_grid</a:t>
            </a:r>
            <a:r>
              <a:rPr lang="en-US" sz="1600">
                <a:latin typeface="Consolas" panose="020B0609020204030204" pitchFamily="49" charset="0"/>
                <a:cs typeface="Consolas" panose="020B0609020204030204" pitchFamily="49" charset="0"/>
              </a:rPr>
              <a:t>(. ~ cyl</a:t>
            </a:r>
            <a:r>
              <a:rPr lang="en-US" sz="1600" smtClean="0">
                <a:latin typeface="Consolas" panose="020B0609020204030204" pitchFamily="49" charset="0"/>
                <a:cs typeface="Consolas" panose="020B0609020204030204" pitchFamily="49" charset="0"/>
              </a:rPr>
              <a:t>)</a:t>
            </a:r>
          </a:p>
          <a:p>
            <a:pPr marL="457200" indent="-457200"/>
            <a:endParaRPr lang="en-US">
              <a:latin typeface="Consolas" panose="020B0609020204030204" pitchFamily="49" charset="0"/>
              <a:cs typeface="Consolas" panose="020B0609020204030204" pitchFamily="49" charset="0"/>
            </a:endParaRPr>
          </a:p>
          <a:p>
            <a:pPr marL="457200" indent="-457200"/>
            <a:r>
              <a:rPr lang="en-US" sz="1600" smtClean="0">
                <a:latin typeface="Corbel" panose="020B0503020204020204" pitchFamily="34" charset="0"/>
                <a:cs typeface="Consolas" panose="020B0609020204030204" pitchFamily="49" charset="0"/>
              </a:rPr>
              <a:t>Suggested order/importance: these three first, you can look at the rest too if you have time.</a:t>
            </a:r>
            <a:endParaRPr lang="en-US" sz="1600">
              <a:latin typeface="Corbel" panose="020B0503020204020204" pitchFamily="34" charset="0"/>
              <a:cs typeface="Consolas" panose="020B0609020204030204" pitchFamily="49" charset="0"/>
            </a:endParaRPr>
          </a:p>
          <a:p>
            <a:endParaRPr lang="en-US" sz="160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16</a:t>
            </a:fld>
            <a:endParaRPr lang="en-US"/>
          </a:p>
        </p:txBody>
      </p:sp>
    </p:spTree>
    <p:extLst>
      <p:ext uri="{BB962C8B-B14F-4D97-AF65-F5344CB8AC3E}">
        <p14:creationId xmlns:p14="http://schemas.microsoft.com/office/powerpoint/2010/main" val="3319339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objects</a:t>
            </a:r>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smooth</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a:t>
            </a:r>
            <a:r>
              <a:rPr lang="en-US" smtClean="0">
                <a:latin typeface="Consolas" panose="020B0609020204030204" pitchFamily="49" charset="0"/>
                <a:cs typeface="Consolas" panose="020B0609020204030204" pitchFamily="49" charset="0"/>
              </a:rPr>
              <a:t>))</a:t>
            </a:r>
            <a:endParaRPr lang="en-US" b="1">
              <a:latin typeface="Consolas" panose="020B0609020204030204" pitchFamily="49" charset="0"/>
              <a:cs typeface="Consolas" panose="020B0609020204030204" pitchFamily="49" charset="0"/>
            </a:endParaRP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a:t>
            </a:r>
            <a:r>
              <a:rPr lang="en-US" b="1" smtClean="0">
                <a:latin typeface="Corbel" panose="020B0503020204020204" pitchFamily="34" charset="0"/>
                <a:cs typeface="Consolas" panose="020B0609020204030204" pitchFamily="49" charset="0"/>
              </a:rPr>
              <a:t>a smoothing curve</a:t>
            </a:r>
            <a:r>
              <a:rPr lang="en-US" smtClean="0">
                <a:latin typeface="Corbel" panose="020B0503020204020204" pitchFamily="34" charset="0"/>
                <a:cs typeface="Consolas" panose="020B0609020204030204" pitchFamily="49" charset="0"/>
              </a:rPr>
              <a:t> with displ as x-coordinate and hwy as y-coordinate..."</a:t>
            </a:r>
          </a:p>
          <a:p>
            <a:r>
              <a:rPr lang="en-US">
                <a:latin typeface="Consolas" panose="020B0609020204030204" pitchFamily="49" charset="0"/>
                <a:cs typeface="Consolas" panose="020B0609020204030204" pitchFamily="49" charset="0"/>
              </a:rPr>
              <a:t>ggplot(data = mpg)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geom_smooth(mapping = aes(x = displ, y = </a:t>
            </a:r>
            <a:r>
              <a:rPr lang="en-US" smtClean="0">
                <a:latin typeface="Consolas" panose="020B0609020204030204" pitchFamily="49" charset="0"/>
                <a:cs typeface="Consolas" panose="020B0609020204030204" pitchFamily="49" charset="0"/>
              </a:rPr>
              <a:t>hwy, linetype = drv))</a:t>
            </a:r>
          </a:p>
          <a:p>
            <a:r>
              <a:rPr lang="en-US" smtClean="0">
                <a:latin typeface="Corbel" panose="020B0503020204020204" pitchFamily="34" charset="0"/>
                <a:cs typeface="Consolas" panose="020B0609020204030204" pitchFamily="49" charset="0"/>
              </a:rPr>
              <a:t>"...and a different curve per drv, marked by linetype."</a:t>
            </a:r>
            <a:endParaRPr lang="en-US">
              <a:latin typeface="Corbel" panose="020B0503020204020204" pitchFamily="34" charset="0"/>
              <a:cs typeface="Consolas" panose="020B0609020204030204" pitchFamily="49" charset="0"/>
            </a:endParaRP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17</a:t>
            </a:fld>
            <a:endParaRPr lang="en-US"/>
          </a:p>
        </p:txBody>
      </p:sp>
    </p:spTree>
    <p:extLst>
      <p:ext uri="{BB962C8B-B14F-4D97-AF65-F5344CB8AC3E}">
        <p14:creationId xmlns:p14="http://schemas.microsoft.com/office/powerpoint/2010/main" val="242044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a:t>
            </a:r>
            <a:r>
              <a:rPr lang="en-US" smtClean="0"/>
              <a:t>objects (contd.)</a:t>
            </a:r>
            <a:endParaRPr lang="en-US"/>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a:t>
            </a:r>
            <a:r>
              <a:rPr lang="en-US" b="1">
                <a:latin typeface="Consolas" panose="020B0609020204030204" pitchFamily="49" charset="0"/>
                <a:cs typeface="Consolas" panose="020B0609020204030204" pitchFamily="49" charset="0"/>
              </a:rPr>
              <a:t>data = mpg, mapping = aes(x = displ, y = hwy)</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a:t>
            </a:r>
            <a:r>
              <a:rPr lang="en-US">
                <a:latin typeface="Consolas" panose="020B0609020204030204" pitchFamily="49" charset="0"/>
                <a:cs typeface="Consolas" panose="020B0609020204030204" pitchFamily="49" charset="0"/>
              </a:rPr>
              <a:t>()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geom_smooth()</a:t>
            </a:r>
          </a:p>
          <a:p>
            <a:r>
              <a:rPr lang="en-US" smtClean="0">
                <a:latin typeface="Corbel" panose="020B0503020204020204" pitchFamily="34" charset="0"/>
                <a:cs typeface="Consolas" panose="020B0609020204030204" pitchFamily="49" charset="0"/>
              </a:rPr>
              <a:t>"Hey ggplot! I want to make a plot </a:t>
            </a:r>
            <a:r>
              <a:rPr lang="en-US" b="1" smtClean="0">
                <a:latin typeface="Corbel" panose="020B0503020204020204" pitchFamily="34" charset="0"/>
                <a:cs typeface="Consolas" panose="020B0609020204030204" pitchFamily="49" charset="0"/>
              </a:rPr>
              <a:t>with this dataset mpg with displ as x-coordinate and hwy as y-coordinate</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points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a smoothing curve."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18</a:t>
            </a:fld>
            <a:endParaRPr lang="en-US"/>
          </a:p>
        </p:txBody>
      </p:sp>
    </p:spTree>
    <p:extLst>
      <p:ext uri="{BB962C8B-B14F-4D97-AF65-F5344CB8AC3E}">
        <p14:creationId xmlns:p14="http://schemas.microsoft.com/office/powerpoint/2010/main" val="355965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3.6.1 </a:t>
            </a:r>
            <a:r>
              <a:rPr lang="en-US" smtClean="0"/>
              <a:t>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geom would you use to draw a line chart? A boxplot? A histogram? An area chart?</a:t>
            </a:r>
          </a:p>
          <a:p>
            <a:pPr marL="457200" indent="-457200">
              <a:buFont typeface="+mj-lt"/>
              <a:buAutoNum type="arabicPeriod"/>
            </a:pPr>
            <a:r>
              <a:rPr lang="en-US" sz="1600"/>
              <a:t>Run this code in your head and predict what the output will look like. Then, run the code in R and check your </a:t>
            </a:r>
            <a:r>
              <a:rPr lang="en-US" sz="1600" smtClean="0"/>
              <a:t>predictions.</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mapping = aes(x = displ, y = hwy, color = drv)) + </a:t>
            </a:r>
            <a:r>
              <a:rPr lang="en-US" sz="1600" smtClean="0">
                <a:latin typeface="Consolas" panose="020B0609020204030204" pitchFamily="49" charset="0"/>
                <a:cs typeface="Consolas" panose="020B0609020204030204" pitchFamily="49" charset="0"/>
              </a:rPr>
              <a:t>geom_point</a:t>
            </a:r>
            <a:r>
              <a:rPr lang="en-US" sz="1600">
                <a:latin typeface="Consolas" panose="020B0609020204030204" pitchFamily="49" charset="0"/>
                <a:cs typeface="Consolas" panose="020B0609020204030204" pitchFamily="49" charset="0"/>
              </a:rPr>
              <a:t>() + </a:t>
            </a:r>
            <a:r>
              <a:rPr lang="en-US" sz="1600" smtClean="0">
                <a:latin typeface="Consolas" panose="020B0609020204030204" pitchFamily="49" charset="0"/>
                <a:cs typeface="Consolas" panose="020B0609020204030204" pitchFamily="49" charset="0"/>
              </a:rPr>
              <a:t>geom_smooth(se </a:t>
            </a:r>
            <a:r>
              <a:rPr lang="en-US" sz="1600">
                <a:latin typeface="Consolas" panose="020B0609020204030204" pitchFamily="49" charset="0"/>
                <a:cs typeface="Consolas" panose="020B0609020204030204" pitchFamily="49" charset="0"/>
              </a:rPr>
              <a:t>= FALSE)</a:t>
            </a:r>
          </a:p>
          <a:p>
            <a:pPr marL="457200" indent="-457200">
              <a:buFont typeface="+mj-lt"/>
              <a:buAutoNum type="arabicPeriod"/>
            </a:pPr>
            <a:r>
              <a:rPr lang="en-US" sz="1600"/>
              <a:t>What does show.legend = FALSE do? What happens if you remove </a:t>
            </a:r>
            <a:r>
              <a:rPr lang="en-US" sz="1600" smtClean="0"/>
              <a:t>it? Why </a:t>
            </a:r>
            <a:r>
              <a:rPr lang="en-US" sz="1600"/>
              <a:t>do you think I used it earlier in the chapter?</a:t>
            </a:r>
          </a:p>
          <a:p>
            <a:pPr marL="457200" indent="-457200">
              <a:buFont typeface="+mj-lt"/>
              <a:buAutoNum type="arabicPeriod"/>
            </a:pPr>
            <a:r>
              <a:rPr lang="en-US" sz="1600"/>
              <a:t>What does the se argument to geom_smooth() do?</a:t>
            </a:r>
          </a:p>
          <a:p>
            <a:pPr marL="457200" indent="-457200">
              <a:buFont typeface="+mj-lt"/>
              <a:buAutoNum type="arabicPeriod"/>
            </a:pPr>
            <a:r>
              <a:rPr lang="en-US" sz="1600"/>
              <a:t>Will these two graphs look different? Why/why not</a:t>
            </a:r>
            <a:r>
              <a:rPr lang="en-US" sz="1600" smtClean="0"/>
              <a:t>? [see codes in the book]</a:t>
            </a:r>
            <a:endParaRPr lang="en-US" sz="1600"/>
          </a:p>
          <a:p>
            <a:pPr marL="457200" indent="-457200">
              <a:buFont typeface="+mj-lt"/>
              <a:buAutoNum type="arabicPeriod"/>
            </a:pPr>
            <a:r>
              <a:rPr lang="en-US" sz="1600" b="1" smtClean="0"/>
              <a:t>Recreate </a:t>
            </a:r>
            <a:r>
              <a:rPr lang="en-US" sz="1600" b="1"/>
              <a:t>the R code necessary to generate the following graphs</a:t>
            </a:r>
            <a:r>
              <a:rPr lang="en-US" sz="1600" b="1" smtClean="0"/>
              <a:t>. [see graphs in the book]</a:t>
            </a:r>
          </a:p>
          <a:p>
            <a:pPr marL="0" indent="0">
              <a:buNone/>
            </a:pPr>
            <a:endParaRPr lang="en-US" sz="1600" b="1"/>
          </a:p>
          <a:p>
            <a:r>
              <a:rPr lang="en-US" sz="1600">
                <a:latin typeface="Corbel" panose="020B0503020204020204" pitchFamily="34" charset="0"/>
                <a:cs typeface="Consolas" panose="020B0609020204030204" pitchFamily="49" charset="0"/>
              </a:rPr>
              <a:t>Suggested order/importance</a:t>
            </a:r>
            <a:r>
              <a:rPr lang="en-US" sz="1600" smtClean="0">
                <a:latin typeface="Corbel" panose="020B0503020204020204" pitchFamily="34" charset="0"/>
                <a:cs typeface="Consolas" panose="020B0609020204030204" pitchFamily="49" charset="0"/>
              </a:rPr>
              <a:t>: 1 (see your cheatsheet), then 2, and </a:t>
            </a:r>
            <a:r>
              <a:rPr lang="en-US" sz="1600" b="1" smtClean="0">
                <a:latin typeface="Corbel" panose="020B0503020204020204" pitchFamily="34" charset="0"/>
                <a:cs typeface="Consolas" panose="020B0609020204030204" pitchFamily="49" charset="0"/>
              </a:rPr>
              <a:t>6 as much as you can!</a:t>
            </a:r>
            <a:r>
              <a:rPr lang="en-US" sz="1600" smtClean="0">
                <a:latin typeface="Corbel" panose="020B0503020204020204" pitchFamily="34" charset="0"/>
                <a:cs typeface="Consolas" panose="020B0609020204030204" pitchFamily="49" charset="0"/>
              </a:rPr>
              <a:t> If 6 seems like too much trouble, feel free to look at 3-5 as well.</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19</a:t>
            </a:fld>
            <a:endParaRPr lang="en-US"/>
          </a:p>
        </p:txBody>
      </p:sp>
    </p:spTree>
    <p:extLst>
      <p:ext uri="{BB962C8B-B14F-4D97-AF65-F5344CB8AC3E}">
        <p14:creationId xmlns:p14="http://schemas.microsoft.com/office/powerpoint/2010/main" val="260710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a:t>
            </a:r>
            <a:r>
              <a:rPr lang="en-US" smtClean="0"/>
              <a:t>etc</a:t>
            </a:r>
            <a:r>
              <a:rPr lang="en-US"/>
              <a:t>. and most importantly in the "R for data science" book, by Garrett Grolemund </a:t>
            </a:r>
            <a:r>
              <a:rPr lang="en-US" smtClean="0"/>
              <a:t>and Hadley Wickham, available </a:t>
            </a:r>
            <a:r>
              <a:rPr lang="en-US" smtClean="0">
                <a:hlinkClick r:id="rId3"/>
              </a:rPr>
              <a:t>online</a:t>
            </a:r>
            <a:r>
              <a:rPr lang="en-US" smtClean="0"/>
              <a:t>.</a:t>
            </a:r>
            <a:endParaRPr lang="en-US" dirty="0" smtClean="0"/>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2018-02-06</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geom_bar (chapters 3.7-3.9)</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diamonds)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bar</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cut</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a:t>
            </a:r>
            <a:r>
              <a:rPr lang="en-US">
                <a:latin typeface="Corbel" panose="020B0503020204020204" pitchFamily="34" charset="0"/>
                <a:cs typeface="Consolas" panose="020B0609020204030204" pitchFamily="49" charset="0"/>
              </a:rPr>
              <a:t>ggplot! I want to make a </a:t>
            </a:r>
            <a:r>
              <a:rPr lang="en-US" smtClean="0">
                <a:latin typeface="Corbel" panose="020B0503020204020204" pitchFamily="34" charset="0"/>
                <a:cs typeface="Consolas" panose="020B0609020204030204" pitchFamily="49" charset="0"/>
              </a:rPr>
              <a:t>plot with this dataset diamonds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it to be a </a:t>
            </a:r>
            <a:r>
              <a:rPr lang="en-US" b="1" smtClean="0">
                <a:latin typeface="Corbel" panose="020B0503020204020204" pitchFamily="34" charset="0"/>
                <a:cs typeface="Consolas" panose="020B0609020204030204" pitchFamily="49" charset="0"/>
              </a:rPr>
              <a:t>barplot</a:t>
            </a:r>
            <a:r>
              <a:rPr lang="en-US" smtClean="0">
                <a:latin typeface="Corbel" panose="020B0503020204020204" pitchFamily="34" charset="0"/>
                <a:cs typeface="Consolas" panose="020B0609020204030204" pitchFamily="49" charset="0"/>
              </a:rPr>
              <a:t> with cut on the x-axis..."</a:t>
            </a:r>
          </a:p>
          <a:p>
            <a:r>
              <a:rPr lang="en-US" smtClean="0">
                <a:latin typeface="Consolas" panose="020B0609020204030204" pitchFamily="49" charset="0"/>
                <a:cs typeface="Consolas" panose="020B0609020204030204" pitchFamily="49" charset="0"/>
              </a:rPr>
              <a:t>geom_bar(mapping </a:t>
            </a:r>
            <a:r>
              <a:rPr lang="en-US">
                <a:latin typeface="Consolas" panose="020B0609020204030204" pitchFamily="49" charset="0"/>
                <a:cs typeface="Consolas" panose="020B0609020204030204" pitchFamily="49" charset="0"/>
              </a:rPr>
              <a:t>= aes(x = cut, fill = clarity), position = "dodge")</a:t>
            </a:r>
          </a:p>
          <a:p>
            <a:r>
              <a:rPr lang="en-US" smtClean="0"/>
              <a:t>"with the bars color-filled by clarity, and put side by side."</a:t>
            </a:r>
          </a:p>
          <a:p>
            <a:r>
              <a:rPr lang="en-US" smtClean="0">
                <a:latin typeface="Consolas" panose="020B0609020204030204" pitchFamily="49" charset="0"/>
                <a:cs typeface="Consolas" panose="020B0609020204030204" pitchFamily="49" charset="0"/>
              </a:rPr>
              <a:t>+ coord_flip()</a:t>
            </a:r>
          </a:p>
          <a:p>
            <a:r>
              <a:rPr lang="en-US" smtClean="0">
                <a:latin typeface="Corbel" panose="020B0503020204020204" pitchFamily="34" charset="0"/>
              </a:rPr>
              <a:t>"and with the coordinate axes flipped."</a:t>
            </a:r>
            <a:endParaRPr lang="en-US">
              <a:latin typeface="Corbel" panose="020B0503020204020204" pitchFamily="34" charset="0"/>
            </a:endParaRP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20</a:t>
            </a:fld>
            <a:endParaRPr lang="en-US"/>
          </a:p>
        </p:txBody>
      </p:sp>
    </p:spTree>
    <p:extLst>
      <p:ext uri="{BB962C8B-B14F-4D97-AF65-F5344CB8AC3E}">
        <p14:creationId xmlns:p14="http://schemas.microsoft.com/office/powerpoint/2010/main" val="312454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Data transformation</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21</a:t>
            </a:fld>
            <a:endParaRPr lang="en-US"/>
          </a:p>
        </p:txBody>
      </p:sp>
    </p:spTree>
    <p:extLst>
      <p:ext uri="{BB962C8B-B14F-4D97-AF65-F5344CB8AC3E}">
        <p14:creationId xmlns:p14="http://schemas.microsoft.com/office/powerpoint/2010/main" val="376610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5.1.3 dplyr basics</a:t>
            </a:r>
            <a:endParaRPr lang="en-US"/>
          </a:p>
        </p:txBody>
      </p:sp>
      <p:sp>
        <p:nvSpPr>
          <p:cNvPr id="3" name="Content Placeholder 2"/>
          <p:cNvSpPr>
            <a:spLocks noGrp="1"/>
          </p:cNvSpPr>
          <p:nvPr>
            <p:ph idx="1"/>
          </p:nvPr>
        </p:nvSpPr>
        <p:spPr/>
        <p:txBody>
          <a:bodyPr/>
          <a:lstStyle/>
          <a:p>
            <a:r>
              <a:rPr lang="en-US" smtClean="0"/>
              <a:t>We have 6 </a:t>
            </a:r>
            <a:r>
              <a:rPr lang="en-US" i="1" smtClean="0"/>
              <a:t>verbs</a:t>
            </a:r>
            <a:r>
              <a:rPr lang="en-US" smtClean="0"/>
              <a:t>: </a:t>
            </a:r>
            <a:r>
              <a:rPr lang="en-US">
                <a:latin typeface="Consolas" panose="020B0609020204030204" pitchFamily="49" charset="0"/>
                <a:cs typeface="Consolas" panose="020B0609020204030204" pitchFamily="49" charset="0"/>
              </a:rPr>
              <a:t>filter</a:t>
            </a:r>
            <a:r>
              <a:rPr lang="en-US" smtClean="0"/>
              <a:t>, </a:t>
            </a:r>
            <a:r>
              <a:rPr lang="en-US">
                <a:latin typeface="Consolas" panose="020B0609020204030204" pitchFamily="49" charset="0"/>
                <a:cs typeface="Consolas" panose="020B0609020204030204" pitchFamily="49" charset="0"/>
              </a:rPr>
              <a:t>arrange</a:t>
            </a:r>
            <a:r>
              <a:rPr lang="en-US" smtClean="0"/>
              <a:t>, </a:t>
            </a:r>
            <a:r>
              <a:rPr lang="en-US">
                <a:latin typeface="Consolas" panose="020B0609020204030204" pitchFamily="49" charset="0"/>
                <a:cs typeface="Consolas" panose="020B0609020204030204" pitchFamily="49" charset="0"/>
              </a:rPr>
              <a:t>select</a:t>
            </a:r>
            <a:r>
              <a:rPr lang="en-US" smtClean="0"/>
              <a:t>, </a:t>
            </a:r>
            <a:r>
              <a:rPr lang="en-US">
                <a:latin typeface="Consolas" panose="020B0609020204030204" pitchFamily="49" charset="0"/>
                <a:cs typeface="Consolas" panose="020B0609020204030204" pitchFamily="49" charset="0"/>
              </a:rPr>
              <a:t>mutate</a:t>
            </a:r>
            <a:r>
              <a:rPr lang="en-US" smtClean="0"/>
              <a:t>, </a:t>
            </a:r>
            <a:r>
              <a:rPr lang="en-US">
                <a:latin typeface="Consolas" panose="020B0609020204030204" pitchFamily="49" charset="0"/>
                <a:cs typeface="Consolas" panose="020B0609020204030204" pitchFamily="49" charset="0"/>
              </a:rPr>
              <a:t>summarise </a:t>
            </a:r>
            <a:r>
              <a:rPr lang="en-US" smtClean="0"/>
              <a:t>and </a:t>
            </a:r>
            <a:r>
              <a:rPr lang="en-US" smtClean="0">
                <a:latin typeface="Consolas" panose="020B0609020204030204" pitchFamily="49" charset="0"/>
                <a:cs typeface="Consolas" panose="020B0609020204030204" pitchFamily="49" charset="0"/>
              </a:rPr>
              <a:t>group_by</a:t>
            </a:r>
            <a:r>
              <a:rPr lang="en-US" smtClean="0"/>
              <a:t> </a:t>
            </a:r>
          </a:p>
          <a:p>
            <a:r>
              <a:rPr lang="en-US" smtClean="0"/>
              <a:t>Each verb is a function that behaves in the same way:</a:t>
            </a:r>
          </a:p>
          <a:p>
            <a:pPr marL="457200" indent="-457200">
              <a:buFont typeface="+mj-lt"/>
              <a:buAutoNum type="arabicPeriod"/>
            </a:pPr>
            <a:r>
              <a:rPr lang="en-US"/>
              <a:t>The first argument is a data frame.</a:t>
            </a:r>
          </a:p>
          <a:p>
            <a:pPr marL="457200" indent="-457200">
              <a:buFont typeface="+mj-lt"/>
              <a:buAutoNum type="arabicPeriod"/>
            </a:pPr>
            <a:r>
              <a:rPr lang="en-US"/>
              <a:t>The subsequent arguments describe what to do with the data frame, using the variable names (without quotes).</a:t>
            </a:r>
          </a:p>
          <a:p>
            <a:pPr marL="457200" indent="-457200">
              <a:buFont typeface="+mj-lt"/>
              <a:buAutoNum type="arabicPeriod"/>
            </a:pPr>
            <a:r>
              <a:rPr lang="en-US"/>
              <a:t>The result is a new data frame.</a:t>
            </a: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22</a:t>
            </a:fld>
            <a:endParaRPr lang="en-US"/>
          </a:p>
        </p:txBody>
      </p:sp>
    </p:spTree>
    <p:extLst>
      <p:ext uri="{BB962C8B-B14F-4D97-AF65-F5344CB8AC3E}">
        <p14:creationId xmlns:p14="http://schemas.microsoft.com/office/powerpoint/2010/main" val="251658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 Filter rows with </a:t>
            </a:r>
            <a:r>
              <a:rPr lang="en-US">
                <a:latin typeface="Consolas" panose="020B0609020204030204" pitchFamily="49" charset="0"/>
                <a:cs typeface="Consolas" panose="020B0609020204030204" pitchFamily="49" charset="0"/>
              </a:rPr>
              <a:t>filter</a:t>
            </a:r>
            <a:r>
              <a:rPr lang="en-US" smtClean="0">
                <a:latin typeface="Consolas" panose="020B0609020204030204" pitchFamily="49" charset="0"/>
                <a:cs typeface="Consolas" panose="020B0609020204030204" pitchFamily="49" charset="0"/>
              </a:rPr>
              <a: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The second and subsequent arguments are the expressions that filter the data </a:t>
            </a:r>
            <a:r>
              <a:rPr lang="en-US" smtClean="0"/>
              <a:t>frame</a:t>
            </a:r>
            <a:endParaRPr lang="en-US"/>
          </a:p>
          <a:p>
            <a:r>
              <a:rPr lang="en-US" smtClean="0"/>
              <a:t>Remember the usual comparison operators and the shorthand </a:t>
            </a:r>
            <a:r>
              <a:rPr lang="en-US" smtClean="0">
                <a:latin typeface="Consolas" panose="020B0609020204030204" pitchFamily="49" charset="0"/>
                <a:cs typeface="Consolas" panose="020B0609020204030204" pitchFamily="49" charset="0"/>
              </a:rPr>
              <a:t>%in%</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23</a:t>
            </a:fld>
            <a:endParaRPr lang="en-US"/>
          </a:p>
        </p:txBody>
      </p:sp>
    </p:spTree>
    <p:extLst>
      <p:ext uri="{BB962C8B-B14F-4D97-AF65-F5344CB8AC3E}">
        <p14:creationId xmlns:p14="http://schemas.microsoft.com/office/powerpoint/2010/main" val="100081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5.2.4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Find all flights that</a:t>
            </a:r>
          </a:p>
          <a:p>
            <a:pPr lvl="1"/>
            <a:r>
              <a:rPr lang="en-US" sz="1200"/>
              <a:t>Had an arrival delay of two or more hours</a:t>
            </a:r>
          </a:p>
          <a:p>
            <a:pPr lvl="1"/>
            <a:r>
              <a:rPr lang="en-US" sz="1200"/>
              <a:t>Flew to Houston (IAH or HOU)</a:t>
            </a:r>
          </a:p>
          <a:p>
            <a:pPr lvl="1"/>
            <a:r>
              <a:rPr lang="en-US" sz="1200"/>
              <a:t>Were operated by United, American, or Delta</a:t>
            </a:r>
          </a:p>
          <a:p>
            <a:pPr lvl="1"/>
            <a:r>
              <a:rPr lang="en-US" sz="1200"/>
              <a:t>Departed in summer (July, August, and September)</a:t>
            </a:r>
          </a:p>
          <a:p>
            <a:pPr lvl="1"/>
            <a:r>
              <a:rPr lang="en-US" sz="1200"/>
              <a:t>Arrived more than two hours late, but didn’t leave late</a:t>
            </a:r>
          </a:p>
          <a:p>
            <a:pPr lvl="1"/>
            <a:r>
              <a:rPr lang="en-US" sz="1200"/>
              <a:t>Were delayed by at least an hour, but made up over 30 minutes in flight</a:t>
            </a:r>
          </a:p>
          <a:p>
            <a:pPr lvl="1"/>
            <a:r>
              <a:rPr lang="en-US" sz="1200"/>
              <a:t>Departed between midnight and 6am (inclusive)</a:t>
            </a:r>
          </a:p>
          <a:p>
            <a:pPr marL="457200" indent="-457200">
              <a:buFont typeface="+mj-lt"/>
              <a:buAutoNum type="arabicPeriod"/>
            </a:pPr>
            <a:r>
              <a:rPr lang="en-US" sz="1600"/>
              <a:t>Another useful dplyr filtering helper is between(). What does it do? Can you use it to simplify the code needed to answer the previous challenges</a:t>
            </a:r>
            <a:r>
              <a:rPr lang="en-US" sz="1600" smtClean="0"/>
              <a:t>?</a:t>
            </a:r>
            <a:endParaRPr lang="en-US" sz="1600"/>
          </a:p>
          <a:p>
            <a:pPr marL="457200" indent="-457200">
              <a:buFont typeface="+mj-lt"/>
              <a:buAutoNum type="arabicPeriod"/>
            </a:pPr>
            <a:r>
              <a:rPr lang="en-US" sz="1600"/>
              <a:t>How many flights have a missing dep_time? What other variables are missing? What might these rows represent</a:t>
            </a:r>
            <a:r>
              <a:rPr lang="en-US" sz="1600" smtClean="0"/>
              <a:t>?</a:t>
            </a:r>
            <a:endParaRPr lang="en-US" sz="1600"/>
          </a:p>
          <a:p>
            <a:pPr marL="457200" indent="-457200">
              <a:buFont typeface="+mj-lt"/>
              <a:buAutoNum type="arabicPeriod"/>
            </a:pPr>
            <a:r>
              <a:rPr lang="en-US" sz="1600"/>
              <a:t>Why is NA ^ 0 not missing? Why is NA | TRUE not missing? Why is FALSE &amp; NA not missing? Can you figure out the general rule? (NA * 0 is a tricky counterexample</a:t>
            </a:r>
            <a:r>
              <a:rPr lang="en-US" sz="1600" smtClean="0"/>
              <a:t>!)</a:t>
            </a:r>
            <a:endParaRPr lang="en-US" sz="1600" b="1"/>
          </a:p>
          <a:p>
            <a:r>
              <a:rPr lang="en-US" sz="1600">
                <a:latin typeface="Corbel" panose="020B0503020204020204" pitchFamily="34" charset="0"/>
                <a:cs typeface="Consolas" panose="020B0609020204030204" pitchFamily="49" charset="0"/>
              </a:rPr>
              <a:t>Suggested order/importance</a:t>
            </a:r>
            <a:r>
              <a:rPr lang="en-US" sz="1600" smtClean="0">
                <a:latin typeface="Corbel" panose="020B0503020204020204" pitchFamily="34" charset="0"/>
                <a:cs typeface="Consolas" panose="020B0609020204030204" pitchFamily="49" charset="0"/>
              </a:rPr>
              <a:t>: 1, then 2 and 3. 4 is for math geeks.</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24</a:t>
            </a:fld>
            <a:endParaRPr lang="en-US"/>
          </a:p>
        </p:txBody>
      </p:sp>
    </p:spTree>
    <p:extLst>
      <p:ext uri="{BB962C8B-B14F-4D97-AF65-F5344CB8AC3E}">
        <p14:creationId xmlns:p14="http://schemas.microsoft.com/office/powerpoint/2010/main" val="71847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 Select columns </a:t>
            </a:r>
            <a:r>
              <a:rPr lang="en-US"/>
              <a:t>with </a:t>
            </a:r>
            <a:r>
              <a:rPr lang="en-US" smtClean="0">
                <a:latin typeface="Consolas" panose="020B0609020204030204" pitchFamily="49" charset="0"/>
                <a:cs typeface="Consolas" panose="020B0609020204030204" pitchFamily="49" charset="0"/>
              </a:rPr>
              <a:t>select()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a:t>
            </a:r>
            <a:r>
              <a:rPr lang="en-US" smtClean="0"/>
              <a:t>After that come the names of the columns to select or a more complicated expression:</a:t>
            </a:r>
          </a:p>
          <a:p>
            <a:pPr lvl="1"/>
            <a:r>
              <a:rPr lang="en-US" smtClean="0"/>
              <a:t>a range of columns using :</a:t>
            </a:r>
          </a:p>
          <a:p>
            <a:pPr lvl="1"/>
            <a:r>
              <a:rPr lang="en-US" smtClean="0"/>
              <a:t>"everything but" using -</a:t>
            </a:r>
          </a:p>
          <a:p>
            <a:pPr lvl="1"/>
            <a:r>
              <a:rPr lang="en-US" smtClean="0"/>
              <a:t>helper functions that deal with patterns in column names: starts_with, ends_with etc</a:t>
            </a:r>
          </a:p>
          <a:p>
            <a:r>
              <a:rPr lang="en-US" smtClean="0">
                <a:latin typeface="Consolas" panose="020B0609020204030204" pitchFamily="49" charset="0"/>
                <a:cs typeface="Consolas" panose="020B0609020204030204" pitchFamily="49" charset="0"/>
              </a:rPr>
              <a:t>rename() </a:t>
            </a:r>
            <a:r>
              <a:rPr lang="en-US" smtClean="0"/>
              <a:t>is a variant of </a:t>
            </a:r>
            <a:r>
              <a:rPr lang="en-US">
                <a:latin typeface="Consolas" panose="020B0609020204030204" pitchFamily="49" charset="0"/>
                <a:cs typeface="Consolas" panose="020B0609020204030204" pitchFamily="49" charset="0"/>
              </a:rPr>
              <a:t>select() </a:t>
            </a:r>
            <a:r>
              <a:rPr lang="en-US" smtClean="0"/>
              <a:t>for easy renaming of columns</a:t>
            </a:r>
          </a:p>
          <a:p>
            <a:pPr lvl="1"/>
            <a:endParaRPr lang="en-US" smtClean="0"/>
          </a:p>
          <a:p>
            <a:pPr lvl="1"/>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25</a:t>
            </a:fld>
            <a:endParaRPr lang="en-US"/>
          </a:p>
        </p:txBody>
      </p:sp>
    </p:spTree>
    <p:extLst>
      <p:ext uri="{BB962C8B-B14F-4D97-AF65-F5344CB8AC3E}">
        <p14:creationId xmlns:p14="http://schemas.microsoft.com/office/powerpoint/2010/main" val="1992223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as many ways as possible to select dep_time, dep_delay, arr_time, and arr_delay from flights</a:t>
            </a:r>
            <a:r>
              <a:rPr lang="en-US" sz="1600" smtClean="0"/>
              <a:t>.</a:t>
            </a:r>
            <a:endParaRPr lang="en-US" sz="1600"/>
          </a:p>
          <a:p>
            <a:pPr marL="457200" indent="-457200">
              <a:buFont typeface="+mj-lt"/>
              <a:buAutoNum type="arabicPeriod"/>
            </a:pPr>
            <a:r>
              <a:rPr lang="en-US" sz="1600"/>
              <a:t>What happens if you include the name of a variable multiple times in a select() call</a:t>
            </a:r>
            <a:r>
              <a:rPr lang="en-US" sz="1600" smtClean="0"/>
              <a:t>?</a:t>
            </a:r>
            <a:endParaRPr lang="en-US" sz="1600"/>
          </a:p>
          <a:p>
            <a:pPr marL="457200" indent="-457200">
              <a:buFont typeface="+mj-lt"/>
              <a:buAutoNum type="arabicPeriod"/>
            </a:pPr>
            <a:r>
              <a:rPr lang="en-US" sz="1600"/>
              <a:t>What does the one_of() function do? Why might it be helpful in conjunction with this </a:t>
            </a:r>
            <a:r>
              <a:rPr lang="en-US" sz="1600" smtClean="0"/>
              <a:t>vector?</a:t>
            </a:r>
            <a:br>
              <a:rPr lang="en-US" sz="1600" smtClean="0"/>
            </a:br>
            <a:r>
              <a:rPr lang="en-US" sz="1600" smtClean="0"/>
              <a:t>vars </a:t>
            </a:r>
            <a:r>
              <a:rPr lang="en-US" sz="1600"/>
              <a:t>&lt;- c("year", "month", "day", "dep_delay", "arr_delay</a:t>
            </a:r>
            <a:r>
              <a:rPr lang="en-US" sz="1600" smtClean="0"/>
              <a:t>")</a:t>
            </a:r>
            <a:endParaRPr lang="en-US" sz="1600"/>
          </a:p>
          <a:p>
            <a:pPr marL="457200" indent="-457200">
              <a:buFont typeface="+mj-lt"/>
              <a:buAutoNum type="arabicPeriod"/>
            </a:pPr>
            <a:r>
              <a:rPr lang="en-US" sz="1600"/>
              <a:t>Does the result of running the following code surprise you? How do the select helpers deal with case by default? How can you change that </a:t>
            </a:r>
            <a:r>
              <a:rPr lang="en-US" sz="1600" smtClean="0"/>
              <a:t>default? </a:t>
            </a:r>
            <a:br>
              <a:rPr lang="en-US" sz="1600" smtClean="0"/>
            </a:br>
            <a:r>
              <a:rPr lang="en-US" sz="1600" smtClean="0"/>
              <a:t>select(flights</a:t>
            </a:r>
            <a:r>
              <a:rPr lang="en-US" sz="1600"/>
              <a:t>, contains("TIME"))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and 2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26</a:t>
            </a:fld>
            <a:endParaRPr lang="en-US"/>
          </a:p>
        </p:txBody>
      </p:sp>
    </p:spTree>
    <p:extLst>
      <p:ext uri="{BB962C8B-B14F-4D97-AF65-F5344CB8AC3E}">
        <p14:creationId xmlns:p14="http://schemas.microsoft.com/office/powerpoint/2010/main" val="1840055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5.5 </a:t>
            </a:r>
            <a:r>
              <a:rPr lang="en-US"/>
              <a:t>Add new variables with </a:t>
            </a:r>
            <a:r>
              <a:rPr lang="en-US" smtClean="0">
                <a:latin typeface="Consolas" panose="020B0609020204030204" pitchFamily="49" charset="0"/>
                <a:cs typeface="Consolas" panose="020B0609020204030204" pitchFamily="49" charset="0"/>
              </a:rPr>
              <a:t>mutate()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a:t>
            </a:r>
            <a:r>
              <a:rPr lang="en-US" smtClean="0"/>
              <a:t>After that come the names of the new columns and how to create them</a:t>
            </a:r>
          </a:p>
          <a:p>
            <a:r>
              <a:rPr lang="en-US" smtClean="0"/>
              <a:t>All the arithmetic and math you can think of is in use!</a:t>
            </a:r>
          </a:p>
          <a:p>
            <a:r>
              <a:rPr lang="en-US" smtClean="0"/>
              <a:t>Also all kinds of ranks, lags, lead, cumulative sums...</a:t>
            </a:r>
          </a:p>
          <a:p>
            <a:endParaRPr lang="en-US" smtClean="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27</a:t>
            </a:fld>
            <a:endParaRPr lang="en-US"/>
          </a:p>
        </p:txBody>
      </p:sp>
    </p:spTree>
    <p:extLst>
      <p:ext uri="{BB962C8B-B14F-4D97-AF65-F5344CB8AC3E}">
        <p14:creationId xmlns:p14="http://schemas.microsoft.com/office/powerpoint/2010/main" val="138192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Currently dep_time and sched_dep_time are convenient to look at, but hard to compute with because they’re not really continuous numbers. Convert them to a more convenient representation of number of minutes since midnight.</a:t>
            </a:r>
          </a:p>
          <a:p>
            <a:pPr marL="457200" indent="-457200">
              <a:buFont typeface="+mj-lt"/>
              <a:buAutoNum type="arabicPeriod"/>
            </a:pPr>
            <a:r>
              <a:rPr lang="en-US" sz="1600"/>
              <a:t>Compare air_time with arr_time - dep_time. What do you expect to see? What do you see? What do you need to do to fix it?</a:t>
            </a:r>
          </a:p>
          <a:p>
            <a:pPr marL="457200" indent="-457200">
              <a:buFont typeface="+mj-lt"/>
              <a:buAutoNum type="arabicPeriod"/>
            </a:pPr>
            <a:r>
              <a:rPr lang="en-US" sz="1600"/>
              <a:t>Compare dep_time, sched_dep_time, and dep_delay. How would you expect those three numbers to be related?</a:t>
            </a:r>
          </a:p>
          <a:p>
            <a:pPr marL="457200" indent="-457200">
              <a:buFont typeface="+mj-lt"/>
              <a:buAutoNum type="arabicPeriod"/>
            </a:pPr>
            <a:r>
              <a:rPr lang="en-US" sz="1600"/>
              <a:t>Find the 10 most delayed flights using a ranking function. How do you want to handle ties? Carefully read the documentation for min_rank().</a:t>
            </a:r>
          </a:p>
          <a:p>
            <a:pPr marL="457200" indent="-457200">
              <a:buFont typeface="+mj-lt"/>
              <a:buAutoNum type="arabicPeriod"/>
            </a:pPr>
            <a:r>
              <a:rPr lang="en-US" sz="1600"/>
              <a:t>What does 1:3 + 1:10 return? Why?</a:t>
            </a:r>
          </a:p>
          <a:p>
            <a:pPr marL="457200" indent="-457200">
              <a:buFont typeface="+mj-lt"/>
              <a:buAutoNum type="arabicPeriod"/>
            </a:pPr>
            <a:r>
              <a:rPr lang="en-US" sz="1600"/>
              <a:t>What trigonometric functions does R provide?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28</a:t>
            </a:fld>
            <a:endParaRPr lang="en-US"/>
          </a:p>
        </p:txBody>
      </p:sp>
    </p:spTree>
    <p:extLst>
      <p:ext uri="{BB962C8B-B14F-4D97-AF65-F5344CB8AC3E}">
        <p14:creationId xmlns:p14="http://schemas.microsoft.com/office/powerpoint/2010/main" val="163977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 Grouped summaries </a:t>
            </a:r>
            <a:r>
              <a:rPr lang="en-US"/>
              <a:t>with </a:t>
            </a:r>
            <a:r>
              <a:rPr lang="en-US" smtClean="0">
                <a:latin typeface="Consolas" panose="020B0609020204030204" pitchFamily="49" charset="0"/>
                <a:cs typeface="Consolas" panose="020B0609020204030204" pitchFamily="49" charset="0"/>
              </a:rPr>
              <a:t>summarise()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On its own collapses the whole data frame in to a single result of one function taken on a single column - not very useful!</a:t>
            </a:r>
          </a:p>
          <a:p>
            <a:r>
              <a:rPr lang="en-US" smtClean="0"/>
              <a:t>Together with </a:t>
            </a:r>
            <a:r>
              <a:rPr lang="en-US" smtClean="0">
                <a:latin typeface="Consolas" panose="020B0609020204030204" pitchFamily="49" charset="0"/>
                <a:cs typeface="Consolas" panose="020B0609020204030204" pitchFamily="49" charset="0"/>
              </a:rPr>
              <a:t>group_by() </a:t>
            </a:r>
            <a:r>
              <a:rPr lang="en-US" smtClean="0">
                <a:latin typeface="Corbel" panose="020B0503020204020204" pitchFamily="34" charset="0"/>
                <a:cs typeface="Consolas" panose="020B0609020204030204" pitchFamily="49" charset="0"/>
              </a:rPr>
              <a:t>calculates the function by group - really useful!</a:t>
            </a:r>
          </a:p>
          <a:p>
            <a:r>
              <a:rPr lang="en-US">
                <a:latin typeface="Consolas" panose="020B0609020204030204" pitchFamily="49" charset="0"/>
                <a:cs typeface="Consolas" panose="020B0609020204030204" pitchFamily="49" charset="0"/>
              </a:rPr>
              <a:t>group_by</a:t>
            </a:r>
            <a:r>
              <a:rPr lang="en-US" smtClean="0">
                <a:latin typeface="Consolas" panose="020B0609020204030204" pitchFamily="49" charset="0"/>
                <a:cs typeface="Consolas" panose="020B0609020204030204" pitchFamily="49" charset="0"/>
              </a:rPr>
              <a:t>()</a:t>
            </a:r>
            <a:r>
              <a:rPr lang="en-US">
                <a:cs typeface="Consolas" panose="020B0609020204030204" pitchFamily="49" charset="0"/>
              </a:rPr>
              <a:t> </a:t>
            </a:r>
            <a:r>
              <a:rPr lang="en-US" smtClean="0">
                <a:cs typeface="Consolas" panose="020B0609020204030204" pitchFamily="49" charset="0"/>
              </a:rPr>
              <a:t>does work with more than one grouping variable</a:t>
            </a:r>
          </a:p>
          <a:p>
            <a:r>
              <a:rPr lang="en-US" smtClean="0">
                <a:latin typeface="Corbel" panose="020B0503020204020204" pitchFamily="34" charset="0"/>
                <a:cs typeface="Consolas" panose="020B0609020204030204" pitchFamily="49" charset="0"/>
              </a:rPr>
              <a:t>Occasionally you might want to </a:t>
            </a:r>
            <a:r>
              <a:rPr lang="en-US" smtClean="0">
                <a:latin typeface="Consolas" panose="020B0609020204030204" pitchFamily="49" charset="0"/>
                <a:cs typeface="Consolas" panose="020B0609020204030204" pitchFamily="49" charset="0"/>
              </a:rPr>
              <a:t>ungroup()</a:t>
            </a:r>
            <a:r>
              <a:rPr lang="en-US" smtClean="0">
                <a:latin typeface="Corbel" panose="020B0503020204020204" pitchFamily="34" charset="0"/>
                <a:cs typeface="Consolas" panose="020B0609020204030204" pitchFamily="49" charset="0"/>
              </a:rPr>
              <a:t> afterwards</a:t>
            </a:r>
            <a:r>
              <a:rPr lang="en-US" smtClean="0">
                <a:latin typeface="Consolas" panose="020B0609020204030204" pitchFamily="49" charset="0"/>
                <a:cs typeface="Consolas" panose="020B0609020204030204" pitchFamily="49" charset="0"/>
              </a:rPr>
              <a:t> </a:t>
            </a:r>
            <a:endParaRPr lang="en-US" smtClean="0">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29</a:t>
            </a:fld>
            <a:endParaRPr lang="en-US"/>
          </a:p>
        </p:txBody>
      </p:sp>
    </p:spTree>
    <p:extLst>
      <p:ext uri="{BB962C8B-B14F-4D97-AF65-F5344CB8AC3E}">
        <p14:creationId xmlns:p14="http://schemas.microsoft.com/office/powerpoint/2010/main" val="12038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RStudio will you be using?</a:t>
            </a:r>
            <a:endParaRPr lang="en-US"/>
          </a:p>
        </p:txBody>
      </p:sp>
      <p:sp>
        <p:nvSpPr>
          <p:cNvPr id="3" name="Content Placeholder 2"/>
          <p:cNvSpPr>
            <a:spLocks noGrp="1"/>
          </p:cNvSpPr>
          <p:nvPr>
            <p:ph idx="1"/>
          </p:nvPr>
        </p:nvSpPr>
        <p:spPr/>
        <p:txBody>
          <a:bodyPr/>
          <a:lstStyle/>
          <a:p>
            <a:r>
              <a:rPr lang="en-US" smtClean="0"/>
              <a:t>The desktop version installed on the classroom computers</a:t>
            </a:r>
          </a:p>
          <a:p>
            <a:pPr lvl="1"/>
            <a:r>
              <a:rPr lang="en-US" smtClean="0"/>
              <a:t>either on Linux or Windows</a:t>
            </a:r>
          </a:p>
          <a:p>
            <a:r>
              <a:rPr lang="en-US" smtClean="0"/>
              <a:t>The desktop version installed on your own laptop</a:t>
            </a:r>
          </a:p>
          <a:p>
            <a:r>
              <a:rPr lang="en-US" smtClean="0"/>
              <a:t>The server version on </a:t>
            </a:r>
            <a:r>
              <a:rPr lang="en-US" smtClean="0">
                <a:hlinkClick r:id="rId2"/>
              </a:rPr>
              <a:t>notebooks.csc.fi</a:t>
            </a:r>
            <a:endParaRPr lang="en-US" smtClean="0"/>
          </a:p>
          <a:p>
            <a:pPr lvl="1"/>
            <a:r>
              <a:rPr lang="en-US" smtClean="0"/>
              <a:t>using either your own laptop or the classroom computer</a:t>
            </a:r>
          </a:p>
          <a:p>
            <a:pPr lvl="1"/>
            <a:endParaRPr lang="en-US"/>
          </a:p>
          <a:p>
            <a:pPr marL="0" indent="0">
              <a:buNone/>
            </a:pPr>
            <a:r>
              <a:rPr lang="en-US" smtClean="0"/>
              <a:t>Getting started for the course is slightly different in all these cases, but the end experience is the same.</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3</a:t>
            </a:fld>
            <a:endParaRPr lang="en-US"/>
          </a:p>
        </p:txBody>
      </p:sp>
    </p:spTree>
    <p:extLst>
      <p:ext uri="{BB962C8B-B14F-4D97-AF65-F5344CB8AC3E}">
        <p14:creationId xmlns:p14="http://schemas.microsoft.com/office/powerpoint/2010/main" val="3675230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5.6.1 Combining </a:t>
            </a:r>
            <a:r>
              <a:rPr lang="en-US"/>
              <a:t>multiple operations with the pipe</a:t>
            </a:r>
          </a:p>
        </p:txBody>
      </p:sp>
      <p:sp>
        <p:nvSpPr>
          <p:cNvPr id="3" name="Content Placeholder 2"/>
          <p:cNvSpPr>
            <a:spLocks noGrp="1"/>
          </p:cNvSpPr>
          <p:nvPr>
            <p:ph idx="1"/>
          </p:nvPr>
        </p:nvSpPr>
        <p:spPr>
          <a:xfrm>
            <a:off x="609601" y="1600200"/>
            <a:ext cx="9281374" cy="4525963"/>
          </a:xfrm>
        </p:spPr>
        <p:txBody>
          <a:bodyPr/>
          <a:lstStyle/>
          <a:p>
            <a:r>
              <a:rPr lang="en-US"/>
              <a:t>Piping improves readability of the R code, and also helps simultaneous thinking and </a:t>
            </a:r>
            <a:r>
              <a:rPr lang="en-US" smtClean="0"/>
              <a:t>writing. Read it as "and then".</a:t>
            </a:r>
            <a:endParaRPr lang="en-US"/>
          </a:p>
          <a:p>
            <a:r>
              <a:rPr lang="en-US"/>
              <a:t>the result on the left becomes the first argument on the right:</a:t>
            </a:r>
            <a:br>
              <a:rPr lang="en-US"/>
            </a:br>
            <a:r>
              <a:rPr lang="en-US" i="1"/>
              <a:t>firstfun(x) %&gt;% secondfun(y) </a:t>
            </a:r>
            <a:r>
              <a:rPr lang="en-US"/>
              <a:t>is the same as </a:t>
            </a:r>
            <a:r>
              <a:rPr lang="en-US" i="1"/>
              <a:t>secondfun(firstfun(x),y</a:t>
            </a:r>
            <a:r>
              <a:rPr lang="en-US" i="1" smtClean="0"/>
              <a:t>)</a:t>
            </a:r>
            <a:endParaRPr lang="en-US">
              <a:latin typeface="Consolas" panose="020B0609020204030204" pitchFamily="49" charset="0"/>
              <a:cs typeface="Consolas" panose="020B0609020204030204" pitchFamily="49" charset="0"/>
            </a:endParaRPr>
          </a:p>
          <a:p>
            <a:r>
              <a:rPr lang="en-US" smtClean="0">
                <a:latin typeface="Corbel" panose="020B0503020204020204" pitchFamily="34" charset="0"/>
              </a:rPr>
              <a:t>If you know the Linux/UNIX pipe, this is basically the same thing</a:t>
            </a:r>
          </a:p>
          <a:p>
            <a:r>
              <a:rPr lang="en-US" smtClean="0">
                <a:latin typeface="Corbel" panose="020B0503020204020204" pitchFamily="34" charset="0"/>
              </a:rPr>
              <a:t>If you know your math, this is exactly the same thing as function composition</a:t>
            </a:r>
          </a:p>
          <a:p>
            <a:r>
              <a:rPr lang="en-US" smtClean="0">
                <a:latin typeface="Corbel" panose="020B0503020204020204" pitchFamily="34" charset="0"/>
              </a:rPr>
              <a:t>Shift + Ctrl + M is the keyboard shortcut</a:t>
            </a:r>
            <a:endParaRPr lang="en-US">
              <a:latin typeface="Corbel" panose="020B0503020204020204" pitchFamily="34"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30</a:t>
            </a:fld>
            <a:endParaRPr lang="en-US"/>
          </a:p>
        </p:txBody>
      </p:sp>
    </p:spTree>
    <p:extLst>
      <p:ext uri="{BB962C8B-B14F-4D97-AF65-F5344CB8AC3E}">
        <p14:creationId xmlns:p14="http://schemas.microsoft.com/office/powerpoint/2010/main" val="330842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at least 5 different ways to assess the typical delay characteristics of a group of flights. Consider the following scenarios:</a:t>
            </a:r>
          </a:p>
          <a:p>
            <a:pPr lvl="1"/>
            <a:r>
              <a:rPr lang="en-US" sz="1200"/>
              <a:t>A flight is 15 minutes early 50% of the time, and 15 minutes late 50% of the time.</a:t>
            </a:r>
          </a:p>
          <a:p>
            <a:pPr lvl="1"/>
            <a:r>
              <a:rPr lang="en-US" sz="1200"/>
              <a:t>A flight is always 10 minutes late.</a:t>
            </a:r>
          </a:p>
          <a:p>
            <a:pPr lvl="1"/>
            <a:r>
              <a:rPr lang="en-US" sz="1200"/>
              <a:t>A flight is 30 minutes early 50% of the time, and 30 minutes late 50% of the time.</a:t>
            </a:r>
          </a:p>
          <a:p>
            <a:pPr lvl="1"/>
            <a:r>
              <a:rPr lang="en-US" sz="1200"/>
              <a:t>99% of the time a flight is on time. 1% of the time it’s 2 hours </a:t>
            </a:r>
            <a:r>
              <a:rPr lang="en-US" sz="1200" smtClean="0"/>
              <a:t>late.</a:t>
            </a:r>
          </a:p>
          <a:p>
            <a:pPr marL="349200" lvl="1" indent="0">
              <a:buNone/>
            </a:pPr>
            <a:r>
              <a:rPr lang="en-US" sz="1200"/>
              <a:t>Which is more important: arrival delay or departure delay? </a:t>
            </a:r>
            <a:endParaRPr lang="en-US" sz="1200" smtClean="0"/>
          </a:p>
          <a:p>
            <a:pPr marL="342900" indent="-342900">
              <a:buFont typeface="+mj-lt"/>
              <a:buAutoNum type="arabicPeriod"/>
            </a:pPr>
            <a:r>
              <a:rPr lang="en-US" sz="1600" b="1"/>
              <a:t>Come up with another approach that will give you the same output as not_cancelled %&gt;% count(dest) and not_cancelled %&gt;% count(tailnum, wt = distance) (without using count()).</a:t>
            </a:r>
          </a:p>
          <a:p>
            <a:pPr marL="342900" indent="-342900">
              <a:buFont typeface="+mj-lt"/>
              <a:buAutoNum type="arabicPeriod"/>
            </a:pPr>
            <a:r>
              <a:rPr lang="en-US" sz="1600"/>
              <a:t>Our definition of cancelled flights (is.na(dep_delay) | is.na(arr_delay) ) is slightly suboptimal. Why? Which is the most important column?</a:t>
            </a:r>
          </a:p>
          <a:p>
            <a:pPr marL="342900" indent="-342900">
              <a:buFont typeface="+mj-lt"/>
              <a:buAutoNum type="arabicPeriod"/>
            </a:pPr>
            <a:r>
              <a:rPr lang="en-US" sz="1600" b="1"/>
              <a:t>Look at the number of cancelled flights per day. Is there a pattern? Is the proportion of cancelled flights related to the average delay?</a:t>
            </a:r>
          </a:p>
          <a:p>
            <a:pPr marL="342900" indent="-342900">
              <a:buFont typeface="+mj-lt"/>
              <a:buAutoNum type="arabicPeriod"/>
            </a:pPr>
            <a:r>
              <a:rPr lang="en-US" sz="1600"/>
              <a:t>Which carrier has the worst delays? Challenge: can you disentangle the effects of bad airports vs. bad carriers? Why/why not? (Hint: think about flights %&gt;% group_by(carrier, dest) %&gt;% summarise(n()))</a:t>
            </a:r>
          </a:p>
          <a:p>
            <a:pPr marL="342900" indent="-342900">
              <a:buFont typeface="+mj-lt"/>
              <a:buAutoNum type="arabicPeriod"/>
            </a:pPr>
            <a:r>
              <a:rPr lang="en-US" sz="1600"/>
              <a:t>What does the sort argument to count() do. When might you use it?</a:t>
            </a:r>
          </a:p>
          <a:p>
            <a:pPr marL="0" indent="0">
              <a:buNone/>
            </a:pPr>
            <a:endParaRPr lang="en-US" sz="1600">
              <a:latin typeface="Corbel" panose="020B0503020204020204" pitchFamily="34" charset="0"/>
              <a:cs typeface="Consolas" panose="020B0609020204030204" pitchFamily="49" charset="0"/>
            </a:endParaRPr>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31</a:t>
            </a:fld>
            <a:endParaRPr lang="en-US"/>
          </a:p>
        </p:txBody>
      </p:sp>
    </p:spTree>
    <p:extLst>
      <p:ext uri="{BB962C8B-B14F-4D97-AF65-F5344CB8AC3E}">
        <p14:creationId xmlns:p14="http://schemas.microsoft.com/office/powerpoint/2010/main" val="178196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Extra!</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32</a:t>
            </a:fld>
            <a:endParaRPr lang="en-US"/>
          </a:p>
        </p:txBody>
      </p:sp>
    </p:spTree>
    <p:extLst>
      <p:ext uri="{BB962C8B-B14F-4D97-AF65-F5344CB8AC3E}">
        <p14:creationId xmlns:p14="http://schemas.microsoft.com/office/powerpoint/2010/main" val="312605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smtClean="0"/>
              <a:t>The </a:t>
            </a:r>
            <a:r>
              <a:rPr lang="en-US" dirty="0" smtClean="0"/>
              <a:t>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33</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34</a:t>
            </a:fld>
            <a:endParaRPr lang="en-US"/>
          </a:p>
        </p:txBody>
      </p:sp>
    </p:spTree>
    <p:extLst>
      <p:ext uri="{BB962C8B-B14F-4D97-AF65-F5344CB8AC3E}">
        <p14:creationId xmlns:p14="http://schemas.microsoft.com/office/powerpoint/2010/main" val="434757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the course material</a:t>
            </a:r>
            <a:endParaRPr lang="en-US"/>
          </a:p>
        </p:txBody>
      </p:sp>
      <p:sp>
        <p:nvSpPr>
          <p:cNvPr id="3" name="Content Placeholder 2"/>
          <p:cNvSpPr>
            <a:spLocks noGrp="1"/>
          </p:cNvSpPr>
          <p:nvPr>
            <p:ph idx="1"/>
          </p:nvPr>
        </p:nvSpPr>
        <p:spPr/>
        <p:txBody>
          <a:bodyPr/>
          <a:lstStyle/>
          <a:p>
            <a:r>
              <a:rPr lang="en-US" smtClean="0"/>
              <a:t>All of the material is available as a Github repository at </a:t>
            </a:r>
            <a:r>
              <a:rPr lang="en-US" smtClean="0">
                <a:hlinkClick r:id="rId2"/>
              </a:rPr>
              <a:t>https://github.com/csc-training/wrangling-with-R</a:t>
            </a:r>
            <a:endParaRPr lang="en-US" smtClean="0"/>
          </a:p>
          <a:p>
            <a:pPr lvl="1"/>
            <a:r>
              <a:rPr lang="en-US" smtClean="0"/>
              <a:t>If your RStudio knows about git, </a:t>
            </a:r>
            <a:r>
              <a:rPr lang="en-US" b="1" smtClean="0"/>
              <a:t>clone the repo to a new RStudio project </a:t>
            </a:r>
            <a:r>
              <a:rPr lang="en-US" sz="1600" smtClean="0"/>
              <a:t>(and if </a:t>
            </a:r>
            <a:r>
              <a:rPr lang="en-US" sz="1600" i="1" smtClean="0"/>
              <a:t>you</a:t>
            </a:r>
            <a:r>
              <a:rPr lang="en-US" sz="1600" smtClean="0"/>
              <a:t> know git, you might consider forking the repo and cloning your fork instead)</a:t>
            </a:r>
            <a:endParaRPr lang="en-US" sz="1600" b="1" smtClean="0"/>
          </a:p>
          <a:p>
            <a:pPr lvl="1"/>
            <a:r>
              <a:rPr lang="en-US" smtClean="0"/>
              <a:t>If your RStudio does not know about git, </a:t>
            </a:r>
            <a:r>
              <a:rPr lang="en-US" b="1" smtClean="0"/>
              <a:t>manually download the repo as a zip, unzip it, and create a new RStudio project in the folder</a:t>
            </a:r>
            <a:endParaRPr lang="en-US" smtClean="0"/>
          </a:p>
          <a:p>
            <a:r>
              <a:rPr lang="en-US" smtClean="0"/>
              <a:t>The r4ds book is at </a:t>
            </a:r>
            <a:r>
              <a:rPr lang="en-US" smtClean="0">
                <a:hlinkClick r:id="rId3"/>
              </a:rPr>
              <a:t>http://r4ds.had.co.nz/</a:t>
            </a:r>
            <a:endParaRPr lang="en-US" smtClean="0"/>
          </a:p>
          <a:p>
            <a:r>
              <a:rPr lang="en-US" smtClean="0"/>
              <a:t>Cheat sheets at </a:t>
            </a:r>
            <a:r>
              <a:rPr lang="en-US" smtClean="0">
                <a:hlinkClick r:id="rId4"/>
              </a:rPr>
              <a:t>https://www.rstudio.com/resources/cheatsheets/</a:t>
            </a:r>
            <a:endParaRPr lang="en-US" smtClean="0"/>
          </a:p>
          <a:p>
            <a:endParaRPr lang="en-US" smtClean="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4</a:t>
            </a:fld>
            <a:endParaRPr lang="en-US"/>
          </a:p>
        </p:txBody>
      </p:sp>
    </p:spTree>
    <p:extLst>
      <p:ext uri="{BB962C8B-B14F-4D97-AF65-F5344CB8AC3E}">
        <p14:creationId xmlns:p14="http://schemas.microsoft.com/office/powerpoint/2010/main" val="121462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a:t>
            </a:r>
            <a:r>
              <a:rPr lang="en-US" smtClean="0"/>
              <a:t>the cheat sheet </a:t>
            </a:r>
            <a:r>
              <a:rPr lang="en-US" dirty="0" smtClean="0"/>
              <a:t>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t>
            </a:r>
            <a:r>
              <a:rPr lang="en-US" smtClean="0"/>
              <a:t>and history, data import wizard (and git)</a:t>
            </a:r>
            <a:endParaRPr lang="en-US" dirty="0" smtClean="0"/>
          </a:p>
          <a:p>
            <a:pPr lvl="1"/>
            <a:r>
              <a:rPr lang="en-US" dirty="0" smtClean="0"/>
              <a:t>bottom right</a:t>
            </a:r>
            <a:r>
              <a:rPr lang="en-US" smtClean="0"/>
              <a:t>: 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2433974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03120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projects</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 See the R4ds chapter.</a:t>
            </a:r>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309898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choices match to the arguments of </a:t>
            </a:r>
            <a:r>
              <a:rPr lang="en-US" i="1" smtClean="0"/>
              <a:t>readr::read_csv</a:t>
            </a:r>
            <a:r>
              <a:rPr lang="en-US" smtClean="0"/>
              <a:t> function</a:t>
            </a:r>
          </a:p>
          <a:p>
            <a:pPr lvl="1"/>
            <a:r>
              <a:rPr lang="en-US" smtClean="0"/>
              <a:t>things like row names will be a problem </a:t>
            </a:r>
          </a:p>
          <a:p>
            <a:r>
              <a:rPr lang="en-US" smtClean="0"/>
              <a:t>the wizard creates a piece of code that will actually do the importing</a:t>
            </a:r>
          </a:p>
          <a:p>
            <a:pPr lvl="1"/>
            <a:r>
              <a:rPr lang="en-US" smtClean="0"/>
              <a:t>you might want to save, edit and rerun it in your script</a:t>
            </a:r>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smtClean="0"/>
              <a:t>Visualisation</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275554055"/>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279921-A1B4-472D-B7BD-F638B6892104}">
  <ds:schemaRefs>
    <ds:schemaRef ds:uri="http://schemas.microsoft.com/office/2006/documentManagement/types"/>
    <ds:schemaRef ds:uri="http://schemas.openxmlformats.org/package/2006/metadata/core-properties"/>
    <ds:schemaRef ds:uri="http://purl.org/dc/dcmitype/"/>
    <ds:schemaRef ds:uri="http://www.w3.org/XML/1998/namespace"/>
    <ds:schemaRef ds:uri="http://schemas.microsoft.com/sharepoint/v3"/>
    <ds:schemaRef ds:uri="b542780c-f3c1-48de-9090-e65480539529"/>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3.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3339</TotalTime>
  <Words>2182</Words>
  <Application>Microsoft Office PowerPoint</Application>
  <PresentationFormat>Widescreen</PresentationFormat>
  <Paragraphs>272</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Calibri</vt:lpstr>
      <vt:lpstr>Candara</vt:lpstr>
      <vt:lpstr>Consolas</vt:lpstr>
      <vt:lpstr>Corbel</vt:lpstr>
      <vt:lpstr>Courier New</vt:lpstr>
      <vt:lpstr>Verdana</vt:lpstr>
      <vt:lpstr>Wingdings</vt:lpstr>
      <vt:lpstr>CSC_ppt_pohja_12.5.2016_candara</vt:lpstr>
      <vt:lpstr>Data visualization using RStudio and ggplot </vt:lpstr>
      <vt:lpstr>Foreword</vt:lpstr>
      <vt:lpstr>Which RStudio will you be using?</vt:lpstr>
      <vt:lpstr>Getting the course material</vt:lpstr>
      <vt:lpstr>RStudio interface</vt:lpstr>
      <vt:lpstr>RStudio interface</vt:lpstr>
      <vt:lpstr>RStudio projects</vt:lpstr>
      <vt:lpstr>Data import wizard</vt:lpstr>
      <vt:lpstr>Visualisation</vt:lpstr>
      <vt:lpstr>3.2.2 Creating a ggplot</vt:lpstr>
      <vt:lpstr>3.2.3 A graphing template</vt:lpstr>
      <vt:lpstr>3.2.4 Exercises</vt:lpstr>
      <vt:lpstr>3.3 Aesthetic mapping</vt:lpstr>
      <vt:lpstr>3.3.1 Exercises</vt:lpstr>
      <vt:lpstr>3.5 Facets</vt:lpstr>
      <vt:lpstr>3.5.1 Exercises</vt:lpstr>
      <vt:lpstr>3.6 Geometric objects</vt:lpstr>
      <vt:lpstr>3.6 Geometric objects (contd.)</vt:lpstr>
      <vt:lpstr>3.6.1 Exercises</vt:lpstr>
      <vt:lpstr>geom_bar (chapters 3.7-3.9)</vt:lpstr>
      <vt:lpstr>Data transformation</vt:lpstr>
      <vt:lpstr>5.1.3 dplyr basics</vt:lpstr>
      <vt:lpstr>5.2 Filter rows with filter()</vt:lpstr>
      <vt:lpstr>5.2.4 Exercises</vt:lpstr>
      <vt:lpstr>5.4 Select columns with select()</vt:lpstr>
      <vt:lpstr>5.4.1 Exercises</vt:lpstr>
      <vt:lpstr>5.5 Add new variables with mutate()</vt:lpstr>
      <vt:lpstr>5.4.1 Exercises</vt:lpstr>
      <vt:lpstr>5.6 Grouped summaries with summarise()</vt:lpstr>
      <vt:lpstr>5.6.1 Combining multiple operations with the pipe</vt:lpstr>
      <vt:lpstr>5.4.1 Exercises</vt:lpstr>
      <vt:lpstr>Extra!</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87</cp:revision>
  <cp:lastPrinted>2016-02-24T09:01:08Z</cp:lastPrinted>
  <dcterms:created xsi:type="dcterms:W3CDTF">2017-02-20T12:06:17Z</dcterms:created>
  <dcterms:modified xsi:type="dcterms:W3CDTF">2018-02-06T09:45:01Z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