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0"/>
  </p:notesMasterIdLst>
  <p:handoutMasterIdLst>
    <p:handoutMasterId r:id="rId41"/>
  </p:handoutMasterIdLst>
  <p:sldIdLst>
    <p:sldId id="256" r:id="rId5"/>
    <p:sldId id="257" r:id="rId6"/>
    <p:sldId id="298" r:id="rId7"/>
    <p:sldId id="299" r:id="rId8"/>
    <p:sldId id="258" r:id="rId9"/>
    <p:sldId id="271" r:id="rId10"/>
    <p:sldId id="263" r:id="rId11"/>
    <p:sldId id="264" r:id="rId12"/>
    <p:sldId id="300" r:id="rId13"/>
    <p:sldId id="274" r:id="rId14"/>
    <p:sldId id="275" r:id="rId15"/>
    <p:sldId id="276" r:id="rId16"/>
    <p:sldId id="278" r:id="rId17"/>
    <p:sldId id="279" r:id="rId18"/>
    <p:sldId id="280" r:id="rId19"/>
    <p:sldId id="281" r:id="rId20"/>
    <p:sldId id="283" r:id="rId21"/>
    <p:sldId id="284" r:id="rId22"/>
    <p:sldId id="285" r:id="rId23"/>
    <p:sldId id="286" r:id="rId24"/>
    <p:sldId id="301" r:id="rId25"/>
    <p:sldId id="287" r:id="rId26"/>
    <p:sldId id="288" r:id="rId27"/>
    <p:sldId id="290" r:id="rId28"/>
    <p:sldId id="291" r:id="rId29"/>
    <p:sldId id="292" r:id="rId30"/>
    <p:sldId id="293" r:id="rId31"/>
    <p:sldId id="294" r:id="rId32"/>
    <p:sldId id="295" r:id="rId33"/>
    <p:sldId id="297" r:id="rId34"/>
    <p:sldId id="296" r:id="rId35"/>
    <p:sldId id="302" r:id="rId36"/>
    <p:sldId id="260" r:id="rId37"/>
    <p:sldId id="268" r:id="rId38"/>
    <p:sldId id="269" r:id="rId39"/>
  </p:sldIdLst>
  <p:sldSz cx="12192000" cy="6858000"/>
  <p:notesSz cx="7102475" cy="10234613"/>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1EF"/>
    <a:srgbClr val="F7C4DE"/>
    <a:srgbClr val="E0BFD6"/>
    <a:srgbClr val="E21776"/>
    <a:srgbClr val="00C7B2"/>
    <a:srgbClr val="000000"/>
    <a:srgbClr val="74003D"/>
    <a:srgbClr val="094C5F"/>
    <a:srgbClr val="912D6A"/>
    <a:srgbClr val="2D4B7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napToObjects="1">
      <p:cViewPr varScale="1">
        <p:scale>
          <a:sx n="74" d="100"/>
          <a:sy n="74" d="100"/>
        </p:scale>
        <p:origin x="576" y="54"/>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9066" tIns="49533" rIns="99066" bIns="49533" rtlCol="0"/>
          <a:lstStyle>
            <a:lvl1pPr algn="l" fontAlgn="auto">
              <a:spcBef>
                <a:spcPts val="0"/>
              </a:spcBef>
              <a:spcAft>
                <a:spcPts val="0"/>
              </a:spcAft>
              <a:defRPr sz="1300">
                <a:latin typeface="+mn-lt"/>
                <a:ea typeface="+mn-ea"/>
                <a:cs typeface="+mn-cs"/>
              </a:defRPr>
            </a:lvl1pPr>
          </a:lstStyle>
          <a:p>
            <a:pPr>
              <a:defRPr/>
            </a:pPr>
            <a:endParaRPr lang="en-US" dirty="0">
              <a:latin typeface="Corbel"/>
            </a:endParaRPr>
          </a:p>
        </p:txBody>
      </p:sp>
      <p:sp>
        <p:nvSpPr>
          <p:cNvPr id="3" name="Date Placeholder 2"/>
          <p:cNvSpPr>
            <a:spLocks noGrp="1"/>
          </p:cNvSpPr>
          <p:nvPr>
            <p:ph type="dt" sz="quarter" idx="1"/>
          </p:nvPr>
        </p:nvSpPr>
        <p:spPr>
          <a:xfrm>
            <a:off x="4022725" y="0"/>
            <a:ext cx="3078163" cy="511175"/>
          </a:xfrm>
          <a:prstGeom prst="rect">
            <a:avLst/>
          </a:prstGeom>
        </p:spPr>
        <p:txBody>
          <a:bodyPr vert="horz" lIns="99066" tIns="49533" rIns="99066" bIns="49533" rtlCol="0"/>
          <a:lstStyle>
            <a:lvl1pPr algn="r" fontAlgn="auto">
              <a:spcBef>
                <a:spcPts val="0"/>
              </a:spcBef>
              <a:spcAft>
                <a:spcPts val="0"/>
              </a:spcAft>
              <a:defRPr sz="1300" smtClean="0">
                <a:latin typeface="+mn-lt"/>
                <a:ea typeface="+mn-ea"/>
                <a:cs typeface="+mn-cs"/>
              </a:defRPr>
            </a:lvl1pPr>
          </a:lstStyle>
          <a:p>
            <a:pPr>
              <a:defRPr/>
            </a:pPr>
            <a:fld id="{3D8217E5-055C-8B4C-948A-227E87179646}" type="datetimeFigureOut">
              <a:rPr lang="en-US">
                <a:latin typeface="Corbel"/>
              </a:rPr>
              <a:pPr>
                <a:defRPr/>
              </a:pPr>
              <a:t>2/4/2018</a:t>
            </a:fld>
            <a:endParaRPr lang="en-US" dirty="0">
              <a:latin typeface="Corbel"/>
            </a:endParaRPr>
          </a:p>
        </p:txBody>
      </p:sp>
      <p:sp>
        <p:nvSpPr>
          <p:cNvPr id="4" name="Footer Placeholder 3"/>
          <p:cNvSpPr>
            <a:spLocks noGrp="1"/>
          </p:cNvSpPr>
          <p:nvPr>
            <p:ph type="ftr" sz="quarter" idx="2"/>
          </p:nvPr>
        </p:nvSpPr>
        <p:spPr>
          <a:xfrm>
            <a:off x="0" y="9721850"/>
            <a:ext cx="3078163" cy="511175"/>
          </a:xfrm>
          <a:prstGeom prst="rect">
            <a:avLst/>
          </a:prstGeom>
        </p:spPr>
        <p:txBody>
          <a:bodyPr vert="horz" lIns="99066" tIns="49533" rIns="99066" bIns="49533" rtlCol="0" anchor="b"/>
          <a:lstStyle>
            <a:lvl1pPr algn="l" fontAlgn="auto">
              <a:spcBef>
                <a:spcPts val="0"/>
              </a:spcBef>
              <a:spcAft>
                <a:spcPts val="0"/>
              </a:spcAft>
              <a:defRPr sz="1300">
                <a:latin typeface="+mn-lt"/>
                <a:ea typeface="+mn-ea"/>
                <a:cs typeface="+mn-cs"/>
              </a:defRPr>
            </a:lvl1pPr>
          </a:lstStyle>
          <a:p>
            <a:pPr>
              <a:defRPr/>
            </a:pPr>
            <a:endParaRPr lang="en-US" dirty="0">
              <a:latin typeface="Corbel"/>
            </a:endParaRPr>
          </a:p>
        </p:txBody>
      </p:sp>
      <p:sp>
        <p:nvSpPr>
          <p:cNvPr id="5" name="Slide Number Placeholder 4"/>
          <p:cNvSpPr>
            <a:spLocks noGrp="1"/>
          </p:cNvSpPr>
          <p:nvPr>
            <p:ph type="sldNum" sz="quarter" idx="3"/>
          </p:nvPr>
        </p:nvSpPr>
        <p:spPr>
          <a:xfrm>
            <a:off x="4022725" y="9721850"/>
            <a:ext cx="3078163" cy="511175"/>
          </a:xfrm>
          <a:prstGeom prst="rect">
            <a:avLst/>
          </a:prstGeom>
        </p:spPr>
        <p:txBody>
          <a:bodyPr vert="horz" lIns="99066" tIns="49533" rIns="99066" bIns="49533" rtlCol="0" anchor="b"/>
          <a:lstStyle>
            <a:lvl1pPr algn="r" fontAlgn="auto">
              <a:spcBef>
                <a:spcPts val="0"/>
              </a:spcBef>
              <a:spcAft>
                <a:spcPts val="0"/>
              </a:spcAft>
              <a:defRPr sz="1300" smtClean="0">
                <a:latin typeface="+mn-lt"/>
                <a:ea typeface="+mn-ea"/>
                <a:cs typeface="+mn-cs"/>
              </a:defRPr>
            </a:lvl1pPr>
          </a:lstStyle>
          <a:p>
            <a:pPr>
              <a:defRPr/>
            </a:pPr>
            <a:fld id="{276A7EE2-7C0B-264E-82A0-7B9E3ADFCCF3}" type="slidenum">
              <a:rPr lang="en-US">
                <a:latin typeface="Corbel"/>
              </a:rPr>
              <a:pPr>
                <a:defRPr/>
              </a:pPr>
              <a:t>‹#›</a:t>
            </a:fld>
            <a:endParaRPr lang="en-US" dirty="0">
              <a:latin typeface="Corbel"/>
            </a:endParaRPr>
          </a:p>
        </p:txBody>
      </p:sp>
    </p:spTree>
    <p:extLst>
      <p:ext uri="{BB962C8B-B14F-4D97-AF65-F5344CB8AC3E}">
        <p14:creationId xmlns:p14="http://schemas.microsoft.com/office/powerpoint/2010/main" val="18420320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9066" tIns="49533" rIns="99066" bIns="49533" rtlCol="0"/>
          <a:lstStyle>
            <a:lvl1pPr algn="l" fontAlgn="auto">
              <a:spcBef>
                <a:spcPts val="0"/>
              </a:spcBef>
              <a:spcAft>
                <a:spcPts val="0"/>
              </a:spcAft>
              <a:defRPr sz="1300">
                <a:latin typeface="Corbel"/>
                <a:ea typeface="+mn-ea"/>
                <a:cs typeface="+mn-cs"/>
              </a:defRPr>
            </a:lvl1pPr>
          </a:lstStyle>
          <a:p>
            <a:pPr>
              <a:defRPr/>
            </a:pPr>
            <a:endParaRPr lang="en-US" dirty="0"/>
          </a:p>
        </p:txBody>
      </p:sp>
      <p:sp>
        <p:nvSpPr>
          <p:cNvPr id="3" name="Date Placeholder 2"/>
          <p:cNvSpPr>
            <a:spLocks noGrp="1"/>
          </p:cNvSpPr>
          <p:nvPr>
            <p:ph type="dt" idx="1"/>
          </p:nvPr>
        </p:nvSpPr>
        <p:spPr>
          <a:xfrm>
            <a:off x="4022725" y="0"/>
            <a:ext cx="3078163" cy="511175"/>
          </a:xfrm>
          <a:prstGeom prst="rect">
            <a:avLst/>
          </a:prstGeom>
        </p:spPr>
        <p:txBody>
          <a:bodyPr vert="horz" lIns="99066" tIns="49533" rIns="99066" bIns="49533" rtlCol="0"/>
          <a:lstStyle>
            <a:lvl1pPr algn="r" fontAlgn="auto">
              <a:spcBef>
                <a:spcPts val="0"/>
              </a:spcBef>
              <a:spcAft>
                <a:spcPts val="0"/>
              </a:spcAft>
              <a:defRPr sz="1300" smtClean="0">
                <a:latin typeface="Corbel"/>
                <a:ea typeface="+mn-ea"/>
                <a:cs typeface="+mn-cs"/>
              </a:defRPr>
            </a:lvl1pPr>
          </a:lstStyle>
          <a:p>
            <a:pPr>
              <a:defRPr/>
            </a:pPr>
            <a:fld id="{61F5205D-2639-B948-A803-C6A4E0194457}" type="datetimeFigureOut">
              <a:rPr lang="en-US" smtClean="0"/>
              <a:pPr>
                <a:defRPr/>
              </a:pPr>
              <a:t>2/4/2018</a:t>
            </a:fld>
            <a:endParaRPr lang="en-US" dirty="0"/>
          </a:p>
        </p:txBody>
      </p:sp>
      <p:sp>
        <p:nvSpPr>
          <p:cNvPr id="4" name="Slide Image Placeholder 3"/>
          <p:cNvSpPr>
            <a:spLocks noGrp="1" noRot="1" noChangeAspect="1"/>
          </p:cNvSpPr>
          <p:nvPr>
            <p:ph type="sldImg" idx="2"/>
          </p:nvPr>
        </p:nvSpPr>
        <p:spPr>
          <a:xfrm>
            <a:off x="141288" y="768350"/>
            <a:ext cx="6819900" cy="3836988"/>
          </a:xfrm>
          <a:prstGeom prst="rect">
            <a:avLst/>
          </a:prstGeom>
          <a:noFill/>
          <a:ln w="12700">
            <a:solidFill>
              <a:prstClr val="black"/>
            </a:solidFill>
          </a:ln>
        </p:spPr>
        <p:txBody>
          <a:bodyPr vert="horz" lIns="99066" tIns="49533" rIns="99066" bIns="49533" rtlCol="0" anchor="ctr"/>
          <a:lstStyle/>
          <a:p>
            <a:pPr lvl="0"/>
            <a:endParaRPr lang="en-US" noProof="0" dirty="0"/>
          </a:p>
        </p:txBody>
      </p:sp>
      <p:sp>
        <p:nvSpPr>
          <p:cNvPr id="5" name="Notes Placeholder 4"/>
          <p:cNvSpPr>
            <a:spLocks noGrp="1"/>
          </p:cNvSpPr>
          <p:nvPr>
            <p:ph type="body" sz="quarter" idx="3"/>
          </p:nvPr>
        </p:nvSpPr>
        <p:spPr>
          <a:xfrm>
            <a:off x="709613" y="4860925"/>
            <a:ext cx="5683250" cy="4605338"/>
          </a:xfrm>
          <a:prstGeom prst="rect">
            <a:avLst/>
          </a:prstGeom>
        </p:spPr>
        <p:txBody>
          <a:bodyPr vert="horz" lIns="99066" tIns="49533" rIns="99066" bIns="49533" rtlCol="0"/>
          <a:lstStyle/>
          <a:p>
            <a:pPr lvl="0"/>
            <a:r>
              <a:rPr lang="fi-FI" noProof="0" dirty="0" err="1" smtClean="0"/>
              <a:t>Click</a:t>
            </a:r>
            <a:r>
              <a:rPr lang="fi-FI" noProof="0" dirty="0" smtClean="0"/>
              <a:t> to </a:t>
            </a:r>
            <a:r>
              <a:rPr lang="fi-FI" noProof="0" dirty="0" err="1" smtClean="0"/>
              <a:t>edit</a:t>
            </a:r>
            <a:r>
              <a:rPr lang="fi-FI" noProof="0" dirty="0" smtClean="0"/>
              <a:t> </a:t>
            </a:r>
            <a:r>
              <a:rPr lang="fi-FI" noProof="0" dirty="0" err="1" smtClean="0"/>
              <a:t>Master</a:t>
            </a:r>
            <a:r>
              <a:rPr lang="fi-FI" noProof="0" dirty="0" smtClean="0"/>
              <a:t> </a:t>
            </a:r>
            <a:r>
              <a:rPr lang="fi-FI" noProof="0" dirty="0" err="1" smtClean="0"/>
              <a:t>text</a:t>
            </a:r>
            <a:r>
              <a:rPr lang="fi-FI" noProof="0" dirty="0" smtClean="0"/>
              <a:t> </a:t>
            </a:r>
            <a:r>
              <a:rPr lang="fi-FI" noProof="0" dirty="0" err="1" smtClean="0"/>
              <a:t>styles</a:t>
            </a:r>
            <a:endParaRPr lang="fi-FI" noProof="0" dirty="0" smtClean="0"/>
          </a:p>
          <a:p>
            <a:pPr lvl="1"/>
            <a:r>
              <a:rPr lang="fi-FI" noProof="0" dirty="0" smtClean="0"/>
              <a:t>Second </a:t>
            </a:r>
            <a:r>
              <a:rPr lang="fi-FI" noProof="0" dirty="0" err="1" smtClean="0"/>
              <a:t>level</a:t>
            </a:r>
            <a:endParaRPr lang="fi-FI" noProof="0" dirty="0" smtClean="0"/>
          </a:p>
          <a:p>
            <a:pPr lvl="2"/>
            <a:r>
              <a:rPr lang="fi-FI" noProof="0" dirty="0" smtClean="0"/>
              <a:t>Third </a:t>
            </a:r>
            <a:r>
              <a:rPr lang="fi-FI" noProof="0" dirty="0" err="1" smtClean="0"/>
              <a:t>level</a:t>
            </a:r>
            <a:endParaRPr lang="fi-FI" noProof="0" dirty="0" smtClean="0"/>
          </a:p>
          <a:p>
            <a:pPr lvl="3"/>
            <a:r>
              <a:rPr lang="fi-FI" noProof="0" dirty="0" err="1" smtClean="0"/>
              <a:t>Fourth</a:t>
            </a:r>
            <a:r>
              <a:rPr lang="fi-FI" noProof="0" dirty="0" smtClean="0"/>
              <a:t> </a:t>
            </a:r>
            <a:r>
              <a:rPr lang="fi-FI" noProof="0" dirty="0" err="1" smtClean="0"/>
              <a:t>level</a:t>
            </a:r>
            <a:endParaRPr lang="fi-FI" noProof="0" dirty="0" smtClean="0"/>
          </a:p>
          <a:p>
            <a:pPr lvl="4"/>
            <a:r>
              <a:rPr lang="fi-FI" noProof="0" dirty="0" err="1" smtClean="0"/>
              <a:t>Fifth</a:t>
            </a:r>
            <a:r>
              <a:rPr lang="fi-FI" noProof="0" dirty="0" smtClean="0"/>
              <a:t> </a:t>
            </a:r>
            <a:r>
              <a:rPr lang="fi-FI" noProof="0" dirty="0" err="1" smtClean="0"/>
              <a:t>level</a:t>
            </a:r>
            <a:endParaRPr lang="en-US" noProof="0" dirty="0"/>
          </a:p>
        </p:txBody>
      </p:sp>
      <p:sp>
        <p:nvSpPr>
          <p:cNvPr id="6" name="Footer Placeholder 5"/>
          <p:cNvSpPr>
            <a:spLocks noGrp="1"/>
          </p:cNvSpPr>
          <p:nvPr>
            <p:ph type="ftr" sz="quarter" idx="4"/>
          </p:nvPr>
        </p:nvSpPr>
        <p:spPr>
          <a:xfrm>
            <a:off x="0" y="9721850"/>
            <a:ext cx="3078163" cy="511175"/>
          </a:xfrm>
          <a:prstGeom prst="rect">
            <a:avLst/>
          </a:prstGeom>
        </p:spPr>
        <p:txBody>
          <a:bodyPr vert="horz" lIns="99066" tIns="49533" rIns="99066" bIns="49533" rtlCol="0" anchor="b"/>
          <a:lstStyle>
            <a:lvl1pPr algn="l" fontAlgn="auto">
              <a:spcBef>
                <a:spcPts val="0"/>
              </a:spcBef>
              <a:spcAft>
                <a:spcPts val="0"/>
              </a:spcAft>
              <a:defRPr sz="1300">
                <a:latin typeface="Corbel"/>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4022725" y="9721850"/>
            <a:ext cx="3078163" cy="511175"/>
          </a:xfrm>
          <a:prstGeom prst="rect">
            <a:avLst/>
          </a:prstGeom>
        </p:spPr>
        <p:txBody>
          <a:bodyPr vert="horz" lIns="99066" tIns="49533" rIns="99066" bIns="49533" rtlCol="0" anchor="b"/>
          <a:lstStyle>
            <a:lvl1pPr algn="r" fontAlgn="auto">
              <a:spcBef>
                <a:spcPts val="0"/>
              </a:spcBef>
              <a:spcAft>
                <a:spcPts val="0"/>
              </a:spcAft>
              <a:defRPr sz="1300" smtClean="0">
                <a:latin typeface="Corbel"/>
                <a:ea typeface="+mn-ea"/>
                <a:cs typeface="+mn-cs"/>
              </a:defRPr>
            </a:lvl1pPr>
          </a:lstStyle>
          <a:p>
            <a:pPr>
              <a:defRPr/>
            </a:pPr>
            <a:fld id="{BE4ECE71-DADD-A94D-928E-31D778B1F7AC}" type="slidenum">
              <a:rPr lang="en-US" smtClean="0"/>
              <a:pPr>
                <a:defRPr/>
              </a:pPr>
              <a:t>‹#›</a:t>
            </a:fld>
            <a:endParaRPr lang="en-US" dirty="0"/>
          </a:p>
        </p:txBody>
      </p:sp>
    </p:spTree>
    <p:extLst>
      <p:ext uri="{BB962C8B-B14F-4D97-AF65-F5344CB8AC3E}">
        <p14:creationId xmlns:p14="http://schemas.microsoft.com/office/powerpoint/2010/main" val="35949183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Corbel"/>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Corbel"/>
        <a:ea typeface="ＭＳ Ｐゴシック" charset="0"/>
        <a:cs typeface="+mn-cs"/>
      </a:defRPr>
    </a:lvl2pPr>
    <a:lvl3pPr marL="914400" algn="l" defTabSz="457200" rtl="0" fontAlgn="base">
      <a:spcBef>
        <a:spcPct val="30000"/>
      </a:spcBef>
      <a:spcAft>
        <a:spcPct val="0"/>
      </a:spcAft>
      <a:defRPr sz="1200" kern="1200">
        <a:solidFill>
          <a:schemeClr val="tx1"/>
        </a:solidFill>
        <a:latin typeface="Corbel"/>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Corbel"/>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Corbel"/>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E4ECE71-DADD-A94D-928E-31D778B1F7AC}" type="slidenum">
              <a:rPr lang="en-US" smtClean="0"/>
              <a:pPr>
                <a:defRPr/>
              </a:pPr>
              <a:t>2</a:t>
            </a:fld>
            <a:endParaRPr lang="en-US" dirty="0"/>
          </a:p>
        </p:txBody>
      </p:sp>
    </p:spTree>
    <p:extLst>
      <p:ext uri="{BB962C8B-B14F-4D97-AF65-F5344CB8AC3E}">
        <p14:creationId xmlns:p14="http://schemas.microsoft.com/office/powerpoint/2010/main" val="76247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E4ECE71-DADD-A94D-928E-31D778B1F7AC}" type="slidenum">
              <a:rPr lang="en-US" smtClean="0"/>
              <a:pPr>
                <a:defRPr/>
              </a:pPr>
              <a:t>5</a:t>
            </a:fld>
            <a:endParaRPr lang="en-US" dirty="0"/>
          </a:p>
        </p:txBody>
      </p:sp>
    </p:spTree>
    <p:extLst>
      <p:ext uri="{BB962C8B-B14F-4D97-AF65-F5344CB8AC3E}">
        <p14:creationId xmlns:p14="http://schemas.microsoft.com/office/powerpoint/2010/main" val="39155891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Master" Target="../slideMasters/slideMaster1.xml"/><Relationship Id="rId5" Type="http://schemas.openxmlformats.org/officeDocument/2006/relationships/image" Target="../media/image15.jpg"/><Relationship Id="rId4" Type="http://schemas.openxmlformats.org/officeDocument/2006/relationships/image" Target="../media/image3.jp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Master" Target="../slideMasters/slideMaster1.xml"/><Relationship Id="rId5" Type="http://schemas.openxmlformats.org/officeDocument/2006/relationships/image" Target="../media/image23.jpg"/><Relationship Id="rId4" Type="http://schemas.openxmlformats.org/officeDocument/2006/relationships/image" Target="../media/image22.jp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Master" Target="../slideMasters/slideMaster1.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jp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5.jpg"/><Relationship Id="rId1" Type="http://schemas.openxmlformats.org/officeDocument/2006/relationships/slideMaster" Target="../slideMasters/slideMaster1.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hyperlink" Target="https://www.facebook.com/CSCfi"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_FIN">
    <p:spTree>
      <p:nvGrpSpPr>
        <p:cNvPr id="1" name=""/>
        <p:cNvGrpSpPr/>
        <p:nvPr/>
      </p:nvGrpSpPr>
      <p:grpSpPr>
        <a:xfrm>
          <a:off x="0" y="0"/>
          <a:ext cx="0" cy="0"/>
          <a:chOff x="0" y="0"/>
          <a:chExt cx="0" cy="0"/>
        </a:xfrm>
      </p:grpSpPr>
      <p:pic>
        <p:nvPicPr>
          <p:cNvPr id="6" name="Picture 5" descr="shutterstock_186705404_muok.jpg"/>
          <p:cNvPicPr>
            <a:picLocks noChangeAspect="1"/>
          </p:cNvPicPr>
          <p:nvPr userDrawn="1"/>
        </p:nvPicPr>
        <p:blipFill rotWithShape="1">
          <a:blip r:embed="rId2">
            <a:extLst>
              <a:ext uri="{28A0092B-C50C-407E-A947-70E740481C1C}">
                <a14:useLocalDpi xmlns:a14="http://schemas.microsoft.com/office/drawing/2010/main" val="0"/>
              </a:ext>
            </a:extLst>
          </a:blip>
          <a:srcRect t="44402" b="24369"/>
          <a:stretch/>
        </p:blipFill>
        <p:spPr>
          <a:xfrm>
            <a:off x="2890338" y="5130332"/>
            <a:ext cx="9301662" cy="1727668"/>
          </a:xfrm>
          <a:prstGeom prst="rect">
            <a:avLst/>
          </a:prstGeom>
        </p:spPr>
      </p:pic>
      <p:pic>
        <p:nvPicPr>
          <p:cNvPr id="5" name="Picture 4" descr="shutterstock_203085106_muok.jpg"/>
          <p:cNvPicPr>
            <a:picLocks noChangeAspect="1"/>
          </p:cNvPicPr>
          <p:nvPr userDrawn="1"/>
        </p:nvPicPr>
        <p:blipFill rotWithShape="1">
          <a:blip r:embed="rId3">
            <a:extLst>
              <a:ext uri="{28A0092B-C50C-407E-A947-70E740481C1C}">
                <a14:useLocalDpi xmlns:a14="http://schemas.microsoft.com/office/drawing/2010/main" val="0"/>
              </a:ext>
            </a:extLst>
          </a:blip>
          <a:srcRect t="15183" r="1394"/>
          <a:stretch/>
        </p:blipFill>
        <p:spPr>
          <a:xfrm>
            <a:off x="0" y="5130332"/>
            <a:ext cx="2890338" cy="1727667"/>
          </a:xfrm>
          <a:prstGeom prst="rect">
            <a:avLst/>
          </a:prstGeom>
        </p:spPr>
      </p:pic>
      <p:pic>
        <p:nvPicPr>
          <p:cNvPr id="33" name="Picture 32" descr="background_image_dna_jyrki_muok.jpg"/>
          <p:cNvPicPr>
            <a:picLocks noChangeAspect="1"/>
          </p:cNvPicPr>
          <p:nvPr userDrawn="1"/>
        </p:nvPicPr>
        <p:blipFill rotWithShape="1">
          <a:blip r:embed="rId4">
            <a:extLst>
              <a:ext uri="{28A0092B-C50C-407E-A947-70E740481C1C}">
                <a14:useLocalDpi xmlns:a14="http://schemas.microsoft.com/office/drawing/2010/main" val="0"/>
              </a:ext>
            </a:extLst>
          </a:blip>
          <a:srcRect l="5537" t="14925" b="23676"/>
          <a:stretch/>
        </p:blipFill>
        <p:spPr>
          <a:xfrm>
            <a:off x="7390524" y="-2"/>
            <a:ext cx="4801474" cy="2284097"/>
          </a:xfrm>
          <a:prstGeom prst="rect">
            <a:avLst/>
          </a:prstGeom>
        </p:spPr>
      </p:pic>
      <p:pic>
        <p:nvPicPr>
          <p:cNvPr id="24" name="Picture 23" descr="shutterstock_210058714_muok.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1"/>
            <a:ext cx="3209060" cy="2284096"/>
          </a:xfrm>
          <a:prstGeom prst="rect">
            <a:avLst/>
          </a:prstGeom>
        </p:spPr>
      </p:pic>
      <p:sp>
        <p:nvSpPr>
          <p:cNvPr id="22" name="Rectangle 21"/>
          <p:cNvSpPr/>
          <p:nvPr userDrawn="1"/>
        </p:nvSpPr>
        <p:spPr>
          <a:xfrm>
            <a:off x="6076949" y="6693882"/>
            <a:ext cx="6115051"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3" name="Rectangle 22"/>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720326" y="5130333"/>
            <a:ext cx="724843" cy="49998"/>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0" y="5130333"/>
            <a:ext cx="721079" cy="49998"/>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2165494" y="5130333"/>
            <a:ext cx="724843" cy="4999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8" name="Rectangle 27"/>
          <p:cNvSpPr/>
          <p:nvPr userDrawn="1"/>
        </p:nvSpPr>
        <p:spPr>
          <a:xfrm>
            <a:off x="1445169" y="5130333"/>
            <a:ext cx="721079" cy="4999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6" name="Rectangle 35"/>
          <p:cNvSpPr/>
          <p:nvPr userDrawn="1"/>
        </p:nvSpPr>
        <p:spPr>
          <a:xfrm>
            <a:off x="3922295" y="6350571"/>
            <a:ext cx="7589380" cy="323165"/>
          </a:xfrm>
          <a:prstGeom prst="rect">
            <a:avLst/>
          </a:prstGeom>
        </p:spPr>
        <p:txBody>
          <a:bodyPr wrap="square">
            <a:spAutoFit/>
          </a:bodyPr>
          <a:lstStyle/>
          <a:p>
            <a:r>
              <a:rPr lang="en-US" sz="1500" i="1" spc="20" dirty="0" smtClean="0">
                <a:solidFill>
                  <a:schemeClr val="bg1"/>
                </a:solidFill>
                <a:latin typeface="Corbel"/>
              </a:rPr>
              <a:t>CSC – </a:t>
            </a:r>
            <a:r>
              <a:rPr lang="fi-FI" sz="1500" i="1" spc="20" dirty="0" smtClean="0">
                <a:solidFill>
                  <a:schemeClr val="bg1"/>
                </a:solidFill>
                <a:latin typeface="Corbel"/>
              </a:rPr>
              <a:t> Suomalainen tutkimuksen, koulutuksen, kulttuurin ja julkishallinnon ICT-osaamiskeskus</a:t>
            </a:r>
            <a:endParaRPr lang="en-US" sz="1500" i="1" spc="20" dirty="0">
              <a:solidFill>
                <a:schemeClr val="bg1"/>
              </a:solidFill>
              <a:latin typeface="Corbel"/>
            </a:endParaRPr>
          </a:p>
        </p:txBody>
      </p:sp>
      <p:sp>
        <p:nvSpPr>
          <p:cNvPr id="34" name="Rectangle 33"/>
          <p:cNvSpPr/>
          <p:nvPr userDrawn="1"/>
        </p:nvSpPr>
        <p:spPr>
          <a:xfrm>
            <a:off x="2890337" y="2284095"/>
            <a:ext cx="9301662" cy="289623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orbel"/>
            </a:endParaRPr>
          </a:p>
        </p:txBody>
      </p:sp>
      <p:sp>
        <p:nvSpPr>
          <p:cNvPr id="35" name="Rectangle 34"/>
          <p:cNvSpPr/>
          <p:nvPr userDrawn="1"/>
        </p:nvSpPr>
        <p:spPr>
          <a:xfrm>
            <a:off x="10626170" y="5180330"/>
            <a:ext cx="1565829" cy="16411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3917451" y="2836746"/>
            <a:ext cx="7117956" cy="1397004"/>
          </a:xfrm>
        </p:spPr>
        <p:txBody>
          <a:bodyPr anchor="t">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3" name="Subtitle 2"/>
          <p:cNvSpPr>
            <a:spLocks noGrp="1"/>
          </p:cNvSpPr>
          <p:nvPr>
            <p:ph type="subTitle" idx="1"/>
          </p:nvPr>
        </p:nvSpPr>
        <p:spPr>
          <a:xfrm>
            <a:off x="3917451" y="4298164"/>
            <a:ext cx="7117956" cy="500237"/>
          </a:xfrm>
        </p:spPr>
        <p:txBody>
          <a:bodyPr>
            <a:normAutofit/>
          </a:bodyPr>
          <a:lstStyle>
            <a:lvl1pPr marL="0" indent="0" algn="l">
              <a:buNone/>
              <a:defRPr sz="1400">
                <a:solidFill>
                  <a:srgbClr val="FFFFFF"/>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41" name="Group 40"/>
          <p:cNvGrpSpPr/>
          <p:nvPr userDrawn="1"/>
        </p:nvGrpSpPr>
        <p:grpSpPr>
          <a:xfrm>
            <a:off x="539787" y="3163962"/>
            <a:ext cx="1833302" cy="1164473"/>
            <a:chOff x="3018474" y="609992"/>
            <a:chExt cx="2171462" cy="1379264"/>
          </a:xfrm>
        </p:grpSpPr>
        <p:sp>
          <p:nvSpPr>
            <p:cNvPr id="42"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43"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44"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pic>
        <p:nvPicPr>
          <p:cNvPr id="4" name="Picture 3" descr="shutterstock_428562550_muok.jpg"/>
          <p:cNvPicPr>
            <a:picLocks noChangeAspect="1"/>
          </p:cNvPicPr>
          <p:nvPr userDrawn="1"/>
        </p:nvPicPr>
        <p:blipFill rotWithShape="1">
          <a:blip r:embed="rId6">
            <a:extLst>
              <a:ext uri="{28A0092B-C50C-407E-A947-70E740481C1C}">
                <a14:useLocalDpi xmlns:a14="http://schemas.microsoft.com/office/drawing/2010/main" val="0"/>
              </a:ext>
            </a:extLst>
          </a:blip>
          <a:srcRect l="753" t="23009" r="1631"/>
          <a:stretch/>
        </p:blipFill>
        <p:spPr>
          <a:xfrm>
            <a:off x="2890337" y="-1"/>
            <a:ext cx="4500187" cy="2284095"/>
          </a:xfrm>
          <a:prstGeom prst="rect">
            <a:avLst/>
          </a:prstGeom>
        </p:spPr>
      </p:pic>
      <p:sp>
        <p:nvSpPr>
          <p:cNvPr id="29" name="Rectangle 28"/>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Tree>
    <p:extLst>
      <p:ext uri="{BB962C8B-B14F-4D97-AF65-F5344CB8AC3E}">
        <p14:creationId xmlns:p14="http://schemas.microsoft.com/office/powerpoint/2010/main" val="36799127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Two_Pictures">
    <p:spTree>
      <p:nvGrpSpPr>
        <p:cNvPr id="1" name=""/>
        <p:cNvGrpSpPr/>
        <p:nvPr/>
      </p:nvGrpSpPr>
      <p:grpSpPr>
        <a:xfrm>
          <a:off x="0" y="0"/>
          <a:ext cx="0" cy="0"/>
          <a:chOff x="0" y="0"/>
          <a:chExt cx="0" cy="0"/>
        </a:xfrm>
      </p:grpSpPr>
      <p:sp>
        <p:nvSpPr>
          <p:cNvPr id="13" name="Title 1"/>
          <p:cNvSpPr>
            <a:spLocks noGrp="1"/>
          </p:cNvSpPr>
          <p:nvPr>
            <p:ph type="title"/>
          </p:nvPr>
        </p:nvSpPr>
        <p:spPr>
          <a:xfrm>
            <a:off x="609600" y="274637"/>
            <a:ext cx="10302992" cy="1143000"/>
          </a:xfrm>
        </p:spPr>
        <p:txBody>
          <a:bodyPr/>
          <a:lstStyle/>
          <a:p>
            <a:r>
              <a:rPr lang="en-US" smtClean="0"/>
              <a:t>Click to edit Master title style</a:t>
            </a:r>
            <a:endParaRPr lang="en-US"/>
          </a:p>
        </p:txBody>
      </p:sp>
      <p:sp>
        <p:nvSpPr>
          <p:cNvPr id="3" name="Picture Placeholder 2"/>
          <p:cNvSpPr>
            <a:spLocks noGrp="1"/>
          </p:cNvSpPr>
          <p:nvPr>
            <p:ph type="pic" sz="quarter" idx="13"/>
          </p:nvPr>
        </p:nvSpPr>
        <p:spPr>
          <a:xfrm>
            <a:off x="609602" y="1600204"/>
            <a:ext cx="4926072" cy="4020841"/>
          </a:xfrm>
        </p:spPr>
        <p:txBody>
          <a:bodyPr rtlCol="0">
            <a:normAutofit/>
          </a:bodyPr>
          <a:lstStyle/>
          <a:p>
            <a:pPr lvl="0"/>
            <a:r>
              <a:rPr lang="en-US" noProof="0" smtClean="0"/>
              <a:t>Click icon to add picture</a:t>
            </a:r>
            <a:endParaRPr lang="en-US" noProof="0" dirty="0"/>
          </a:p>
        </p:txBody>
      </p:sp>
      <p:sp>
        <p:nvSpPr>
          <p:cNvPr id="8" name="Picture Placeholder 2"/>
          <p:cNvSpPr>
            <a:spLocks noGrp="1"/>
          </p:cNvSpPr>
          <p:nvPr>
            <p:ph type="pic" sz="quarter" idx="14"/>
          </p:nvPr>
        </p:nvSpPr>
        <p:spPr>
          <a:xfrm>
            <a:off x="5986520" y="1600203"/>
            <a:ext cx="4926072" cy="4020843"/>
          </a:xfrm>
        </p:spPr>
        <p:txBody>
          <a:bodyPr rtlCol="0">
            <a:normAutofit/>
          </a:bodyPr>
          <a:lstStyle/>
          <a:p>
            <a:pPr lvl="0"/>
            <a:r>
              <a:rPr lang="en-US" noProof="0" smtClean="0"/>
              <a:t>Click icon to add picture</a:t>
            </a:r>
            <a:endParaRPr lang="en-US" noProof="0" dirty="0"/>
          </a:p>
        </p:txBody>
      </p:sp>
      <p:sp>
        <p:nvSpPr>
          <p:cNvPr id="9" name="Text Placeholder 3"/>
          <p:cNvSpPr>
            <a:spLocks noGrp="1"/>
          </p:cNvSpPr>
          <p:nvPr>
            <p:ph type="body" sz="half" idx="2"/>
          </p:nvPr>
        </p:nvSpPr>
        <p:spPr>
          <a:xfrm>
            <a:off x="609602" y="5639047"/>
            <a:ext cx="4926072" cy="465668"/>
          </a:xfrm>
        </p:spPr>
        <p:txBody>
          <a:bodyPr>
            <a:normAutofit/>
          </a:bodyPr>
          <a:lstStyle>
            <a:lvl1pPr marL="0" indent="0" algn="ctr">
              <a:buNone/>
              <a:defRPr sz="1050" i="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15"/>
          </p:nvPr>
        </p:nvSpPr>
        <p:spPr>
          <a:xfrm>
            <a:off x="5986520" y="5639047"/>
            <a:ext cx="4926072" cy="465668"/>
          </a:xfrm>
        </p:spPr>
        <p:txBody>
          <a:bodyPr>
            <a:normAutofit/>
          </a:bodyPr>
          <a:lstStyle>
            <a:lvl1pPr marL="0" indent="0" algn="ctr">
              <a:buNone/>
              <a:defRPr sz="1050" i="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Date Placeholder 4"/>
          <p:cNvSpPr>
            <a:spLocks noGrp="1"/>
          </p:cNvSpPr>
          <p:nvPr>
            <p:ph type="dt" sz="half" idx="16"/>
          </p:nvPr>
        </p:nvSpPr>
        <p:spPr/>
        <p:txBody>
          <a:bodyPr/>
          <a:lstStyle>
            <a:lvl1pPr>
              <a:defRPr/>
            </a:lvl1pPr>
          </a:lstStyle>
          <a:p>
            <a:pPr>
              <a:defRPr/>
            </a:pPr>
            <a:r>
              <a:rPr lang="fi-FI" smtClean="0"/>
              <a:t>2018-02-06</a:t>
            </a:r>
            <a:endParaRPr lang="en-US"/>
          </a:p>
        </p:txBody>
      </p:sp>
      <p:sp>
        <p:nvSpPr>
          <p:cNvPr id="12" name="Footer Placeholder 5"/>
          <p:cNvSpPr>
            <a:spLocks noGrp="1"/>
          </p:cNvSpPr>
          <p:nvPr>
            <p:ph type="ftr" sz="quarter" idx="17"/>
          </p:nvPr>
        </p:nvSpPr>
        <p:spPr/>
        <p:txBody>
          <a:bodyPr/>
          <a:lstStyle>
            <a:lvl1pPr>
              <a:defRPr/>
            </a:lvl1pPr>
          </a:lstStyle>
          <a:p>
            <a:pPr>
              <a:defRPr/>
            </a:pPr>
            <a:endParaRPr lang="en-US" dirty="0"/>
          </a:p>
        </p:txBody>
      </p:sp>
      <p:sp>
        <p:nvSpPr>
          <p:cNvPr id="14" name="Slide Number Placeholder 6"/>
          <p:cNvSpPr>
            <a:spLocks noGrp="1"/>
          </p:cNvSpPr>
          <p:nvPr>
            <p:ph type="sldNum" sz="quarter" idx="18"/>
          </p:nvPr>
        </p:nvSpPr>
        <p:spPr/>
        <p:txBody>
          <a:bodyPr/>
          <a:lstStyle>
            <a:lvl1pPr>
              <a:defRPr/>
            </a:lvl1pPr>
          </a:lstStyle>
          <a:p>
            <a:pPr>
              <a:defRPr/>
            </a:pPr>
            <a:fld id="{5D74D54A-0DF6-8C4C-B4B0-A59271428757}" type="slidenum">
              <a:rPr lang="en-US"/>
              <a:pPr>
                <a:defRPr/>
              </a:pPr>
              <a:t>‹#›</a:t>
            </a:fld>
            <a:endParaRPr lang="en-US"/>
          </a:p>
        </p:txBody>
      </p:sp>
    </p:spTree>
    <p:extLst>
      <p:ext uri="{BB962C8B-B14F-4D97-AF65-F5344CB8AC3E}">
        <p14:creationId xmlns:p14="http://schemas.microsoft.com/office/powerpoint/2010/main" val="2171437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nchor="b"/>
          <a:lstStyle>
            <a:lvl1pPr algn="l">
              <a:defRPr sz="2000" b="0"/>
            </a:lvl1pPr>
          </a:lstStyle>
          <a:p>
            <a:r>
              <a:rPr lang="en-US" smtClean="0"/>
              <a:t>Click to edit Master title style</a:t>
            </a:r>
            <a:endParaRPr lang="en-US" dirty="0"/>
          </a:p>
        </p:txBody>
      </p:sp>
      <p:sp>
        <p:nvSpPr>
          <p:cNvPr id="3" name="Picture Placeholder 2"/>
          <p:cNvSpPr>
            <a:spLocks noGrp="1"/>
          </p:cNvSpPr>
          <p:nvPr>
            <p:ph type="pic" idx="1"/>
          </p:nvPr>
        </p:nvSpPr>
        <p:spPr>
          <a:xfrm>
            <a:off x="2389717" y="612776"/>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89717" y="5367338"/>
            <a:ext cx="7315200" cy="80486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r>
              <a:rPr lang="fi-FI" smtClean="0"/>
              <a:t>2018-02-06</a:t>
            </a:r>
            <a:endParaRPr lang="en-US"/>
          </a:p>
        </p:txBody>
      </p:sp>
      <p:sp>
        <p:nvSpPr>
          <p:cNvPr id="7" name="Footer Placeholder 5"/>
          <p:cNvSpPr>
            <a:spLocks noGrp="1"/>
          </p:cNvSpPr>
          <p:nvPr>
            <p:ph type="ftr" sz="quarter" idx="11"/>
          </p:nvPr>
        </p:nvSpPr>
        <p:spPr/>
        <p:txBody>
          <a:bodyPr/>
          <a:lstStyle>
            <a:lvl1pPr>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904AECE2-4FEC-F84E-9F5B-0B12D5BA50F4}" type="slidenum">
              <a:rPr lang="en-US"/>
              <a:pPr>
                <a:defRPr/>
              </a:pPr>
              <a:t>‹#›</a:t>
            </a:fld>
            <a:endParaRPr lang="en-US"/>
          </a:p>
        </p:txBody>
      </p:sp>
    </p:spTree>
    <p:extLst>
      <p:ext uri="{BB962C8B-B14F-4D97-AF65-F5344CB8AC3E}">
        <p14:creationId xmlns:p14="http://schemas.microsoft.com/office/powerpoint/2010/main" val="2280463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4" name="Picture 3" descr="pohja_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2018-02-06</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05DE2-1972-E240-9BF7-5A80054B62E0}" type="slidenum">
              <a:rPr lang="en-US"/>
              <a:pPr>
                <a:defRPr/>
              </a:pPr>
              <a:t>‹#›</a:t>
            </a:fld>
            <a:endParaRPr lang="en-US"/>
          </a:p>
        </p:txBody>
      </p:sp>
      <p:grpSp>
        <p:nvGrpSpPr>
          <p:cNvPr id="9" name="Group 8"/>
          <p:cNvGrpSpPr/>
          <p:nvPr userDrawn="1"/>
        </p:nvGrpSpPr>
        <p:grpSpPr>
          <a:xfrm>
            <a:off x="11146557" y="371002"/>
            <a:ext cx="630858" cy="400707"/>
            <a:chOff x="3018474" y="609992"/>
            <a:chExt cx="2171462" cy="1379264"/>
          </a:xfrm>
        </p:grpSpPr>
        <p:sp>
          <p:nvSpPr>
            <p:cNvPr id="10"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11"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12"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Tree>
    <p:extLst>
      <p:ext uri="{BB962C8B-B14F-4D97-AF65-F5344CB8AC3E}">
        <p14:creationId xmlns:p14="http://schemas.microsoft.com/office/powerpoint/2010/main" val="658858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pic>
        <p:nvPicPr>
          <p:cNvPr id="4" name="Picture 3" descr="pohja_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2018-02-06</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05DE2-1972-E240-9BF7-5A80054B62E0}" type="slidenum">
              <a:rPr lang="en-US"/>
              <a:pPr>
                <a:defRPr/>
              </a:pPr>
              <a:t>‹#›</a:t>
            </a:fld>
            <a:endParaRPr lang="en-US"/>
          </a:p>
        </p:txBody>
      </p:sp>
      <p:grpSp>
        <p:nvGrpSpPr>
          <p:cNvPr id="10" name="Group 9"/>
          <p:cNvGrpSpPr/>
          <p:nvPr userDrawn="1"/>
        </p:nvGrpSpPr>
        <p:grpSpPr>
          <a:xfrm>
            <a:off x="11146557" y="371002"/>
            <a:ext cx="630858" cy="400707"/>
            <a:chOff x="3018474" y="609992"/>
            <a:chExt cx="2171462" cy="1379264"/>
          </a:xfrm>
        </p:grpSpPr>
        <p:sp>
          <p:nvSpPr>
            <p:cNvPr id="11"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12"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13"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Tree>
    <p:extLst>
      <p:ext uri="{BB962C8B-B14F-4D97-AF65-F5344CB8AC3E}">
        <p14:creationId xmlns:p14="http://schemas.microsoft.com/office/powerpoint/2010/main" val="3250656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pic>
        <p:nvPicPr>
          <p:cNvPr id="4" name="Picture 3" descr="pohja_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2018-02-06</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05DE2-1972-E240-9BF7-5A80054B62E0}" type="slidenum">
              <a:rPr lang="en-US"/>
              <a:pPr>
                <a:defRPr/>
              </a:pPr>
              <a:t>‹#›</a:t>
            </a:fld>
            <a:endParaRPr lang="en-US"/>
          </a:p>
        </p:txBody>
      </p:sp>
      <p:grpSp>
        <p:nvGrpSpPr>
          <p:cNvPr id="9" name="Group 8"/>
          <p:cNvGrpSpPr/>
          <p:nvPr userDrawn="1"/>
        </p:nvGrpSpPr>
        <p:grpSpPr>
          <a:xfrm>
            <a:off x="11146557" y="371002"/>
            <a:ext cx="630858" cy="400707"/>
            <a:chOff x="3018474" y="609992"/>
            <a:chExt cx="2171462" cy="1379264"/>
          </a:xfrm>
        </p:grpSpPr>
        <p:sp>
          <p:nvSpPr>
            <p:cNvPr id="10"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11"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12"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Tree>
    <p:extLst>
      <p:ext uri="{BB962C8B-B14F-4D97-AF65-F5344CB8AC3E}">
        <p14:creationId xmlns:p14="http://schemas.microsoft.com/office/powerpoint/2010/main" val="1361443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92000" cy="66928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5" name="Date Placeholder 4"/>
          <p:cNvSpPr>
            <a:spLocks noGrp="1"/>
          </p:cNvSpPr>
          <p:nvPr>
            <p:ph type="dt" sz="half" idx="10"/>
          </p:nvPr>
        </p:nvSpPr>
        <p:spPr/>
        <p:txBody>
          <a:bodyPr/>
          <a:lstStyle>
            <a:lvl1pPr>
              <a:defRPr/>
            </a:lvl1pPr>
          </a:lstStyle>
          <a:p>
            <a:pPr>
              <a:defRPr/>
            </a:pPr>
            <a:r>
              <a:rPr lang="fi-FI" smtClean="0"/>
              <a:t>2018-02-06</a:t>
            </a:r>
            <a:endParaRPr lang="en-US"/>
          </a:p>
        </p:txBody>
      </p:sp>
      <p:sp>
        <p:nvSpPr>
          <p:cNvPr id="6" name="Footer Placeholder 5"/>
          <p:cNvSpPr>
            <a:spLocks noGrp="1"/>
          </p:cNvSpPr>
          <p:nvPr>
            <p:ph type="ftr" sz="quarter" idx="11"/>
          </p:nvPr>
        </p:nvSpPr>
        <p:spPr/>
        <p:txBody>
          <a:bodyPr/>
          <a:lstStyle>
            <a:lvl1pPr>
              <a:defRPr/>
            </a:lvl1pPr>
          </a:lstStyle>
          <a:p>
            <a:pPr>
              <a:defRPr/>
            </a:pP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A5756BC4-7622-6C47-9BD2-A0A701A3F478}" type="slidenum">
              <a:rPr lang="en-US"/>
              <a:pPr>
                <a:defRPr/>
              </a:pPr>
              <a:t>‹#›</a:t>
            </a:fld>
            <a:endParaRPr lang="en-US"/>
          </a:p>
        </p:txBody>
      </p:sp>
    </p:spTree>
    <p:extLst>
      <p:ext uri="{BB962C8B-B14F-4D97-AF65-F5344CB8AC3E}">
        <p14:creationId xmlns:p14="http://schemas.microsoft.com/office/powerpoint/2010/main" val="236989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92000" cy="66928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8" name="Content Placeholder 2"/>
          <p:cNvSpPr>
            <a:spLocks noGrp="1"/>
          </p:cNvSpPr>
          <p:nvPr>
            <p:ph idx="13"/>
          </p:nvPr>
        </p:nvSpPr>
        <p:spPr>
          <a:xfrm>
            <a:off x="7262140" y="160020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2018-02-06</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30898036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Picture with Caption">
    <p:spTree>
      <p:nvGrpSpPr>
        <p:cNvPr id="1" name=""/>
        <p:cNvGrpSpPr/>
        <p:nvPr/>
      </p:nvGrpSpPr>
      <p:grpSpPr>
        <a:xfrm>
          <a:off x="0" y="0"/>
          <a:ext cx="0" cy="0"/>
          <a:chOff x="0" y="0"/>
          <a:chExt cx="0" cy="0"/>
        </a:xfrm>
      </p:grpSpPr>
      <p:pic>
        <p:nvPicPr>
          <p:cNvPr id="3" name="Picture 2" descr="pohja_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8" name="Content Placeholder 2"/>
          <p:cNvSpPr>
            <a:spLocks noGrp="1"/>
          </p:cNvSpPr>
          <p:nvPr>
            <p:ph idx="13"/>
          </p:nvPr>
        </p:nvSpPr>
        <p:spPr>
          <a:xfrm>
            <a:off x="7262140" y="57404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2018-02-06</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20788950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Picture with Caption">
    <p:spTree>
      <p:nvGrpSpPr>
        <p:cNvPr id="1" name=""/>
        <p:cNvGrpSpPr/>
        <p:nvPr/>
      </p:nvGrpSpPr>
      <p:grpSpPr>
        <a:xfrm>
          <a:off x="0" y="0"/>
          <a:ext cx="0" cy="0"/>
          <a:chOff x="0" y="0"/>
          <a:chExt cx="0" cy="0"/>
        </a:xfrm>
      </p:grpSpPr>
      <p:pic>
        <p:nvPicPr>
          <p:cNvPr id="2" name="Picture 1" descr="pohja_5.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692900"/>
          </a:xfrm>
          <a:prstGeom prst="rect">
            <a:avLst/>
          </a:prstGeom>
        </p:spPr>
      </p:pic>
      <p:sp>
        <p:nvSpPr>
          <p:cNvPr id="8" name="Content Placeholder 2"/>
          <p:cNvSpPr>
            <a:spLocks noGrp="1"/>
          </p:cNvSpPr>
          <p:nvPr>
            <p:ph idx="13"/>
          </p:nvPr>
        </p:nvSpPr>
        <p:spPr>
          <a:xfrm>
            <a:off x="7262140" y="160020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2018-02-06</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20616405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Picture with Caption">
    <p:spTree>
      <p:nvGrpSpPr>
        <p:cNvPr id="1" name=""/>
        <p:cNvGrpSpPr/>
        <p:nvPr/>
      </p:nvGrpSpPr>
      <p:grpSpPr>
        <a:xfrm>
          <a:off x="0" y="0"/>
          <a:ext cx="0" cy="0"/>
          <a:chOff x="0" y="0"/>
          <a:chExt cx="0" cy="0"/>
        </a:xfrm>
      </p:grpSpPr>
      <p:pic>
        <p:nvPicPr>
          <p:cNvPr id="2" name="Picture 1" descr="pohja_6.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718"/>
            <a:ext cx="12192000" cy="6705600"/>
          </a:xfrm>
          <a:prstGeom prst="rect">
            <a:avLst/>
          </a:prstGeom>
        </p:spPr>
      </p:pic>
      <p:sp>
        <p:nvSpPr>
          <p:cNvPr id="8" name="Content Placeholder 2"/>
          <p:cNvSpPr>
            <a:spLocks noGrp="1"/>
          </p:cNvSpPr>
          <p:nvPr>
            <p:ph idx="13"/>
          </p:nvPr>
        </p:nvSpPr>
        <p:spPr>
          <a:xfrm>
            <a:off x="609600" y="160020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2018-02-06</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2218180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_ENG">
    <p:spTree>
      <p:nvGrpSpPr>
        <p:cNvPr id="1" name=""/>
        <p:cNvGrpSpPr/>
        <p:nvPr/>
      </p:nvGrpSpPr>
      <p:grpSpPr>
        <a:xfrm>
          <a:off x="0" y="0"/>
          <a:ext cx="0" cy="0"/>
          <a:chOff x="0" y="0"/>
          <a:chExt cx="0" cy="0"/>
        </a:xfrm>
      </p:grpSpPr>
      <p:pic>
        <p:nvPicPr>
          <p:cNvPr id="6" name="Picture 5" descr="shutterstock_186705404_muok.jpg"/>
          <p:cNvPicPr>
            <a:picLocks noChangeAspect="1"/>
          </p:cNvPicPr>
          <p:nvPr userDrawn="1"/>
        </p:nvPicPr>
        <p:blipFill rotWithShape="1">
          <a:blip r:embed="rId2">
            <a:extLst>
              <a:ext uri="{28A0092B-C50C-407E-A947-70E740481C1C}">
                <a14:useLocalDpi xmlns:a14="http://schemas.microsoft.com/office/drawing/2010/main" val="0"/>
              </a:ext>
            </a:extLst>
          </a:blip>
          <a:srcRect t="44402" b="24369"/>
          <a:stretch/>
        </p:blipFill>
        <p:spPr>
          <a:xfrm>
            <a:off x="2890338" y="5130332"/>
            <a:ext cx="9301662" cy="1727668"/>
          </a:xfrm>
          <a:prstGeom prst="rect">
            <a:avLst/>
          </a:prstGeom>
        </p:spPr>
      </p:pic>
      <p:pic>
        <p:nvPicPr>
          <p:cNvPr id="5" name="Picture 4" descr="shutterstock_203085106_muok.jpg"/>
          <p:cNvPicPr>
            <a:picLocks noChangeAspect="1"/>
          </p:cNvPicPr>
          <p:nvPr userDrawn="1"/>
        </p:nvPicPr>
        <p:blipFill rotWithShape="1">
          <a:blip r:embed="rId3">
            <a:extLst>
              <a:ext uri="{28A0092B-C50C-407E-A947-70E740481C1C}">
                <a14:useLocalDpi xmlns:a14="http://schemas.microsoft.com/office/drawing/2010/main" val="0"/>
              </a:ext>
            </a:extLst>
          </a:blip>
          <a:srcRect t="15183" r="1394"/>
          <a:stretch/>
        </p:blipFill>
        <p:spPr>
          <a:xfrm>
            <a:off x="0" y="5130332"/>
            <a:ext cx="2890338" cy="1727667"/>
          </a:xfrm>
          <a:prstGeom prst="rect">
            <a:avLst/>
          </a:prstGeom>
        </p:spPr>
      </p:pic>
      <p:pic>
        <p:nvPicPr>
          <p:cNvPr id="33" name="Picture 32" descr="background_image_dna_jyrki_muok.jpg"/>
          <p:cNvPicPr>
            <a:picLocks noChangeAspect="1"/>
          </p:cNvPicPr>
          <p:nvPr userDrawn="1"/>
        </p:nvPicPr>
        <p:blipFill rotWithShape="1">
          <a:blip r:embed="rId4">
            <a:extLst>
              <a:ext uri="{28A0092B-C50C-407E-A947-70E740481C1C}">
                <a14:useLocalDpi xmlns:a14="http://schemas.microsoft.com/office/drawing/2010/main" val="0"/>
              </a:ext>
            </a:extLst>
          </a:blip>
          <a:srcRect l="5537" t="14925" b="23676"/>
          <a:stretch/>
        </p:blipFill>
        <p:spPr>
          <a:xfrm>
            <a:off x="7390524" y="-2"/>
            <a:ext cx="4801474" cy="2284097"/>
          </a:xfrm>
          <a:prstGeom prst="rect">
            <a:avLst/>
          </a:prstGeom>
        </p:spPr>
      </p:pic>
      <p:pic>
        <p:nvPicPr>
          <p:cNvPr id="24" name="Picture 23" descr="shutterstock_210058714_muok.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1"/>
            <a:ext cx="3209060" cy="2284096"/>
          </a:xfrm>
          <a:prstGeom prst="rect">
            <a:avLst/>
          </a:prstGeom>
        </p:spPr>
      </p:pic>
      <p:sp>
        <p:nvSpPr>
          <p:cNvPr id="22" name="Rectangle 21"/>
          <p:cNvSpPr/>
          <p:nvPr userDrawn="1"/>
        </p:nvSpPr>
        <p:spPr>
          <a:xfrm>
            <a:off x="6076949" y="6693882"/>
            <a:ext cx="6115051"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3" name="Rectangle 22"/>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720326" y="5130333"/>
            <a:ext cx="724843" cy="49998"/>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0" y="5130333"/>
            <a:ext cx="721079" cy="49998"/>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2165494" y="5130333"/>
            <a:ext cx="724843" cy="4999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8" name="Rectangle 27"/>
          <p:cNvSpPr/>
          <p:nvPr userDrawn="1"/>
        </p:nvSpPr>
        <p:spPr>
          <a:xfrm>
            <a:off x="1445169" y="5130333"/>
            <a:ext cx="721079" cy="4999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6" name="Rectangle 35"/>
          <p:cNvSpPr/>
          <p:nvPr userDrawn="1"/>
        </p:nvSpPr>
        <p:spPr>
          <a:xfrm>
            <a:off x="3922295" y="6350571"/>
            <a:ext cx="7589380" cy="323165"/>
          </a:xfrm>
          <a:prstGeom prst="rect">
            <a:avLst/>
          </a:prstGeom>
        </p:spPr>
        <p:txBody>
          <a:bodyPr wrap="square">
            <a:spAutoFit/>
          </a:bodyPr>
          <a:lstStyle/>
          <a:p>
            <a:r>
              <a:rPr lang="en-US" sz="1500" i="1" spc="20" dirty="0" smtClean="0">
                <a:solidFill>
                  <a:schemeClr val="bg1"/>
                </a:solidFill>
                <a:latin typeface="Corbel"/>
              </a:rPr>
              <a:t>CSC – Finnish research, education, culture </a:t>
            </a:r>
            <a:r>
              <a:rPr lang="en-US" sz="1500" i="1" spc="20" dirty="0">
                <a:solidFill>
                  <a:schemeClr val="bg1"/>
                </a:solidFill>
                <a:latin typeface="Corbel"/>
              </a:rPr>
              <a:t>and </a:t>
            </a:r>
            <a:r>
              <a:rPr lang="en-US" sz="1500" i="1" spc="20" dirty="0" smtClean="0">
                <a:solidFill>
                  <a:schemeClr val="bg1"/>
                </a:solidFill>
                <a:latin typeface="Corbel"/>
              </a:rPr>
              <a:t>public </a:t>
            </a:r>
            <a:r>
              <a:rPr lang="en-US" sz="1500" i="1" spc="20" dirty="0">
                <a:solidFill>
                  <a:schemeClr val="bg1"/>
                </a:solidFill>
                <a:latin typeface="Corbel"/>
              </a:rPr>
              <a:t>administration ICT knowledge </a:t>
            </a:r>
            <a:r>
              <a:rPr lang="en-US" sz="1500" i="1" spc="20" dirty="0" smtClean="0">
                <a:solidFill>
                  <a:schemeClr val="bg1"/>
                </a:solidFill>
                <a:latin typeface="Corbel"/>
              </a:rPr>
              <a:t>center</a:t>
            </a:r>
            <a:endParaRPr lang="en-US" sz="1500" i="1" spc="20" dirty="0">
              <a:solidFill>
                <a:schemeClr val="bg1"/>
              </a:solidFill>
              <a:latin typeface="Corbel"/>
            </a:endParaRPr>
          </a:p>
        </p:txBody>
      </p:sp>
      <p:sp>
        <p:nvSpPr>
          <p:cNvPr id="34" name="Rectangle 33"/>
          <p:cNvSpPr/>
          <p:nvPr userDrawn="1"/>
        </p:nvSpPr>
        <p:spPr>
          <a:xfrm>
            <a:off x="2890337" y="2284095"/>
            <a:ext cx="9301662" cy="289623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orbel"/>
            </a:endParaRPr>
          </a:p>
        </p:txBody>
      </p:sp>
      <p:sp>
        <p:nvSpPr>
          <p:cNvPr id="35" name="Rectangle 34"/>
          <p:cNvSpPr/>
          <p:nvPr userDrawn="1"/>
        </p:nvSpPr>
        <p:spPr>
          <a:xfrm>
            <a:off x="10626170" y="5180330"/>
            <a:ext cx="1565829" cy="16411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3917451" y="2836746"/>
            <a:ext cx="7117956" cy="1397004"/>
          </a:xfrm>
        </p:spPr>
        <p:txBody>
          <a:bodyPr anchor="t">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3" name="Subtitle 2"/>
          <p:cNvSpPr>
            <a:spLocks noGrp="1"/>
          </p:cNvSpPr>
          <p:nvPr>
            <p:ph type="subTitle" idx="1"/>
          </p:nvPr>
        </p:nvSpPr>
        <p:spPr>
          <a:xfrm>
            <a:off x="3917451" y="4298164"/>
            <a:ext cx="7117956" cy="500237"/>
          </a:xfrm>
        </p:spPr>
        <p:txBody>
          <a:bodyPr>
            <a:normAutofit/>
          </a:bodyPr>
          <a:lstStyle>
            <a:lvl1pPr marL="0" indent="0" algn="l">
              <a:buNone/>
              <a:defRPr sz="1400">
                <a:solidFill>
                  <a:srgbClr val="FFFFFF"/>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41" name="Group 40"/>
          <p:cNvGrpSpPr/>
          <p:nvPr userDrawn="1"/>
        </p:nvGrpSpPr>
        <p:grpSpPr>
          <a:xfrm>
            <a:off x="539787" y="3163962"/>
            <a:ext cx="1833302" cy="1164473"/>
            <a:chOff x="3018474" y="609992"/>
            <a:chExt cx="2171462" cy="1379264"/>
          </a:xfrm>
        </p:grpSpPr>
        <p:sp>
          <p:nvSpPr>
            <p:cNvPr id="42"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43"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44"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pic>
        <p:nvPicPr>
          <p:cNvPr id="4" name="Picture 3" descr="shutterstock_428562550_muok.jpg"/>
          <p:cNvPicPr>
            <a:picLocks noChangeAspect="1"/>
          </p:cNvPicPr>
          <p:nvPr userDrawn="1"/>
        </p:nvPicPr>
        <p:blipFill rotWithShape="1">
          <a:blip r:embed="rId6">
            <a:extLst>
              <a:ext uri="{28A0092B-C50C-407E-A947-70E740481C1C}">
                <a14:useLocalDpi xmlns:a14="http://schemas.microsoft.com/office/drawing/2010/main" val="0"/>
              </a:ext>
            </a:extLst>
          </a:blip>
          <a:srcRect l="753" t="23009" r="1631"/>
          <a:stretch/>
        </p:blipFill>
        <p:spPr>
          <a:xfrm>
            <a:off x="2890337" y="-1"/>
            <a:ext cx="4500187" cy="2284095"/>
          </a:xfrm>
          <a:prstGeom prst="rect">
            <a:avLst/>
          </a:prstGeom>
        </p:spPr>
      </p:pic>
      <p:sp>
        <p:nvSpPr>
          <p:cNvPr id="29" name="Rectangle 28"/>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Tree>
    <p:extLst>
      <p:ext uri="{BB962C8B-B14F-4D97-AF65-F5344CB8AC3E}">
        <p14:creationId xmlns:p14="http://schemas.microsoft.com/office/powerpoint/2010/main" val="318772646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Picture with Caption">
    <p:spTree>
      <p:nvGrpSpPr>
        <p:cNvPr id="1" name=""/>
        <p:cNvGrpSpPr/>
        <p:nvPr/>
      </p:nvGrpSpPr>
      <p:grpSpPr>
        <a:xfrm>
          <a:off x="0" y="0"/>
          <a:ext cx="0" cy="0"/>
          <a:chOff x="0" y="0"/>
          <a:chExt cx="0" cy="0"/>
        </a:xfrm>
      </p:grpSpPr>
      <p:pic>
        <p:nvPicPr>
          <p:cNvPr id="2" name="Picture 1" descr="pohja_7.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8" name="Content Placeholder 2"/>
          <p:cNvSpPr>
            <a:spLocks noGrp="1"/>
          </p:cNvSpPr>
          <p:nvPr>
            <p:ph idx="13"/>
          </p:nvPr>
        </p:nvSpPr>
        <p:spPr>
          <a:xfrm>
            <a:off x="7688860" y="160020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2018-02-06</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28250443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Välisivu_1">
    <p:spTree>
      <p:nvGrpSpPr>
        <p:cNvPr id="1" name=""/>
        <p:cNvGrpSpPr/>
        <p:nvPr/>
      </p:nvGrpSpPr>
      <p:grpSpPr>
        <a:xfrm>
          <a:off x="0" y="0"/>
          <a:ext cx="0" cy="0"/>
          <a:chOff x="0" y="0"/>
          <a:chExt cx="0" cy="0"/>
        </a:xfrm>
      </p:grpSpPr>
      <p:pic>
        <p:nvPicPr>
          <p:cNvPr id="12" name="Picture 11" descr="Kuva_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10215" y="4522183"/>
            <a:ext cx="3081783" cy="2171700"/>
          </a:xfrm>
          <a:prstGeom prst="rect">
            <a:avLst/>
          </a:prstGeom>
        </p:spPr>
      </p:pic>
      <p:pic>
        <p:nvPicPr>
          <p:cNvPr id="11" name="Picture 10" descr="Kuva_2.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10215" y="2289007"/>
            <a:ext cx="3081784" cy="2224860"/>
          </a:xfrm>
          <a:prstGeom prst="rect">
            <a:avLst/>
          </a:prstGeom>
        </p:spPr>
      </p:pic>
      <p:pic>
        <p:nvPicPr>
          <p:cNvPr id="9" name="Picture 8" descr="background_image_dna_jyrki_muok.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2280871"/>
            <a:ext cx="6083301" cy="4514305"/>
          </a:xfrm>
          <a:prstGeom prst="rect">
            <a:avLst/>
          </a:prstGeom>
        </p:spPr>
      </p:pic>
      <p:sp>
        <p:nvSpPr>
          <p:cNvPr id="4" name="Rectangle 3"/>
          <p:cNvSpPr/>
          <p:nvPr userDrawn="1"/>
        </p:nvSpPr>
        <p:spPr>
          <a:xfrm>
            <a:off x="0" y="0"/>
            <a:ext cx="12192000" cy="229136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grpSp>
        <p:nvGrpSpPr>
          <p:cNvPr id="5" name="Group 4"/>
          <p:cNvGrpSpPr/>
          <p:nvPr userDrawn="1"/>
        </p:nvGrpSpPr>
        <p:grpSpPr>
          <a:xfrm>
            <a:off x="9110217" y="4499066"/>
            <a:ext cx="3081782" cy="45719"/>
            <a:chOff x="8907235" y="2232185"/>
            <a:chExt cx="3284765" cy="56821"/>
          </a:xfrm>
        </p:grpSpPr>
        <p:sp>
          <p:nvSpPr>
            <p:cNvPr id="14" name="Rectangle 13"/>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5" name="Rectangle 14"/>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6" name="Rectangle 15"/>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7" name="Rectangle 16"/>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9" name="Rectangle 18"/>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0" name="Rectangle 19"/>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pic>
        <p:nvPicPr>
          <p:cNvPr id="22" name="Picture Placeholder 34"/>
          <p:cNvPicPr>
            <a:picLocks noChangeAspect="1"/>
          </p:cNvPicPr>
          <p:nvPr userDrawn="1"/>
        </p:nvPicPr>
        <p:blipFill>
          <a:blip r:embed="rId5">
            <a:extLst>
              <a:ext uri="{28A0092B-C50C-407E-A947-70E740481C1C}">
                <a14:useLocalDpi xmlns:a14="http://schemas.microsoft.com/office/drawing/2010/main" val="0"/>
              </a:ext>
            </a:extLst>
          </a:blip>
          <a:srcRect l="7037" r="7037"/>
          <a:stretch>
            <a:fillRect/>
          </a:stretch>
        </p:blipFill>
        <p:spPr bwMode="auto">
          <a:xfrm>
            <a:off x="6076947" y="2288569"/>
            <a:ext cx="3038400" cy="44206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spTree>
    <p:extLst>
      <p:ext uri="{BB962C8B-B14F-4D97-AF65-F5344CB8AC3E}">
        <p14:creationId xmlns:p14="http://schemas.microsoft.com/office/powerpoint/2010/main" val="23843065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Välisivu_1">
    <p:spTree>
      <p:nvGrpSpPr>
        <p:cNvPr id="1" name=""/>
        <p:cNvGrpSpPr/>
        <p:nvPr/>
      </p:nvGrpSpPr>
      <p:grpSpPr>
        <a:xfrm>
          <a:off x="0" y="0"/>
          <a:ext cx="0" cy="0"/>
          <a:chOff x="0" y="0"/>
          <a:chExt cx="0" cy="0"/>
        </a:xfrm>
      </p:grpSpPr>
      <p:pic>
        <p:nvPicPr>
          <p:cNvPr id="3" name="Picture 2" descr="shutterstock_210058714_muok.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80870"/>
            <a:ext cx="6297386" cy="4482257"/>
          </a:xfrm>
          <a:prstGeom prst="rect">
            <a:avLst/>
          </a:prstGeom>
        </p:spPr>
      </p:pic>
      <p:pic>
        <p:nvPicPr>
          <p:cNvPr id="5" name="Picture 4" descr="Kuva_4.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83299" y="2258784"/>
            <a:ext cx="3100387" cy="2322343"/>
          </a:xfrm>
          <a:prstGeom prst="rect">
            <a:avLst/>
          </a:prstGeom>
        </p:spPr>
      </p:pic>
      <p:pic>
        <p:nvPicPr>
          <p:cNvPr id="12" name="Picture 11" descr="Kuva_5.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83299" y="4544785"/>
            <a:ext cx="3100387" cy="2149096"/>
          </a:xfrm>
          <a:prstGeom prst="rect">
            <a:avLst/>
          </a:prstGeom>
        </p:spPr>
      </p:pic>
      <p:pic>
        <p:nvPicPr>
          <p:cNvPr id="13" name="Picture 12" descr="Kuva_6.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110216" y="2291367"/>
            <a:ext cx="3081784" cy="2253418"/>
          </a:xfrm>
          <a:prstGeom prst="rect">
            <a:avLst/>
          </a:prstGeom>
        </p:spPr>
      </p:pic>
      <p:pic>
        <p:nvPicPr>
          <p:cNvPr id="18" name="Picture 17" descr="Kuva_7.jp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110216" y="4544785"/>
            <a:ext cx="3081784" cy="2149096"/>
          </a:xfrm>
          <a:prstGeom prst="rect">
            <a:avLst/>
          </a:prstGeom>
        </p:spPr>
      </p:pic>
      <p:sp>
        <p:nvSpPr>
          <p:cNvPr id="4" name="Rectangle 3"/>
          <p:cNvSpPr/>
          <p:nvPr userDrawn="1"/>
        </p:nvSpPr>
        <p:spPr>
          <a:xfrm>
            <a:off x="0" y="0"/>
            <a:ext cx="12192000" cy="229136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26" name="Rectangle 25"/>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8" name="Rectangle 27"/>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9" name="Group 28"/>
          <p:cNvGrpSpPr/>
          <p:nvPr userDrawn="1"/>
        </p:nvGrpSpPr>
        <p:grpSpPr>
          <a:xfrm>
            <a:off x="9110217" y="4499066"/>
            <a:ext cx="3081782" cy="45719"/>
            <a:chOff x="8907235" y="2232185"/>
            <a:chExt cx="3284765" cy="56821"/>
          </a:xfrm>
        </p:grpSpPr>
        <p:sp>
          <p:nvSpPr>
            <p:cNvPr id="30" name="Rectangle 29"/>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1" name="Rectangle 30"/>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2" name="Rectangle 31"/>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3" name="Rectangle 32"/>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Tree>
    <p:extLst>
      <p:ext uri="{BB962C8B-B14F-4D97-AF65-F5344CB8AC3E}">
        <p14:creationId xmlns:p14="http://schemas.microsoft.com/office/powerpoint/2010/main" val="9772844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Välisivu_1">
    <p:spTree>
      <p:nvGrpSpPr>
        <p:cNvPr id="1" name=""/>
        <p:cNvGrpSpPr/>
        <p:nvPr/>
      </p:nvGrpSpPr>
      <p:grpSpPr>
        <a:xfrm>
          <a:off x="0" y="0"/>
          <a:ext cx="0" cy="0"/>
          <a:chOff x="0" y="0"/>
          <a:chExt cx="0" cy="0"/>
        </a:xfrm>
      </p:grpSpPr>
      <p:pic>
        <p:nvPicPr>
          <p:cNvPr id="16" name="Picture 15" descr="CSC_03 copy.jpg"/>
          <p:cNvPicPr>
            <a:picLocks noChangeAspect="1"/>
          </p:cNvPicPr>
          <p:nvPr userDrawn="1"/>
        </p:nvPicPr>
        <p:blipFill rotWithShape="1">
          <a:blip r:embed="rId2">
            <a:extLst>
              <a:ext uri="{28A0092B-C50C-407E-A947-70E740481C1C}">
                <a14:useLocalDpi xmlns:a14="http://schemas.microsoft.com/office/drawing/2010/main" val="0"/>
              </a:ext>
            </a:extLst>
          </a:blip>
          <a:srcRect r="3221" b="2403"/>
          <a:stretch/>
        </p:blipFill>
        <p:spPr>
          <a:xfrm>
            <a:off x="9006014" y="4537551"/>
            <a:ext cx="3195637" cy="2156937"/>
          </a:xfrm>
          <a:prstGeom prst="rect">
            <a:avLst/>
          </a:prstGeom>
        </p:spPr>
      </p:pic>
      <p:pic>
        <p:nvPicPr>
          <p:cNvPr id="17" name="Picture 16" descr="CSC_17 copy_green_group.jpg"/>
          <p:cNvPicPr>
            <a:picLocks noChangeAspect="1"/>
          </p:cNvPicPr>
          <p:nvPr userDrawn="1"/>
        </p:nvPicPr>
        <p:blipFill rotWithShape="1">
          <a:blip r:embed="rId3">
            <a:extLst>
              <a:ext uri="{28A0092B-C50C-407E-A947-70E740481C1C}">
                <a14:useLocalDpi xmlns:a14="http://schemas.microsoft.com/office/drawing/2010/main" val="0"/>
              </a:ext>
            </a:extLst>
          </a:blip>
          <a:srcRect r="7961"/>
          <a:stretch/>
        </p:blipFill>
        <p:spPr>
          <a:xfrm>
            <a:off x="0" y="2289005"/>
            <a:ext cx="6086728" cy="4415373"/>
          </a:xfrm>
          <a:prstGeom prst="rect">
            <a:avLst/>
          </a:prstGeom>
        </p:spPr>
      </p:pic>
      <p:pic>
        <p:nvPicPr>
          <p:cNvPr id="12" name="Picture 11" descr="Kuva_10.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926086" y="2276566"/>
            <a:ext cx="3265914" cy="2222500"/>
          </a:xfrm>
          <a:prstGeom prst="rect">
            <a:avLst/>
          </a:prstGeom>
        </p:spPr>
      </p:pic>
      <p:sp>
        <p:nvSpPr>
          <p:cNvPr id="4" name="Rectangle 3"/>
          <p:cNvSpPr/>
          <p:nvPr userDrawn="1"/>
        </p:nvSpPr>
        <p:spPr>
          <a:xfrm>
            <a:off x="0" y="0"/>
            <a:ext cx="12192000" cy="229136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0" name="Rectangle 19"/>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1" name="Rectangle 20"/>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3" name="Group 22"/>
          <p:cNvGrpSpPr/>
          <p:nvPr userDrawn="1"/>
        </p:nvGrpSpPr>
        <p:grpSpPr>
          <a:xfrm>
            <a:off x="9110217" y="4499066"/>
            <a:ext cx="3081782" cy="45719"/>
            <a:chOff x="8907235" y="2232185"/>
            <a:chExt cx="3284765" cy="56821"/>
          </a:xfrm>
        </p:grpSpPr>
        <p:sp>
          <p:nvSpPr>
            <p:cNvPr id="24" name="Rectangle 23"/>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pic>
        <p:nvPicPr>
          <p:cNvPr id="10" name="Picture 9" descr="Kuva_9.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076949" y="2284778"/>
            <a:ext cx="3033268" cy="4419600"/>
          </a:xfrm>
          <a:prstGeom prst="rect">
            <a:avLst/>
          </a:prstGeom>
        </p:spPr>
      </p:pic>
    </p:spTree>
    <p:extLst>
      <p:ext uri="{BB962C8B-B14F-4D97-AF65-F5344CB8AC3E}">
        <p14:creationId xmlns:p14="http://schemas.microsoft.com/office/powerpoint/2010/main" val="10799784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Välisivu_1">
    <p:spTree>
      <p:nvGrpSpPr>
        <p:cNvPr id="1" name=""/>
        <p:cNvGrpSpPr/>
        <p:nvPr/>
      </p:nvGrpSpPr>
      <p:grpSpPr>
        <a:xfrm>
          <a:off x="0" y="0"/>
          <a:ext cx="0" cy="0"/>
          <a:chOff x="0" y="0"/>
          <a:chExt cx="0" cy="0"/>
        </a:xfrm>
      </p:grpSpPr>
      <p:pic>
        <p:nvPicPr>
          <p:cNvPr id="17" name="Picture 16" descr="sininen_ppt_pohjaan_VS.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09515" y="4531502"/>
            <a:ext cx="3263187" cy="2174098"/>
          </a:xfrm>
          <a:prstGeom prst="rect">
            <a:avLst/>
          </a:prstGeom>
        </p:spPr>
      </p:pic>
      <p:pic>
        <p:nvPicPr>
          <p:cNvPr id="19" name="Picture 18" descr="Kuva_12.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2286569"/>
            <a:ext cx="6083300" cy="4419600"/>
          </a:xfrm>
          <a:prstGeom prst="rect">
            <a:avLst/>
          </a:prstGeom>
        </p:spPr>
      </p:pic>
      <p:pic>
        <p:nvPicPr>
          <p:cNvPr id="20" name="Picture 19" descr="Kuva_13.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76949" y="2273869"/>
            <a:ext cx="3106738" cy="2270916"/>
          </a:xfrm>
          <a:prstGeom prst="rect">
            <a:avLst/>
          </a:prstGeom>
        </p:spPr>
      </p:pic>
      <p:pic>
        <p:nvPicPr>
          <p:cNvPr id="23" name="Picture 22" descr="Kuva_15.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110215" y="2276566"/>
            <a:ext cx="3081783" cy="2222500"/>
          </a:xfrm>
          <a:prstGeom prst="rect">
            <a:avLst/>
          </a:prstGeom>
        </p:spPr>
      </p:pic>
      <p:pic>
        <p:nvPicPr>
          <p:cNvPr id="24" name="Picture 23" descr="Kuva_16.jp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110216" y="4509482"/>
            <a:ext cx="3081783" cy="2184400"/>
          </a:xfrm>
          <a:prstGeom prst="rect">
            <a:avLst/>
          </a:prstGeom>
        </p:spPr>
      </p:pic>
      <p:sp>
        <p:nvSpPr>
          <p:cNvPr id="4" name="Rectangle 3"/>
          <p:cNvSpPr/>
          <p:nvPr userDrawn="1"/>
        </p:nvSpPr>
        <p:spPr>
          <a:xfrm>
            <a:off x="0" y="0"/>
            <a:ext cx="12192000" cy="229136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7" name="Group 26"/>
          <p:cNvGrpSpPr/>
          <p:nvPr userDrawn="1"/>
        </p:nvGrpSpPr>
        <p:grpSpPr>
          <a:xfrm>
            <a:off x="9110217" y="4499066"/>
            <a:ext cx="3081782" cy="45719"/>
            <a:chOff x="8907235" y="2232185"/>
            <a:chExt cx="3284765" cy="56821"/>
          </a:xfrm>
        </p:grpSpPr>
        <p:sp>
          <p:nvSpPr>
            <p:cNvPr id="28" name="Rectangle 27"/>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9" name="Rectangle 28"/>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0" name="Rectangle 29"/>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1" name="Rectangle 30"/>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Tree>
    <p:extLst>
      <p:ext uri="{BB962C8B-B14F-4D97-AF65-F5344CB8AC3E}">
        <p14:creationId xmlns:p14="http://schemas.microsoft.com/office/powerpoint/2010/main" val="5044541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0_Välisivu_1">
    <p:spTree>
      <p:nvGrpSpPr>
        <p:cNvPr id="1" name=""/>
        <p:cNvGrpSpPr/>
        <p:nvPr/>
      </p:nvGrpSpPr>
      <p:grpSpPr>
        <a:xfrm>
          <a:off x="0" y="0"/>
          <a:ext cx="0" cy="0"/>
          <a:chOff x="0" y="0"/>
          <a:chExt cx="0" cy="0"/>
        </a:xfrm>
      </p:grpSpPr>
      <p:pic>
        <p:nvPicPr>
          <p:cNvPr id="19" name="Picture 18" descr="Kuva_1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286569"/>
            <a:ext cx="6083300" cy="4419600"/>
          </a:xfrm>
          <a:prstGeom prst="rect">
            <a:avLst/>
          </a:prstGeom>
        </p:spPr>
      </p:pic>
      <p:pic>
        <p:nvPicPr>
          <p:cNvPr id="21" name="Picture 20" descr="Kuva_14.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76949" y="4509482"/>
            <a:ext cx="3106738" cy="2207003"/>
          </a:xfrm>
          <a:prstGeom prst="rect">
            <a:avLst/>
          </a:prstGeom>
        </p:spPr>
      </p:pic>
      <p:pic>
        <p:nvPicPr>
          <p:cNvPr id="20" name="Picture 19" descr="Kuva_13.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76949" y="2273869"/>
            <a:ext cx="3106738" cy="2270916"/>
          </a:xfrm>
          <a:prstGeom prst="rect">
            <a:avLst/>
          </a:prstGeom>
        </p:spPr>
      </p:pic>
      <p:pic>
        <p:nvPicPr>
          <p:cNvPr id="23" name="Picture 22" descr="Kuva_15.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110215" y="2276566"/>
            <a:ext cx="3081783" cy="2222500"/>
          </a:xfrm>
          <a:prstGeom prst="rect">
            <a:avLst/>
          </a:prstGeom>
        </p:spPr>
      </p:pic>
      <p:pic>
        <p:nvPicPr>
          <p:cNvPr id="24" name="Picture 23" descr="Kuva_16.jp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110216" y="4509482"/>
            <a:ext cx="3081783" cy="2184400"/>
          </a:xfrm>
          <a:prstGeom prst="rect">
            <a:avLst/>
          </a:prstGeom>
        </p:spPr>
      </p:pic>
      <p:sp>
        <p:nvSpPr>
          <p:cNvPr id="4" name="Rectangle 3"/>
          <p:cNvSpPr/>
          <p:nvPr userDrawn="1"/>
        </p:nvSpPr>
        <p:spPr>
          <a:xfrm>
            <a:off x="0" y="0"/>
            <a:ext cx="12192000" cy="229136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7" name="Group 26"/>
          <p:cNvGrpSpPr/>
          <p:nvPr userDrawn="1"/>
        </p:nvGrpSpPr>
        <p:grpSpPr>
          <a:xfrm>
            <a:off x="9110217" y="4499066"/>
            <a:ext cx="3081782" cy="45719"/>
            <a:chOff x="8907235" y="2232185"/>
            <a:chExt cx="3284765" cy="56821"/>
          </a:xfrm>
        </p:grpSpPr>
        <p:sp>
          <p:nvSpPr>
            <p:cNvPr id="28" name="Rectangle 27"/>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9" name="Rectangle 28"/>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0" name="Rectangle 29"/>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1" name="Rectangle 30"/>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Tree>
    <p:extLst>
      <p:ext uri="{BB962C8B-B14F-4D97-AF65-F5344CB8AC3E}">
        <p14:creationId xmlns:p14="http://schemas.microsoft.com/office/powerpoint/2010/main" val="12401098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Välisivu_1_omat kuva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2289175"/>
            <a:ext cx="6076950" cy="4405313"/>
          </a:xfrm>
        </p:spPr>
        <p:txBody>
          <a:bodyPr/>
          <a:lstStyle/>
          <a:p>
            <a:r>
              <a:rPr lang="en-US" smtClean="0"/>
              <a:t>Click icon to add picture</a:t>
            </a:r>
            <a:endParaRPr lang="en-US"/>
          </a:p>
        </p:txBody>
      </p:sp>
      <p:sp>
        <p:nvSpPr>
          <p:cNvPr id="20" name="Picture Placeholder 8"/>
          <p:cNvSpPr>
            <a:spLocks noGrp="1"/>
          </p:cNvSpPr>
          <p:nvPr>
            <p:ph type="pic" sz="quarter" idx="11"/>
          </p:nvPr>
        </p:nvSpPr>
        <p:spPr>
          <a:xfrm>
            <a:off x="6076947" y="2288569"/>
            <a:ext cx="3033269" cy="4413153"/>
          </a:xfrm>
        </p:spPr>
        <p:txBody>
          <a:bodyPr/>
          <a:lstStyle/>
          <a:p>
            <a:r>
              <a:rPr lang="en-US" smtClean="0"/>
              <a:t>Click icon to add picture</a:t>
            </a:r>
            <a:endParaRPr lang="en-US" dirty="0"/>
          </a:p>
        </p:txBody>
      </p:sp>
      <p:sp>
        <p:nvSpPr>
          <p:cNvPr id="21" name="Picture Placeholder 8"/>
          <p:cNvSpPr>
            <a:spLocks noGrp="1"/>
          </p:cNvSpPr>
          <p:nvPr>
            <p:ph type="pic" sz="quarter" idx="12"/>
          </p:nvPr>
        </p:nvSpPr>
        <p:spPr>
          <a:xfrm>
            <a:off x="9110216" y="2288569"/>
            <a:ext cx="3081783" cy="2210497"/>
          </a:xfrm>
        </p:spPr>
        <p:txBody>
          <a:bodyPr/>
          <a:lstStyle/>
          <a:p>
            <a:r>
              <a:rPr lang="en-US" smtClean="0"/>
              <a:t>Click icon to add picture</a:t>
            </a:r>
            <a:endParaRPr lang="en-US"/>
          </a:p>
        </p:txBody>
      </p:sp>
      <p:sp>
        <p:nvSpPr>
          <p:cNvPr id="25" name="Picture Placeholder 8"/>
          <p:cNvSpPr>
            <a:spLocks noGrp="1"/>
          </p:cNvSpPr>
          <p:nvPr>
            <p:ph type="pic" sz="quarter" idx="13"/>
          </p:nvPr>
        </p:nvSpPr>
        <p:spPr>
          <a:xfrm>
            <a:off x="9110217" y="4544785"/>
            <a:ext cx="3081782" cy="2149097"/>
          </a:xfrm>
        </p:spPr>
        <p:txBody>
          <a:bodyPr/>
          <a:lstStyle/>
          <a:p>
            <a:r>
              <a:rPr lang="en-US" smtClean="0"/>
              <a:t>Click icon to add picture</a:t>
            </a:r>
            <a:endParaRPr lang="en-US"/>
          </a:p>
        </p:txBody>
      </p:sp>
      <p:sp>
        <p:nvSpPr>
          <p:cNvPr id="4" name="Rectangle 3"/>
          <p:cNvSpPr/>
          <p:nvPr userDrawn="1"/>
        </p:nvSpPr>
        <p:spPr>
          <a:xfrm>
            <a:off x="0" y="0"/>
            <a:ext cx="12192000" cy="229136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9" name="Rectangle 18"/>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2" name="Rectangle 21"/>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3" name="Group 22"/>
          <p:cNvGrpSpPr/>
          <p:nvPr userDrawn="1"/>
        </p:nvGrpSpPr>
        <p:grpSpPr>
          <a:xfrm>
            <a:off x="9110217" y="4499066"/>
            <a:ext cx="3081782" cy="45719"/>
            <a:chOff x="8907235" y="2232185"/>
            <a:chExt cx="3284765" cy="56821"/>
          </a:xfrm>
        </p:grpSpPr>
        <p:sp>
          <p:nvSpPr>
            <p:cNvPr id="24" name="Rectangle 23"/>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8" name="Rectangle 27"/>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Tree>
    <p:extLst>
      <p:ext uri="{BB962C8B-B14F-4D97-AF65-F5344CB8AC3E}">
        <p14:creationId xmlns:p14="http://schemas.microsoft.com/office/powerpoint/2010/main" val="373675884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kakansi">
    <p:spTree>
      <p:nvGrpSpPr>
        <p:cNvPr id="1" name=""/>
        <p:cNvGrpSpPr/>
        <p:nvPr/>
      </p:nvGrpSpPr>
      <p:grpSpPr>
        <a:xfrm>
          <a:off x="0" y="0"/>
          <a:ext cx="0" cy="0"/>
          <a:chOff x="0" y="0"/>
          <a:chExt cx="0" cy="0"/>
        </a:xfrm>
      </p:grpSpPr>
      <p:sp>
        <p:nvSpPr>
          <p:cNvPr id="4" name="Rectangle 3"/>
          <p:cNvSpPr/>
          <p:nvPr/>
        </p:nvSpPr>
        <p:spPr>
          <a:xfrm>
            <a:off x="10721975" y="0"/>
            <a:ext cx="1470025" cy="10731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l" fontAlgn="auto">
              <a:spcBef>
                <a:spcPts val="0"/>
              </a:spcBef>
              <a:spcAft>
                <a:spcPts val="0"/>
              </a:spcAft>
              <a:defRPr/>
            </a:pPr>
            <a:endParaRPr lang="en-US" dirty="0">
              <a:latin typeface="Corbel"/>
            </a:endParaRPr>
          </a:p>
        </p:txBody>
      </p:sp>
      <p:sp>
        <p:nvSpPr>
          <p:cNvPr id="2" name="TextBox 1"/>
          <p:cNvSpPr txBox="1"/>
          <p:nvPr userDrawn="1"/>
        </p:nvSpPr>
        <p:spPr>
          <a:xfrm>
            <a:off x="7445893" y="3905430"/>
            <a:ext cx="2925559" cy="292388"/>
          </a:xfrm>
          <a:prstGeom prst="rect">
            <a:avLst/>
          </a:prstGeom>
          <a:noFill/>
        </p:spPr>
        <p:txBody>
          <a:bodyPr wrap="square" rtlCol="0">
            <a:spAutoFit/>
          </a:bodyPr>
          <a:lstStyle/>
          <a:p>
            <a:pPr marL="0" marR="0" lvl="0" indent="0" algn="l" defTabSz="457200" rtl="0" eaLnBrk="1" fontAlgn="base" latinLnBrk="0" hangingPunct="1">
              <a:lnSpc>
                <a:spcPct val="110000"/>
              </a:lnSpc>
              <a:spcBef>
                <a:spcPts val="1200"/>
              </a:spcBef>
              <a:spcAft>
                <a:spcPct val="0"/>
              </a:spcAft>
              <a:buClrTx/>
              <a:buSzTx/>
              <a:buFont typeface="Arial" charset="0"/>
              <a:buNone/>
              <a:tabLst/>
              <a:defRPr/>
            </a:pPr>
            <a:r>
              <a:rPr kumimoji="0" lang="en-US" sz="1200" b="0" i="0" u="none" strike="noStrike" kern="1200" cap="none" spc="0" normalizeH="0" baseline="0" noProof="0" dirty="0" smtClean="0">
                <a:ln>
                  <a:noFill/>
                </a:ln>
                <a:solidFill>
                  <a:srgbClr val="5E6A71"/>
                </a:solidFill>
                <a:effectLst/>
                <a:uLnTx/>
                <a:uFillTx/>
                <a:latin typeface="Corbel"/>
                <a:ea typeface="ＭＳ Ｐゴシック" charset="0"/>
                <a:cs typeface="Corbel"/>
              </a:rPr>
              <a:t>https://www.facebook.com/CSCfi</a:t>
            </a:r>
            <a:endParaRPr lang="en-US" sz="1200" b="0" i="0" u="none" strike="noStrike" kern="1200" baseline="0" dirty="0" smtClean="0">
              <a:solidFill>
                <a:srgbClr val="5E6A71"/>
              </a:solidFill>
              <a:latin typeface="Calibri" charset="0"/>
              <a:ea typeface="ＭＳ Ｐゴシック" charset="0"/>
              <a:cs typeface="ＭＳ Ｐゴシック" charset="0"/>
            </a:endParaRPr>
          </a:p>
        </p:txBody>
      </p:sp>
      <p:grpSp>
        <p:nvGrpSpPr>
          <p:cNvPr id="27" name="Group 26"/>
          <p:cNvGrpSpPr/>
          <p:nvPr userDrawn="1"/>
        </p:nvGrpSpPr>
        <p:grpSpPr>
          <a:xfrm>
            <a:off x="6951347" y="3864594"/>
            <a:ext cx="385064" cy="385062"/>
            <a:chOff x="1498600" y="2192338"/>
            <a:chExt cx="223838" cy="223837"/>
          </a:xfrm>
        </p:grpSpPr>
        <p:sp>
          <p:nvSpPr>
            <p:cNvPr id="28" name="Freeform 1"/>
            <p:cNvSpPr>
              <a:spLocks noChangeArrowheads="1"/>
            </p:cNvSpPr>
            <p:nvPr/>
          </p:nvSpPr>
          <p:spPr bwMode="auto">
            <a:xfrm>
              <a:off x="1498600" y="2192338"/>
              <a:ext cx="223838" cy="223837"/>
            </a:xfrm>
            <a:custGeom>
              <a:avLst/>
              <a:gdLst>
                <a:gd name="T0" fmla="*/ 620 w 621"/>
                <a:gd name="T1" fmla="*/ 309 h 621"/>
                <a:gd name="T2" fmla="*/ 310 w 621"/>
                <a:gd name="T3" fmla="*/ 0 h 621"/>
                <a:gd name="T4" fmla="*/ 0 w 621"/>
                <a:gd name="T5" fmla="*/ 309 h 621"/>
                <a:gd name="T6" fmla="*/ 310 w 621"/>
                <a:gd name="T7" fmla="*/ 620 h 621"/>
                <a:gd name="T8" fmla="*/ 620 w 621"/>
                <a:gd name="T9" fmla="*/ 309 h 621"/>
              </a:gdLst>
              <a:ahLst/>
              <a:cxnLst>
                <a:cxn ang="0">
                  <a:pos x="T0" y="T1"/>
                </a:cxn>
                <a:cxn ang="0">
                  <a:pos x="T2" y="T3"/>
                </a:cxn>
                <a:cxn ang="0">
                  <a:pos x="T4" y="T5"/>
                </a:cxn>
                <a:cxn ang="0">
                  <a:pos x="T6" y="T7"/>
                </a:cxn>
                <a:cxn ang="0">
                  <a:pos x="T8" y="T9"/>
                </a:cxn>
              </a:cxnLst>
              <a:rect l="0" t="0" r="r" b="b"/>
              <a:pathLst>
                <a:path w="621" h="621">
                  <a:moveTo>
                    <a:pt x="620" y="309"/>
                  </a:moveTo>
                  <a:cubicBezTo>
                    <a:pt x="620" y="139"/>
                    <a:pt x="481" y="0"/>
                    <a:pt x="310" y="0"/>
                  </a:cubicBezTo>
                  <a:cubicBezTo>
                    <a:pt x="139" y="0"/>
                    <a:pt x="0" y="139"/>
                    <a:pt x="0" y="309"/>
                  </a:cubicBezTo>
                  <a:cubicBezTo>
                    <a:pt x="0" y="481"/>
                    <a:pt x="139" y="620"/>
                    <a:pt x="310" y="620"/>
                  </a:cubicBezTo>
                  <a:cubicBezTo>
                    <a:pt x="481" y="620"/>
                    <a:pt x="620" y="481"/>
                    <a:pt x="620" y="309"/>
                  </a:cubicBezTo>
                </a:path>
              </a:pathLst>
            </a:custGeom>
            <a:solidFill>
              <a:srgbClr val="385D9B"/>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29" name="Freeform 2"/>
            <p:cNvSpPr>
              <a:spLocks noChangeArrowheads="1"/>
            </p:cNvSpPr>
            <p:nvPr/>
          </p:nvSpPr>
          <p:spPr bwMode="auto">
            <a:xfrm>
              <a:off x="1582738" y="2247900"/>
              <a:ext cx="57150" cy="109538"/>
            </a:xfrm>
            <a:custGeom>
              <a:avLst/>
              <a:gdLst>
                <a:gd name="T0" fmla="*/ 103 w 159"/>
                <a:gd name="T1" fmla="*/ 305 h 306"/>
                <a:gd name="T2" fmla="*/ 103 w 159"/>
                <a:gd name="T3" fmla="*/ 165 h 306"/>
                <a:gd name="T4" fmla="*/ 149 w 159"/>
                <a:gd name="T5" fmla="*/ 165 h 306"/>
                <a:gd name="T6" fmla="*/ 156 w 159"/>
                <a:gd name="T7" fmla="*/ 112 h 306"/>
                <a:gd name="T8" fmla="*/ 103 w 159"/>
                <a:gd name="T9" fmla="*/ 112 h 306"/>
                <a:gd name="T10" fmla="*/ 103 w 159"/>
                <a:gd name="T11" fmla="*/ 78 h 306"/>
                <a:gd name="T12" fmla="*/ 130 w 159"/>
                <a:gd name="T13" fmla="*/ 51 h 306"/>
                <a:gd name="T14" fmla="*/ 158 w 159"/>
                <a:gd name="T15" fmla="*/ 51 h 306"/>
                <a:gd name="T16" fmla="*/ 158 w 159"/>
                <a:gd name="T17" fmla="*/ 3 h 306"/>
                <a:gd name="T18" fmla="*/ 116 w 159"/>
                <a:gd name="T19" fmla="*/ 0 h 306"/>
                <a:gd name="T20" fmla="*/ 47 w 159"/>
                <a:gd name="T21" fmla="*/ 72 h 306"/>
                <a:gd name="T22" fmla="*/ 47 w 159"/>
                <a:gd name="T23" fmla="*/ 112 h 306"/>
                <a:gd name="T24" fmla="*/ 0 w 159"/>
                <a:gd name="T25" fmla="*/ 112 h 306"/>
                <a:gd name="T26" fmla="*/ 0 w 159"/>
                <a:gd name="T27" fmla="*/ 165 h 306"/>
                <a:gd name="T28" fmla="*/ 47 w 159"/>
                <a:gd name="T29" fmla="*/ 165 h 306"/>
                <a:gd name="T30" fmla="*/ 47 w 159"/>
                <a:gd name="T31" fmla="*/ 305 h 306"/>
                <a:gd name="T32" fmla="*/ 103 w 159"/>
                <a:gd name="T33" fmla="*/ 305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9" h="306">
                  <a:moveTo>
                    <a:pt x="103" y="305"/>
                  </a:moveTo>
                  <a:lnTo>
                    <a:pt x="103" y="165"/>
                  </a:lnTo>
                  <a:lnTo>
                    <a:pt x="149" y="165"/>
                  </a:lnTo>
                  <a:lnTo>
                    <a:pt x="156" y="112"/>
                  </a:lnTo>
                  <a:lnTo>
                    <a:pt x="103" y="112"/>
                  </a:lnTo>
                  <a:lnTo>
                    <a:pt x="103" y="78"/>
                  </a:lnTo>
                  <a:cubicBezTo>
                    <a:pt x="103" y="62"/>
                    <a:pt x="107" y="51"/>
                    <a:pt x="130" y="51"/>
                  </a:cubicBezTo>
                  <a:lnTo>
                    <a:pt x="158" y="51"/>
                  </a:lnTo>
                  <a:lnTo>
                    <a:pt x="158" y="3"/>
                  </a:lnTo>
                  <a:cubicBezTo>
                    <a:pt x="153" y="2"/>
                    <a:pt x="136" y="0"/>
                    <a:pt x="116" y="0"/>
                  </a:cubicBezTo>
                  <a:cubicBezTo>
                    <a:pt x="75" y="0"/>
                    <a:pt x="47" y="26"/>
                    <a:pt x="47" y="72"/>
                  </a:cubicBezTo>
                  <a:lnTo>
                    <a:pt x="47" y="112"/>
                  </a:lnTo>
                  <a:lnTo>
                    <a:pt x="0" y="112"/>
                  </a:lnTo>
                  <a:lnTo>
                    <a:pt x="0" y="165"/>
                  </a:lnTo>
                  <a:lnTo>
                    <a:pt x="47" y="165"/>
                  </a:lnTo>
                  <a:lnTo>
                    <a:pt x="47" y="305"/>
                  </a:lnTo>
                  <a:lnTo>
                    <a:pt x="103" y="305"/>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grpSp>
      <p:grpSp>
        <p:nvGrpSpPr>
          <p:cNvPr id="30" name="Group 29"/>
          <p:cNvGrpSpPr/>
          <p:nvPr userDrawn="1"/>
        </p:nvGrpSpPr>
        <p:grpSpPr>
          <a:xfrm>
            <a:off x="6951347" y="4484166"/>
            <a:ext cx="385062" cy="385062"/>
            <a:chOff x="2036763" y="2192338"/>
            <a:chExt cx="223837" cy="223837"/>
          </a:xfrm>
        </p:grpSpPr>
        <p:sp>
          <p:nvSpPr>
            <p:cNvPr id="31" name="Freeform 14"/>
            <p:cNvSpPr>
              <a:spLocks noChangeArrowheads="1"/>
            </p:cNvSpPr>
            <p:nvPr/>
          </p:nvSpPr>
          <p:spPr bwMode="auto">
            <a:xfrm>
              <a:off x="2036763" y="2192338"/>
              <a:ext cx="223837" cy="223837"/>
            </a:xfrm>
            <a:custGeom>
              <a:avLst/>
              <a:gdLst>
                <a:gd name="T0" fmla="*/ 621 w 622"/>
                <a:gd name="T1" fmla="*/ 309 h 621"/>
                <a:gd name="T2" fmla="*/ 310 w 622"/>
                <a:gd name="T3" fmla="*/ 0 h 621"/>
                <a:gd name="T4" fmla="*/ 0 w 622"/>
                <a:gd name="T5" fmla="*/ 309 h 621"/>
                <a:gd name="T6" fmla="*/ 310 w 622"/>
                <a:gd name="T7" fmla="*/ 620 h 621"/>
                <a:gd name="T8" fmla="*/ 621 w 622"/>
                <a:gd name="T9" fmla="*/ 309 h 621"/>
              </a:gdLst>
              <a:ahLst/>
              <a:cxnLst>
                <a:cxn ang="0">
                  <a:pos x="T0" y="T1"/>
                </a:cxn>
                <a:cxn ang="0">
                  <a:pos x="T2" y="T3"/>
                </a:cxn>
                <a:cxn ang="0">
                  <a:pos x="T4" y="T5"/>
                </a:cxn>
                <a:cxn ang="0">
                  <a:pos x="T6" y="T7"/>
                </a:cxn>
                <a:cxn ang="0">
                  <a:pos x="T8" y="T9"/>
                </a:cxn>
              </a:cxnLst>
              <a:rect l="0" t="0" r="r" b="b"/>
              <a:pathLst>
                <a:path w="622" h="621">
                  <a:moveTo>
                    <a:pt x="621" y="309"/>
                  </a:moveTo>
                  <a:cubicBezTo>
                    <a:pt x="621" y="139"/>
                    <a:pt x="481" y="0"/>
                    <a:pt x="310" y="0"/>
                  </a:cubicBezTo>
                  <a:cubicBezTo>
                    <a:pt x="138" y="0"/>
                    <a:pt x="0" y="139"/>
                    <a:pt x="0" y="309"/>
                  </a:cubicBezTo>
                  <a:cubicBezTo>
                    <a:pt x="0" y="481"/>
                    <a:pt x="138" y="620"/>
                    <a:pt x="310" y="620"/>
                  </a:cubicBezTo>
                  <a:cubicBezTo>
                    <a:pt x="481" y="620"/>
                    <a:pt x="621" y="481"/>
                    <a:pt x="621" y="309"/>
                  </a:cubicBezTo>
                </a:path>
              </a:pathLst>
            </a:custGeom>
            <a:solidFill>
              <a:srgbClr val="00AEE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2" name="Freeform 15"/>
            <p:cNvSpPr>
              <a:spLocks noChangeArrowheads="1"/>
            </p:cNvSpPr>
            <p:nvPr/>
          </p:nvSpPr>
          <p:spPr bwMode="auto">
            <a:xfrm>
              <a:off x="2092325" y="2257425"/>
              <a:ext cx="112713" cy="92075"/>
            </a:xfrm>
            <a:custGeom>
              <a:avLst/>
              <a:gdLst>
                <a:gd name="T0" fmla="*/ 276 w 314"/>
                <a:gd name="T1" fmla="*/ 40 h 254"/>
                <a:gd name="T2" fmla="*/ 304 w 314"/>
                <a:gd name="T3" fmla="*/ 5 h 254"/>
                <a:gd name="T4" fmla="*/ 263 w 314"/>
                <a:gd name="T5" fmla="*/ 20 h 254"/>
                <a:gd name="T6" fmla="*/ 217 w 314"/>
                <a:gd name="T7" fmla="*/ 0 h 254"/>
                <a:gd name="T8" fmla="*/ 152 w 314"/>
                <a:gd name="T9" fmla="*/ 64 h 254"/>
                <a:gd name="T10" fmla="*/ 154 w 314"/>
                <a:gd name="T11" fmla="*/ 79 h 254"/>
                <a:gd name="T12" fmla="*/ 22 w 314"/>
                <a:gd name="T13" fmla="*/ 12 h 254"/>
                <a:gd name="T14" fmla="*/ 13 w 314"/>
                <a:gd name="T15" fmla="*/ 44 h 254"/>
                <a:gd name="T16" fmla="*/ 42 w 314"/>
                <a:gd name="T17" fmla="*/ 97 h 254"/>
                <a:gd name="T18" fmla="*/ 12 w 314"/>
                <a:gd name="T19" fmla="*/ 89 h 254"/>
                <a:gd name="T20" fmla="*/ 12 w 314"/>
                <a:gd name="T21" fmla="*/ 90 h 254"/>
                <a:gd name="T22" fmla="*/ 64 w 314"/>
                <a:gd name="T23" fmla="*/ 152 h 254"/>
                <a:gd name="T24" fmla="*/ 47 w 314"/>
                <a:gd name="T25" fmla="*/ 154 h 254"/>
                <a:gd name="T26" fmla="*/ 35 w 314"/>
                <a:gd name="T27" fmla="*/ 153 h 254"/>
                <a:gd name="T28" fmla="*/ 95 w 314"/>
                <a:gd name="T29" fmla="*/ 198 h 254"/>
                <a:gd name="T30" fmla="*/ 15 w 314"/>
                <a:gd name="T31" fmla="*/ 225 h 254"/>
                <a:gd name="T32" fmla="*/ 0 w 314"/>
                <a:gd name="T33" fmla="*/ 224 h 254"/>
                <a:gd name="T34" fmla="*/ 98 w 314"/>
                <a:gd name="T35" fmla="*/ 253 h 254"/>
                <a:gd name="T36" fmla="*/ 281 w 314"/>
                <a:gd name="T37" fmla="*/ 72 h 254"/>
                <a:gd name="T38" fmla="*/ 281 w 314"/>
                <a:gd name="T39" fmla="*/ 63 h 254"/>
                <a:gd name="T40" fmla="*/ 313 w 314"/>
                <a:gd name="T41" fmla="*/ 30 h 254"/>
                <a:gd name="T42" fmla="*/ 276 w 314"/>
                <a:gd name="T43" fmla="*/ 4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4" h="254">
                  <a:moveTo>
                    <a:pt x="276" y="40"/>
                  </a:moveTo>
                  <a:cubicBezTo>
                    <a:pt x="289" y="32"/>
                    <a:pt x="299" y="20"/>
                    <a:pt x="304" y="5"/>
                  </a:cubicBezTo>
                  <a:cubicBezTo>
                    <a:pt x="292" y="12"/>
                    <a:pt x="278" y="17"/>
                    <a:pt x="263" y="20"/>
                  </a:cubicBezTo>
                  <a:cubicBezTo>
                    <a:pt x="252" y="8"/>
                    <a:pt x="235" y="0"/>
                    <a:pt x="217" y="0"/>
                  </a:cubicBezTo>
                  <a:cubicBezTo>
                    <a:pt x="181" y="0"/>
                    <a:pt x="152" y="29"/>
                    <a:pt x="152" y="64"/>
                  </a:cubicBezTo>
                  <a:cubicBezTo>
                    <a:pt x="152" y="69"/>
                    <a:pt x="153" y="74"/>
                    <a:pt x="154" y="79"/>
                  </a:cubicBezTo>
                  <a:cubicBezTo>
                    <a:pt x="101" y="76"/>
                    <a:pt x="53" y="51"/>
                    <a:pt x="22" y="12"/>
                  </a:cubicBezTo>
                  <a:cubicBezTo>
                    <a:pt x="16" y="21"/>
                    <a:pt x="13" y="32"/>
                    <a:pt x="13" y="44"/>
                  </a:cubicBezTo>
                  <a:cubicBezTo>
                    <a:pt x="13" y="66"/>
                    <a:pt x="24" y="86"/>
                    <a:pt x="42" y="97"/>
                  </a:cubicBezTo>
                  <a:cubicBezTo>
                    <a:pt x="31" y="97"/>
                    <a:pt x="21" y="94"/>
                    <a:pt x="12" y="89"/>
                  </a:cubicBezTo>
                  <a:lnTo>
                    <a:pt x="12" y="90"/>
                  </a:lnTo>
                  <a:cubicBezTo>
                    <a:pt x="12" y="120"/>
                    <a:pt x="35" y="146"/>
                    <a:pt x="64" y="152"/>
                  </a:cubicBezTo>
                  <a:cubicBezTo>
                    <a:pt x="59" y="154"/>
                    <a:pt x="53" y="154"/>
                    <a:pt x="47" y="154"/>
                  </a:cubicBezTo>
                  <a:cubicBezTo>
                    <a:pt x="43" y="154"/>
                    <a:pt x="39" y="154"/>
                    <a:pt x="35" y="153"/>
                  </a:cubicBezTo>
                  <a:cubicBezTo>
                    <a:pt x="43" y="179"/>
                    <a:pt x="67" y="197"/>
                    <a:pt x="95" y="198"/>
                  </a:cubicBezTo>
                  <a:cubicBezTo>
                    <a:pt x="73" y="215"/>
                    <a:pt x="45" y="225"/>
                    <a:pt x="15" y="225"/>
                  </a:cubicBezTo>
                  <a:cubicBezTo>
                    <a:pt x="10" y="225"/>
                    <a:pt x="5" y="225"/>
                    <a:pt x="0" y="224"/>
                  </a:cubicBezTo>
                  <a:cubicBezTo>
                    <a:pt x="28" y="243"/>
                    <a:pt x="62" y="253"/>
                    <a:pt x="98" y="253"/>
                  </a:cubicBezTo>
                  <a:cubicBezTo>
                    <a:pt x="216" y="253"/>
                    <a:pt x="281" y="155"/>
                    <a:pt x="281" y="72"/>
                  </a:cubicBezTo>
                  <a:cubicBezTo>
                    <a:pt x="281" y="69"/>
                    <a:pt x="281" y="66"/>
                    <a:pt x="281" y="63"/>
                  </a:cubicBezTo>
                  <a:cubicBezTo>
                    <a:pt x="293" y="54"/>
                    <a:pt x="304" y="43"/>
                    <a:pt x="313" y="30"/>
                  </a:cubicBezTo>
                  <a:cubicBezTo>
                    <a:pt x="301" y="35"/>
                    <a:pt x="289" y="39"/>
                    <a:pt x="276" y="40"/>
                  </a:cubicBez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grpSp>
      <p:grpSp>
        <p:nvGrpSpPr>
          <p:cNvPr id="33" name="Group 32"/>
          <p:cNvGrpSpPr/>
          <p:nvPr userDrawn="1"/>
        </p:nvGrpSpPr>
        <p:grpSpPr>
          <a:xfrm>
            <a:off x="6951347" y="5103738"/>
            <a:ext cx="385064" cy="385062"/>
            <a:chOff x="2574925" y="2192338"/>
            <a:chExt cx="223838" cy="223837"/>
          </a:xfrm>
        </p:grpSpPr>
        <p:sp>
          <p:nvSpPr>
            <p:cNvPr id="34" name="Freeform 3"/>
            <p:cNvSpPr>
              <a:spLocks noChangeArrowheads="1"/>
            </p:cNvSpPr>
            <p:nvPr/>
          </p:nvSpPr>
          <p:spPr bwMode="auto">
            <a:xfrm>
              <a:off x="2574925" y="2192338"/>
              <a:ext cx="223838" cy="223837"/>
            </a:xfrm>
            <a:custGeom>
              <a:avLst/>
              <a:gdLst>
                <a:gd name="T0" fmla="*/ 621 w 622"/>
                <a:gd name="T1" fmla="*/ 309 h 621"/>
                <a:gd name="T2" fmla="*/ 311 w 622"/>
                <a:gd name="T3" fmla="*/ 0 h 621"/>
                <a:gd name="T4" fmla="*/ 0 w 622"/>
                <a:gd name="T5" fmla="*/ 309 h 621"/>
                <a:gd name="T6" fmla="*/ 311 w 622"/>
                <a:gd name="T7" fmla="*/ 620 h 621"/>
                <a:gd name="T8" fmla="*/ 621 w 622"/>
                <a:gd name="T9" fmla="*/ 309 h 621"/>
              </a:gdLst>
              <a:ahLst/>
              <a:cxnLst>
                <a:cxn ang="0">
                  <a:pos x="T0" y="T1"/>
                </a:cxn>
                <a:cxn ang="0">
                  <a:pos x="T2" y="T3"/>
                </a:cxn>
                <a:cxn ang="0">
                  <a:pos x="T4" y="T5"/>
                </a:cxn>
                <a:cxn ang="0">
                  <a:pos x="T6" y="T7"/>
                </a:cxn>
                <a:cxn ang="0">
                  <a:pos x="T8" y="T9"/>
                </a:cxn>
              </a:cxnLst>
              <a:rect l="0" t="0" r="r" b="b"/>
              <a:pathLst>
                <a:path w="622" h="621">
                  <a:moveTo>
                    <a:pt x="621" y="309"/>
                  </a:moveTo>
                  <a:cubicBezTo>
                    <a:pt x="621" y="139"/>
                    <a:pt x="482" y="0"/>
                    <a:pt x="311" y="0"/>
                  </a:cubicBezTo>
                  <a:cubicBezTo>
                    <a:pt x="139" y="0"/>
                    <a:pt x="0" y="139"/>
                    <a:pt x="0" y="309"/>
                  </a:cubicBezTo>
                  <a:cubicBezTo>
                    <a:pt x="0" y="481"/>
                    <a:pt x="139" y="620"/>
                    <a:pt x="311" y="620"/>
                  </a:cubicBezTo>
                  <a:cubicBezTo>
                    <a:pt x="482" y="620"/>
                    <a:pt x="621" y="481"/>
                    <a:pt x="621" y="309"/>
                  </a:cubicBezTo>
                </a:path>
              </a:pathLst>
            </a:custGeom>
            <a:solidFill>
              <a:srgbClr val="D9263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5" name="Freeform 4"/>
            <p:cNvSpPr>
              <a:spLocks noChangeArrowheads="1"/>
            </p:cNvSpPr>
            <p:nvPr/>
          </p:nvSpPr>
          <p:spPr bwMode="auto">
            <a:xfrm>
              <a:off x="2647950" y="2290763"/>
              <a:ext cx="20638" cy="38100"/>
            </a:xfrm>
            <a:custGeom>
              <a:avLst/>
              <a:gdLst>
                <a:gd name="T0" fmla="*/ 55 w 56"/>
                <a:gd name="T1" fmla="*/ 103 h 106"/>
                <a:gd name="T2" fmla="*/ 35 w 56"/>
                <a:gd name="T3" fmla="*/ 103 h 106"/>
                <a:gd name="T4" fmla="*/ 35 w 56"/>
                <a:gd name="T5" fmla="*/ 92 h 106"/>
                <a:gd name="T6" fmla="*/ 15 w 56"/>
                <a:gd name="T7" fmla="*/ 105 h 106"/>
                <a:gd name="T8" fmla="*/ 2 w 56"/>
                <a:gd name="T9" fmla="*/ 97 h 106"/>
                <a:gd name="T10" fmla="*/ 0 w 56"/>
                <a:gd name="T11" fmla="*/ 81 h 106"/>
                <a:gd name="T12" fmla="*/ 0 w 56"/>
                <a:gd name="T13" fmla="*/ 0 h 106"/>
                <a:gd name="T14" fmla="*/ 20 w 56"/>
                <a:gd name="T15" fmla="*/ 0 h 106"/>
                <a:gd name="T16" fmla="*/ 20 w 56"/>
                <a:gd name="T17" fmla="*/ 76 h 106"/>
                <a:gd name="T18" fmla="*/ 20 w 56"/>
                <a:gd name="T19" fmla="*/ 83 h 106"/>
                <a:gd name="T20" fmla="*/ 24 w 56"/>
                <a:gd name="T21" fmla="*/ 87 h 106"/>
                <a:gd name="T22" fmla="*/ 35 w 56"/>
                <a:gd name="T23" fmla="*/ 78 h 106"/>
                <a:gd name="T24" fmla="*/ 35 w 56"/>
                <a:gd name="T25" fmla="*/ 0 h 106"/>
                <a:gd name="T26" fmla="*/ 55 w 56"/>
                <a:gd name="T27" fmla="*/ 0 h 106"/>
                <a:gd name="T28" fmla="*/ 55 w 56"/>
                <a:gd name="T29" fmla="*/ 10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106">
                  <a:moveTo>
                    <a:pt x="55" y="103"/>
                  </a:moveTo>
                  <a:lnTo>
                    <a:pt x="35" y="103"/>
                  </a:lnTo>
                  <a:lnTo>
                    <a:pt x="35" y="92"/>
                  </a:lnTo>
                  <a:cubicBezTo>
                    <a:pt x="28" y="100"/>
                    <a:pt x="21" y="105"/>
                    <a:pt x="15" y="105"/>
                  </a:cubicBezTo>
                  <a:cubicBezTo>
                    <a:pt x="8" y="105"/>
                    <a:pt x="4" y="102"/>
                    <a:pt x="2" y="97"/>
                  </a:cubicBezTo>
                  <a:cubicBezTo>
                    <a:pt x="1" y="93"/>
                    <a:pt x="0" y="89"/>
                    <a:pt x="0" y="81"/>
                  </a:cubicBezTo>
                  <a:lnTo>
                    <a:pt x="0" y="0"/>
                  </a:lnTo>
                  <a:lnTo>
                    <a:pt x="20" y="0"/>
                  </a:lnTo>
                  <a:lnTo>
                    <a:pt x="20" y="76"/>
                  </a:lnTo>
                  <a:lnTo>
                    <a:pt x="20" y="83"/>
                  </a:lnTo>
                  <a:cubicBezTo>
                    <a:pt x="20" y="86"/>
                    <a:pt x="21" y="87"/>
                    <a:pt x="24" y="87"/>
                  </a:cubicBezTo>
                  <a:cubicBezTo>
                    <a:pt x="28" y="87"/>
                    <a:pt x="31" y="84"/>
                    <a:pt x="35" y="78"/>
                  </a:cubicBezTo>
                  <a:lnTo>
                    <a:pt x="35" y="0"/>
                  </a:lnTo>
                  <a:lnTo>
                    <a:pt x="55" y="0"/>
                  </a:lnTo>
                  <a:lnTo>
                    <a:pt x="55" y="103"/>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6" name="Freeform 5"/>
            <p:cNvSpPr>
              <a:spLocks noChangeArrowheads="1"/>
            </p:cNvSpPr>
            <p:nvPr/>
          </p:nvSpPr>
          <p:spPr bwMode="auto">
            <a:xfrm>
              <a:off x="2622550" y="2290763"/>
              <a:ext cx="20638" cy="38100"/>
            </a:xfrm>
            <a:custGeom>
              <a:avLst/>
              <a:gdLst>
                <a:gd name="T0" fmla="*/ 36 w 57"/>
                <a:gd name="T1" fmla="*/ 73 h 107"/>
                <a:gd name="T2" fmla="*/ 28 w 57"/>
                <a:gd name="T3" fmla="*/ 88 h 107"/>
                <a:gd name="T4" fmla="*/ 19 w 57"/>
                <a:gd name="T5" fmla="*/ 73 h 107"/>
                <a:gd name="T6" fmla="*/ 19 w 57"/>
                <a:gd name="T7" fmla="*/ 32 h 107"/>
                <a:gd name="T8" fmla="*/ 28 w 57"/>
                <a:gd name="T9" fmla="*/ 16 h 107"/>
                <a:gd name="T10" fmla="*/ 36 w 57"/>
                <a:gd name="T11" fmla="*/ 32 h 107"/>
                <a:gd name="T12" fmla="*/ 36 w 57"/>
                <a:gd name="T13" fmla="*/ 73 h 107"/>
                <a:gd name="T14" fmla="*/ 56 w 57"/>
                <a:gd name="T15" fmla="*/ 34 h 107"/>
                <a:gd name="T16" fmla="*/ 49 w 57"/>
                <a:gd name="T17" fmla="*/ 10 h 107"/>
                <a:gd name="T18" fmla="*/ 28 w 57"/>
                <a:gd name="T19" fmla="*/ 0 h 107"/>
                <a:gd name="T20" fmla="*/ 6 w 57"/>
                <a:gd name="T21" fmla="*/ 10 h 107"/>
                <a:gd name="T22" fmla="*/ 0 w 57"/>
                <a:gd name="T23" fmla="*/ 34 h 107"/>
                <a:gd name="T24" fmla="*/ 0 w 57"/>
                <a:gd name="T25" fmla="*/ 71 h 107"/>
                <a:gd name="T26" fmla="*/ 6 w 57"/>
                <a:gd name="T27" fmla="*/ 95 h 107"/>
                <a:gd name="T28" fmla="*/ 28 w 57"/>
                <a:gd name="T29" fmla="*/ 106 h 107"/>
                <a:gd name="T30" fmla="*/ 50 w 57"/>
                <a:gd name="T31" fmla="*/ 95 h 107"/>
                <a:gd name="T32" fmla="*/ 56 w 57"/>
                <a:gd name="T33" fmla="*/ 71 h 107"/>
                <a:gd name="T34" fmla="*/ 56 w 57"/>
                <a:gd name="T35" fmla="*/ 3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107">
                  <a:moveTo>
                    <a:pt x="36" y="73"/>
                  </a:moveTo>
                  <a:cubicBezTo>
                    <a:pt x="37" y="83"/>
                    <a:pt x="34" y="88"/>
                    <a:pt x="28" y="88"/>
                  </a:cubicBezTo>
                  <a:cubicBezTo>
                    <a:pt x="21" y="88"/>
                    <a:pt x="18" y="83"/>
                    <a:pt x="19" y="73"/>
                  </a:cubicBezTo>
                  <a:lnTo>
                    <a:pt x="19" y="32"/>
                  </a:lnTo>
                  <a:cubicBezTo>
                    <a:pt x="18" y="21"/>
                    <a:pt x="21" y="16"/>
                    <a:pt x="28" y="16"/>
                  </a:cubicBezTo>
                  <a:cubicBezTo>
                    <a:pt x="34" y="16"/>
                    <a:pt x="37" y="21"/>
                    <a:pt x="36" y="32"/>
                  </a:cubicBezTo>
                  <a:lnTo>
                    <a:pt x="36" y="73"/>
                  </a:lnTo>
                  <a:close/>
                  <a:moveTo>
                    <a:pt x="56" y="34"/>
                  </a:moveTo>
                  <a:cubicBezTo>
                    <a:pt x="56" y="23"/>
                    <a:pt x="53" y="14"/>
                    <a:pt x="49" y="10"/>
                  </a:cubicBezTo>
                  <a:cubicBezTo>
                    <a:pt x="44" y="3"/>
                    <a:pt x="36" y="0"/>
                    <a:pt x="28" y="0"/>
                  </a:cubicBezTo>
                  <a:cubicBezTo>
                    <a:pt x="18" y="0"/>
                    <a:pt x="11" y="3"/>
                    <a:pt x="6" y="10"/>
                  </a:cubicBezTo>
                  <a:cubicBezTo>
                    <a:pt x="2" y="14"/>
                    <a:pt x="0" y="23"/>
                    <a:pt x="0" y="34"/>
                  </a:cubicBezTo>
                  <a:lnTo>
                    <a:pt x="0" y="71"/>
                  </a:lnTo>
                  <a:cubicBezTo>
                    <a:pt x="0" y="82"/>
                    <a:pt x="2" y="90"/>
                    <a:pt x="6" y="95"/>
                  </a:cubicBezTo>
                  <a:cubicBezTo>
                    <a:pt x="11" y="102"/>
                    <a:pt x="19" y="106"/>
                    <a:pt x="28" y="106"/>
                  </a:cubicBezTo>
                  <a:cubicBezTo>
                    <a:pt x="36" y="106"/>
                    <a:pt x="45" y="102"/>
                    <a:pt x="50" y="95"/>
                  </a:cubicBezTo>
                  <a:cubicBezTo>
                    <a:pt x="54" y="90"/>
                    <a:pt x="56" y="82"/>
                    <a:pt x="56" y="71"/>
                  </a:cubicBezTo>
                  <a:lnTo>
                    <a:pt x="56" y="34"/>
                  </a:ln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7" name="Freeform 6"/>
            <p:cNvSpPr>
              <a:spLocks noChangeArrowheads="1"/>
            </p:cNvSpPr>
            <p:nvPr/>
          </p:nvSpPr>
          <p:spPr bwMode="auto">
            <a:xfrm>
              <a:off x="2598738" y="2278063"/>
              <a:ext cx="26987" cy="50800"/>
            </a:xfrm>
            <a:custGeom>
              <a:avLst/>
              <a:gdLst>
                <a:gd name="T0" fmla="*/ 47 w 74"/>
                <a:gd name="T1" fmla="*/ 82 h 140"/>
                <a:gd name="T2" fmla="*/ 47 w 74"/>
                <a:gd name="T3" fmla="*/ 139 h 140"/>
                <a:gd name="T4" fmla="*/ 26 w 74"/>
                <a:gd name="T5" fmla="*/ 139 h 140"/>
                <a:gd name="T6" fmla="*/ 26 w 74"/>
                <a:gd name="T7" fmla="*/ 82 h 140"/>
                <a:gd name="T8" fmla="*/ 0 w 74"/>
                <a:gd name="T9" fmla="*/ 0 h 140"/>
                <a:gd name="T10" fmla="*/ 22 w 74"/>
                <a:gd name="T11" fmla="*/ 0 h 140"/>
                <a:gd name="T12" fmla="*/ 37 w 74"/>
                <a:gd name="T13" fmla="*/ 54 h 140"/>
                <a:gd name="T14" fmla="*/ 51 w 74"/>
                <a:gd name="T15" fmla="*/ 0 h 140"/>
                <a:gd name="T16" fmla="*/ 73 w 74"/>
                <a:gd name="T17" fmla="*/ 0 h 140"/>
                <a:gd name="T18" fmla="*/ 47 w 74"/>
                <a:gd name="T19" fmla="*/ 8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40">
                  <a:moveTo>
                    <a:pt x="47" y="82"/>
                  </a:moveTo>
                  <a:lnTo>
                    <a:pt x="47" y="139"/>
                  </a:lnTo>
                  <a:lnTo>
                    <a:pt x="26" y="139"/>
                  </a:lnTo>
                  <a:lnTo>
                    <a:pt x="26" y="82"/>
                  </a:lnTo>
                  <a:cubicBezTo>
                    <a:pt x="26" y="82"/>
                    <a:pt x="5" y="13"/>
                    <a:pt x="0" y="0"/>
                  </a:cubicBezTo>
                  <a:lnTo>
                    <a:pt x="22" y="0"/>
                  </a:lnTo>
                  <a:lnTo>
                    <a:pt x="37" y="54"/>
                  </a:lnTo>
                  <a:lnTo>
                    <a:pt x="51" y="0"/>
                  </a:lnTo>
                  <a:lnTo>
                    <a:pt x="73" y="0"/>
                  </a:lnTo>
                  <a:lnTo>
                    <a:pt x="47" y="82"/>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8" name="Freeform 7"/>
            <p:cNvSpPr>
              <a:spLocks noChangeArrowheads="1"/>
            </p:cNvSpPr>
            <p:nvPr/>
          </p:nvSpPr>
          <p:spPr bwMode="auto">
            <a:xfrm>
              <a:off x="2754313" y="2290763"/>
              <a:ext cx="20637" cy="38100"/>
            </a:xfrm>
            <a:custGeom>
              <a:avLst/>
              <a:gdLst>
                <a:gd name="T0" fmla="*/ 20 w 58"/>
                <a:gd name="T1" fmla="*/ 28 h 106"/>
                <a:gd name="T2" fmla="*/ 29 w 58"/>
                <a:gd name="T3" fmla="*/ 16 h 106"/>
                <a:gd name="T4" fmla="*/ 37 w 58"/>
                <a:gd name="T5" fmla="*/ 29 h 106"/>
                <a:gd name="T6" fmla="*/ 37 w 58"/>
                <a:gd name="T7" fmla="*/ 40 h 106"/>
                <a:gd name="T8" fmla="*/ 20 w 58"/>
                <a:gd name="T9" fmla="*/ 40 h 106"/>
                <a:gd name="T10" fmla="*/ 20 w 58"/>
                <a:gd name="T11" fmla="*/ 28 h 106"/>
                <a:gd name="T12" fmla="*/ 57 w 58"/>
                <a:gd name="T13" fmla="*/ 55 h 106"/>
                <a:gd name="T14" fmla="*/ 57 w 58"/>
                <a:gd name="T15" fmla="*/ 34 h 106"/>
                <a:gd name="T16" fmla="*/ 51 w 58"/>
                <a:gd name="T17" fmla="*/ 11 h 106"/>
                <a:gd name="T18" fmla="*/ 29 w 58"/>
                <a:gd name="T19" fmla="*/ 0 h 106"/>
                <a:gd name="T20" fmla="*/ 6 w 58"/>
                <a:gd name="T21" fmla="*/ 11 h 106"/>
                <a:gd name="T22" fmla="*/ 0 w 58"/>
                <a:gd name="T23" fmla="*/ 35 h 106"/>
                <a:gd name="T24" fmla="*/ 0 w 58"/>
                <a:gd name="T25" fmla="*/ 71 h 106"/>
                <a:gd name="T26" fmla="*/ 7 w 58"/>
                <a:gd name="T27" fmla="*/ 95 h 106"/>
                <a:gd name="T28" fmla="*/ 29 w 58"/>
                <a:gd name="T29" fmla="*/ 105 h 106"/>
                <a:gd name="T30" fmla="*/ 52 w 58"/>
                <a:gd name="T31" fmla="*/ 94 h 106"/>
                <a:gd name="T32" fmla="*/ 56 w 58"/>
                <a:gd name="T33" fmla="*/ 83 h 106"/>
                <a:gd name="T34" fmla="*/ 57 w 58"/>
                <a:gd name="T35" fmla="*/ 71 h 106"/>
                <a:gd name="T36" fmla="*/ 57 w 58"/>
                <a:gd name="T37" fmla="*/ 68 h 106"/>
                <a:gd name="T38" fmla="*/ 37 w 58"/>
                <a:gd name="T39" fmla="*/ 68 h 106"/>
                <a:gd name="T40" fmla="*/ 37 w 58"/>
                <a:gd name="T41" fmla="*/ 81 h 106"/>
                <a:gd name="T42" fmla="*/ 29 w 58"/>
                <a:gd name="T43" fmla="*/ 88 h 106"/>
                <a:gd name="T44" fmla="*/ 20 w 58"/>
                <a:gd name="T45" fmla="*/ 74 h 106"/>
                <a:gd name="T46" fmla="*/ 20 w 58"/>
                <a:gd name="T47" fmla="*/ 55 h 106"/>
                <a:gd name="T48" fmla="*/ 57 w 58"/>
                <a:gd name="T49"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106">
                  <a:moveTo>
                    <a:pt x="20" y="28"/>
                  </a:moveTo>
                  <a:cubicBezTo>
                    <a:pt x="20" y="19"/>
                    <a:pt x="22" y="16"/>
                    <a:pt x="29" y="16"/>
                  </a:cubicBezTo>
                  <a:cubicBezTo>
                    <a:pt x="35" y="16"/>
                    <a:pt x="37" y="19"/>
                    <a:pt x="37" y="29"/>
                  </a:cubicBezTo>
                  <a:lnTo>
                    <a:pt x="37" y="40"/>
                  </a:lnTo>
                  <a:lnTo>
                    <a:pt x="20" y="40"/>
                  </a:lnTo>
                  <a:lnTo>
                    <a:pt x="20" y="28"/>
                  </a:lnTo>
                  <a:close/>
                  <a:moveTo>
                    <a:pt x="57" y="55"/>
                  </a:moveTo>
                  <a:lnTo>
                    <a:pt x="57" y="34"/>
                  </a:lnTo>
                  <a:cubicBezTo>
                    <a:pt x="57" y="23"/>
                    <a:pt x="55" y="15"/>
                    <a:pt x="51" y="11"/>
                  </a:cubicBezTo>
                  <a:cubicBezTo>
                    <a:pt x="46" y="4"/>
                    <a:pt x="38" y="0"/>
                    <a:pt x="29" y="0"/>
                  </a:cubicBezTo>
                  <a:cubicBezTo>
                    <a:pt x="19" y="0"/>
                    <a:pt x="12" y="4"/>
                    <a:pt x="6" y="11"/>
                  </a:cubicBezTo>
                  <a:cubicBezTo>
                    <a:pt x="2" y="15"/>
                    <a:pt x="0" y="24"/>
                    <a:pt x="0" y="35"/>
                  </a:cubicBezTo>
                  <a:lnTo>
                    <a:pt x="0" y="71"/>
                  </a:lnTo>
                  <a:cubicBezTo>
                    <a:pt x="0" y="82"/>
                    <a:pt x="3" y="90"/>
                    <a:pt x="7" y="95"/>
                  </a:cubicBezTo>
                  <a:cubicBezTo>
                    <a:pt x="12" y="102"/>
                    <a:pt x="20" y="105"/>
                    <a:pt x="29" y="105"/>
                  </a:cubicBezTo>
                  <a:cubicBezTo>
                    <a:pt x="39" y="105"/>
                    <a:pt x="47" y="102"/>
                    <a:pt x="52" y="94"/>
                  </a:cubicBezTo>
                  <a:cubicBezTo>
                    <a:pt x="54" y="91"/>
                    <a:pt x="56" y="87"/>
                    <a:pt x="56" y="83"/>
                  </a:cubicBezTo>
                  <a:cubicBezTo>
                    <a:pt x="57" y="81"/>
                    <a:pt x="57" y="77"/>
                    <a:pt x="57" y="71"/>
                  </a:cubicBezTo>
                  <a:lnTo>
                    <a:pt x="57" y="68"/>
                  </a:lnTo>
                  <a:lnTo>
                    <a:pt x="37" y="68"/>
                  </a:lnTo>
                  <a:cubicBezTo>
                    <a:pt x="37" y="75"/>
                    <a:pt x="37" y="80"/>
                    <a:pt x="37" y="81"/>
                  </a:cubicBezTo>
                  <a:cubicBezTo>
                    <a:pt x="36" y="86"/>
                    <a:pt x="34" y="88"/>
                    <a:pt x="29" y="88"/>
                  </a:cubicBezTo>
                  <a:cubicBezTo>
                    <a:pt x="22" y="88"/>
                    <a:pt x="20" y="84"/>
                    <a:pt x="20" y="74"/>
                  </a:cubicBezTo>
                  <a:lnTo>
                    <a:pt x="20" y="55"/>
                  </a:lnTo>
                  <a:lnTo>
                    <a:pt x="57" y="55"/>
                  </a:ln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9" name="Freeform 8"/>
            <p:cNvSpPr>
              <a:spLocks noChangeArrowheads="1"/>
            </p:cNvSpPr>
            <p:nvPr/>
          </p:nvSpPr>
          <p:spPr bwMode="auto">
            <a:xfrm>
              <a:off x="2730500" y="2278063"/>
              <a:ext cx="20638" cy="50800"/>
            </a:xfrm>
            <a:custGeom>
              <a:avLst/>
              <a:gdLst>
                <a:gd name="T0" fmla="*/ 36 w 57"/>
                <a:gd name="T1" fmla="*/ 108 h 140"/>
                <a:gd name="T2" fmla="*/ 28 w 57"/>
                <a:gd name="T3" fmla="*/ 122 h 140"/>
                <a:gd name="T4" fmla="*/ 18 w 57"/>
                <a:gd name="T5" fmla="*/ 118 h 140"/>
                <a:gd name="T6" fmla="*/ 18 w 57"/>
                <a:gd name="T7" fmla="*/ 55 h 140"/>
                <a:gd name="T8" fmla="*/ 28 w 57"/>
                <a:gd name="T9" fmla="*/ 50 h 140"/>
                <a:gd name="T10" fmla="*/ 36 w 57"/>
                <a:gd name="T11" fmla="*/ 64 h 140"/>
                <a:gd name="T12" fmla="*/ 36 w 57"/>
                <a:gd name="T13" fmla="*/ 108 h 140"/>
                <a:gd name="T14" fmla="*/ 18 w 57"/>
                <a:gd name="T15" fmla="*/ 46 h 140"/>
                <a:gd name="T16" fmla="*/ 18 w 57"/>
                <a:gd name="T17" fmla="*/ 0 h 140"/>
                <a:gd name="T18" fmla="*/ 0 w 57"/>
                <a:gd name="T19" fmla="*/ 0 h 140"/>
                <a:gd name="T20" fmla="*/ 0 w 57"/>
                <a:gd name="T21" fmla="*/ 138 h 140"/>
                <a:gd name="T22" fmla="*/ 18 w 57"/>
                <a:gd name="T23" fmla="*/ 138 h 140"/>
                <a:gd name="T24" fmla="*/ 18 w 57"/>
                <a:gd name="T25" fmla="*/ 128 h 140"/>
                <a:gd name="T26" fmla="*/ 38 w 57"/>
                <a:gd name="T27" fmla="*/ 139 h 140"/>
                <a:gd name="T28" fmla="*/ 54 w 57"/>
                <a:gd name="T29" fmla="*/ 128 h 140"/>
                <a:gd name="T30" fmla="*/ 56 w 57"/>
                <a:gd name="T31" fmla="*/ 107 h 140"/>
                <a:gd name="T32" fmla="*/ 56 w 57"/>
                <a:gd name="T33" fmla="*/ 66 h 140"/>
                <a:gd name="T34" fmla="*/ 53 w 57"/>
                <a:gd name="T35" fmla="*/ 46 h 140"/>
                <a:gd name="T36" fmla="*/ 38 w 57"/>
                <a:gd name="T37" fmla="*/ 34 h 140"/>
                <a:gd name="T38" fmla="*/ 18 w 57"/>
                <a:gd name="T39" fmla="*/ 4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7" h="140">
                  <a:moveTo>
                    <a:pt x="36" y="108"/>
                  </a:moveTo>
                  <a:cubicBezTo>
                    <a:pt x="36" y="118"/>
                    <a:pt x="34" y="122"/>
                    <a:pt x="28" y="122"/>
                  </a:cubicBezTo>
                  <a:cubicBezTo>
                    <a:pt x="25" y="122"/>
                    <a:pt x="22" y="121"/>
                    <a:pt x="18" y="118"/>
                  </a:cubicBezTo>
                  <a:lnTo>
                    <a:pt x="18" y="55"/>
                  </a:lnTo>
                  <a:cubicBezTo>
                    <a:pt x="22" y="52"/>
                    <a:pt x="25" y="50"/>
                    <a:pt x="28" y="50"/>
                  </a:cubicBezTo>
                  <a:cubicBezTo>
                    <a:pt x="34" y="50"/>
                    <a:pt x="36" y="53"/>
                    <a:pt x="36" y="64"/>
                  </a:cubicBezTo>
                  <a:lnTo>
                    <a:pt x="36" y="108"/>
                  </a:lnTo>
                  <a:close/>
                  <a:moveTo>
                    <a:pt x="18" y="46"/>
                  </a:moveTo>
                  <a:lnTo>
                    <a:pt x="18" y="0"/>
                  </a:lnTo>
                  <a:lnTo>
                    <a:pt x="0" y="0"/>
                  </a:lnTo>
                  <a:lnTo>
                    <a:pt x="0" y="138"/>
                  </a:lnTo>
                  <a:lnTo>
                    <a:pt x="18" y="138"/>
                  </a:lnTo>
                  <a:lnTo>
                    <a:pt x="18" y="128"/>
                  </a:lnTo>
                  <a:cubicBezTo>
                    <a:pt x="25" y="135"/>
                    <a:pt x="32" y="139"/>
                    <a:pt x="38" y="139"/>
                  </a:cubicBezTo>
                  <a:cubicBezTo>
                    <a:pt x="46" y="139"/>
                    <a:pt x="51" y="135"/>
                    <a:pt x="54" y="128"/>
                  </a:cubicBezTo>
                  <a:cubicBezTo>
                    <a:pt x="55" y="123"/>
                    <a:pt x="56" y="117"/>
                    <a:pt x="56" y="107"/>
                  </a:cubicBezTo>
                  <a:lnTo>
                    <a:pt x="56" y="66"/>
                  </a:lnTo>
                  <a:cubicBezTo>
                    <a:pt x="56" y="56"/>
                    <a:pt x="54" y="49"/>
                    <a:pt x="53" y="46"/>
                  </a:cubicBezTo>
                  <a:cubicBezTo>
                    <a:pt x="51" y="38"/>
                    <a:pt x="46" y="34"/>
                    <a:pt x="38" y="34"/>
                  </a:cubicBezTo>
                  <a:cubicBezTo>
                    <a:pt x="31" y="34"/>
                    <a:pt x="24" y="38"/>
                    <a:pt x="18" y="46"/>
                  </a:cubicBez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40" name="Freeform 9"/>
            <p:cNvSpPr>
              <a:spLocks noChangeArrowheads="1"/>
            </p:cNvSpPr>
            <p:nvPr/>
          </p:nvSpPr>
          <p:spPr bwMode="auto">
            <a:xfrm>
              <a:off x="2705100" y="2290763"/>
              <a:ext cx="20638" cy="38100"/>
            </a:xfrm>
            <a:custGeom>
              <a:avLst/>
              <a:gdLst>
                <a:gd name="T0" fmla="*/ 55 w 56"/>
                <a:gd name="T1" fmla="*/ 102 h 105"/>
                <a:gd name="T2" fmla="*/ 36 w 56"/>
                <a:gd name="T3" fmla="*/ 102 h 105"/>
                <a:gd name="T4" fmla="*/ 36 w 56"/>
                <a:gd name="T5" fmla="*/ 91 h 105"/>
                <a:gd name="T6" fmla="*/ 15 w 56"/>
                <a:gd name="T7" fmla="*/ 104 h 105"/>
                <a:gd name="T8" fmla="*/ 3 w 56"/>
                <a:gd name="T9" fmla="*/ 96 h 105"/>
                <a:gd name="T10" fmla="*/ 0 w 56"/>
                <a:gd name="T11" fmla="*/ 80 h 105"/>
                <a:gd name="T12" fmla="*/ 0 w 56"/>
                <a:gd name="T13" fmla="*/ 0 h 105"/>
                <a:gd name="T14" fmla="*/ 20 w 56"/>
                <a:gd name="T15" fmla="*/ 0 h 105"/>
                <a:gd name="T16" fmla="*/ 20 w 56"/>
                <a:gd name="T17" fmla="*/ 75 h 105"/>
                <a:gd name="T18" fmla="*/ 20 w 56"/>
                <a:gd name="T19" fmla="*/ 82 h 105"/>
                <a:gd name="T20" fmla="*/ 24 w 56"/>
                <a:gd name="T21" fmla="*/ 86 h 105"/>
                <a:gd name="T22" fmla="*/ 36 w 56"/>
                <a:gd name="T23" fmla="*/ 77 h 105"/>
                <a:gd name="T24" fmla="*/ 36 w 56"/>
                <a:gd name="T25" fmla="*/ 0 h 105"/>
                <a:gd name="T26" fmla="*/ 55 w 56"/>
                <a:gd name="T27" fmla="*/ 0 h 105"/>
                <a:gd name="T28" fmla="*/ 55 w 56"/>
                <a:gd name="T29"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105">
                  <a:moveTo>
                    <a:pt x="55" y="102"/>
                  </a:moveTo>
                  <a:lnTo>
                    <a:pt x="36" y="102"/>
                  </a:lnTo>
                  <a:lnTo>
                    <a:pt x="36" y="91"/>
                  </a:lnTo>
                  <a:cubicBezTo>
                    <a:pt x="28" y="99"/>
                    <a:pt x="22" y="104"/>
                    <a:pt x="15" y="104"/>
                  </a:cubicBezTo>
                  <a:cubicBezTo>
                    <a:pt x="9" y="104"/>
                    <a:pt x="5" y="101"/>
                    <a:pt x="3" y="96"/>
                  </a:cubicBezTo>
                  <a:cubicBezTo>
                    <a:pt x="1" y="92"/>
                    <a:pt x="0" y="88"/>
                    <a:pt x="0" y="80"/>
                  </a:cubicBezTo>
                  <a:lnTo>
                    <a:pt x="0" y="0"/>
                  </a:lnTo>
                  <a:lnTo>
                    <a:pt x="20" y="0"/>
                  </a:lnTo>
                  <a:lnTo>
                    <a:pt x="20" y="75"/>
                  </a:lnTo>
                  <a:lnTo>
                    <a:pt x="20" y="82"/>
                  </a:lnTo>
                  <a:cubicBezTo>
                    <a:pt x="21" y="85"/>
                    <a:pt x="22" y="86"/>
                    <a:pt x="24" y="86"/>
                  </a:cubicBezTo>
                  <a:cubicBezTo>
                    <a:pt x="28" y="86"/>
                    <a:pt x="31" y="83"/>
                    <a:pt x="36" y="77"/>
                  </a:cubicBezTo>
                  <a:lnTo>
                    <a:pt x="36" y="0"/>
                  </a:lnTo>
                  <a:lnTo>
                    <a:pt x="55" y="0"/>
                  </a:lnTo>
                  <a:lnTo>
                    <a:pt x="55" y="102"/>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41" name="Freeform 10"/>
            <p:cNvSpPr>
              <a:spLocks noChangeArrowheads="1"/>
            </p:cNvSpPr>
            <p:nvPr/>
          </p:nvSpPr>
          <p:spPr bwMode="auto">
            <a:xfrm>
              <a:off x="2682875" y="2278063"/>
              <a:ext cx="23813" cy="50800"/>
            </a:xfrm>
            <a:custGeom>
              <a:avLst/>
              <a:gdLst>
                <a:gd name="T0" fmla="*/ 43 w 67"/>
                <a:gd name="T1" fmla="*/ 138 h 139"/>
                <a:gd name="T2" fmla="*/ 22 w 67"/>
                <a:gd name="T3" fmla="*/ 138 h 139"/>
                <a:gd name="T4" fmla="*/ 22 w 67"/>
                <a:gd name="T5" fmla="*/ 20 h 139"/>
                <a:gd name="T6" fmla="*/ 0 w 67"/>
                <a:gd name="T7" fmla="*/ 20 h 139"/>
                <a:gd name="T8" fmla="*/ 0 w 67"/>
                <a:gd name="T9" fmla="*/ 0 h 139"/>
                <a:gd name="T10" fmla="*/ 66 w 67"/>
                <a:gd name="T11" fmla="*/ 0 h 139"/>
                <a:gd name="T12" fmla="*/ 66 w 67"/>
                <a:gd name="T13" fmla="*/ 20 h 139"/>
                <a:gd name="T14" fmla="*/ 43 w 67"/>
                <a:gd name="T15" fmla="*/ 20 h 139"/>
                <a:gd name="T16" fmla="*/ 43 w 67"/>
                <a:gd name="T17" fmla="*/ 13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39">
                  <a:moveTo>
                    <a:pt x="43" y="138"/>
                  </a:moveTo>
                  <a:lnTo>
                    <a:pt x="22" y="138"/>
                  </a:lnTo>
                  <a:lnTo>
                    <a:pt x="22" y="20"/>
                  </a:lnTo>
                  <a:lnTo>
                    <a:pt x="0" y="20"/>
                  </a:lnTo>
                  <a:lnTo>
                    <a:pt x="0" y="0"/>
                  </a:lnTo>
                  <a:lnTo>
                    <a:pt x="66" y="0"/>
                  </a:lnTo>
                  <a:lnTo>
                    <a:pt x="66" y="20"/>
                  </a:lnTo>
                  <a:lnTo>
                    <a:pt x="43" y="20"/>
                  </a:lnTo>
                  <a:lnTo>
                    <a:pt x="43" y="138"/>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grpSp>
      <p:grpSp>
        <p:nvGrpSpPr>
          <p:cNvPr id="42" name="Group 41"/>
          <p:cNvGrpSpPr/>
          <p:nvPr userDrawn="1"/>
        </p:nvGrpSpPr>
        <p:grpSpPr>
          <a:xfrm>
            <a:off x="6951347" y="5723309"/>
            <a:ext cx="385062" cy="385062"/>
            <a:chOff x="3090863" y="2192338"/>
            <a:chExt cx="223837" cy="223837"/>
          </a:xfrm>
        </p:grpSpPr>
        <p:sp>
          <p:nvSpPr>
            <p:cNvPr id="43" name="Freeform 11"/>
            <p:cNvSpPr>
              <a:spLocks noChangeArrowheads="1"/>
            </p:cNvSpPr>
            <p:nvPr/>
          </p:nvSpPr>
          <p:spPr bwMode="auto">
            <a:xfrm>
              <a:off x="3090863" y="2192338"/>
              <a:ext cx="223837" cy="223837"/>
            </a:xfrm>
            <a:custGeom>
              <a:avLst/>
              <a:gdLst>
                <a:gd name="T0" fmla="*/ 621 w 622"/>
                <a:gd name="T1" fmla="*/ 309 h 621"/>
                <a:gd name="T2" fmla="*/ 310 w 622"/>
                <a:gd name="T3" fmla="*/ 0 h 621"/>
                <a:gd name="T4" fmla="*/ 0 w 622"/>
                <a:gd name="T5" fmla="*/ 309 h 621"/>
                <a:gd name="T6" fmla="*/ 310 w 622"/>
                <a:gd name="T7" fmla="*/ 620 h 621"/>
                <a:gd name="T8" fmla="*/ 621 w 622"/>
                <a:gd name="T9" fmla="*/ 309 h 621"/>
              </a:gdLst>
              <a:ahLst/>
              <a:cxnLst>
                <a:cxn ang="0">
                  <a:pos x="T0" y="T1"/>
                </a:cxn>
                <a:cxn ang="0">
                  <a:pos x="T2" y="T3"/>
                </a:cxn>
                <a:cxn ang="0">
                  <a:pos x="T4" y="T5"/>
                </a:cxn>
                <a:cxn ang="0">
                  <a:pos x="T6" y="T7"/>
                </a:cxn>
                <a:cxn ang="0">
                  <a:pos x="T8" y="T9"/>
                </a:cxn>
              </a:cxnLst>
              <a:rect l="0" t="0" r="r" b="b"/>
              <a:pathLst>
                <a:path w="622" h="621">
                  <a:moveTo>
                    <a:pt x="621" y="309"/>
                  </a:moveTo>
                  <a:cubicBezTo>
                    <a:pt x="621" y="139"/>
                    <a:pt x="482" y="0"/>
                    <a:pt x="310" y="0"/>
                  </a:cubicBezTo>
                  <a:cubicBezTo>
                    <a:pt x="139" y="0"/>
                    <a:pt x="0" y="139"/>
                    <a:pt x="0" y="309"/>
                  </a:cubicBezTo>
                  <a:cubicBezTo>
                    <a:pt x="0" y="481"/>
                    <a:pt x="139" y="620"/>
                    <a:pt x="310" y="620"/>
                  </a:cubicBezTo>
                  <a:cubicBezTo>
                    <a:pt x="482" y="620"/>
                    <a:pt x="621" y="481"/>
                    <a:pt x="621" y="309"/>
                  </a:cubicBezTo>
                </a:path>
              </a:pathLst>
            </a:custGeom>
            <a:solidFill>
              <a:srgbClr val="007FB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44" name="Freeform 12"/>
            <p:cNvSpPr>
              <a:spLocks noChangeArrowheads="1"/>
            </p:cNvSpPr>
            <p:nvPr/>
          </p:nvSpPr>
          <p:spPr bwMode="auto">
            <a:xfrm>
              <a:off x="3154363" y="2251075"/>
              <a:ext cx="23812" cy="93663"/>
            </a:xfrm>
            <a:custGeom>
              <a:avLst/>
              <a:gdLst>
                <a:gd name="T0" fmla="*/ 32 w 66"/>
                <a:gd name="T1" fmla="*/ 60 h 259"/>
                <a:gd name="T2" fmla="*/ 65 w 66"/>
                <a:gd name="T3" fmla="*/ 30 h 259"/>
                <a:gd name="T4" fmla="*/ 32 w 66"/>
                <a:gd name="T5" fmla="*/ 0 h 259"/>
                <a:gd name="T6" fmla="*/ 0 w 66"/>
                <a:gd name="T7" fmla="*/ 30 h 259"/>
                <a:gd name="T8" fmla="*/ 32 w 66"/>
                <a:gd name="T9" fmla="*/ 60 h 259"/>
                <a:gd name="T10" fmla="*/ 61 w 66"/>
                <a:gd name="T11" fmla="*/ 84 h 259"/>
                <a:gd name="T12" fmla="*/ 3 w 66"/>
                <a:gd name="T13" fmla="*/ 84 h 259"/>
                <a:gd name="T14" fmla="*/ 3 w 66"/>
                <a:gd name="T15" fmla="*/ 258 h 259"/>
                <a:gd name="T16" fmla="*/ 61 w 66"/>
                <a:gd name="T17" fmla="*/ 258 h 259"/>
                <a:gd name="T18" fmla="*/ 61 w 66"/>
                <a:gd name="T19" fmla="*/ 84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259">
                  <a:moveTo>
                    <a:pt x="32" y="60"/>
                  </a:moveTo>
                  <a:cubicBezTo>
                    <a:pt x="52" y="60"/>
                    <a:pt x="65" y="47"/>
                    <a:pt x="65" y="30"/>
                  </a:cubicBezTo>
                  <a:cubicBezTo>
                    <a:pt x="65" y="13"/>
                    <a:pt x="52" y="0"/>
                    <a:pt x="32" y="0"/>
                  </a:cubicBezTo>
                  <a:cubicBezTo>
                    <a:pt x="13" y="0"/>
                    <a:pt x="0" y="13"/>
                    <a:pt x="0" y="30"/>
                  </a:cubicBezTo>
                  <a:cubicBezTo>
                    <a:pt x="0" y="47"/>
                    <a:pt x="12" y="60"/>
                    <a:pt x="32" y="60"/>
                  </a:cubicBezTo>
                  <a:close/>
                  <a:moveTo>
                    <a:pt x="61" y="84"/>
                  </a:moveTo>
                  <a:lnTo>
                    <a:pt x="3" y="84"/>
                  </a:lnTo>
                  <a:lnTo>
                    <a:pt x="3" y="258"/>
                  </a:lnTo>
                  <a:lnTo>
                    <a:pt x="61" y="258"/>
                  </a:lnTo>
                  <a:lnTo>
                    <a:pt x="61" y="84"/>
                  </a:ln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45" name="Freeform 13"/>
            <p:cNvSpPr>
              <a:spLocks noChangeArrowheads="1"/>
            </p:cNvSpPr>
            <p:nvPr/>
          </p:nvSpPr>
          <p:spPr bwMode="auto">
            <a:xfrm>
              <a:off x="3187700" y="2279650"/>
              <a:ext cx="65088" cy="65088"/>
            </a:xfrm>
            <a:custGeom>
              <a:avLst/>
              <a:gdLst>
                <a:gd name="T0" fmla="*/ 59 w 179"/>
                <a:gd name="T1" fmla="*/ 178 h 179"/>
                <a:gd name="T2" fmla="*/ 59 w 179"/>
                <a:gd name="T3" fmla="*/ 81 h 179"/>
                <a:gd name="T4" fmla="*/ 60 w 179"/>
                <a:gd name="T5" fmla="*/ 66 h 179"/>
                <a:gd name="T6" fmla="*/ 90 w 179"/>
                <a:gd name="T7" fmla="*/ 45 h 179"/>
                <a:gd name="T8" fmla="*/ 120 w 179"/>
                <a:gd name="T9" fmla="*/ 85 h 179"/>
                <a:gd name="T10" fmla="*/ 120 w 179"/>
                <a:gd name="T11" fmla="*/ 178 h 179"/>
                <a:gd name="T12" fmla="*/ 178 w 179"/>
                <a:gd name="T13" fmla="*/ 178 h 179"/>
                <a:gd name="T14" fmla="*/ 178 w 179"/>
                <a:gd name="T15" fmla="*/ 78 h 179"/>
                <a:gd name="T16" fmla="*/ 111 w 179"/>
                <a:gd name="T17" fmla="*/ 0 h 179"/>
                <a:gd name="T18" fmla="*/ 59 w 179"/>
                <a:gd name="T19" fmla="*/ 29 h 179"/>
                <a:gd name="T20" fmla="*/ 59 w 179"/>
                <a:gd name="T21" fmla="*/ 4 h 179"/>
                <a:gd name="T22" fmla="*/ 0 w 179"/>
                <a:gd name="T23" fmla="*/ 4 h 179"/>
                <a:gd name="T24" fmla="*/ 0 w 179"/>
                <a:gd name="T25" fmla="*/ 178 h 179"/>
                <a:gd name="T26" fmla="*/ 59 w 179"/>
                <a:gd name="T27" fmla="*/ 17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9" h="179">
                  <a:moveTo>
                    <a:pt x="59" y="178"/>
                  </a:moveTo>
                  <a:lnTo>
                    <a:pt x="59" y="81"/>
                  </a:lnTo>
                  <a:cubicBezTo>
                    <a:pt x="59" y="75"/>
                    <a:pt x="59" y="70"/>
                    <a:pt x="60" y="66"/>
                  </a:cubicBezTo>
                  <a:cubicBezTo>
                    <a:pt x="65" y="56"/>
                    <a:pt x="74" y="45"/>
                    <a:pt x="90" y="45"/>
                  </a:cubicBezTo>
                  <a:cubicBezTo>
                    <a:pt x="111" y="45"/>
                    <a:pt x="120" y="61"/>
                    <a:pt x="120" y="85"/>
                  </a:cubicBezTo>
                  <a:lnTo>
                    <a:pt x="120" y="178"/>
                  </a:lnTo>
                  <a:lnTo>
                    <a:pt x="178" y="178"/>
                  </a:lnTo>
                  <a:lnTo>
                    <a:pt x="178" y="78"/>
                  </a:lnTo>
                  <a:cubicBezTo>
                    <a:pt x="178" y="25"/>
                    <a:pt x="149" y="0"/>
                    <a:pt x="111" y="0"/>
                  </a:cubicBezTo>
                  <a:cubicBezTo>
                    <a:pt x="80" y="0"/>
                    <a:pt x="66" y="17"/>
                    <a:pt x="59" y="29"/>
                  </a:cubicBezTo>
                  <a:lnTo>
                    <a:pt x="59" y="4"/>
                  </a:lnTo>
                  <a:lnTo>
                    <a:pt x="0" y="4"/>
                  </a:lnTo>
                  <a:cubicBezTo>
                    <a:pt x="1" y="21"/>
                    <a:pt x="0" y="178"/>
                    <a:pt x="0" y="178"/>
                  </a:cubicBezTo>
                  <a:lnTo>
                    <a:pt x="59" y="178"/>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grpSp>
      <p:sp>
        <p:nvSpPr>
          <p:cNvPr id="48" name="TextBox 47"/>
          <p:cNvSpPr txBox="1"/>
          <p:nvPr userDrawn="1"/>
        </p:nvSpPr>
        <p:spPr>
          <a:xfrm>
            <a:off x="7445893" y="4523224"/>
            <a:ext cx="2134939" cy="292388"/>
          </a:xfrm>
          <a:prstGeom prst="rect">
            <a:avLst/>
          </a:prstGeom>
          <a:noFill/>
        </p:spPr>
        <p:txBody>
          <a:bodyPr wrap="square" rtlCol="0">
            <a:spAutoFit/>
          </a:bodyPr>
          <a:lstStyle/>
          <a:p>
            <a:pPr marL="0" marR="0" lvl="0" indent="0" algn="l" defTabSz="457200" rtl="0" eaLnBrk="1" fontAlgn="base" latinLnBrk="0" hangingPunct="1">
              <a:lnSpc>
                <a:spcPct val="110000"/>
              </a:lnSpc>
              <a:spcBef>
                <a:spcPts val="1200"/>
              </a:spcBef>
              <a:spcAft>
                <a:spcPct val="0"/>
              </a:spcAft>
              <a:buClrTx/>
              <a:buSzTx/>
              <a:buFont typeface="Arial" charset="0"/>
              <a:buNone/>
              <a:tabLst/>
              <a:defRPr/>
            </a:pPr>
            <a:r>
              <a:rPr lang="en-US" sz="1200" b="0" i="0" u="none" strike="noStrike" kern="1200" baseline="0" dirty="0" smtClean="0">
                <a:solidFill>
                  <a:srgbClr val="5E6A71"/>
                </a:solidFill>
                <a:latin typeface="Calibri" charset="0"/>
                <a:ea typeface="ＭＳ Ｐゴシック" charset="0"/>
                <a:cs typeface="ＭＳ Ｐゴシック" charset="0"/>
              </a:rPr>
              <a:t>https://twitter.com/CSCfi</a:t>
            </a:r>
            <a:endParaRPr lang="en-US" sz="1200" b="0" i="0" u="none" strike="noStrike" kern="1200" baseline="0" dirty="0" smtClean="0">
              <a:solidFill>
                <a:srgbClr val="5E6A71"/>
              </a:solidFill>
              <a:latin typeface="Calibri" charset="0"/>
              <a:ea typeface="ＭＳ Ｐゴシック" charset="0"/>
              <a:cs typeface="ＭＳ Ｐゴシック" charset="0"/>
              <a:hlinkClick r:id="rId2"/>
            </a:endParaRPr>
          </a:p>
        </p:txBody>
      </p:sp>
      <p:sp>
        <p:nvSpPr>
          <p:cNvPr id="49" name="TextBox 48"/>
          <p:cNvSpPr txBox="1"/>
          <p:nvPr userDrawn="1"/>
        </p:nvSpPr>
        <p:spPr>
          <a:xfrm>
            <a:off x="7445893" y="5141018"/>
            <a:ext cx="3641179" cy="292388"/>
          </a:xfrm>
          <a:prstGeom prst="rect">
            <a:avLst/>
          </a:prstGeom>
          <a:noFill/>
        </p:spPr>
        <p:txBody>
          <a:bodyPr wrap="square" rtlCol="0">
            <a:spAutoFit/>
          </a:bodyPr>
          <a:lstStyle/>
          <a:p>
            <a:pPr marL="0" marR="0" lvl="0" indent="0" algn="l" defTabSz="457200" rtl="0" eaLnBrk="1" fontAlgn="base" latinLnBrk="0" hangingPunct="1">
              <a:lnSpc>
                <a:spcPct val="110000"/>
              </a:lnSpc>
              <a:spcBef>
                <a:spcPts val="1200"/>
              </a:spcBef>
              <a:spcAft>
                <a:spcPct val="0"/>
              </a:spcAft>
              <a:buClrTx/>
              <a:buSzTx/>
              <a:buFont typeface="Arial" charset="0"/>
              <a:buNone/>
              <a:tabLst/>
              <a:defRPr/>
            </a:pPr>
            <a:r>
              <a:rPr lang="pl-PL" sz="1200" b="0" i="0" u="none" strike="noStrike" kern="1200" baseline="0" dirty="0" smtClean="0">
                <a:solidFill>
                  <a:srgbClr val="5E6A71"/>
                </a:solidFill>
                <a:latin typeface="Calibri" charset="0"/>
                <a:ea typeface="ＭＳ Ｐゴシック" charset="0"/>
                <a:cs typeface="ＭＳ Ｐゴシック" charset="0"/>
              </a:rPr>
              <a:t>https://www.youtube.com/c/CSCfi</a:t>
            </a:r>
            <a:endParaRPr lang="pl-PL" sz="1200" b="0" i="0" u="none" strike="noStrike" kern="1200" baseline="0" dirty="0" smtClean="0">
              <a:solidFill>
                <a:srgbClr val="5E6A71"/>
              </a:solidFill>
              <a:latin typeface="Calibri" charset="0"/>
              <a:ea typeface="ＭＳ Ｐゴシック" charset="0"/>
              <a:cs typeface="ＭＳ Ｐゴシック" charset="0"/>
              <a:hlinkClick r:id="rId2"/>
            </a:endParaRPr>
          </a:p>
        </p:txBody>
      </p:sp>
      <p:sp>
        <p:nvSpPr>
          <p:cNvPr id="50" name="TextBox 49"/>
          <p:cNvSpPr txBox="1"/>
          <p:nvPr userDrawn="1"/>
        </p:nvSpPr>
        <p:spPr>
          <a:xfrm>
            <a:off x="7445893" y="5758812"/>
            <a:ext cx="4608778" cy="292388"/>
          </a:xfrm>
          <a:prstGeom prst="rect">
            <a:avLst/>
          </a:prstGeom>
          <a:noFill/>
        </p:spPr>
        <p:txBody>
          <a:bodyPr wrap="square" rtlCol="0">
            <a:spAutoFit/>
          </a:bodyPr>
          <a:lstStyle/>
          <a:p>
            <a:pPr marL="0" marR="0" lvl="0" indent="0" algn="l" defTabSz="457200" rtl="0" eaLnBrk="1" fontAlgn="base" latinLnBrk="0" hangingPunct="1">
              <a:lnSpc>
                <a:spcPct val="110000"/>
              </a:lnSpc>
              <a:spcBef>
                <a:spcPts val="1200"/>
              </a:spcBef>
              <a:spcAft>
                <a:spcPct val="0"/>
              </a:spcAft>
              <a:buClrTx/>
              <a:buSzTx/>
              <a:buFont typeface="Arial" charset="0"/>
              <a:buNone/>
              <a:tabLst/>
              <a:defRPr/>
            </a:pPr>
            <a:r>
              <a:rPr lang="en-US" sz="1200" b="0" i="0" u="none" strike="noStrike" kern="1200" baseline="0" dirty="0" smtClean="0">
                <a:solidFill>
                  <a:srgbClr val="5E6A71"/>
                </a:solidFill>
                <a:latin typeface="Calibri" charset="0"/>
                <a:ea typeface="ＭＳ Ｐゴシック" charset="0"/>
                <a:cs typeface="ＭＳ Ｐゴシック" charset="0"/>
              </a:rPr>
              <a:t>https://www.linkedin.com/company/csc---it-center-for-science</a:t>
            </a:r>
          </a:p>
        </p:txBody>
      </p:sp>
      <p:sp>
        <p:nvSpPr>
          <p:cNvPr id="53" name="Text Placeholder 52"/>
          <p:cNvSpPr>
            <a:spLocks noGrp="1"/>
          </p:cNvSpPr>
          <p:nvPr>
            <p:ph type="body" sz="quarter" idx="10" hasCustomPrompt="1"/>
          </p:nvPr>
        </p:nvSpPr>
        <p:spPr>
          <a:xfrm>
            <a:off x="3072904" y="3864593"/>
            <a:ext cx="2618188" cy="385063"/>
          </a:xfrm>
        </p:spPr>
        <p:txBody>
          <a:bodyPr lIns="0" anchor="t"/>
          <a:lstStyle>
            <a:lvl1pPr marL="0" indent="0">
              <a:buNone/>
              <a:defRPr sz="1400" b="1">
                <a:solidFill>
                  <a:schemeClr val="tx1"/>
                </a:solidFill>
              </a:defRPr>
            </a:lvl1pPr>
            <a:lvl2pPr marL="347663" indent="0">
              <a:buFont typeface="Arial"/>
              <a:buNone/>
              <a:defRPr sz="1200"/>
            </a:lvl2pPr>
            <a:lvl3pPr marL="1143000" indent="0">
              <a:buFont typeface="Arial"/>
              <a:buNone/>
              <a:defRPr sz="1200"/>
            </a:lvl3pPr>
            <a:lvl4pPr marL="1477962" indent="0">
              <a:buNone/>
              <a:defRPr sz="1200"/>
            </a:lvl4pPr>
            <a:lvl5pPr marL="1935162" indent="0">
              <a:buNone/>
              <a:defRPr sz="1200"/>
            </a:lvl5pPr>
          </a:lstStyle>
          <a:p>
            <a:pPr lvl="0"/>
            <a:r>
              <a:rPr lang="fi-FI" dirty="0" smtClean="0"/>
              <a:t>Etunimi Sukunimi</a:t>
            </a:r>
          </a:p>
        </p:txBody>
      </p:sp>
      <p:sp>
        <p:nvSpPr>
          <p:cNvPr id="55" name="Picture Placeholder 54"/>
          <p:cNvSpPr>
            <a:spLocks noGrp="1"/>
          </p:cNvSpPr>
          <p:nvPr>
            <p:ph type="pic" sz="quarter" idx="11"/>
          </p:nvPr>
        </p:nvSpPr>
        <p:spPr>
          <a:xfrm>
            <a:off x="1102646" y="3938985"/>
            <a:ext cx="1657609" cy="1655807"/>
          </a:xfrm>
          <a:prstGeom prst="ellipse">
            <a:avLst/>
          </a:prstGeom>
        </p:spPr>
        <p:txBody>
          <a:bodyPr/>
          <a:lstStyle>
            <a:lvl1pPr marL="0" indent="0">
              <a:buFont typeface="Arial"/>
              <a:buNone/>
              <a:defRPr sz="1400"/>
            </a:lvl1pPr>
          </a:lstStyle>
          <a:p>
            <a:r>
              <a:rPr lang="en-US" smtClean="0"/>
              <a:t>Click icon to add picture</a:t>
            </a:r>
            <a:endParaRPr lang="en-US" dirty="0"/>
          </a:p>
        </p:txBody>
      </p:sp>
      <p:sp>
        <p:nvSpPr>
          <p:cNvPr id="57" name="Text Placeholder 56"/>
          <p:cNvSpPr>
            <a:spLocks noGrp="1"/>
          </p:cNvSpPr>
          <p:nvPr>
            <p:ph type="body" sz="quarter" idx="12" hasCustomPrompt="1"/>
          </p:nvPr>
        </p:nvSpPr>
        <p:spPr>
          <a:xfrm>
            <a:off x="3072903" y="4315527"/>
            <a:ext cx="2618189" cy="1717210"/>
          </a:xfrm>
        </p:spPr>
        <p:txBody>
          <a:bodyPr lIns="0"/>
          <a:lstStyle>
            <a:lvl1pPr marL="0" indent="0">
              <a:lnSpc>
                <a:spcPct val="110000"/>
              </a:lnSpc>
              <a:spcBef>
                <a:spcPts val="0"/>
              </a:spcBef>
              <a:buNone/>
              <a:defRPr sz="1200"/>
            </a:lvl1pPr>
            <a:lvl2pPr marL="690563" indent="-342900">
              <a:buFont typeface="Arial"/>
              <a:buChar char="•"/>
              <a:defRPr sz="1400"/>
            </a:lvl2pPr>
            <a:lvl3pPr marL="1428750" indent="-285750">
              <a:buFont typeface="Arial"/>
              <a:buChar char="•"/>
              <a:defRPr sz="1200"/>
            </a:lvl3pPr>
            <a:lvl4pPr>
              <a:defRPr sz="1100"/>
            </a:lvl4pPr>
            <a:lvl5pPr>
              <a:defRPr sz="900"/>
            </a:lvl5pPr>
          </a:lstStyle>
          <a:p>
            <a:pPr lvl="0"/>
            <a:r>
              <a:rPr lang="fi-FI" dirty="0" smtClean="0"/>
              <a:t>Tittelit ja yhteystiedot</a:t>
            </a:r>
            <a:endParaRPr lang="en-US" dirty="0"/>
          </a:p>
        </p:txBody>
      </p:sp>
      <p:cxnSp>
        <p:nvCxnSpPr>
          <p:cNvPr id="61" name="Straight Connector 60"/>
          <p:cNvCxnSpPr/>
          <p:nvPr userDrawn="1"/>
        </p:nvCxnSpPr>
        <p:spPr>
          <a:xfrm>
            <a:off x="6096000" y="3862343"/>
            <a:ext cx="0" cy="2202232"/>
          </a:xfrm>
          <a:prstGeom prst="line">
            <a:avLst/>
          </a:prstGeom>
          <a:ln w="9525">
            <a:solidFill>
              <a:schemeClr val="accent3"/>
            </a:solidFill>
          </a:ln>
          <a:effectLst/>
        </p:spPr>
        <p:style>
          <a:lnRef idx="2">
            <a:schemeClr val="accent1"/>
          </a:lnRef>
          <a:fillRef idx="0">
            <a:schemeClr val="accent1"/>
          </a:fillRef>
          <a:effectRef idx="1">
            <a:schemeClr val="accent1"/>
          </a:effectRef>
          <a:fontRef idx="minor">
            <a:schemeClr val="tx1"/>
          </a:fontRef>
        </p:style>
      </p:cxnSp>
      <p:grpSp>
        <p:nvGrpSpPr>
          <p:cNvPr id="72" name="Group 71"/>
          <p:cNvGrpSpPr/>
          <p:nvPr userDrawn="1"/>
        </p:nvGrpSpPr>
        <p:grpSpPr>
          <a:xfrm>
            <a:off x="4941995" y="1324732"/>
            <a:ext cx="2308011" cy="1465997"/>
            <a:chOff x="3018474" y="609992"/>
            <a:chExt cx="2171462" cy="1379264"/>
          </a:xfrm>
        </p:grpSpPr>
        <p:sp>
          <p:nvSpPr>
            <p:cNvPr id="73"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74"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75"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
        <p:nvSpPr>
          <p:cNvPr id="5" name="Rectangle 4"/>
          <p:cNvSpPr/>
          <p:nvPr userDrawn="1"/>
        </p:nvSpPr>
        <p:spPr>
          <a:xfrm>
            <a:off x="-7169" y="6660009"/>
            <a:ext cx="1610587" cy="215444"/>
          </a:xfrm>
          <a:prstGeom prst="rect">
            <a:avLst/>
          </a:prstGeom>
        </p:spPr>
        <p:txBody>
          <a:bodyPr wrap="non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fi-FI" sz="800" b="0" i="0" u="none" strike="noStrike" kern="1200" cap="none" spc="0" normalizeH="0" baseline="0" noProof="0" dirty="0" smtClean="0">
                <a:ln>
                  <a:noFill/>
                </a:ln>
                <a:solidFill>
                  <a:prstClr val="white"/>
                </a:solidFill>
                <a:effectLst/>
                <a:uLnTx/>
                <a:uFillTx/>
                <a:latin typeface="Candara"/>
                <a:ea typeface="ＭＳ Ｐゴシック" charset="0"/>
                <a:cs typeface="ＭＳ Ｐゴシック" charset="0"/>
              </a:rPr>
              <a:t>Kuvat </a:t>
            </a:r>
            <a:r>
              <a:rPr kumimoji="0" lang="fi-FI" sz="800" b="0" i="0" u="none" strike="noStrike" kern="1200" cap="none" spc="0" normalizeH="0" baseline="0" noProof="0" dirty="0" err="1" smtClean="0">
                <a:ln>
                  <a:noFill/>
                </a:ln>
                <a:solidFill>
                  <a:prstClr val="white"/>
                </a:solidFill>
                <a:effectLst/>
                <a:uLnTx/>
                <a:uFillTx/>
                <a:latin typeface="Candara"/>
                <a:ea typeface="ＭＳ Ｐゴシック" charset="0"/>
                <a:cs typeface="ＭＳ Ｐゴシック" charset="0"/>
              </a:rPr>
              <a:t>CSC:n</a:t>
            </a:r>
            <a:r>
              <a:rPr kumimoji="0" lang="fi-FI" sz="800" b="0" i="0" u="none" strike="noStrike" kern="1200" cap="none" spc="0" normalizeH="0" baseline="0" noProof="0" dirty="0" smtClean="0">
                <a:ln>
                  <a:noFill/>
                </a:ln>
                <a:solidFill>
                  <a:prstClr val="white"/>
                </a:solidFill>
                <a:effectLst/>
                <a:uLnTx/>
                <a:uFillTx/>
                <a:latin typeface="Candara"/>
                <a:ea typeface="ＭＳ Ｐゴシック" charset="0"/>
                <a:cs typeface="ＭＳ Ｐゴシック" charset="0"/>
              </a:rPr>
              <a:t> arkisto ja </a:t>
            </a:r>
            <a:r>
              <a:rPr kumimoji="0" lang="fi-FI" sz="800" b="0" i="0" u="none" strike="noStrike" kern="1200" cap="none" spc="0" normalizeH="0" baseline="0" noProof="0" dirty="0" err="1" smtClean="0">
                <a:ln>
                  <a:noFill/>
                </a:ln>
                <a:solidFill>
                  <a:prstClr val="white"/>
                </a:solidFill>
                <a:effectLst/>
                <a:uLnTx/>
                <a:uFillTx/>
                <a:latin typeface="Candara"/>
                <a:ea typeface="ＭＳ Ｐゴシック" charset="0"/>
                <a:cs typeface="ＭＳ Ｐゴシック" charset="0"/>
              </a:rPr>
              <a:t>Thinkstock</a:t>
            </a:r>
            <a:endParaRPr kumimoji="0" lang="fi-FI" sz="800" b="0" i="0" u="none" strike="noStrike" kern="1200" cap="none" spc="0" normalizeH="0" baseline="0" noProof="0" dirty="0">
              <a:ln>
                <a:noFill/>
              </a:ln>
              <a:solidFill>
                <a:prstClr val="white"/>
              </a:solidFill>
              <a:effectLst/>
              <a:uLnTx/>
              <a:uFillTx/>
              <a:latin typeface="Candara"/>
              <a:ea typeface="ＭＳ Ｐゴシック" charset="0"/>
              <a:cs typeface="ＭＳ Ｐゴシック" charset="0"/>
            </a:endParaRPr>
          </a:p>
        </p:txBody>
      </p:sp>
    </p:spTree>
    <p:extLst>
      <p:ext uri="{BB962C8B-B14F-4D97-AF65-F5344CB8AC3E}">
        <p14:creationId xmlns:p14="http://schemas.microsoft.com/office/powerpoint/2010/main" val="6677478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2018-02-06</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BC46539-7FEE-8846-9EF1-6D13C0293C6C}" type="slidenum">
              <a:rPr lang="en-US"/>
              <a:pPr>
                <a:defRPr/>
              </a:pPr>
              <a:t>‹#›</a:t>
            </a:fld>
            <a:endParaRPr lang="en-US"/>
          </a:p>
        </p:txBody>
      </p:sp>
    </p:spTree>
    <p:extLst>
      <p:ext uri="{BB962C8B-B14F-4D97-AF65-F5344CB8AC3E}">
        <p14:creationId xmlns:p14="http://schemas.microsoft.com/office/powerpoint/2010/main" val="269581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2018-02-06</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05DE2-1972-E240-9BF7-5A80054B62E0}" type="slidenum">
              <a:rPr lang="en-US"/>
              <a:pPr>
                <a:defRPr/>
              </a:pPr>
              <a:t>‹#›</a:t>
            </a:fld>
            <a:endParaRPr lang="en-US"/>
          </a:p>
        </p:txBody>
      </p:sp>
    </p:spTree>
    <p:extLst>
      <p:ext uri="{BB962C8B-B14F-4D97-AF65-F5344CB8AC3E}">
        <p14:creationId xmlns:p14="http://schemas.microsoft.com/office/powerpoint/2010/main" val="301212534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s">
    <p:spTree>
      <p:nvGrpSpPr>
        <p:cNvPr id="1" name=""/>
        <p:cNvGrpSpPr/>
        <p:nvPr/>
      </p:nvGrpSpPr>
      <p:grpSpPr>
        <a:xfrm>
          <a:off x="0" y="0"/>
          <a:ext cx="0" cy="0"/>
          <a:chOff x="0" y="0"/>
          <a:chExt cx="0" cy="0"/>
        </a:xfrm>
      </p:grpSpPr>
      <p:sp>
        <p:nvSpPr>
          <p:cNvPr id="11" name="Content Placeholder 2"/>
          <p:cNvSpPr>
            <a:spLocks noGrp="1"/>
          </p:cNvSpPr>
          <p:nvPr>
            <p:ph idx="1"/>
          </p:nvPr>
        </p:nvSpPr>
        <p:spPr>
          <a:xfrm>
            <a:off x="609600" y="1600203"/>
            <a:ext cx="5091289"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idx="13"/>
          </p:nvPr>
        </p:nvSpPr>
        <p:spPr>
          <a:xfrm>
            <a:off x="6071720" y="1600203"/>
            <a:ext cx="4815788"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1" y="274637"/>
            <a:ext cx="10277907" cy="1143000"/>
          </a:xfrm>
        </p:spPr>
        <p:txBody>
          <a:bodyPr/>
          <a:lstStyle/>
          <a:p>
            <a:r>
              <a:rPr lang="en-US" smtClean="0"/>
              <a:t>Click to edit Master title style</a:t>
            </a:r>
            <a:endParaRPr lang="en-US"/>
          </a:p>
        </p:txBody>
      </p:sp>
      <p:sp>
        <p:nvSpPr>
          <p:cNvPr id="6" name="Date Placeholder 4"/>
          <p:cNvSpPr>
            <a:spLocks noGrp="1"/>
          </p:cNvSpPr>
          <p:nvPr>
            <p:ph type="dt" sz="half" idx="14"/>
          </p:nvPr>
        </p:nvSpPr>
        <p:spPr/>
        <p:txBody>
          <a:bodyPr/>
          <a:lstStyle>
            <a:lvl1pPr>
              <a:defRPr/>
            </a:lvl1pPr>
          </a:lstStyle>
          <a:p>
            <a:pPr>
              <a:defRPr/>
            </a:pPr>
            <a:r>
              <a:rPr lang="fi-FI" smtClean="0"/>
              <a:t>2018-02-06</a:t>
            </a:r>
            <a:endParaRPr lang="en-US"/>
          </a:p>
        </p:txBody>
      </p:sp>
      <p:sp>
        <p:nvSpPr>
          <p:cNvPr id="7" name="Footer Placeholder 5"/>
          <p:cNvSpPr>
            <a:spLocks noGrp="1"/>
          </p:cNvSpPr>
          <p:nvPr>
            <p:ph type="ftr" sz="quarter" idx="15"/>
          </p:nvPr>
        </p:nvSpPr>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1902EB33-AE32-4D46-BAA6-3F61AB03C92B}" type="slidenum">
              <a:rPr lang="en-US"/>
              <a:pPr>
                <a:defRPr/>
              </a:pPr>
              <a:t>‹#›</a:t>
            </a:fld>
            <a:endParaRPr lang="en-US"/>
          </a:p>
        </p:txBody>
      </p:sp>
    </p:spTree>
    <p:extLst>
      <p:ext uri="{BB962C8B-B14F-4D97-AF65-F5344CB8AC3E}">
        <p14:creationId xmlns:p14="http://schemas.microsoft.com/office/powerpoint/2010/main" val="1490105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Picture_Right">
    <p:spTree>
      <p:nvGrpSpPr>
        <p:cNvPr id="1" name=""/>
        <p:cNvGrpSpPr/>
        <p:nvPr/>
      </p:nvGrpSpPr>
      <p:grpSpPr>
        <a:xfrm>
          <a:off x="0" y="0"/>
          <a:ext cx="0" cy="0"/>
          <a:chOff x="0" y="0"/>
          <a:chExt cx="0" cy="0"/>
        </a:xfrm>
      </p:grpSpPr>
      <p:sp>
        <p:nvSpPr>
          <p:cNvPr id="11" name="Content Placeholder 2"/>
          <p:cNvSpPr>
            <a:spLocks noGrp="1"/>
          </p:cNvSpPr>
          <p:nvPr>
            <p:ph idx="1"/>
          </p:nvPr>
        </p:nvSpPr>
        <p:spPr>
          <a:xfrm>
            <a:off x="609600" y="1600203"/>
            <a:ext cx="5105400"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2" y="274637"/>
            <a:ext cx="10328079" cy="1143000"/>
          </a:xfrm>
        </p:spPr>
        <p:txBody>
          <a:bodyPr/>
          <a:lstStyle/>
          <a:p>
            <a:r>
              <a:rPr lang="en-US" smtClean="0"/>
              <a:t>Click to edit Master title style</a:t>
            </a:r>
            <a:endParaRPr lang="en-US"/>
          </a:p>
        </p:txBody>
      </p:sp>
      <p:sp>
        <p:nvSpPr>
          <p:cNvPr id="3" name="Picture Placeholder 2"/>
          <p:cNvSpPr>
            <a:spLocks noGrp="1"/>
          </p:cNvSpPr>
          <p:nvPr>
            <p:ph type="pic" sz="quarter" idx="13"/>
          </p:nvPr>
        </p:nvSpPr>
        <p:spPr>
          <a:xfrm>
            <a:off x="6110820" y="1601179"/>
            <a:ext cx="4826862" cy="4523889"/>
          </a:xfrm>
        </p:spPr>
        <p:txBody>
          <a:bodyPr rtlCol="0">
            <a:normAutofit/>
          </a:bodyPr>
          <a:lstStyle/>
          <a:p>
            <a:pPr lvl="0"/>
            <a:r>
              <a:rPr lang="en-US" noProof="0" smtClean="0"/>
              <a:t>Click icon to add picture</a:t>
            </a:r>
            <a:endParaRPr lang="en-US" noProof="0"/>
          </a:p>
        </p:txBody>
      </p:sp>
      <p:sp>
        <p:nvSpPr>
          <p:cNvPr id="6" name="Date Placeholder 4"/>
          <p:cNvSpPr>
            <a:spLocks noGrp="1"/>
          </p:cNvSpPr>
          <p:nvPr>
            <p:ph type="dt" sz="half" idx="14"/>
          </p:nvPr>
        </p:nvSpPr>
        <p:spPr/>
        <p:txBody>
          <a:bodyPr/>
          <a:lstStyle>
            <a:lvl1pPr>
              <a:defRPr/>
            </a:lvl1pPr>
          </a:lstStyle>
          <a:p>
            <a:pPr>
              <a:defRPr/>
            </a:pPr>
            <a:r>
              <a:rPr lang="fi-FI" smtClean="0"/>
              <a:t>2018-02-06</a:t>
            </a:r>
            <a:endParaRPr lang="en-US"/>
          </a:p>
        </p:txBody>
      </p:sp>
      <p:sp>
        <p:nvSpPr>
          <p:cNvPr id="7" name="Footer Placeholder 5"/>
          <p:cNvSpPr>
            <a:spLocks noGrp="1"/>
          </p:cNvSpPr>
          <p:nvPr>
            <p:ph type="ftr" sz="quarter" idx="15"/>
          </p:nvPr>
        </p:nvSpPr>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82BEF31D-86B6-E043-A324-1F063F1F02F4}" type="slidenum">
              <a:rPr lang="en-US"/>
              <a:pPr>
                <a:defRPr/>
              </a:pPr>
              <a:t>‹#›</a:t>
            </a:fld>
            <a:endParaRPr lang="en-US"/>
          </a:p>
        </p:txBody>
      </p:sp>
    </p:spTree>
    <p:extLst>
      <p:ext uri="{BB962C8B-B14F-4D97-AF65-F5344CB8AC3E}">
        <p14:creationId xmlns:p14="http://schemas.microsoft.com/office/powerpoint/2010/main" val="3538253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t_Picture_Right">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8068698" y="1"/>
            <a:ext cx="4123302" cy="6693881"/>
          </a:xfrm>
        </p:spPr>
        <p:txBody>
          <a:bodyPr rtlCol="0">
            <a:normAutofit/>
          </a:bodyPr>
          <a:lstStyle/>
          <a:p>
            <a:pPr lvl="0"/>
            <a:r>
              <a:rPr lang="en-US" noProof="0" smtClean="0"/>
              <a:t>Click icon to add picture</a:t>
            </a:r>
            <a:endParaRPr lang="en-US" noProof="0"/>
          </a:p>
        </p:txBody>
      </p:sp>
      <p:sp>
        <p:nvSpPr>
          <p:cNvPr id="11" name="Content Placeholder 2"/>
          <p:cNvSpPr>
            <a:spLocks noGrp="1"/>
          </p:cNvSpPr>
          <p:nvPr>
            <p:ph idx="1"/>
          </p:nvPr>
        </p:nvSpPr>
        <p:spPr>
          <a:xfrm>
            <a:off x="609599" y="1600203"/>
            <a:ext cx="6911623"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3" y="274637"/>
            <a:ext cx="6911620" cy="1143000"/>
          </a:xfrm>
        </p:spPr>
        <p:txBody>
          <a:bodyPr/>
          <a:lstStyle/>
          <a:p>
            <a:r>
              <a:rPr lang="en-US" smtClean="0"/>
              <a:t>Click to edit Master title style</a:t>
            </a:r>
            <a:endParaRPr lang="en-US"/>
          </a:p>
        </p:txBody>
      </p:sp>
      <p:sp>
        <p:nvSpPr>
          <p:cNvPr id="6" name="Date Placeholder 4"/>
          <p:cNvSpPr>
            <a:spLocks noGrp="1"/>
          </p:cNvSpPr>
          <p:nvPr>
            <p:ph type="dt" sz="half" idx="14"/>
          </p:nvPr>
        </p:nvSpPr>
        <p:spPr/>
        <p:txBody>
          <a:bodyPr/>
          <a:lstStyle>
            <a:lvl1pPr>
              <a:defRPr/>
            </a:lvl1pPr>
          </a:lstStyle>
          <a:p>
            <a:pPr>
              <a:defRPr/>
            </a:pPr>
            <a:r>
              <a:rPr lang="fi-FI" smtClean="0"/>
              <a:t>2018-02-06</a:t>
            </a:r>
            <a:endParaRPr lang="en-US"/>
          </a:p>
        </p:txBody>
      </p:sp>
      <p:sp>
        <p:nvSpPr>
          <p:cNvPr id="7" name="Footer Placeholder 5"/>
          <p:cNvSpPr>
            <a:spLocks noGrp="1"/>
          </p:cNvSpPr>
          <p:nvPr>
            <p:ph type="ftr" sz="quarter" idx="15"/>
          </p:nvPr>
        </p:nvSpPr>
        <p:spPr>
          <a:xfrm>
            <a:off x="3086101" y="6378575"/>
            <a:ext cx="4982598" cy="315307"/>
          </a:xfrm>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82BEF31D-86B6-E043-A324-1F063F1F02F4}" type="slidenum">
              <a:rPr lang="en-US"/>
              <a:pPr>
                <a:defRPr/>
              </a:pPr>
              <a:t>‹#›</a:t>
            </a:fld>
            <a:endParaRPr lang="en-US"/>
          </a:p>
        </p:txBody>
      </p:sp>
    </p:spTree>
    <p:extLst>
      <p:ext uri="{BB962C8B-B14F-4D97-AF65-F5344CB8AC3E}">
        <p14:creationId xmlns:p14="http://schemas.microsoft.com/office/powerpoint/2010/main" val="3672284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_Picture_Right">
    <p:spTree>
      <p:nvGrpSpPr>
        <p:cNvPr id="1" name=""/>
        <p:cNvGrpSpPr/>
        <p:nvPr/>
      </p:nvGrpSpPr>
      <p:grpSpPr>
        <a:xfrm>
          <a:off x="0" y="0"/>
          <a:ext cx="0" cy="0"/>
          <a:chOff x="0" y="0"/>
          <a:chExt cx="0" cy="0"/>
        </a:xfrm>
      </p:grpSpPr>
      <p:sp>
        <p:nvSpPr>
          <p:cNvPr id="11" name="Content Placeholder 2"/>
          <p:cNvSpPr>
            <a:spLocks noGrp="1"/>
          </p:cNvSpPr>
          <p:nvPr>
            <p:ph idx="1"/>
          </p:nvPr>
        </p:nvSpPr>
        <p:spPr>
          <a:xfrm>
            <a:off x="609601" y="1600203"/>
            <a:ext cx="3143956"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2" y="274637"/>
            <a:ext cx="10328079" cy="1143000"/>
          </a:xfrm>
        </p:spPr>
        <p:txBody>
          <a:bodyPr/>
          <a:lstStyle/>
          <a:p>
            <a:r>
              <a:rPr lang="en-US" smtClean="0"/>
              <a:t>Click to edit Master title style</a:t>
            </a:r>
            <a:endParaRPr lang="en-US"/>
          </a:p>
        </p:txBody>
      </p:sp>
      <p:sp>
        <p:nvSpPr>
          <p:cNvPr id="3" name="Picture Placeholder 2"/>
          <p:cNvSpPr>
            <a:spLocks noGrp="1"/>
          </p:cNvSpPr>
          <p:nvPr>
            <p:ph type="pic" sz="quarter" idx="13"/>
          </p:nvPr>
        </p:nvSpPr>
        <p:spPr>
          <a:xfrm>
            <a:off x="4158911" y="1601180"/>
            <a:ext cx="3361415" cy="2128644"/>
          </a:xfrm>
        </p:spPr>
        <p:txBody>
          <a:bodyPr rtlCol="0">
            <a:normAutofit/>
          </a:bodyPr>
          <a:lstStyle/>
          <a:p>
            <a:pPr lvl="0"/>
            <a:r>
              <a:rPr lang="en-US" noProof="0" smtClean="0"/>
              <a:t>Click icon to add picture</a:t>
            </a:r>
            <a:endParaRPr lang="en-US" noProof="0"/>
          </a:p>
        </p:txBody>
      </p:sp>
      <p:sp>
        <p:nvSpPr>
          <p:cNvPr id="9" name="Picture Placeholder 2"/>
          <p:cNvSpPr>
            <a:spLocks noGrp="1"/>
          </p:cNvSpPr>
          <p:nvPr>
            <p:ph type="pic" sz="quarter" idx="14"/>
          </p:nvPr>
        </p:nvSpPr>
        <p:spPr>
          <a:xfrm>
            <a:off x="7747988" y="1600203"/>
            <a:ext cx="3189694" cy="2128644"/>
          </a:xfrm>
        </p:spPr>
        <p:txBody>
          <a:bodyPr rtlCol="0">
            <a:normAutofit/>
          </a:bodyPr>
          <a:lstStyle/>
          <a:p>
            <a:pPr lvl="0"/>
            <a:r>
              <a:rPr lang="en-US" noProof="0" smtClean="0"/>
              <a:t>Click icon to add picture</a:t>
            </a:r>
            <a:endParaRPr lang="en-US" noProof="0" dirty="0"/>
          </a:p>
        </p:txBody>
      </p:sp>
      <p:sp>
        <p:nvSpPr>
          <p:cNvPr id="12" name="Picture Placeholder 2"/>
          <p:cNvSpPr>
            <a:spLocks noGrp="1"/>
          </p:cNvSpPr>
          <p:nvPr>
            <p:ph type="pic" sz="quarter" idx="15"/>
          </p:nvPr>
        </p:nvSpPr>
        <p:spPr>
          <a:xfrm>
            <a:off x="4158911" y="3998499"/>
            <a:ext cx="3361415" cy="2128644"/>
          </a:xfrm>
        </p:spPr>
        <p:txBody>
          <a:bodyPr rtlCol="0">
            <a:normAutofit/>
          </a:bodyPr>
          <a:lstStyle/>
          <a:p>
            <a:pPr lvl="0"/>
            <a:r>
              <a:rPr lang="en-US" noProof="0" smtClean="0"/>
              <a:t>Click icon to add picture</a:t>
            </a:r>
            <a:endParaRPr lang="en-US" noProof="0"/>
          </a:p>
        </p:txBody>
      </p:sp>
      <p:sp>
        <p:nvSpPr>
          <p:cNvPr id="14" name="Picture Placeholder 2"/>
          <p:cNvSpPr>
            <a:spLocks noGrp="1"/>
          </p:cNvSpPr>
          <p:nvPr>
            <p:ph type="pic" sz="quarter" idx="16"/>
          </p:nvPr>
        </p:nvSpPr>
        <p:spPr>
          <a:xfrm>
            <a:off x="7747988" y="3997522"/>
            <a:ext cx="3189694" cy="2128644"/>
          </a:xfrm>
        </p:spPr>
        <p:txBody>
          <a:bodyPr rtlCol="0">
            <a:normAutofit/>
          </a:bodyPr>
          <a:lstStyle/>
          <a:p>
            <a:pPr lvl="0"/>
            <a:r>
              <a:rPr lang="en-US" noProof="0" smtClean="0"/>
              <a:t>Click icon to add picture</a:t>
            </a:r>
            <a:endParaRPr lang="en-US" noProof="0"/>
          </a:p>
        </p:txBody>
      </p:sp>
      <p:sp>
        <p:nvSpPr>
          <p:cNvPr id="10" name="Date Placeholder 4"/>
          <p:cNvSpPr>
            <a:spLocks noGrp="1"/>
          </p:cNvSpPr>
          <p:nvPr>
            <p:ph type="dt" sz="half" idx="17"/>
          </p:nvPr>
        </p:nvSpPr>
        <p:spPr/>
        <p:txBody>
          <a:bodyPr/>
          <a:lstStyle>
            <a:lvl1pPr>
              <a:defRPr/>
            </a:lvl1pPr>
          </a:lstStyle>
          <a:p>
            <a:pPr>
              <a:defRPr/>
            </a:pPr>
            <a:r>
              <a:rPr lang="fi-FI" smtClean="0"/>
              <a:t>2018-02-06</a:t>
            </a:r>
            <a:endParaRPr lang="en-US"/>
          </a:p>
        </p:txBody>
      </p:sp>
      <p:sp>
        <p:nvSpPr>
          <p:cNvPr id="15" name="Footer Placeholder 5"/>
          <p:cNvSpPr>
            <a:spLocks noGrp="1"/>
          </p:cNvSpPr>
          <p:nvPr>
            <p:ph type="ftr" sz="quarter" idx="18"/>
          </p:nvPr>
        </p:nvSpPr>
        <p:spPr/>
        <p:txBody>
          <a:bodyPr/>
          <a:lstStyle>
            <a:lvl1pPr>
              <a:defRPr/>
            </a:lvl1pPr>
          </a:lstStyle>
          <a:p>
            <a:pPr>
              <a:defRPr/>
            </a:pPr>
            <a:endParaRPr lang="en-US" dirty="0"/>
          </a:p>
        </p:txBody>
      </p:sp>
      <p:sp>
        <p:nvSpPr>
          <p:cNvPr id="16" name="Slide Number Placeholder 6"/>
          <p:cNvSpPr>
            <a:spLocks noGrp="1"/>
          </p:cNvSpPr>
          <p:nvPr>
            <p:ph type="sldNum" sz="quarter" idx="19"/>
          </p:nvPr>
        </p:nvSpPr>
        <p:spPr/>
        <p:txBody>
          <a:bodyPr/>
          <a:lstStyle>
            <a:lvl1pPr>
              <a:defRPr/>
            </a:lvl1pPr>
          </a:lstStyle>
          <a:p>
            <a:pPr>
              <a:defRPr/>
            </a:pPr>
            <a:fld id="{8494CDDB-25ED-6C4C-973B-8EDD9A222A1A}" type="slidenum">
              <a:rPr lang="en-US"/>
              <a:pPr>
                <a:defRPr/>
              </a:pPr>
              <a:t>‹#›</a:t>
            </a:fld>
            <a:endParaRPr lang="en-US"/>
          </a:p>
        </p:txBody>
      </p:sp>
    </p:spTree>
    <p:extLst>
      <p:ext uri="{BB962C8B-B14F-4D97-AF65-F5344CB8AC3E}">
        <p14:creationId xmlns:p14="http://schemas.microsoft.com/office/powerpoint/2010/main" val="3677058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Picture_Left">
    <p:spTree>
      <p:nvGrpSpPr>
        <p:cNvPr id="1" name=""/>
        <p:cNvGrpSpPr/>
        <p:nvPr/>
      </p:nvGrpSpPr>
      <p:grpSpPr>
        <a:xfrm>
          <a:off x="0" y="0"/>
          <a:ext cx="0" cy="0"/>
          <a:chOff x="0" y="0"/>
          <a:chExt cx="0" cy="0"/>
        </a:xfrm>
      </p:grpSpPr>
      <p:sp>
        <p:nvSpPr>
          <p:cNvPr id="11" name="Content Placeholder 2"/>
          <p:cNvSpPr>
            <a:spLocks noGrp="1"/>
          </p:cNvSpPr>
          <p:nvPr>
            <p:ph idx="1"/>
          </p:nvPr>
        </p:nvSpPr>
        <p:spPr>
          <a:xfrm>
            <a:off x="6339104" y="1598129"/>
            <a:ext cx="4598577"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2" y="274637"/>
            <a:ext cx="10328079" cy="1143000"/>
          </a:xfrm>
        </p:spPr>
        <p:txBody>
          <a:bodyPr/>
          <a:lstStyle/>
          <a:p>
            <a:r>
              <a:rPr lang="en-US" smtClean="0"/>
              <a:t>Click to edit Master title style</a:t>
            </a:r>
            <a:endParaRPr lang="en-US"/>
          </a:p>
        </p:txBody>
      </p:sp>
      <p:sp>
        <p:nvSpPr>
          <p:cNvPr id="3" name="Picture Placeholder 2"/>
          <p:cNvSpPr>
            <a:spLocks noGrp="1"/>
          </p:cNvSpPr>
          <p:nvPr>
            <p:ph type="pic" sz="quarter" idx="13"/>
          </p:nvPr>
        </p:nvSpPr>
        <p:spPr>
          <a:xfrm>
            <a:off x="609602" y="1600203"/>
            <a:ext cx="5260620" cy="4523889"/>
          </a:xfrm>
        </p:spPr>
        <p:txBody>
          <a:bodyPr rtlCol="0">
            <a:normAutofit/>
          </a:bodyPr>
          <a:lstStyle/>
          <a:p>
            <a:pPr lvl="0"/>
            <a:r>
              <a:rPr lang="en-US" noProof="0" smtClean="0"/>
              <a:t>Click icon to add picture</a:t>
            </a:r>
            <a:endParaRPr lang="en-US" noProof="0"/>
          </a:p>
        </p:txBody>
      </p:sp>
      <p:sp>
        <p:nvSpPr>
          <p:cNvPr id="6" name="Date Placeholder 4"/>
          <p:cNvSpPr>
            <a:spLocks noGrp="1"/>
          </p:cNvSpPr>
          <p:nvPr>
            <p:ph type="dt" sz="half" idx="14"/>
          </p:nvPr>
        </p:nvSpPr>
        <p:spPr/>
        <p:txBody>
          <a:bodyPr/>
          <a:lstStyle>
            <a:lvl1pPr>
              <a:defRPr/>
            </a:lvl1pPr>
          </a:lstStyle>
          <a:p>
            <a:pPr>
              <a:defRPr/>
            </a:pPr>
            <a:r>
              <a:rPr lang="fi-FI" smtClean="0"/>
              <a:t>2018-02-06</a:t>
            </a:r>
            <a:endParaRPr lang="en-US"/>
          </a:p>
        </p:txBody>
      </p:sp>
      <p:sp>
        <p:nvSpPr>
          <p:cNvPr id="7" name="Footer Placeholder 5"/>
          <p:cNvSpPr>
            <a:spLocks noGrp="1"/>
          </p:cNvSpPr>
          <p:nvPr>
            <p:ph type="ftr" sz="quarter" idx="15"/>
          </p:nvPr>
        </p:nvSpPr>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144214A9-2E80-A54A-99CE-FD90769D3F7C}" type="slidenum">
              <a:rPr lang="en-US"/>
              <a:pPr>
                <a:defRPr/>
              </a:pPr>
              <a:t>‹#›</a:t>
            </a:fld>
            <a:endParaRPr lang="en-US"/>
          </a:p>
        </p:txBody>
      </p:sp>
    </p:spTree>
    <p:extLst>
      <p:ext uri="{BB962C8B-B14F-4D97-AF65-F5344CB8AC3E}">
        <p14:creationId xmlns:p14="http://schemas.microsoft.com/office/powerpoint/2010/main" val="1051605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49238"/>
            <a:ext cx="10323513"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1027" name="Text Placeholder 2"/>
          <p:cNvSpPr>
            <a:spLocks noGrp="1"/>
          </p:cNvSpPr>
          <p:nvPr>
            <p:ph type="body" idx="1"/>
          </p:nvPr>
        </p:nvSpPr>
        <p:spPr bwMode="auto">
          <a:xfrm>
            <a:off x="609601" y="1600200"/>
            <a:ext cx="822546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fi-FI" dirty="0" err="1"/>
              <a:t>Click</a:t>
            </a:r>
            <a:r>
              <a:rPr lang="fi-FI" dirty="0"/>
              <a:t> to </a:t>
            </a:r>
            <a:r>
              <a:rPr lang="fi-FI" dirty="0" err="1"/>
              <a:t>edit</a:t>
            </a:r>
            <a:r>
              <a:rPr lang="fi-FI" dirty="0"/>
              <a:t> </a:t>
            </a:r>
            <a:r>
              <a:rPr lang="fi-FI" dirty="0" err="1"/>
              <a:t>Master</a:t>
            </a:r>
            <a:r>
              <a:rPr lang="fi-FI" dirty="0"/>
              <a:t> </a:t>
            </a:r>
            <a:r>
              <a:rPr lang="fi-FI" dirty="0" err="1"/>
              <a:t>text</a:t>
            </a:r>
            <a:r>
              <a:rPr lang="fi-FI" dirty="0"/>
              <a:t> </a:t>
            </a:r>
            <a:r>
              <a:rPr lang="fi-FI" dirty="0" err="1"/>
              <a:t>styles</a:t>
            </a:r>
            <a:endParaRPr lang="fi-FI" dirty="0"/>
          </a:p>
          <a:p>
            <a:pPr lvl="1"/>
            <a:r>
              <a:rPr lang="fi-FI" dirty="0"/>
              <a:t>Second </a:t>
            </a:r>
            <a:r>
              <a:rPr lang="fi-FI" dirty="0" err="1"/>
              <a:t>level</a:t>
            </a:r>
            <a:r>
              <a:rPr lang="fi-FI" dirty="0"/>
              <a:t> </a:t>
            </a:r>
          </a:p>
          <a:p>
            <a:pPr lvl="2"/>
            <a:r>
              <a:rPr lang="fi-FI" dirty="0"/>
              <a:t>Third </a:t>
            </a:r>
            <a:r>
              <a:rPr lang="fi-FI" dirty="0" err="1"/>
              <a:t>level</a:t>
            </a:r>
            <a:endParaRPr lang="fi-FI" dirty="0"/>
          </a:p>
          <a:p>
            <a:pPr lvl="3"/>
            <a:r>
              <a:rPr lang="fi-FI" dirty="0" err="1"/>
              <a:t>Forth</a:t>
            </a:r>
            <a:r>
              <a:rPr lang="fi-FI" dirty="0"/>
              <a:t> </a:t>
            </a:r>
            <a:r>
              <a:rPr lang="fi-FI" dirty="0" err="1"/>
              <a:t>level</a:t>
            </a:r>
            <a:endParaRPr lang="fi-FI" dirty="0"/>
          </a:p>
        </p:txBody>
      </p:sp>
      <p:sp>
        <p:nvSpPr>
          <p:cNvPr id="4" name="Date Placeholder 3"/>
          <p:cNvSpPr>
            <a:spLocks noGrp="1"/>
          </p:cNvSpPr>
          <p:nvPr>
            <p:ph type="dt" sz="half" idx="2"/>
          </p:nvPr>
        </p:nvSpPr>
        <p:spPr>
          <a:xfrm>
            <a:off x="1624013" y="6378575"/>
            <a:ext cx="1300162" cy="315307"/>
          </a:xfrm>
          <a:prstGeom prst="rect">
            <a:avLst/>
          </a:prstGeom>
        </p:spPr>
        <p:txBody>
          <a:bodyPr vert="horz" lIns="91440" tIns="45720" rIns="91440" bIns="45720" rtlCol="0" anchor="ctr"/>
          <a:lstStyle>
            <a:lvl1pPr algn="l" fontAlgn="auto">
              <a:spcBef>
                <a:spcPts val="0"/>
              </a:spcBef>
              <a:spcAft>
                <a:spcPts val="0"/>
              </a:spcAft>
              <a:defRPr sz="1000" smtClean="0">
                <a:solidFill>
                  <a:schemeClr val="accent3">
                    <a:lumMod val="75000"/>
                  </a:schemeClr>
                </a:solidFill>
                <a:latin typeface="Corbel"/>
                <a:ea typeface="+mn-ea"/>
                <a:cs typeface="Corbel"/>
              </a:defRPr>
            </a:lvl1pPr>
          </a:lstStyle>
          <a:p>
            <a:pPr>
              <a:defRPr/>
            </a:pPr>
            <a:r>
              <a:rPr lang="fi-FI" smtClean="0"/>
              <a:t>2018-02-06</a:t>
            </a:r>
            <a:endParaRPr lang="en-US" dirty="0"/>
          </a:p>
        </p:txBody>
      </p:sp>
      <p:sp>
        <p:nvSpPr>
          <p:cNvPr id="5" name="Footer Placeholder 4"/>
          <p:cNvSpPr>
            <a:spLocks noGrp="1"/>
          </p:cNvSpPr>
          <p:nvPr>
            <p:ph type="ftr" sz="quarter" idx="3"/>
          </p:nvPr>
        </p:nvSpPr>
        <p:spPr>
          <a:xfrm>
            <a:off x="3086100" y="6378575"/>
            <a:ext cx="5748961" cy="315307"/>
          </a:xfrm>
          <a:prstGeom prst="rect">
            <a:avLst/>
          </a:prstGeom>
        </p:spPr>
        <p:txBody>
          <a:bodyPr vert="horz" lIns="91440" tIns="45720" rIns="91440" bIns="45720" rtlCol="0" anchor="ctr"/>
          <a:lstStyle>
            <a:lvl1pPr algn="l" fontAlgn="auto">
              <a:spcBef>
                <a:spcPts val="0"/>
              </a:spcBef>
              <a:spcAft>
                <a:spcPts val="0"/>
              </a:spcAft>
              <a:defRPr sz="1000" dirty="0" smtClean="0">
                <a:solidFill>
                  <a:schemeClr val="accent3">
                    <a:lumMod val="75000"/>
                  </a:schemeClr>
                </a:solidFill>
                <a:latin typeface="Corbel"/>
                <a:ea typeface="+mn-ea"/>
                <a:cs typeface="Corbel"/>
              </a:defRPr>
            </a:lvl1pPr>
          </a:lstStyle>
          <a:p>
            <a:pPr>
              <a:defRPr/>
            </a:pPr>
            <a:endParaRPr lang="en-US" dirty="0"/>
          </a:p>
        </p:txBody>
      </p:sp>
      <p:sp>
        <p:nvSpPr>
          <p:cNvPr id="6" name="Slide Number Placeholder 5"/>
          <p:cNvSpPr>
            <a:spLocks noGrp="1"/>
          </p:cNvSpPr>
          <p:nvPr>
            <p:ph type="sldNum" sz="quarter" idx="4"/>
          </p:nvPr>
        </p:nvSpPr>
        <p:spPr>
          <a:xfrm>
            <a:off x="609600" y="6378575"/>
            <a:ext cx="862013" cy="315307"/>
          </a:xfrm>
          <a:prstGeom prst="rect">
            <a:avLst/>
          </a:prstGeom>
        </p:spPr>
        <p:txBody>
          <a:bodyPr vert="horz" lIns="91440" tIns="45720" rIns="91440" bIns="45720" rtlCol="0" anchor="ctr"/>
          <a:lstStyle>
            <a:lvl1pPr algn="l" fontAlgn="auto">
              <a:spcBef>
                <a:spcPts val="0"/>
              </a:spcBef>
              <a:spcAft>
                <a:spcPts val="0"/>
              </a:spcAft>
              <a:defRPr sz="1000" b="0" smtClean="0">
                <a:solidFill>
                  <a:schemeClr val="accent3">
                    <a:lumMod val="75000"/>
                  </a:schemeClr>
                </a:solidFill>
                <a:latin typeface="Corbel"/>
                <a:ea typeface="+mn-ea"/>
                <a:cs typeface="Corbel"/>
              </a:defRPr>
            </a:lvl1pPr>
          </a:lstStyle>
          <a:p>
            <a:pPr>
              <a:defRPr/>
            </a:pPr>
            <a:fld id="{62274664-D7F7-DF47-875D-06D374E61B9E}" type="slidenum">
              <a:rPr lang="en-US" smtClean="0"/>
              <a:pPr>
                <a:defRPr/>
              </a:pPr>
              <a:t>‹#›</a:t>
            </a:fld>
            <a:endParaRPr lang="en-US" dirty="0"/>
          </a:p>
        </p:txBody>
      </p:sp>
      <p:grpSp>
        <p:nvGrpSpPr>
          <p:cNvPr id="18" name="Group 17"/>
          <p:cNvGrpSpPr/>
          <p:nvPr userDrawn="1"/>
        </p:nvGrpSpPr>
        <p:grpSpPr>
          <a:xfrm>
            <a:off x="11146557" y="371002"/>
            <a:ext cx="630858" cy="400707"/>
            <a:chOff x="3018474" y="609992"/>
            <a:chExt cx="2171462" cy="1379264"/>
          </a:xfrm>
        </p:grpSpPr>
        <p:sp>
          <p:nvSpPr>
            <p:cNvPr id="19"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20"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21"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
        <p:nvSpPr>
          <p:cNvPr id="13" name="Rectangle 12"/>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4" name="Rectangle 13"/>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Rectangle 1"/>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Tree>
  </p:cSld>
  <p:clrMap bg1="lt1" tx1="dk1" bg2="lt2" tx2="dk2" accent1="accent1" accent2="accent2" accent3="accent3" accent4="accent4" accent5="accent5" accent6="accent6" hlink="hlink" folHlink="folHlink"/>
  <p:sldLayoutIdLst>
    <p:sldLayoutId id="2147483695" r:id="rId1"/>
    <p:sldLayoutId id="2147483737" r:id="rId2"/>
    <p:sldLayoutId id="2147483697" r:id="rId3"/>
    <p:sldLayoutId id="2147483698" r:id="rId4"/>
    <p:sldLayoutId id="2147483699" r:id="rId5"/>
    <p:sldLayoutId id="2147483700" r:id="rId6"/>
    <p:sldLayoutId id="2147483721" r:id="rId7"/>
    <p:sldLayoutId id="2147483701" r:id="rId8"/>
    <p:sldLayoutId id="2147483702" r:id="rId9"/>
    <p:sldLayoutId id="2147483703" r:id="rId10"/>
    <p:sldLayoutId id="2147483704" r:id="rId11"/>
    <p:sldLayoutId id="2147483730" r:id="rId12"/>
    <p:sldLayoutId id="2147483731" r:id="rId13"/>
    <p:sldLayoutId id="2147483732" r:id="rId14"/>
    <p:sldLayoutId id="2147483705" r:id="rId15"/>
    <p:sldLayoutId id="2147483706" r:id="rId16"/>
    <p:sldLayoutId id="2147483733" r:id="rId17"/>
    <p:sldLayoutId id="2147483734" r:id="rId18"/>
    <p:sldLayoutId id="2147483735" r:id="rId19"/>
    <p:sldLayoutId id="2147483736" r:id="rId20"/>
    <p:sldLayoutId id="2147483718" r:id="rId21"/>
    <p:sldLayoutId id="2147483725" r:id="rId22"/>
    <p:sldLayoutId id="2147483726" r:id="rId23"/>
    <p:sldLayoutId id="2147483727" r:id="rId24"/>
    <p:sldLayoutId id="2147483738" r:id="rId25"/>
    <p:sldLayoutId id="2147483728" r:id="rId26"/>
    <p:sldLayoutId id="2147483722" r:id="rId27"/>
  </p:sldLayoutIdLst>
  <p:timing>
    <p:tnLst>
      <p:par>
        <p:cTn id="1" dur="indefinite" restart="never" nodeType="tmRoot"/>
      </p:par>
    </p:tnLst>
  </p:timing>
  <p:hf hdr="0" ftr="0"/>
  <p:txStyles>
    <p:titleStyle>
      <a:lvl1pPr algn="l" defTabSz="457200" rtl="0" eaLnBrk="1" fontAlgn="base" hangingPunct="1">
        <a:spcBef>
          <a:spcPct val="0"/>
        </a:spcBef>
        <a:spcAft>
          <a:spcPct val="0"/>
        </a:spcAft>
        <a:defRPr sz="2800" b="1" kern="1200">
          <a:solidFill>
            <a:schemeClr val="tx1"/>
          </a:solidFill>
          <a:latin typeface="Corbel"/>
          <a:ea typeface="ＭＳ Ｐゴシック" charset="0"/>
          <a:cs typeface="Corbel"/>
        </a:defRPr>
      </a:lvl1pPr>
      <a:lvl2pPr algn="l" defTabSz="457200" rtl="0" eaLnBrk="1" fontAlgn="base" hangingPunct="1">
        <a:spcBef>
          <a:spcPct val="0"/>
        </a:spcBef>
        <a:spcAft>
          <a:spcPct val="0"/>
        </a:spcAft>
        <a:defRPr sz="2800" b="1">
          <a:solidFill>
            <a:srgbClr val="094C5F"/>
          </a:solidFill>
          <a:latin typeface="Candara" charset="0"/>
          <a:ea typeface="ＭＳ Ｐゴシック" charset="0"/>
        </a:defRPr>
      </a:lvl2pPr>
      <a:lvl3pPr algn="l" defTabSz="457200" rtl="0" eaLnBrk="1" fontAlgn="base" hangingPunct="1">
        <a:spcBef>
          <a:spcPct val="0"/>
        </a:spcBef>
        <a:spcAft>
          <a:spcPct val="0"/>
        </a:spcAft>
        <a:defRPr sz="2800" b="1">
          <a:solidFill>
            <a:srgbClr val="094C5F"/>
          </a:solidFill>
          <a:latin typeface="Candara" charset="0"/>
          <a:ea typeface="ＭＳ Ｐゴシック" charset="0"/>
        </a:defRPr>
      </a:lvl3pPr>
      <a:lvl4pPr algn="l" defTabSz="457200" rtl="0" eaLnBrk="1" fontAlgn="base" hangingPunct="1">
        <a:spcBef>
          <a:spcPct val="0"/>
        </a:spcBef>
        <a:spcAft>
          <a:spcPct val="0"/>
        </a:spcAft>
        <a:defRPr sz="2800" b="1">
          <a:solidFill>
            <a:srgbClr val="094C5F"/>
          </a:solidFill>
          <a:latin typeface="Candara" charset="0"/>
          <a:ea typeface="ＭＳ Ｐゴシック" charset="0"/>
        </a:defRPr>
      </a:lvl4pPr>
      <a:lvl5pPr algn="l" defTabSz="457200" rtl="0" eaLnBrk="1" fontAlgn="base" hangingPunct="1">
        <a:spcBef>
          <a:spcPct val="0"/>
        </a:spcBef>
        <a:spcAft>
          <a:spcPct val="0"/>
        </a:spcAft>
        <a:defRPr sz="2800" b="1">
          <a:solidFill>
            <a:srgbClr val="094C5F"/>
          </a:solidFill>
          <a:latin typeface="Candara" charset="0"/>
          <a:ea typeface="ＭＳ Ｐゴシック" charset="0"/>
        </a:defRPr>
      </a:lvl5pPr>
      <a:lvl6pPr marL="457200" algn="l" defTabSz="457200" rtl="0" eaLnBrk="1" fontAlgn="base" hangingPunct="1">
        <a:spcBef>
          <a:spcPct val="0"/>
        </a:spcBef>
        <a:spcAft>
          <a:spcPct val="0"/>
        </a:spcAft>
        <a:defRPr sz="2800" b="1">
          <a:solidFill>
            <a:srgbClr val="094C5F"/>
          </a:solidFill>
          <a:latin typeface="Candara" charset="0"/>
          <a:ea typeface="ＭＳ Ｐゴシック" charset="0"/>
        </a:defRPr>
      </a:lvl6pPr>
      <a:lvl7pPr marL="914400" algn="l" defTabSz="457200" rtl="0" eaLnBrk="1" fontAlgn="base" hangingPunct="1">
        <a:spcBef>
          <a:spcPct val="0"/>
        </a:spcBef>
        <a:spcAft>
          <a:spcPct val="0"/>
        </a:spcAft>
        <a:defRPr sz="2800" b="1">
          <a:solidFill>
            <a:srgbClr val="094C5F"/>
          </a:solidFill>
          <a:latin typeface="Candara" charset="0"/>
          <a:ea typeface="ＭＳ Ｐゴシック" charset="0"/>
        </a:defRPr>
      </a:lvl7pPr>
      <a:lvl8pPr marL="1371600" algn="l" defTabSz="457200" rtl="0" eaLnBrk="1" fontAlgn="base" hangingPunct="1">
        <a:spcBef>
          <a:spcPct val="0"/>
        </a:spcBef>
        <a:spcAft>
          <a:spcPct val="0"/>
        </a:spcAft>
        <a:defRPr sz="2800" b="1">
          <a:solidFill>
            <a:srgbClr val="094C5F"/>
          </a:solidFill>
          <a:latin typeface="Candara" charset="0"/>
          <a:ea typeface="ＭＳ Ｐゴシック" charset="0"/>
        </a:defRPr>
      </a:lvl8pPr>
      <a:lvl9pPr marL="1828800" algn="l" defTabSz="457200" rtl="0" eaLnBrk="1" fontAlgn="base" hangingPunct="1">
        <a:spcBef>
          <a:spcPct val="0"/>
        </a:spcBef>
        <a:spcAft>
          <a:spcPct val="0"/>
        </a:spcAft>
        <a:defRPr sz="2800" b="1">
          <a:solidFill>
            <a:srgbClr val="094C5F"/>
          </a:solidFill>
          <a:latin typeface="Candara" charset="0"/>
          <a:ea typeface="ＭＳ Ｐゴシック" charset="0"/>
        </a:defRPr>
      </a:lvl9pPr>
    </p:titleStyle>
    <p:bodyStyle>
      <a:lvl1pPr marL="196850" indent="-196850" algn="l" defTabSz="457200" rtl="0" eaLnBrk="1" fontAlgn="base" hangingPunct="1">
        <a:lnSpc>
          <a:spcPct val="110000"/>
        </a:lnSpc>
        <a:spcBef>
          <a:spcPts val="1200"/>
        </a:spcBef>
        <a:spcAft>
          <a:spcPct val="0"/>
        </a:spcAft>
        <a:buFont typeface="Arial" charset="0"/>
        <a:buChar char="•"/>
        <a:defRPr sz="2400" kern="1200">
          <a:solidFill>
            <a:schemeClr val="accent3">
              <a:lumMod val="75000"/>
            </a:schemeClr>
          </a:solidFill>
          <a:latin typeface="Corbel"/>
          <a:ea typeface="ＭＳ Ｐゴシック" charset="0"/>
          <a:cs typeface="Corbel"/>
        </a:defRPr>
      </a:lvl1pPr>
      <a:lvl2pPr marL="347663" algn="l" defTabSz="457200" rtl="0" eaLnBrk="1" fontAlgn="base" hangingPunct="1">
        <a:spcBef>
          <a:spcPct val="20000"/>
        </a:spcBef>
        <a:spcAft>
          <a:spcPct val="0"/>
        </a:spcAft>
        <a:buFont typeface="Courier New" charset="0"/>
        <a:defRPr sz="2000" kern="1200">
          <a:solidFill>
            <a:schemeClr val="accent3">
              <a:lumMod val="75000"/>
            </a:schemeClr>
          </a:solidFill>
          <a:latin typeface="Corbel"/>
          <a:ea typeface="ＭＳ Ｐゴシック" charset="0"/>
          <a:cs typeface="Corbel"/>
        </a:defRPr>
      </a:lvl2pPr>
      <a:lvl3pPr marL="1143000" algn="l" defTabSz="457200" rtl="0" eaLnBrk="1" fontAlgn="base" hangingPunct="1">
        <a:spcBef>
          <a:spcPts val="200"/>
        </a:spcBef>
        <a:spcAft>
          <a:spcPct val="0"/>
        </a:spcAft>
        <a:defRPr sz="1800" kern="1200">
          <a:solidFill>
            <a:schemeClr val="accent3">
              <a:lumMod val="75000"/>
            </a:schemeClr>
          </a:solidFill>
          <a:latin typeface="Corbel"/>
          <a:ea typeface="ＭＳ Ｐゴシック" charset="0"/>
          <a:cs typeface="Corbel"/>
        </a:defRPr>
      </a:lvl3pPr>
      <a:lvl4pPr marL="1600200" indent="-122238" algn="l" defTabSz="457200" rtl="0" eaLnBrk="1" fontAlgn="base" hangingPunct="1">
        <a:spcBef>
          <a:spcPct val="20000"/>
        </a:spcBef>
        <a:spcAft>
          <a:spcPct val="0"/>
        </a:spcAft>
        <a:buFont typeface="Wingdings" charset="0"/>
        <a:buChar char="§"/>
        <a:defRPr sz="1600" kern="1200">
          <a:solidFill>
            <a:schemeClr val="accent3">
              <a:lumMod val="75000"/>
            </a:schemeClr>
          </a:solidFill>
          <a:latin typeface="Corbel"/>
          <a:ea typeface="ＭＳ Ｐゴシック" charset="0"/>
          <a:cs typeface="Corbel"/>
        </a:defRPr>
      </a:lvl4pPr>
      <a:lvl5pPr marL="2057400" indent="-122238" algn="l" defTabSz="457200" rtl="0" eaLnBrk="1" fontAlgn="base" hangingPunct="1">
        <a:spcBef>
          <a:spcPct val="20000"/>
        </a:spcBef>
        <a:spcAft>
          <a:spcPct val="0"/>
        </a:spcAft>
        <a:buFont typeface="Arial" charset="0"/>
        <a:buChar char="»"/>
        <a:defRPr sz="1100" kern="1200">
          <a:solidFill>
            <a:schemeClr val="tx1"/>
          </a:solidFill>
          <a:latin typeface="Verdana"/>
          <a:ea typeface="ＭＳ Ｐゴシック" charset="0"/>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r4ds.had.co.nz/"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notebooks.csc.fi/" TargetMode="Externa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hyperlink" Target="http://r4ds.had.co.nz/" TargetMode="External"/><Relationship Id="rId2" Type="http://schemas.openxmlformats.org/officeDocument/2006/relationships/hyperlink" Target="https://github.com/csc-training/wrangling-with-R" TargetMode="External"/><Relationship Id="rId1" Type="http://schemas.openxmlformats.org/officeDocument/2006/relationships/slideLayout" Target="../slideLayouts/slideLayout4.xml"/><Relationship Id="rId4" Type="http://schemas.openxmlformats.org/officeDocument/2006/relationships/hyperlink" Target="https://www.rstudio.com/resources/cheatsheet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Data </a:t>
            </a:r>
            <a:r>
              <a:rPr lang="en-US" smtClean="0"/>
              <a:t>visualization using RStudio and ggplot </a:t>
            </a:r>
            <a:endParaRPr lang="en-US"/>
          </a:p>
        </p:txBody>
      </p:sp>
      <p:sp>
        <p:nvSpPr>
          <p:cNvPr id="5" name="Subtitle 4"/>
          <p:cNvSpPr>
            <a:spLocks noGrp="1"/>
          </p:cNvSpPr>
          <p:nvPr>
            <p:ph type="subTitle" idx="1"/>
          </p:nvPr>
        </p:nvSpPr>
        <p:spPr/>
        <p:txBody>
          <a:bodyPr/>
          <a:lstStyle/>
          <a:p>
            <a:r>
              <a:rPr lang="en-US" smtClean="0"/>
              <a:t>Bioweek 2018, 2018-02-06</a:t>
            </a:r>
            <a:endParaRPr lang="en-US"/>
          </a:p>
        </p:txBody>
      </p:sp>
    </p:spTree>
    <p:extLst>
      <p:ext uri="{BB962C8B-B14F-4D97-AF65-F5344CB8AC3E}">
        <p14:creationId xmlns:p14="http://schemas.microsoft.com/office/powerpoint/2010/main" val="3936708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3.2.2 Creating a </a:t>
            </a:r>
            <a:r>
              <a:rPr lang="fi-FI" smtClean="0"/>
              <a:t>ggplot</a:t>
            </a:r>
            <a:endParaRPr lang="en-US"/>
          </a:p>
        </p:txBody>
      </p:sp>
      <p:sp>
        <p:nvSpPr>
          <p:cNvPr id="3" name="Content Placeholder 2"/>
          <p:cNvSpPr>
            <a:spLocks noGrp="1"/>
          </p:cNvSpPr>
          <p:nvPr>
            <p:ph idx="1"/>
          </p:nvPr>
        </p:nvSpPr>
        <p:spPr/>
        <p:txBody>
          <a:bodyPr/>
          <a:lstStyle/>
          <a:p>
            <a:r>
              <a:rPr lang="en-US">
                <a:latin typeface="Consolas" panose="020B0609020204030204" pitchFamily="49" charset="0"/>
                <a:cs typeface="Consolas" panose="020B0609020204030204" pitchFamily="49" charset="0"/>
              </a:rPr>
              <a:t>ggplot(data = mpg) + </a:t>
            </a:r>
            <a:r>
              <a:rPr lang="en-US" smtClean="0">
                <a:latin typeface="Consolas" panose="020B0609020204030204" pitchFamily="49" charset="0"/>
                <a:cs typeface="Consolas" panose="020B0609020204030204" pitchFamily="49" charset="0"/>
              </a:rPr>
              <a:t/>
            </a:r>
            <a:br>
              <a:rPr lang="en-US" smtClean="0">
                <a:latin typeface="Consolas" panose="020B0609020204030204" pitchFamily="49" charset="0"/>
                <a:cs typeface="Consolas" panose="020B0609020204030204" pitchFamily="49" charset="0"/>
              </a:rPr>
            </a:br>
            <a:r>
              <a:rPr lang="en-US" smtClean="0">
                <a:latin typeface="Consolas" panose="020B0609020204030204" pitchFamily="49" charset="0"/>
                <a:cs typeface="Consolas" panose="020B0609020204030204" pitchFamily="49" charset="0"/>
              </a:rPr>
              <a:t>geom_point(mapping </a:t>
            </a:r>
            <a:r>
              <a:rPr lang="en-US">
                <a:latin typeface="Consolas" panose="020B0609020204030204" pitchFamily="49" charset="0"/>
                <a:cs typeface="Consolas" panose="020B0609020204030204" pitchFamily="49" charset="0"/>
              </a:rPr>
              <a:t>= aes(x = displ</a:t>
            </a:r>
            <a:r>
              <a:rPr lang="en-US" smtClean="0">
                <a:latin typeface="Consolas" panose="020B0609020204030204" pitchFamily="49" charset="0"/>
                <a:cs typeface="Consolas" panose="020B0609020204030204" pitchFamily="49" charset="0"/>
              </a:rPr>
              <a:t>, </a:t>
            </a:r>
            <a:r>
              <a:rPr lang="en-US">
                <a:latin typeface="Consolas" panose="020B0609020204030204" pitchFamily="49" charset="0"/>
                <a:cs typeface="Consolas" panose="020B0609020204030204" pitchFamily="49" charset="0"/>
              </a:rPr>
              <a:t>y = hwy</a:t>
            </a:r>
            <a:r>
              <a:rPr lang="en-US" smtClean="0">
                <a:latin typeface="Consolas" panose="020B0609020204030204" pitchFamily="49" charset="0"/>
                <a:cs typeface="Consolas" panose="020B0609020204030204" pitchFamily="49" charset="0"/>
              </a:rPr>
              <a:t>))</a:t>
            </a:r>
          </a:p>
          <a:p>
            <a:r>
              <a:rPr lang="en-US" smtClean="0">
                <a:latin typeface="Corbel" panose="020B0503020204020204" pitchFamily="34" charset="0"/>
                <a:cs typeface="Consolas" panose="020B0609020204030204" pitchFamily="49" charset="0"/>
              </a:rPr>
              <a:t>"Hey ggplot! I want to make a plot with this dataset mpg </a:t>
            </a:r>
            <a:br>
              <a:rPr lang="en-US" smtClean="0">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and</a:t>
            </a:r>
            <a:br>
              <a:rPr lang="en-US" smtClean="0">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I want there to be points with displ as x-coordinate and hwy as y-coordinate."</a:t>
            </a:r>
          </a:p>
          <a:p>
            <a:endParaRPr lang="en-US">
              <a:latin typeface="+mn-lt"/>
              <a:cs typeface="Consolas" panose="020B0609020204030204" pitchFamily="49" charset="0"/>
            </a:endParaRPr>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10</a:t>
            </a:fld>
            <a:endParaRPr lang="en-US"/>
          </a:p>
        </p:txBody>
      </p:sp>
    </p:spTree>
    <p:extLst>
      <p:ext uri="{BB962C8B-B14F-4D97-AF65-F5344CB8AC3E}">
        <p14:creationId xmlns:p14="http://schemas.microsoft.com/office/powerpoint/2010/main" val="1466264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3.2.3 A graphing </a:t>
            </a:r>
            <a:r>
              <a:rPr lang="fi-FI" smtClean="0"/>
              <a:t>template</a:t>
            </a:r>
            <a:endParaRPr lang="en-US"/>
          </a:p>
        </p:txBody>
      </p:sp>
      <p:sp>
        <p:nvSpPr>
          <p:cNvPr id="3" name="Content Placeholder 2"/>
          <p:cNvSpPr>
            <a:spLocks noGrp="1"/>
          </p:cNvSpPr>
          <p:nvPr>
            <p:ph idx="1"/>
          </p:nvPr>
        </p:nvSpPr>
        <p:spPr/>
        <p:txBody>
          <a:bodyPr/>
          <a:lstStyle/>
          <a:p>
            <a:r>
              <a:rPr lang="en-US">
                <a:latin typeface="Consolas" panose="020B0609020204030204" pitchFamily="49" charset="0"/>
                <a:cs typeface="Consolas" panose="020B0609020204030204" pitchFamily="49" charset="0"/>
              </a:rPr>
              <a:t>ggplot(data = &lt;DATA&gt;) + </a:t>
            </a:r>
            <a:br>
              <a:rPr lang="en-US">
                <a:latin typeface="Consolas" panose="020B0609020204030204" pitchFamily="49" charset="0"/>
                <a:cs typeface="Consolas" panose="020B0609020204030204" pitchFamily="49" charset="0"/>
              </a:rPr>
            </a:br>
            <a:r>
              <a:rPr lang="en-US">
                <a:latin typeface="Consolas" panose="020B0609020204030204" pitchFamily="49" charset="0"/>
                <a:cs typeface="Consolas" panose="020B0609020204030204" pitchFamily="49" charset="0"/>
              </a:rPr>
              <a:t>&lt;GEOM_FUNCTION&gt;(mapping = </a:t>
            </a:r>
            <a:r>
              <a:rPr lang="en-US" smtClean="0">
                <a:latin typeface="Consolas" panose="020B0609020204030204" pitchFamily="49" charset="0"/>
                <a:cs typeface="Consolas" panose="020B0609020204030204" pitchFamily="49" charset="0"/>
              </a:rPr>
              <a:t>aes</a:t>
            </a:r>
            <a:r>
              <a:rPr lang="en-US">
                <a:latin typeface="Consolas" panose="020B0609020204030204" pitchFamily="49" charset="0"/>
                <a:cs typeface="Consolas" panose="020B0609020204030204" pitchFamily="49" charset="0"/>
              </a:rPr>
              <a:t>(&lt;MAPPINGS</a:t>
            </a:r>
            <a:r>
              <a:rPr lang="en-US" smtClean="0">
                <a:latin typeface="Consolas" panose="020B0609020204030204" pitchFamily="49" charset="0"/>
                <a:cs typeface="Consolas" panose="020B0609020204030204" pitchFamily="49" charset="0"/>
              </a:rPr>
              <a:t>&gt;))</a:t>
            </a:r>
          </a:p>
          <a:p>
            <a:r>
              <a:rPr lang="en-US">
                <a:latin typeface="Corbel" panose="020B0503020204020204" pitchFamily="34" charset="0"/>
                <a:cs typeface="Consolas" panose="020B0609020204030204" pitchFamily="49" charset="0"/>
              </a:rPr>
              <a:t>"Hey ggplot! I want to make a plot with this dataset </a:t>
            </a:r>
            <a:r>
              <a:rPr lang="en-US" smtClean="0">
                <a:latin typeface="Corbel" panose="020B0503020204020204" pitchFamily="34" charset="0"/>
                <a:cs typeface="Consolas" panose="020B0609020204030204" pitchFamily="49" charset="0"/>
              </a:rPr>
              <a:t>&lt;DATA&gt; </a:t>
            </a:r>
            <a:r>
              <a:rPr lang="en-US">
                <a:latin typeface="Corbel" panose="020B0503020204020204" pitchFamily="34" charset="0"/>
                <a:cs typeface="Consolas" panose="020B0609020204030204" pitchFamily="49" charset="0"/>
              </a:rPr>
              <a:t/>
            </a:r>
            <a:br>
              <a:rPr lang="en-US">
                <a:latin typeface="Corbel" panose="020B0503020204020204" pitchFamily="34" charset="0"/>
                <a:cs typeface="Consolas" panose="020B0609020204030204" pitchFamily="49" charset="0"/>
              </a:rPr>
            </a:br>
            <a:r>
              <a:rPr lang="en-US">
                <a:latin typeface="Corbel" panose="020B0503020204020204" pitchFamily="34" charset="0"/>
                <a:cs typeface="Consolas" panose="020B0609020204030204" pitchFamily="49" charset="0"/>
              </a:rPr>
              <a:t>and</a:t>
            </a:r>
            <a:br>
              <a:rPr lang="en-US">
                <a:latin typeface="Corbel" panose="020B0503020204020204" pitchFamily="34" charset="0"/>
                <a:cs typeface="Consolas" panose="020B0609020204030204" pitchFamily="49" charset="0"/>
              </a:rPr>
            </a:br>
            <a:r>
              <a:rPr lang="en-US">
                <a:latin typeface="Corbel" panose="020B0503020204020204" pitchFamily="34" charset="0"/>
                <a:cs typeface="Consolas" panose="020B0609020204030204" pitchFamily="49" charset="0"/>
              </a:rPr>
              <a:t>I want there to be </a:t>
            </a:r>
            <a:r>
              <a:rPr lang="en-US" smtClean="0">
                <a:latin typeface="Corbel" panose="020B0503020204020204" pitchFamily="34" charset="0"/>
                <a:cs typeface="Consolas" panose="020B0609020204030204" pitchFamily="49" charset="0"/>
              </a:rPr>
              <a:t>a &lt;GEOM&gt; </a:t>
            </a:r>
            <a:r>
              <a:rPr lang="en-US">
                <a:latin typeface="Corbel" panose="020B0503020204020204" pitchFamily="34" charset="0"/>
                <a:cs typeface="Consolas" panose="020B0609020204030204" pitchFamily="49" charset="0"/>
              </a:rPr>
              <a:t>with </a:t>
            </a:r>
            <a:r>
              <a:rPr lang="en-US" smtClean="0">
                <a:latin typeface="Corbel" panose="020B0503020204020204" pitchFamily="34" charset="0"/>
                <a:cs typeface="Consolas" panose="020B0609020204030204" pitchFamily="49" charset="0"/>
              </a:rPr>
              <a:t>such and such &lt;MAPPINGS&gt;"</a:t>
            </a:r>
            <a:endParaRPr lang="en-US">
              <a:latin typeface="Corbel" panose="020B0503020204020204" pitchFamily="34" charset="0"/>
              <a:cs typeface="Consolas" panose="020B0609020204030204" pitchFamily="49" charset="0"/>
            </a:endParaRPr>
          </a:p>
          <a:p>
            <a:endParaRPr lang="en-US" smtClean="0">
              <a:latin typeface="Consolas" panose="020B0609020204030204" pitchFamily="49" charset="0"/>
              <a:cs typeface="Consolas" panose="020B0609020204030204" pitchFamily="49" charset="0"/>
            </a:endParaRPr>
          </a:p>
          <a:p>
            <a:endParaRPr lang="en-US">
              <a:latin typeface="Consolas" panose="020B0609020204030204" pitchFamily="49" charset="0"/>
              <a:cs typeface="Consolas" panose="020B0609020204030204" pitchFamily="49" charset="0"/>
            </a:endParaRPr>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11</a:t>
            </a:fld>
            <a:endParaRPr lang="en-US"/>
          </a:p>
        </p:txBody>
      </p:sp>
    </p:spTree>
    <p:extLst>
      <p:ext uri="{BB962C8B-B14F-4D97-AF65-F5344CB8AC3E}">
        <p14:creationId xmlns:p14="http://schemas.microsoft.com/office/powerpoint/2010/main" val="1633994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3.2.4 </a:t>
            </a:r>
            <a:r>
              <a:rPr lang="fi-FI" smtClean="0"/>
              <a:t>Exercises</a:t>
            </a:r>
            <a:endParaRPr lang="en-US"/>
          </a:p>
        </p:txBody>
      </p:sp>
      <p:sp>
        <p:nvSpPr>
          <p:cNvPr id="3" name="Content Placeholder 2"/>
          <p:cNvSpPr>
            <a:spLocks noGrp="1"/>
          </p:cNvSpPr>
          <p:nvPr>
            <p:ph idx="1"/>
          </p:nvPr>
        </p:nvSpPr>
        <p:spPr/>
        <p:txBody>
          <a:bodyPr/>
          <a:lstStyle/>
          <a:p>
            <a:pPr marL="457200" indent="-457200">
              <a:buFont typeface="+mj-lt"/>
              <a:buAutoNum type="arabicPeriod"/>
            </a:pPr>
            <a:r>
              <a:rPr lang="en-US" smtClean="0"/>
              <a:t>Run </a:t>
            </a:r>
            <a:r>
              <a:rPr lang="en-US"/>
              <a:t>ggplot(data = mpg). What do you see?</a:t>
            </a:r>
          </a:p>
          <a:p>
            <a:pPr marL="457200" indent="-457200">
              <a:buFont typeface="+mj-lt"/>
              <a:buAutoNum type="arabicPeriod"/>
            </a:pPr>
            <a:r>
              <a:rPr lang="en-US" smtClean="0"/>
              <a:t>How </a:t>
            </a:r>
            <a:r>
              <a:rPr lang="en-US"/>
              <a:t>many rows are in mpg? How many columns?</a:t>
            </a:r>
          </a:p>
          <a:p>
            <a:pPr marL="457200" indent="-457200">
              <a:buFont typeface="+mj-lt"/>
              <a:buAutoNum type="arabicPeriod"/>
            </a:pPr>
            <a:r>
              <a:rPr lang="en-US" smtClean="0"/>
              <a:t>What </a:t>
            </a:r>
            <a:r>
              <a:rPr lang="en-US"/>
              <a:t>does the drv variable describe? Read the help for ?mpg to find out.</a:t>
            </a:r>
          </a:p>
          <a:p>
            <a:pPr marL="457200" indent="-457200">
              <a:buFont typeface="+mj-lt"/>
              <a:buAutoNum type="arabicPeriod"/>
            </a:pPr>
            <a:r>
              <a:rPr lang="en-US" smtClean="0"/>
              <a:t>Make </a:t>
            </a:r>
            <a:r>
              <a:rPr lang="en-US"/>
              <a:t>a scatterplot of hwy vs cyl.</a:t>
            </a:r>
          </a:p>
          <a:p>
            <a:pPr marL="457200" indent="-457200">
              <a:buFont typeface="+mj-lt"/>
              <a:buAutoNum type="arabicPeriod"/>
            </a:pPr>
            <a:r>
              <a:rPr lang="en-US" smtClean="0"/>
              <a:t>What </a:t>
            </a:r>
            <a:r>
              <a:rPr lang="en-US"/>
              <a:t>happens if you make a scatterplot of class vs drv? Why is the plot not useful?</a:t>
            </a:r>
          </a:p>
          <a:p>
            <a:endParaRPr lang="en-US"/>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12</a:t>
            </a:fld>
            <a:endParaRPr lang="en-US"/>
          </a:p>
        </p:txBody>
      </p:sp>
    </p:spTree>
    <p:extLst>
      <p:ext uri="{BB962C8B-B14F-4D97-AF65-F5344CB8AC3E}">
        <p14:creationId xmlns:p14="http://schemas.microsoft.com/office/powerpoint/2010/main" val="4134237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3.3 Aesthetic mapping</a:t>
            </a:r>
            <a:endParaRPr lang="en-US"/>
          </a:p>
        </p:txBody>
      </p:sp>
      <p:sp>
        <p:nvSpPr>
          <p:cNvPr id="3" name="Content Placeholder 2"/>
          <p:cNvSpPr>
            <a:spLocks noGrp="1"/>
          </p:cNvSpPr>
          <p:nvPr>
            <p:ph idx="1"/>
          </p:nvPr>
        </p:nvSpPr>
        <p:spPr/>
        <p:txBody>
          <a:bodyPr/>
          <a:lstStyle/>
          <a:p>
            <a:r>
              <a:rPr lang="en-US">
                <a:latin typeface="Consolas" panose="020B0609020204030204" pitchFamily="49" charset="0"/>
                <a:cs typeface="Consolas" panose="020B0609020204030204" pitchFamily="49" charset="0"/>
              </a:rPr>
              <a:t>ggplot(data = mpg) + </a:t>
            </a:r>
            <a:r>
              <a:rPr lang="en-US" smtClean="0">
                <a:latin typeface="Consolas" panose="020B0609020204030204" pitchFamily="49" charset="0"/>
                <a:cs typeface="Consolas" panose="020B0609020204030204" pitchFamily="49" charset="0"/>
              </a:rPr>
              <a:t/>
            </a:r>
            <a:br>
              <a:rPr lang="en-US" smtClean="0">
                <a:latin typeface="Consolas" panose="020B0609020204030204" pitchFamily="49" charset="0"/>
                <a:cs typeface="Consolas" panose="020B0609020204030204" pitchFamily="49" charset="0"/>
              </a:rPr>
            </a:br>
            <a:r>
              <a:rPr lang="en-US" smtClean="0">
                <a:latin typeface="Consolas" panose="020B0609020204030204" pitchFamily="49" charset="0"/>
                <a:cs typeface="Consolas" panose="020B0609020204030204" pitchFamily="49" charset="0"/>
              </a:rPr>
              <a:t>geom_point(mapping </a:t>
            </a:r>
            <a:r>
              <a:rPr lang="en-US">
                <a:latin typeface="Consolas" panose="020B0609020204030204" pitchFamily="49" charset="0"/>
                <a:cs typeface="Consolas" panose="020B0609020204030204" pitchFamily="49" charset="0"/>
              </a:rPr>
              <a:t>= aes(x = displ</a:t>
            </a:r>
            <a:r>
              <a:rPr lang="en-US" smtClean="0">
                <a:latin typeface="Consolas" panose="020B0609020204030204" pitchFamily="49" charset="0"/>
                <a:cs typeface="Consolas" panose="020B0609020204030204" pitchFamily="49" charset="0"/>
              </a:rPr>
              <a:t>, </a:t>
            </a:r>
            <a:r>
              <a:rPr lang="en-US">
                <a:latin typeface="Consolas" panose="020B0609020204030204" pitchFamily="49" charset="0"/>
                <a:cs typeface="Consolas" panose="020B0609020204030204" pitchFamily="49" charset="0"/>
              </a:rPr>
              <a:t>y = </a:t>
            </a:r>
            <a:r>
              <a:rPr lang="en-US" smtClean="0">
                <a:latin typeface="Consolas" panose="020B0609020204030204" pitchFamily="49" charset="0"/>
                <a:cs typeface="Consolas" panose="020B0609020204030204" pitchFamily="49" charset="0"/>
              </a:rPr>
              <a:t>hwy, </a:t>
            </a:r>
            <a:r>
              <a:rPr lang="en-US" b="1" smtClean="0">
                <a:latin typeface="Consolas" panose="020B0609020204030204" pitchFamily="49" charset="0"/>
                <a:cs typeface="Consolas" panose="020B0609020204030204" pitchFamily="49" charset="0"/>
              </a:rPr>
              <a:t>color = class</a:t>
            </a:r>
            <a:r>
              <a:rPr lang="en-US" smtClean="0">
                <a:latin typeface="Consolas" panose="020B0609020204030204" pitchFamily="49" charset="0"/>
                <a:cs typeface="Consolas" panose="020B0609020204030204" pitchFamily="49" charset="0"/>
              </a:rPr>
              <a:t>))</a:t>
            </a:r>
          </a:p>
          <a:p>
            <a:r>
              <a:rPr lang="en-US" smtClean="0">
                <a:latin typeface="Corbel" panose="020B0503020204020204" pitchFamily="34" charset="0"/>
                <a:cs typeface="Consolas" panose="020B0609020204030204" pitchFamily="49" charset="0"/>
              </a:rPr>
              <a:t>"Hey ggplot! I want to make a plot with this dataset mpg </a:t>
            </a:r>
            <a:br>
              <a:rPr lang="en-US" smtClean="0">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and</a:t>
            </a:r>
            <a:br>
              <a:rPr lang="en-US" smtClean="0">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I want there to be points with displ as x-coordinate and hwy as y-coordinate and </a:t>
            </a:r>
            <a:r>
              <a:rPr lang="en-US" b="1" smtClean="0">
                <a:latin typeface="Corbel" panose="020B0503020204020204" pitchFamily="34" charset="0"/>
                <a:cs typeface="Consolas" panose="020B0609020204030204" pitchFamily="49" charset="0"/>
              </a:rPr>
              <a:t>class as color</a:t>
            </a:r>
            <a:r>
              <a:rPr lang="en-US" smtClean="0">
                <a:latin typeface="Corbel" panose="020B0503020204020204" pitchFamily="34" charset="0"/>
                <a:cs typeface="Consolas" panose="020B0609020204030204" pitchFamily="49" charset="0"/>
              </a:rPr>
              <a:t>."</a:t>
            </a:r>
          </a:p>
          <a:p>
            <a:r>
              <a:rPr lang="en-US" smtClean="0">
                <a:latin typeface="Corbel" panose="020B0503020204020204" pitchFamily="34" charset="0"/>
                <a:cs typeface="Consolas" panose="020B0609020204030204" pitchFamily="49" charset="0"/>
              </a:rPr>
              <a:t>There's also size, shape, alpha...</a:t>
            </a:r>
          </a:p>
          <a:p>
            <a:r>
              <a:rPr lang="en-US" smtClean="0">
                <a:latin typeface="Corbel" panose="020B0503020204020204" pitchFamily="34" charset="0"/>
                <a:cs typeface="Consolas" panose="020B0609020204030204" pitchFamily="49" charset="0"/>
              </a:rPr>
              <a:t>NB: "and they should be blue" is not an aesthetic mapping!</a:t>
            </a:r>
          </a:p>
          <a:p>
            <a:endParaRPr lang="en-US">
              <a:latin typeface="+mn-lt"/>
              <a:cs typeface="Consolas" panose="020B0609020204030204" pitchFamily="49" charset="0"/>
            </a:endParaRPr>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13</a:t>
            </a:fld>
            <a:endParaRPr lang="en-US"/>
          </a:p>
        </p:txBody>
      </p:sp>
    </p:spTree>
    <p:extLst>
      <p:ext uri="{BB962C8B-B14F-4D97-AF65-F5344CB8AC3E}">
        <p14:creationId xmlns:p14="http://schemas.microsoft.com/office/powerpoint/2010/main" val="4272200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3.3.1 </a:t>
            </a:r>
            <a:r>
              <a:rPr lang="fi-FI" smtClean="0"/>
              <a:t>Exercises</a:t>
            </a:r>
            <a:endParaRPr lang="en-US"/>
          </a:p>
        </p:txBody>
      </p:sp>
      <p:sp>
        <p:nvSpPr>
          <p:cNvPr id="3" name="Content Placeholder 2"/>
          <p:cNvSpPr>
            <a:spLocks noGrp="1"/>
          </p:cNvSpPr>
          <p:nvPr>
            <p:ph idx="1"/>
          </p:nvPr>
        </p:nvSpPr>
        <p:spPr>
          <a:xfrm>
            <a:off x="609600" y="1600200"/>
            <a:ext cx="9796529" cy="4525963"/>
          </a:xfrm>
        </p:spPr>
        <p:txBody>
          <a:bodyPr/>
          <a:lstStyle/>
          <a:p>
            <a:pPr marL="457200" indent="-457200">
              <a:buFont typeface="+mj-lt"/>
              <a:buAutoNum type="arabicPeriod"/>
            </a:pPr>
            <a:r>
              <a:rPr lang="en-US" sz="1600"/>
              <a:t>What’s gone wrong with this code? Why are the points not </a:t>
            </a:r>
            <a:r>
              <a:rPr lang="en-US" sz="1600" smtClean="0"/>
              <a:t>blue? </a:t>
            </a:r>
            <a:br>
              <a:rPr lang="en-US" sz="1600" smtClean="0"/>
            </a:br>
            <a:r>
              <a:rPr lang="en-US" sz="1600" smtClean="0">
                <a:latin typeface="Consolas" panose="020B0609020204030204" pitchFamily="49" charset="0"/>
                <a:cs typeface="Consolas" panose="020B0609020204030204" pitchFamily="49" charset="0"/>
              </a:rPr>
              <a:t>ggplot(data </a:t>
            </a:r>
            <a:r>
              <a:rPr lang="en-US" sz="1600">
                <a:latin typeface="Consolas" panose="020B0609020204030204" pitchFamily="49" charset="0"/>
                <a:cs typeface="Consolas" panose="020B0609020204030204" pitchFamily="49" charset="0"/>
              </a:rPr>
              <a:t>= mpg) + </a:t>
            </a:r>
            <a:r>
              <a:rPr lang="en-US" sz="1600" smtClean="0">
                <a:latin typeface="Consolas" panose="020B0609020204030204" pitchFamily="49" charset="0"/>
                <a:cs typeface="Consolas" panose="020B0609020204030204" pitchFamily="49" charset="0"/>
              </a:rPr>
              <a:t>geom_point(mapping </a:t>
            </a:r>
            <a:r>
              <a:rPr lang="en-US" sz="1600">
                <a:latin typeface="Consolas" panose="020B0609020204030204" pitchFamily="49" charset="0"/>
                <a:cs typeface="Consolas" panose="020B0609020204030204" pitchFamily="49" charset="0"/>
              </a:rPr>
              <a:t>= aes(x = displ, y = hwy, color = "blue</a:t>
            </a:r>
            <a:r>
              <a:rPr lang="en-US" sz="1600" smtClean="0">
                <a:latin typeface="Consolas" panose="020B0609020204030204" pitchFamily="49" charset="0"/>
                <a:cs typeface="Consolas" panose="020B0609020204030204" pitchFamily="49" charset="0"/>
              </a:rPr>
              <a:t>"))</a:t>
            </a:r>
          </a:p>
          <a:p>
            <a:pPr marL="457200" indent="-457200">
              <a:buFont typeface="+mj-lt"/>
              <a:buAutoNum type="arabicPeriod"/>
            </a:pPr>
            <a:r>
              <a:rPr lang="en-US" sz="1600"/>
              <a:t>Which variables in mpg are categorical? Which variables are continuous? (Hint: type ?mpg to read the documentation for the dataset). How can you see this information when you run mpg</a:t>
            </a:r>
            <a:r>
              <a:rPr lang="en-US" sz="1600" smtClean="0"/>
              <a:t>?</a:t>
            </a:r>
            <a:endParaRPr lang="en-US" sz="1600"/>
          </a:p>
          <a:p>
            <a:pPr marL="457200" indent="-457200">
              <a:buFont typeface="+mj-lt"/>
              <a:buAutoNum type="arabicPeriod"/>
            </a:pPr>
            <a:r>
              <a:rPr lang="en-US" sz="1600"/>
              <a:t>Map a continuous variable to color, size, and shape. How do these aesthetics behave differently for categorical vs. continuous variables</a:t>
            </a:r>
            <a:r>
              <a:rPr lang="en-US" sz="1600" smtClean="0"/>
              <a:t>?</a:t>
            </a:r>
            <a:endParaRPr lang="en-US" sz="1600"/>
          </a:p>
          <a:p>
            <a:pPr marL="457200" indent="-457200">
              <a:buFont typeface="+mj-lt"/>
              <a:buAutoNum type="arabicPeriod"/>
            </a:pPr>
            <a:r>
              <a:rPr lang="en-US" sz="1600"/>
              <a:t>What happens if you map the same variable to multiple aesthetics</a:t>
            </a:r>
            <a:r>
              <a:rPr lang="en-US" sz="1600" smtClean="0"/>
              <a:t>?</a:t>
            </a:r>
            <a:endParaRPr lang="en-US" sz="1600"/>
          </a:p>
          <a:p>
            <a:pPr marL="457200" indent="-457200">
              <a:buFont typeface="+mj-lt"/>
              <a:buAutoNum type="arabicPeriod"/>
            </a:pPr>
            <a:r>
              <a:rPr lang="en-US" sz="1600"/>
              <a:t>What does the stroke aesthetic do? What shapes does it work with? (Hint: use ?geom_point</a:t>
            </a:r>
            <a:r>
              <a:rPr lang="en-US" sz="1600" smtClean="0"/>
              <a:t>)</a:t>
            </a:r>
            <a:endParaRPr lang="en-US" sz="1600"/>
          </a:p>
          <a:p>
            <a:pPr marL="457200" indent="-457200">
              <a:buFont typeface="+mj-lt"/>
              <a:buAutoNum type="arabicPeriod"/>
            </a:pPr>
            <a:r>
              <a:rPr lang="en-US" sz="1600"/>
              <a:t>What happens if you map an aesthetic to something other than a variable name, like aes(colour = displ &lt; 5)?</a:t>
            </a:r>
          </a:p>
          <a:p>
            <a:r>
              <a:rPr lang="en-US" sz="1600" smtClean="0"/>
              <a:t>Suggested order/importance: 1 through 3</a:t>
            </a:r>
          </a:p>
          <a:p>
            <a:endParaRPr lang="en-US" sz="1600"/>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14</a:t>
            </a:fld>
            <a:endParaRPr lang="en-US"/>
          </a:p>
        </p:txBody>
      </p:sp>
    </p:spTree>
    <p:extLst>
      <p:ext uri="{BB962C8B-B14F-4D97-AF65-F5344CB8AC3E}">
        <p14:creationId xmlns:p14="http://schemas.microsoft.com/office/powerpoint/2010/main" val="3654264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3.5 Facets</a:t>
            </a:r>
            <a:endParaRPr lang="en-US"/>
          </a:p>
        </p:txBody>
      </p:sp>
      <p:sp>
        <p:nvSpPr>
          <p:cNvPr id="3" name="Content Placeholder 2"/>
          <p:cNvSpPr>
            <a:spLocks noGrp="1"/>
          </p:cNvSpPr>
          <p:nvPr>
            <p:ph idx="1"/>
          </p:nvPr>
        </p:nvSpPr>
        <p:spPr>
          <a:xfrm>
            <a:off x="609600" y="1600200"/>
            <a:ext cx="8560157" cy="4525963"/>
          </a:xfrm>
        </p:spPr>
        <p:txBody>
          <a:bodyPr/>
          <a:lstStyle/>
          <a:p>
            <a:r>
              <a:rPr lang="en-US">
                <a:latin typeface="Consolas" panose="020B0609020204030204" pitchFamily="49" charset="0"/>
                <a:cs typeface="Consolas" panose="020B0609020204030204" pitchFamily="49" charset="0"/>
              </a:rPr>
              <a:t>ggplot(data = mpg) + </a:t>
            </a:r>
            <a:r>
              <a:rPr lang="en-US" smtClean="0">
                <a:latin typeface="Consolas" panose="020B0609020204030204" pitchFamily="49" charset="0"/>
                <a:cs typeface="Consolas" panose="020B0609020204030204" pitchFamily="49" charset="0"/>
              </a:rPr>
              <a:t/>
            </a:r>
            <a:br>
              <a:rPr lang="en-US" smtClean="0">
                <a:latin typeface="Consolas" panose="020B0609020204030204" pitchFamily="49" charset="0"/>
                <a:cs typeface="Consolas" panose="020B0609020204030204" pitchFamily="49" charset="0"/>
              </a:rPr>
            </a:br>
            <a:r>
              <a:rPr lang="en-US" smtClean="0">
                <a:latin typeface="Consolas" panose="020B0609020204030204" pitchFamily="49" charset="0"/>
                <a:cs typeface="Consolas" panose="020B0609020204030204" pitchFamily="49" charset="0"/>
              </a:rPr>
              <a:t>geom_point(mapping </a:t>
            </a:r>
            <a:r>
              <a:rPr lang="en-US">
                <a:latin typeface="Consolas" panose="020B0609020204030204" pitchFamily="49" charset="0"/>
                <a:cs typeface="Consolas" panose="020B0609020204030204" pitchFamily="49" charset="0"/>
              </a:rPr>
              <a:t>= aes(x = displ</a:t>
            </a:r>
            <a:r>
              <a:rPr lang="en-US" smtClean="0">
                <a:latin typeface="Consolas" panose="020B0609020204030204" pitchFamily="49" charset="0"/>
                <a:cs typeface="Consolas" panose="020B0609020204030204" pitchFamily="49" charset="0"/>
              </a:rPr>
              <a:t>, </a:t>
            </a:r>
            <a:r>
              <a:rPr lang="en-US">
                <a:latin typeface="Consolas" panose="020B0609020204030204" pitchFamily="49" charset="0"/>
                <a:cs typeface="Consolas" panose="020B0609020204030204" pitchFamily="49" charset="0"/>
              </a:rPr>
              <a:t>y = hwy)) +</a:t>
            </a:r>
            <a:br>
              <a:rPr lang="en-US">
                <a:latin typeface="Consolas" panose="020B0609020204030204" pitchFamily="49" charset="0"/>
                <a:cs typeface="Consolas" panose="020B0609020204030204" pitchFamily="49" charset="0"/>
              </a:rPr>
            </a:br>
            <a:r>
              <a:rPr lang="en-US" b="1">
                <a:latin typeface="Consolas" panose="020B0609020204030204" pitchFamily="49" charset="0"/>
                <a:cs typeface="Consolas" panose="020B0609020204030204" pitchFamily="49" charset="0"/>
              </a:rPr>
              <a:t>facet_wrap(~ class, nrow = 2)</a:t>
            </a:r>
          </a:p>
          <a:p>
            <a:r>
              <a:rPr lang="en-US" smtClean="0">
                <a:latin typeface="Corbel" panose="020B0503020204020204" pitchFamily="34" charset="0"/>
                <a:cs typeface="Consolas" panose="020B0609020204030204" pitchFamily="49" charset="0"/>
              </a:rPr>
              <a:t>"Hey ggplot! I want to make a plot with this dataset mpg </a:t>
            </a:r>
            <a:br>
              <a:rPr lang="en-US" smtClean="0">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and</a:t>
            </a:r>
            <a:br>
              <a:rPr lang="en-US" smtClean="0">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I want there to be points with displ as x-coordinate and hwy as y-coordinate.</a:t>
            </a:r>
            <a:br>
              <a:rPr lang="en-US" smtClean="0">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and</a:t>
            </a:r>
            <a:br>
              <a:rPr lang="en-US" smtClean="0">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they should be </a:t>
            </a:r>
            <a:r>
              <a:rPr lang="en-US" b="1" smtClean="0">
                <a:latin typeface="Corbel" panose="020B0503020204020204" pitchFamily="34" charset="0"/>
                <a:cs typeface="Consolas" panose="020B0609020204030204" pitchFamily="49" charset="0"/>
              </a:rPr>
              <a:t>faceted by class</a:t>
            </a:r>
            <a:r>
              <a:rPr lang="en-US" smtClean="0">
                <a:latin typeface="Corbel" panose="020B0503020204020204" pitchFamily="34" charset="0"/>
                <a:cs typeface="Consolas" panose="020B0609020204030204" pitchFamily="49" charset="0"/>
              </a:rPr>
              <a:t>, wrapping on two rows."</a:t>
            </a:r>
          </a:p>
          <a:p>
            <a:endParaRPr lang="en-US">
              <a:latin typeface="+mn-lt"/>
              <a:cs typeface="Consolas" panose="020B0609020204030204" pitchFamily="49" charset="0"/>
            </a:endParaRPr>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15</a:t>
            </a:fld>
            <a:endParaRPr lang="en-US"/>
          </a:p>
        </p:txBody>
      </p:sp>
    </p:spTree>
    <p:extLst>
      <p:ext uri="{BB962C8B-B14F-4D97-AF65-F5344CB8AC3E}">
        <p14:creationId xmlns:p14="http://schemas.microsoft.com/office/powerpoint/2010/main" val="2208426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3.5.1 Exercises</a:t>
            </a:r>
            <a:endParaRPr lang="en-US"/>
          </a:p>
        </p:txBody>
      </p:sp>
      <p:sp>
        <p:nvSpPr>
          <p:cNvPr id="3" name="Content Placeholder 2"/>
          <p:cNvSpPr>
            <a:spLocks noGrp="1"/>
          </p:cNvSpPr>
          <p:nvPr>
            <p:ph idx="1"/>
          </p:nvPr>
        </p:nvSpPr>
        <p:spPr>
          <a:xfrm>
            <a:off x="609600" y="1262130"/>
            <a:ext cx="10749565" cy="4864033"/>
          </a:xfrm>
        </p:spPr>
        <p:txBody>
          <a:bodyPr/>
          <a:lstStyle/>
          <a:p>
            <a:pPr marL="457200" indent="-457200">
              <a:buFont typeface="+mj-lt"/>
              <a:buAutoNum type="arabicPeriod"/>
            </a:pPr>
            <a:r>
              <a:rPr lang="en-US" sz="1600"/>
              <a:t>What happens if you facet on a continuous variable?</a:t>
            </a:r>
          </a:p>
          <a:p>
            <a:pPr marL="457200" indent="-457200">
              <a:buFont typeface="+mj-lt"/>
              <a:buAutoNum type="arabicPeriod"/>
            </a:pPr>
            <a:r>
              <a:rPr lang="en-US" sz="1600"/>
              <a:t>What do the empty cells in plot with facet_grid(drv ~ cyl) mean? How do they relate to this </a:t>
            </a:r>
            <a:r>
              <a:rPr lang="en-US" sz="1600" smtClean="0"/>
              <a:t>plot?</a:t>
            </a:r>
            <a:br>
              <a:rPr lang="en-US" sz="1600" smtClean="0"/>
            </a:br>
            <a:r>
              <a:rPr lang="en-US" sz="1600" smtClean="0">
                <a:latin typeface="Consolas" panose="020B0609020204030204" pitchFamily="49" charset="0"/>
                <a:cs typeface="Consolas" panose="020B0609020204030204" pitchFamily="49" charset="0"/>
              </a:rPr>
              <a:t>ggplot(data </a:t>
            </a:r>
            <a:r>
              <a:rPr lang="en-US" sz="1600">
                <a:latin typeface="Consolas" panose="020B0609020204030204" pitchFamily="49" charset="0"/>
                <a:cs typeface="Consolas" panose="020B0609020204030204" pitchFamily="49" charset="0"/>
              </a:rPr>
              <a:t>= mpg) + </a:t>
            </a:r>
            <a:r>
              <a:rPr lang="en-US" sz="1600" smtClean="0">
                <a:latin typeface="Consolas" panose="020B0609020204030204" pitchFamily="49" charset="0"/>
                <a:cs typeface="Consolas" panose="020B0609020204030204" pitchFamily="49" charset="0"/>
              </a:rPr>
              <a:t>geom_point(mapping </a:t>
            </a:r>
            <a:r>
              <a:rPr lang="en-US" sz="1600">
                <a:latin typeface="Consolas" panose="020B0609020204030204" pitchFamily="49" charset="0"/>
                <a:cs typeface="Consolas" panose="020B0609020204030204" pitchFamily="49" charset="0"/>
              </a:rPr>
              <a:t>= aes(x = drv, y = cyl))</a:t>
            </a:r>
          </a:p>
          <a:p>
            <a:pPr marL="457200" indent="-457200">
              <a:buFont typeface="+mj-lt"/>
              <a:buAutoNum type="arabicPeriod"/>
            </a:pPr>
            <a:r>
              <a:rPr lang="en-US" sz="1600"/>
              <a:t>What plots does the following code make? What does . </a:t>
            </a:r>
            <a:r>
              <a:rPr lang="en-US" sz="1600" smtClean="0"/>
              <a:t>do?</a:t>
            </a:r>
          </a:p>
          <a:p>
            <a:pPr marL="785950" lvl="1" indent="-457200"/>
            <a:r>
              <a:rPr lang="en-US" sz="1600" smtClean="0">
                <a:latin typeface="Consolas" panose="020B0609020204030204" pitchFamily="49" charset="0"/>
                <a:cs typeface="Consolas" panose="020B0609020204030204" pitchFamily="49" charset="0"/>
              </a:rPr>
              <a:t>ggplot(data </a:t>
            </a:r>
            <a:r>
              <a:rPr lang="en-US" sz="1600">
                <a:latin typeface="Consolas" panose="020B0609020204030204" pitchFamily="49" charset="0"/>
                <a:cs typeface="Consolas" panose="020B0609020204030204" pitchFamily="49" charset="0"/>
              </a:rPr>
              <a:t>= mpg) + </a:t>
            </a:r>
            <a:r>
              <a:rPr lang="en-US" sz="1600" smtClean="0">
                <a:latin typeface="Consolas" panose="020B0609020204030204" pitchFamily="49" charset="0"/>
                <a:cs typeface="Consolas" panose="020B0609020204030204" pitchFamily="49" charset="0"/>
              </a:rPr>
              <a:t>geom_point(mapping </a:t>
            </a:r>
            <a:r>
              <a:rPr lang="en-US" sz="1600">
                <a:latin typeface="Consolas" panose="020B0609020204030204" pitchFamily="49" charset="0"/>
                <a:cs typeface="Consolas" panose="020B0609020204030204" pitchFamily="49" charset="0"/>
              </a:rPr>
              <a:t>= aes(x = displ, y = hwy)) </a:t>
            </a:r>
            <a:r>
              <a:rPr lang="en-US" sz="1600" smtClean="0">
                <a:latin typeface="Consolas" panose="020B0609020204030204" pitchFamily="49" charset="0"/>
                <a:cs typeface="Consolas" panose="020B0609020204030204" pitchFamily="49" charset="0"/>
              </a:rPr>
              <a:t>+ facet_grid(drv </a:t>
            </a:r>
            <a:r>
              <a:rPr lang="en-US" sz="1600">
                <a:latin typeface="Consolas" panose="020B0609020204030204" pitchFamily="49" charset="0"/>
                <a:cs typeface="Consolas" panose="020B0609020204030204" pitchFamily="49" charset="0"/>
              </a:rPr>
              <a:t>~ </a:t>
            </a:r>
            <a:r>
              <a:rPr lang="en-US" sz="1600" smtClean="0">
                <a:latin typeface="Consolas" panose="020B0609020204030204" pitchFamily="49" charset="0"/>
                <a:cs typeface="Consolas" panose="020B0609020204030204" pitchFamily="49" charset="0"/>
              </a:rPr>
              <a:t>.)</a:t>
            </a:r>
          </a:p>
          <a:p>
            <a:pPr marL="785950" lvl="1" indent="-457200"/>
            <a:r>
              <a:rPr lang="en-US" sz="1600" smtClean="0">
                <a:latin typeface="Consolas" panose="020B0609020204030204" pitchFamily="49" charset="0"/>
                <a:cs typeface="Consolas" panose="020B0609020204030204" pitchFamily="49" charset="0"/>
              </a:rPr>
              <a:t>ggplot(data </a:t>
            </a:r>
            <a:r>
              <a:rPr lang="en-US" sz="1600">
                <a:latin typeface="Consolas" panose="020B0609020204030204" pitchFamily="49" charset="0"/>
                <a:cs typeface="Consolas" panose="020B0609020204030204" pitchFamily="49" charset="0"/>
              </a:rPr>
              <a:t>= mpg) + </a:t>
            </a:r>
            <a:r>
              <a:rPr lang="en-US" sz="1600" smtClean="0">
                <a:latin typeface="Consolas" panose="020B0609020204030204" pitchFamily="49" charset="0"/>
                <a:cs typeface="Consolas" panose="020B0609020204030204" pitchFamily="49" charset="0"/>
              </a:rPr>
              <a:t>geom_point(mapping </a:t>
            </a:r>
            <a:r>
              <a:rPr lang="en-US" sz="1600">
                <a:latin typeface="Consolas" panose="020B0609020204030204" pitchFamily="49" charset="0"/>
                <a:cs typeface="Consolas" panose="020B0609020204030204" pitchFamily="49" charset="0"/>
              </a:rPr>
              <a:t>= aes(x = displ, y = hwy)) </a:t>
            </a:r>
            <a:r>
              <a:rPr lang="en-US" sz="1600" smtClean="0">
                <a:latin typeface="Consolas" panose="020B0609020204030204" pitchFamily="49" charset="0"/>
                <a:cs typeface="Consolas" panose="020B0609020204030204" pitchFamily="49" charset="0"/>
              </a:rPr>
              <a:t>+ facet_grid</a:t>
            </a:r>
            <a:r>
              <a:rPr lang="en-US" sz="1600">
                <a:latin typeface="Consolas" panose="020B0609020204030204" pitchFamily="49" charset="0"/>
                <a:cs typeface="Consolas" panose="020B0609020204030204" pitchFamily="49" charset="0"/>
              </a:rPr>
              <a:t>(. ~ cyl</a:t>
            </a:r>
            <a:r>
              <a:rPr lang="en-US" sz="1600" smtClean="0">
                <a:latin typeface="Consolas" panose="020B0609020204030204" pitchFamily="49" charset="0"/>
                <a:cs typeface="Consolas" panose="020B0609020204030204" pitchFamily="49" charset="0"/>
              </a:rPr>
              <a:t>)</a:t>
            </a:r>
          </a:p>
          <a:p>
            <a:pPr marL="457200" indent="-457200"/>
            <a:endParaRPr lang="en-US">
              <a:latin typeface="Consolas" panose="020B0609020204030204" pitchFamily="49" charset="0"/>
              <a:cs typeface="Consolas" panose="020B0609020204030204" pitchFamily="49" charset="0"/>
            </a:endParaRPr>
          </a:p>
          <a:p>
            <a:pPr marL="457200" indent="-457200"/>
            <a:r>
              <a:rPr lang="en-US" sz="1600" smtClean="0">
                <a:latin typeface="Corbel" panose="020B0503020204020204" pitchFamily="34" charset="0"/>
                <a:cs typeface="Consolas" panose="020B0609020204030204" pitchFamily="49" charset="0"/>
              </a:rPr>
              <a:t>Suggested order/importance: these three first, you can look at the rest too if you have time.</a:t>
            </a:r>
            <a:endParaRPr lang="en-US" sz="1600">
              <a:latin typeface="Corbel" panose="020B0503020204020204" pitchFamily="34" charset="0"/>
              <a:cs typeface="Consolas" panose="020B0609020204030204" pitchFamily="49" charset="0"/>
            </a:endParaRPr>
          </a:p>
          <a:p>
            <a:endParaRPr lang="en-US" sz="1600"/>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16</a:t>
            </a:fld>
            <a:endParaRPr lang="en-US"/>
          </a:p>
        </p:txBody>
      </p:sp>
    </p:spTree>
    <p:extLst>
      <p:ext uri="{BB962C8B-B14F-4D97-AF65-F5344CB8AC3E}">
        <p14:creationId xmlns:p14="http://schemas.microsoft.com/office/powerpoint/2010/main" val="3319339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3.6 Geometric objects</a:t>
            </a:r>
          </a:p>
        </p:txBody>
      </p:sp>
      <p:sp>
        <p:nvSpPr>
          <p:cNvPr id="3" name="Content Placeholder 2"/>
          <p:cNvSpPr>
            <a:spLocks noGrp="1"/>
          </p:cNvSpPr>
          <p:nvPr>
            <p:ph idx="1"/>
          </p:nvPr>
        </p:nvSpPr>
        <p:spPr>
          <a:xfrm>
            <a:off x="609600" y="1625958"/>
            <a:ext cx="10066986" cy="4525963"/>
          </a:xfrm>
        </p:spPr>
        <p:txBody>
          <a:bodyPr/>
          <a:lstStyle/>
          <a:p>
            <a:r>
              <a:rPr lang="en-US">
                <a:latin typeface="Consolas" panose="020B0609020204030204" pitchFamily="49" charset="0"/>
                <a:cs typeface="Consolas" panose="020B0609020204030204" pitchFamily="49" charset="0"/>
              </a:rPr>
              <a:t>ggplot(data = mpg) + </a:t>
            </a:r>
            <a:r>
              <a:rPr lang="en-US" smtClean="0">
                <a:latin typeface="Consolas" panose="020B0609020204030204" pitchFamily="49" charset="0"/>
                <a:cs typeface="Consolas" panose="020B0609020204030204" pitchFamily="49" charset="0"/>
              </a:rPr>
              <a:t/>
            </a:r>
            <a:br>
              <a:rPr lang="en-US" smtClean="0">
                <a:latin typeface="Consolas" panose="020B0609020204030204" pitchFamily="49" charset="0"/>
                <a:cs typeface="Consolas" panose="020B0609020204030204" pitchFamily="49" charset="0"/>
              </a:rPr>
            </a:br>
            <a:r>
              <a:rPr lang="en-US" smtClean="0">
                <a:latin typeface="Consolas" panose="020B0609020204030204" pitchFamily="49" charset="0"/>
                <a:cs typeface="Consolas" panose="020B0609020204030204" pitchFamily="49" charset="0"/>
              </a:rPr>
              <a:t>geom_</a:t>
            </a:r>
            <a:r>
              <a:rPr lang="en-US" b="1" smtClean="0">
                <a:latin typeface="Consolas" panose="020B0609020204030204" pitchFamily="49" charset="0"/>
                <a:cs typeface="Consolas" panose="020B0609020204030204" pitchFamily="49" charset="0"/>
              </a:rPr>
              <a:t>smooth</a:t>
            </a:r>
            <a:r>
              <a:rPr lang="en-US" smtClean="0">
                <a:latin typeface="Consolas" panose="020B0609020204030204" pitchFamily="49" charset="0"/>
                <a:cs typeface="Consolas" panose="020B0609020204030204" pitchFamily="49" charset="0"/>
              </a:rPr>
              <a:t>(mapping </a:t>
            </a:r>
            <a:r>
              <a:rPr lang="en-US">
                <a:latin typeface="Consolas" panose="020B0609020204030204" pitchFamily="49" charset="0"/>
                <a:cs typeface="Consolas" panose="020B0609020204030204" pitchFamily="49" charset="0"/>
              </a:rPr>
              <a:t>= aes(x = displ</a:t>
            </a:r>
            <a:r>
              <a:rPr lang="en-US" smtClean="0">
                <a:latin typeface="Consolas" panose="020B0609020204030204" pitchFamily="49" charset="0"/>
                <a:cs typeface="Consolas" panose="020B0609020204030204" pitchFamily="49" charset="0"/>
              </a:rPr>
              <a:t>, </a:t>
            </a:r>
            <a:r>
              <a:rPr lang="en-US">
                <a:latin typeface="Consolas" panose="020B0609020204030204" pitchFamily="49" charset="0"/>
                <a:cs typeface="Consolas" panose="020B0609020204030204" pitchFamily="49" charset="0"/>
              </a:rPr>
              <a:t>y = hwy</a:t>
            </a:r>
            <a:r>
              <a:rPr lang="en-US" smtClean="0">
                <a:latin typeface="Consolas" panose="020B0609020204030204" pitchFamily="49" charset="0"/>
                <a:cs typeface="Consolas" panose="020B0609020204030204" pitchFamily="49" charset="0"/>
              </a:rPr>
              <a:t>))</a:t>
            </a:r>
            <a:endParaRPr lang="en-US" b="1">
              <a:latin typeface="Consolas" panose="020B0609020204030204" pitchFamily="49" charset="0"/>
              <a:cs typeface="Consolas" panose="020B0609020204030204" pitchFamily="49" charset="0"/>
            </a:endParaRPr>
          </a:p>
          <a:p>
            <a:r>
              <a:rPr lang="en-US" smtClean="0">
                <a:latin typeface="Corbel" panose="020B0503020204020204" pitchFamily="34" charset="0"/>
                <a:cs typeface="Consolas" panose="020B0609020204030204" pitchFamily="49" charset="0"/>
              </a:rPr>
              <a:t>"Hey ggplot! I want to make a plot with this dataset mpg </a:t>
            </a:r>
            <a:br>
              <a:rPr lang="en-US" smtClean="0">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and</a:t>
            </a:r>
            <a:br>
              <a:rPr lang="en-US" smtClean="0">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I want there to be </a:t>
            </a:r>
            <a:r>
              <a:rPr lang="en-US" b="1" smtClean="0">
                <a:latin typeface="Corbel" panose="020B0503020204020204" pitchFamily="34" charset="0"/>
                <a:cs typeface="Consolas" panose="020B0609020204030204" pitchFamily="49" charset="0"/>
              </a:rPr>
              <a:t>a smoothing curve</a:t>
            </a:r>
            <a:r>
              <a:rPr lang="en-US" smtClean="0">
                <a:latin typeface="Corbel" panose="020B0503020204020204" pitchFamily="34" charset="0"/>
                <a:cs typeface="Consolas" panose="020B0609020204030204" pitchFamily="49" charset="0"/>
              </a:rPr>
              <a:t> with displ as x-coordinate and hwy as y-coordinate..."</a:t>
            </a:r>
          </a:p>
          <a:p>
            <a:r>
              <a:rPr lang="en-US">
                <a:latin typeface="Consolas" panose="020B0609020204030204" pitchFamily="49" charset="0"/>
                <a:cs typeface="Consolas" panose="020B0609020204030204" pitchFamily="49" charset="0"/>
              </a:rPr>
              <a:t>ggplot(data = mpg) + </a:t>
            </a:r>
            <a:br>
              <a:rPr lang="en-US">
                <a:latin typeface="Consolas" panose="020B0609020204030204" pitchFamily="49" charset="0"/>
                <a:cs typeface="Consolas" panose="020B0609020204030204" pitchFamily="49" charset="0"/>
              </a:rPr>
            </a:br>
            <a:r>
              <a:rPr lang="en-US">
                <a:latin typeface="Consolas" panose="020B0609020204030204" pitchFamily="49" charset="0"/>
                <a:cs typeface="Consolas" panose="020B0609020204030204" pitchFamily="49" charset="0"/>
              </a:rPr>
              <a:t>geom_smooth(mapping = aes(x = displ, y = </a:t>
            </a:r>
            <a:r>
              <a:rPr lang="en-US" smtClean="0">
                <a:latin typeface="Consolas" panose="020B0609020204030204" pitchFamily="49" charset="0"/>
                <a:cs typeface="Consolas" panose="020B0609020204030204" pitchFamily="49" charset="0"/>
              </a:rPr>
              <a:t>hwy, linetype = drv))</a:t>
            </a:r>
          </a:p>
          <a:p>
            <a:r>
              <a:rPr lang="en-US" smtClean="0">
                <a:latin typeface="Corbel" panose="020B0503020204020204" pitchFamily="34" charset="0"/>
                <a:cs typeface="Consolas" panose="020B0609020204030204" pitchFamily="49" charset="0"/>
              </a:rPr>
              <a:t>"...and a different curve per drv, marked by linetype."</a:t>
            </a:r>
            <a:endParaRPr lang="en-US">
              <a:latin typeface="Corbel" panose="020B0503020204020204" pitchFamily="34" charset="0"/>
              <a:cs typeface="Consolas" panose="020B0609020204030204" pitchFamily="49" charset="0"/>
            </a:endParaRPr>
          </a:p>
          <a:p>
            <a:endParaRPr lang="en-US">
              <a:latin typeface="+mn-lt"/>
              <a:cs typeface="Consolas" panose="020B0609020204030204" pitchFamily="49" charset="0"/>
            </a:endParaRPr>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17</a:t>
            </a:fld>
            <a:endParaRPr lang="en-US"/>
          </a:p>
        </p:txBody>
      </p:sp>
    </p:spTree>
    <p:extLst>
      <p:ext uri="{BB962C8B-B14F-4D97-AF65-F5344CB8AC3E}">
        <p14:creationId xmlns:p14="http://schemas.microsoft.com/office/powerpoint/2010/main" val="2420443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3.6 Geometric </a:t>
            </a:r>
            <a:r>
              <a:rPr lang="en-US" smtClean="0"/>
              <a:t>objects (contd.)</a:t>
            </a:r>
            <a:endParaRPr lang="en-US"/>
          </a:p>
        </p:txBody>
      </p:sp>
      <p:sp>
        <p:nvSpPr>
          <p:cNvPr id="3" name="Content Placeholder 2"/>
          <p:cNvSpPr>
            <a:spLocks noGrp="1"/>
          </p:cNvSpPr>
          <p:nvPr>
            <p:ph idx="1"/>
          </p:nvPr>
        </p:nvSpPr>
        <p:spPr>
          <a:xfrm>
            <a:off x="609600" y="1625958"/>
            <a:ext cx="10066986" cy="4525963"/>
          </a:xfrm>
        </p:spPr>
        <p:txBody>
          <a:bodyPr/>
          <a:lstStyle/>
          <a:p>
            <a:r>
              <a:rPr lang="en-US">
                <a:latin typeface="Consolas" panose="020B0609020204030204" pitchFamily="49" charset="0"/>
                <a:cs typeface="Consolas" panose="020B0609020204030204" pitchFamily="49" charset="0"/>
              </a:rPr>
              <a:t>ggplot(</a:t>
            </a:r>
            <a:r>
              <a:rPr lang="en-US" b="1">
                <a:latin typeface="Consolas" panose="020B0609020204030204" pitchFamily="49" charset="0"/>
                <a:cs typeface="Consolas" panose="020B0609020204030204" pitchFamily="49" charset="0"/>
              </a:rPr>
              <a:t>data = mpg, mapping = aes(x = displ, y = hwy)</a:t>
            </a:r>
            <a:r>
              <a:rPr lang="en-US">
                <a:latin typeface="Consolas" panose="020B0609020204030204" pitchFamily="49" charset="0"/>
                <a:cs typeface="Consolas" panose="020B0609020204030204" pitchFamily="49" charset="0"/>
              </a:rPr>
              <a:t>) </a:t>
            </a:r>
            <a:r>
              <a:rPr lang="en-US" smtClean="0">
                <a:latin typeface="Consolas" panose="020B0609020204030204" pitchFamily="49" charset="0"/>
                <a:cs typeface="Consolas" panose="020B0609020204030204" pitchFamily="49" charset="0"/>
              </a:rPr>
              <a:t>+</a:t>
            </a:r>
            <a:br>
              <a:rPr lang="en-US" smtClean="0">
                <a:latin typeface="Consolas" panose="020B0609020204030204" pitchFamily="49" charset="0"/>
                <a:cs typeface="Consolas" panose="020B0609020204030204" pitchFamily="49" charset="0"/>
              </a:rPr>
            </a:br>
            <a:r>
              <a:rPr lang="en-US" smtClean="0">
                <a:latin typeface="Consolas" panose="020B0609020204030204" pitchFamily="49" charset="0"/>
                <a:cs typeface="Consolas" panose="020B0609020204030204" pitchFamily="49" charset="0"/>
              </a:rPr>
              <a:t>geom_point</a:t>
            </a:r>
            <a:r>
              <a:rPr lang="en-US">
                <a:latin typeface="Consolas" panose="020B0609020204030204" pitchFamily="49" charset="0"/>
                <a:cs typeface="Consolas" panose="020B0609020204030204" pitchFamily="49" charset="0"/>
              </a:rPr>
              <a:t>() + </a:t>
            </a:r>
            <a:r>
              <a:rPr lang="en-US" smtClean="0">
                <a:latin typeface="Consolas" panose="020B0609020204030204" pitchFamily="49" charset="0"/>
                <a:cs typeface="Consolas" panose="020B0609020204030204" pitchFamily="49" charset="0"/>
              </a:rPr>
              <a:t/>
            </a:r>
            <a:br>
              <a:rPr lang="en-US" smtClean="0">
                <a:latin typeface="Consolas" panose="020B0609020204030204" pitchFamily="49" charset="0"/>
                <a:cs typeface="Consolas" panose="020B0609020204030204" pitchFamily="49" charset="0"/>
              </a:rPr>
            </a:br>
            <a:r>
              <a:rPr lang="en-US" smtClean="0">
                <a:latin typeface="Consolas" panose="020B0609020204030204" pitchFamily="49" charset="0"/>
                <a:cs typeface="Consolas" panose="020B0609020204030204" pitchFamily="49" charset="0"/>
              </a:rPr>
              <a:t>geom_smooth()</a:t>
            </a:r>
          </a:p>
          <a:p>
            <a:r>
              <a:rPr lang="en-US" smtClean="0">
                <a:latin typeface="Corbel" panose="020B0503020204020204" pitchFamily="34" charset="0"/>
                <a:cs typeface="Consolas" panose="020B0609020204030204" pitchFamily="49" charset="0"/>
              </a:rPr>
              <a:t>"Hey ggplot! I want to make a plot </a:t>
            </a:r>
            <a:r>
              <a:rPr lang="en-US" b="1" smtClean="0">
                <a:latin typeface="Corbel" panose="020B0503020204020204" pitchFamily="34" charset="0"/>
                <a:cs typeface="Consolas" panose="020B0609020204030204" pitchFamily="49" charset="0"/>
              </a:rPr>
              <a:t>with this dataset mpg with displ as x-coordinate and hwy as y-coordinate</a:t>
            </a:r>
            <a:r>
              <a:rPr lang="en-US">
                <a:latin typeface="Corbel" panose="020B0503020204020204" pitchFamily="34" charset="0"/>
                <a:cs typeface="Consolas" panose="020B0609020204030204" pitchFamily="49" charset="0"/>
              </a:rPr>
              <a:t/>
            </a:r>
            <a:br>
              <a:rPr lang="en-US">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and I want there to be points</a:t>
            </a:r>
            <a:br>
              <a:rPr lang="en-US" smtClean="0">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and I want there to be a smoothing curve."</a:t>
            </a:r>
          </a:p>
          <a:p>
            <a:endParaRPr lang="en-US">
              <a:latin typeface="+mn-lt"/>
              <a:cs typeface="Consolas" panose="020B0609020204030204" pitchFamily="49" charset="0"/>
            </a:endParaRPr>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18</a:t>
            </a:fld>
            <a:endParaRPr lang="en-US"/>
          </a:p>
        </p:txBody>
      </p:sp>
    </p:spTree>
    <p:extLst>
      <p:ext uri="{BB962C8B-B14F-4D97-AF65-F5344CB8AC3E}">
        <p14:creationId xmlns:p14="http://schemas.microsoft.com/office/powerpoint/2010/main" val="3559652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3.5.1 Exercises</a:t>
            </a:r>
            <a:endParaRPr lang="en-US"/>
          </a:p>
        </p:txBody>
      </p:sp>
      <p:sp>
        <p:nvSpPr>
          <p:cNvPr id="3" name="Content Placeholder 2"/>
          <p:cNvSpPr>
            <a:spLocks noGrp="1"/>
          </p:cNvSpPr>
          <p:nvPr>
            <p:ph idx="1"/>
          </p:nvPr>
        </p:nvSpPr>
        <p:spPr>
          <a:xfrm>
            <a:off x="609600" y="1262130"/>
            <a:ext cx="10749565" cy="4864033"/>
          </a:xfrm>
        </p:spPr>
        <p:txBody>
          <a:bodyPr/>
          <a:lstStyle/>
          <a:p>
            <a:pPr marL="457200" indent="-457200">
              <a:buFont typeface="+mj-lt"/>
              <a:buAutoNum type="arabicPeriod"/>
            </a:pPr>
            <a:r>
              <a:rPr lang="en-US" sz="1600"/>
              <a:t>What geom would you use to draw a line chart? A boxplot? A histogram? An area chart?</a:t>
            </a:r>
          </a:p>
          <a:p>
            <a:pPr marL="457200" indent="-457200">
              <a:buFont typeface="+mj-lt"/>
              <a:buAutoNum type="arabicPeriod"/>
            </a:pPr>
            <a:r>
              <a:rPr lang="en-US" sz="1600"/>
              <a:t>Run this code in your head and predict what the output will look like. Then, run the code in R and check your </a:t>
            </a:r>
            <a:r>
              <a:rPr lang="en-US" sz="1600" smtClean="0"/>
              <a:t>predictions.</a:t>
            </a:r>
            <a:br>
              <a:rPr lang="en-US" sz="1600" smtClean="0"/>
            </a:br>
            <a:r>
              <a:rPr lang="en-US" sz="1600" smtClean="0">
                <a:latin typeface="Consolas" panose="020B0609020204030204" pitchFamily="49" charset="0"/>
                <a:cs typeface="Consolas" panose="020B0609020204030204" pitchFamily="49" charset="0"/>
              </a:rPr>
              <a:t>ggplot(data </a:t>
            </a:r>
            <a:r>
              <a:rPr lang="en-US" sz="1600">
                <a:latin typeface="Consolas" panose="020B0609020204030204" pitchFamily="49" charset="0"/>
                <a:cs typeface="Consolas" panose="020B0609020204030204" pitchFamily="49" charset="0"/>
              </a:rPr>
              <a:t>= mpg, mapping = aes(x = displ, y = hwy, color = drv)) + </a:t>
            </a:r>
            <a:r>
              <a:rPr lang="en-US" sz="1600" smtClean="0">
                <a:latin typeface="Consolas" panose="020B0609020204030204" pitchFamily="49" charset="0"/>
                <a:cs typeface="Consolas" panose="020B0609020204030204" pitchFamily="49" charset="0"/>
              </a:rPr>
              <a:t>geom_point</a:t>
            </a:r>
            <a:r>
              <a:rPr lang="en-US" sz="1600">
                <a:latin typeface="Consolas" panose="020B0609020204030204" pitchFamily="49" charset="0"/>
                <a:cs typeface="Consolas" panose="020B0609020204030204" pitchFamily="49" charset="0"/>
              </a:rPr>
              <a:t>() + </a:t>
            </a:r>
            <a:r>
              <a:rPr lang="en-US" sz="1600" smtClean="0">
                <a:latin typeface="Consolas" panose="020B0609020204030204" pitchFamily="49" charset="0"/>
                <a:cs typeface="Consolas" panose="020B0609020204030204" pitchFamily="49" charset="0"/>
              </a:rPr>
              <a:t>geom_smooth(se </a:t>
            </a:r>
            <a:r>
              <a:rPr lang="en-US" sz="1600">
                <a:latin typeface="Consolas" panose="020B0609020204030204" pitchFamily="49" charset="0"/>
                <a:cs typeface="Consolas" panose="020B0609020204030204" pitchFamily="49" charset="0"/>
              </a:rPr>
              <a:t>= FALSE)</a:t>
            </a:r>
          </a:p>
          <a:p>
            <a:pPr marL="457200" indent="-457200">
              <a:buFont typeface="+mj-lt"/>
              <a:buAutoNum type="arabicPeriod"/>
            </a:pPr>
            <a:r>
              <a:rPr lang="en-US" sz="1600"/>
              <a:t>What does show.legend = FALSE do? What happens if you remove </a:t>
            </a:r>
            <a:r>
              <a:rPr lang="en-US" sz="1600" smtClean="0"/>
              <a:t>it? Why </a:t>
            </a:r>
            <a:r>
              <a:rPr lang="en-US" sz="1600"/>
              <a:t>do you think I used it earlier in the chapter?</a:t>
            </a:r>
          </a:p>
          <a:p>
            <a:pPr marL="457200" indent="-457200">
              <a:buFont typeface="+mj-lt"/>
              <a:buAutoNum type="arabicPeriod"/>
            </a:pPr>
            <a:r>
              <a:rPr lang="en-US" sz="1600"/>
              <a:t>What does the se argument to geom_smooth() do?</a:t>
            </a:r>
          </a:p>
          <a:p>
            <a:pPr marL="457200" indent="-457200">
              <a:buFont typeface="+mj-lt"/>
              <a:buAutoNum type="arabicPeriod"/>
            </a:pPr>
            <a:r>
              <a:rPr lang="en-US" sz="1600"/>
              <a:t>Will these two graphs look different? Why/why not</a:t>
            </a:r>
            <a:r>
              <a:rPr lang="en-US" sz="1600" smtClean="0"/>
              <a:t>? [see codes in the book]</a:t>
            </a:r>
            <a:endParaRPr lang="en-US" sz="1600"/>
          </a:p>
          <a:p>
            <a:pPr marL="457200" indent="-457200">
              <a:buFont typeface="+mj-lt"/>
              <a:buAutoNum type="arabicPeriod"/>
            </a:pPr>
            <a:r>
              <a:rPr lang="en-US" sz="1600" b="1" smtClean="0"/>
              <a:t>Recreate </a:t>
            </a:r>
            <a:r>
              <a:rPr lang="en-US" sz="1600" b="1"/>
              <a:t>the R code necessary to generate the following graphs</a:t>
            </a:r>
            <a:r>
              <a:rPr lang="en-US" sz="1600" b="1" smtClean="0"/>
              <a:t>. [see graphs in the book]</a:t>
            </a:r>
          </a:p>
          <a:p>
            <a:pPr marL="0" indent="0">
              <a:buNone/>
            </a:pPr>
            <a:endParaRPr lang="en-US" sz="1600" b="1"/>
          </a:p>
          <a:p>
            <a:r>
              <a:rPr lang="en-US" sz="1600">
                <a:latin typeface="Corbel" panose="020B0503020204020204" pitchFamily="34" charset="0"/>
                <a:cs typeface="Consolas" panose="020B0609020204030204" pitchFamily="49" charset="0"/>
              </a:rPr>
              <a:t>Suggested order/importance</a:t>
            </a:r>
            <a:r>
              <a:rPr lang="en-US" sz="1600" smtClean="0">
                <a:latin typeface="Corbel" panose="020B0503020204020204" pitchFamily="34" charset="0"/>
                <a:cs typeface="Consolas" panose="020B0609020204030204" pitchFamily="49" charset="0"/>
              </a:rPr>
              <a:t>: 1 (see your cheatsheet), then 2, and </a:t>
            </a:r>
            <a:r>
              <a:rPr lang="en-US" sz="1600" b="1" smtClean="0">
                <a:latin typeface="Corbel" panose="020B0503020204020204" pitchFamily="34" charset="0"/>
                <a:cs typeface="Consolas" panose="020B0609020204030204" pitchFamily="49" charset="0"/>
              </a:rPr>
              <a:t>6 as much as you can!</a:t>
            </a:r>
            <a:r>
              <a:rPr lang="en-US" sz="1600" smtClean="0">
                <a:latin typeface="Corbel" panose="020B0503020204020204" pitchFamily="34" charset="0"/>
                <a:cs typeface="Consolas" panose="020B0609020204030204" pitchFamily="49" charset="0"/>
              </a:rPr>
              <a:t> If 6 seems like too much trouble, feel free to look at 3-5 as well.</a:t>
            </a:r>
            <a:r>
              <a:rPr lang="en-US" sz="1600" b="1" smtClean="0"/>
              <a:t/>
            </a:r>
            <a:br>
              <a:rPr lang="en-US" sz="1600" b="1" smtClean="0"/>
            </a:br>
            <a:endParaRPr lang="en-US" sz="1600" b="1" smtClean="0"/>
          </a:p>
          <a:p>
            <a:endParaRPr lang="en-US" sz="1600" b="1"/>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19</a:t>
            </a:fld>
            <a:endParaRPr lang="en-US"/>
          </a:p>
        </p:txBody>
      </p:sp>
    </p:spTree>
    <p:extLst>
      <p:ext uri="{BB962C8B-B14F-4D97-AF65-F5344CB8AC3E}">
        <p14:creationId xmlns:p14="http://schemas.microsoft.com/office/powerpoint/2010/main" val="2607104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Foreword</a:t>
            </a:r>
            <a:endParaRPr lang="en-US"/>
          </a:p>
        </p:txBody>
      </p:sp>
      <p:sp>
        <p:nvSpPr>
          <p:cNvPr id="7" name="Content Placeholder 6"/>
          <p:cNvSpPr>
            <a:spLocks noGrp="1"/>
          </p:cNvSpPr>
          <p:nvPr>
            <p:ph idx="1"/>
          </p:nvPr>
        </p:nvSpPr>
        <p:spPr>
          <a:xfrm>
            <a:off x="609601" y="1600200"/>
            <a:ext cx="10323512" cy="4525963"/>
          </a:xfrm>
        </p:spPr>
        <p:txBody>
          <a:bodyPr/>
          <a:lstStyle/>
          <a:p>
            <a:pPr marL="0" indent="0">
              <a:buNone/>
            </a:pPr>
            <a:r>
              <a:rPr lang="en-US" dirty="0" smtClean="0"/>
              <a:t>This document is intended to go together with a course day with roughly the same name. Therefore, it is not self-supporting: it serves as reminder to both the teacher and the course participants of what will be or what was talked about. Most of the actual content is somewhere else: in the R documentation, cheat sheets, examples shown during the course </a:t>
            </a:r>
            <a:r>
              <a:rPr lang="en-US" smtClean="0"/>
              <a:t>etc</a:t>
            </a:r>
            <a:r>
              <a:rPr lang="en-US"/>
              <a:t>. and most importantly in the "R for data science" book, by Garrett Grolemund </a:t>
            </a:r>
            <a:r>
              <a:rPr lang="en-US" smtClean="0"/>
              <a:t>and Hadley Wickham, available </a:t>
            </a:r>
            <a:r>
              <a:rPr lang="en-US" smtClean="0">
                <a:hlinkClick r:id="rId3"/>
              </a:rPr>
              <a:t>online</a:t>
            </a:r>
            <a:r>
              <a:rPr lang="en-US" smtClean="0"/>
              <a:t>.</a:t>
            </a:r>
            <a:endParaRPr lang="en-US" dirty="0" smtClean="0"/>
          </a:p>
          <a:p>
            <a:pPr marL="0" indent="0">
              <a:buNone/>
            </a:pPr>
            <a:r>
              <a:rPr lang="en-US" dirty="0" smtClean="0"/>
              <a:t>So if you are reading this to learn on your own, treat it as a roadmap, not as study material. These things were deemed important enough to mention, and they were mentioned in this order, but you will need another source to actually study.</a:t>
            </a:r>
            <a:endParaRPr lang="en-US" dirty="0"/>
          </a:p>
        </p:txBody>
      </p:sp>
      <p:sp>
        <p:nvSpPr>
          <p:cNvPr id="2" name="Date Placeholder 1"/>
          <p:cNvSpPr>
            <a:spLocks noGrp="1"/>
          </p:cNvSpPr>
          <p:nvPr>
            <p:ph type="dt" sz="half" idx="10"/>
          </p:nvPr>
        </p:nvSpPr>
        <p:spPr/>
        <p:txBody>
          <a:bodyPr/>
          <a:lstStyle/>
          <a:p>
            <a:pPr>
              <a:defRPr/>
            </a:pPr>
            <a:r>
              <a:rPr lang="fi-FI" smtClean="0"/>
              <a:t>2018-02-06</a:t>
            </a:r>
            <a:endParaRPr lang="en-US"/>
          </a:p>
        </p:txBody>
      </p:sp>
      <p:sp>
        <p:nvSpPr>
          <p:cNvPr id="3" name="Slide Number Placeholder 2"/>
          <p:cNvSpPr>
            <a:spLocks noGrp="1"/>
          </p:cNvSpPr>
          <p:nvPr>
            <p:ph type="sldNum" sz="quarter" idx="12"/>
          </p:nvPr>
        </p:nvSpPr>
        <p:spPr/>
        <p:txBody>
          <a:bodyPr/>
          <a:lstStyle/>
          <a:p>
            <a:pPr>
              <a:defRPr/>
            </a:pPr>
            <a:fld id="{02605DE2-1972-E240-9BF7-5A80054B62E0}" type="slidenum">
              <a:rPr lang="en-US" smtClean="0"/>
              <a:pPr>
                <a:defRPr/>
              </a:pPr>
              <a:t>2</a:t>
            </a:fld>
            <a:endParaRPr lang="en-US"/>
          </a:p>
        </p:txBody>
      </p:sp>
    </p:spTree>
    <p:extLst>
      <p:ext uri="{BB962C8B-B14F-4D97-AF65-F5344CB8AC3E}">
        <p14:creationId xmlns:p14="http://schemas.microsoft.com/office/powerpoint/2010/main" val="42191584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geom_bar (chapters 3.7-3.9)</a:t>
            </a:r>
            <a:endParaRPr lang="en-US"/>
          </a:p>
        </p:txBody>
      </p:sp>
      <p:sp>
        <p:nvSpPr>
          <p:cNvPr id="3" name="Content Placeholder 2"/>
          <p:cNvSpPr>
            <a:spLocks noGrp="1"/>
          </p:cNvSpPr>
          <p:nvPr>
            <p:ph idx="1"/>
          </p:nvPr>
        </p:nvSpPr>
        <p:spPr/>
        <p:txBody>
          <a:bodyPr/>
          <a:lstStyle/>
          <a:p>
            <a:r>
              <a:rPr lang="en-US">
                <a:latin typeface="Consolas" panose="020B0609020204030204" pitchFamily="49" charset="0"/>
                <a:cs typeface="Consolas" panose="020B0609020204030204" pitchFamily="49" charset="0"/>
              </a:rPr>
              <a:t>ggplot(data = diamonds) </a:t>
            </a:r>
            <a:r>
              <a:rPr lang="en-US" smtClean="0">
                <a:latin typeface="Consolas" panose="020B0609020204030204" pitchFamily="49" charset="0"/>
                <a:cs typeface="Consolas" panose="020B0609020204030204" pitchFamily="49" charset="0"/>
              </a:rPr>
              <a:t>+</a:t>
            </a:r>
            <a:br>
              <a:rPr lang="en-US" smtClean="0">
                <a:latin typeface="Consolas" panose="020B0609020204030204" pitchFamily="49" charset="0"/>
                <a:cs typeface="Consolas" panose="020B0609020204030204" pitchFamily="49" charset="0"/>
              </a:rPr>
            </a:br>
            <a:r>
              <a:rPr lang="en-US" smtClean="0">
                <a:latin typeface="Consolas" panose="020B0609020204030204" pitchFamily="49" charset="0"/>
                <a:cs typeface="Consolas" panose="020B0609020204030204" pitchFamily="49" charset="0"/>
              </a:rPr>
              <a:t>geom_</a:t>
            </a:r>
            <a:r>
              <a:rPr lang="en-US" b="1" smtClean="0">
                <a:latin typeface="Consolas" panose="020B0609020204030204" pitchFamily="49" charset="0"/>
                <a:cs typeface="Consolas" panose="020B0609020204030204" pitchFamily="49" charset="0"/>
              </a:rPr>
              <a:t>bar</a:t>
            </a:r>
            <a:r>
              <a:rPr lang="en-US" smtClean="0">
                <a:latin typeface="Consolas" panose="020B0609020204030204" pitchFamily="49" charset="0"/>
                <a:cs typeface="Consolas" panose="020B0609020204030204" pitchFamily="49" charset="0"/>
              </a:rPr>
              <a:t>(mapping </a:t>
            </a:r>
            <a:r>
              <a:rPr lang="en-US">
                <a:latin typeface="Consolas" panose="020B0609020204030204" pitchFamily="49" charset="0"/>
                <a:cs typeface="Consolas" panose="020B0609020204030204" pitchFamily="49" charset="0"/>
              </a:rPr>
              <a:t>= aes(x = cut</a:t>
            </a:r>
            <a:r>
              <a:rPr lang="en-US" smtClean="0">
                <a:latin typeface="Consolas" panose="020B0609020204030204" pitchFamily="49" charset="0"/>
                <a:cs typeface="Consolas" panose="020B0609020204030204" pitchFamily="49" charset="0"/>
              </a:rPr>
              <a:t>))</a:t>
            </a:r>
          </a:p>
          <a:p>
            <a:r>
              <a:rPr lang="en-US" smtClean="0">
                <a:latin typeface="Corbel" panose="020B0503020204020204" pitchFamily="34" charset="0"/>
                <a:cs typeface="Consolas" panose="020B0609020204030204" pitchFamily="49" charset="0"/>
              </a:rPr>
              <a:t>"Hey </a:t>
            </a:r>
            <a:r>
              <a:rPr lang="en-US">
                <a:latin typeface="Corbel" panose="020B0503020204020204" pitchFamily="34" charset="0"/>
                <a:cs typeface="Consolas" panose="020B0609020204030204" pitchFamily="49" charset="0"/>
              </a:rPr>
              <a:t>ggplot! I want to make a </a:t>
            </a:r>
            <a:r>
              <a:rPr lang="en-US" smtClean="0">
                <a:latin typeface="Corbel" panose="020B0503020204020204" pitchFamily="34" charset="0"/>
                <a:cs typeface="Consolas" panose="020B0609020204030204" pitchFamily="49" charset="0"/>
              </a:rPr>
              <a:t>plot with this dataset diamonds</a:t>
            </a:r>
            <a:br>
              <a:rPr lang="en-US" smtClean="0">
                <a:latin typeface="Corbel" panose="020B0503020204020204" pitchFamily="34" charset="0"/>
                <a:cs typeface="Consolas" panose="020B0609020204030204" pitchFamily="49" charset="0"/>
              </a:rPr>
            </a:br>
            <a:r>
              <a:rPr lang="en-US" smtClean="0">
                <a:latin typeface="Corbel" panose="020B0503020204020204" pitchFamily="34" charset="0"/>
                <a:cs typeface="Consolas" panose="020B0609020204030204" pitchFamily="49" charset="0"/>
              </a:rPr>
              <a:t>and I want it to be a </a:t>
            </a:r>
            <a:r>
              <a:rPr lang="en-US" b="1" smtClean="0">
                <a:latin typeface="Corbel" panose="020B0503020204020204" pitchFamily="34" charset="0"/>
                <a:cs typeface="Consolas" panose="020B0609020204030204" pitchFamily="49" charset="0"/>
              </a:rPr>
              <a:t>barplot</a:t>
            </a:r>
            <a:r>
              <a:rPr lang="en-US" smtClean="0">
                <a:latin typeface="Corbel" panose="020B0503020204020204" pitchFamily="34" charset="0"/>
                <a:cs typeface="Consolas" panose="020B0609020204030204" pitchFamily="49" charset="0"/>
              </a:rPr>
              <a:t> with cut on the x-axis..."</a:t>
            </a:r>
          </a:p>
          <a:p>
            <a:r>
              <a:rPr lang="en-US" smtClean="0">
                <a:latin typeface="Consolas" panose="020B0609020204030204" pitchFamily="49" charset="0"/>
                <a:cs typeface="Consolas" panose="020B0609020204030204" pitchFamily="49" charset="0"/>
              </a:rPr>
              <a:t>geom_bar(mapping </a:t>
            </a:r>
            <a:r>
              <a:rPr lang="en-US">
                <a:latin typeface="Consolas" panose="020B0609020204030204" pitchFamily="49" charset="0"/>
                <a:cs typeface="Consolas" panose="020B0609020204030204" pitchFamily="49" charset="0"/>
              </a:rPr>
              <a:t>= aes(x = cut, fill = clarity), position = "dodge")</a:t>
            </a:r>
          </a:p>
          <a:p>
            <a:r>
              <a:rPr lang="en-US" smtClean="0"/>
              <a:t>"with the bars color-filled by clarity, and put side by side."</a:t>
            </a:r>
          </a:p>
          <a:p>
            <a:r>
              <a:rPr lang="en-US" smtClean="0">
                <a:latin typeface="Consolas" panose="020B0609020204030204" pitchFamily="49" charset="0"/>
                <a:cs typeface="Consolas" panose="020B0609020204030204" pitchFamily="49" charset="0"/>
              </a:rPr>
              <a:t>+ coord_flip()</a:t>
            </a:r>
          </a:p>
          <a:p>
            <a:r>
              <a:rPr lang="en-US" smtClean="0">
                <a:latin typeface="Corbel" panose="020B0503020204020204" pitchFamily="34" charset="0"/>
              </a:rPr>
              <a:t>"and with the coordinate axes flipped."</a:t>
            </a:r>
            <a:endParaRPr lang="en-US">
              <a:latin typeface="Corbel" panose="020B0503020204020204" pitchFamily="34" charset="0"/>
            </a:endParaRPr>
          </a:p>
          <a:p>
            <a:endParaRPr lang="en-US"/>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20</a:t>
            </a:fld>
            <a:endParaRPr lang="en-US"/>
          </a:p>
        </p:txBody>
      </p:sp>
    </p:spTree>
    <p:extLst>
      <p:ext uri="{BB962C8B-B14F-4D97-AF65-F5344CB8AC3E}">
        <p14:creationId xmlns:p14="http://schemas.microsoft.com/office/powerpoint/2010/main" val="3124542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mtClean="0"/>
              <a:t>Data transformation</a:t>
            </a:r>
            <a:endParaRPr lang="en-US"/>
          </a:p>
        </p:txBody>
      </p:sp>
      <p:sp>
        <p:nvSpPr>
          <p:cNvPr id="4" name="Date Placeholder 3"/>
          <p:cNvSpPr>
            <a:spLocks noGrp="1"/>
          </p:cNvSpPr>
          <p:nvPr>
            <p:ph type="dt" sz="half" idx="4294967295"/>
          </p:nvPr>
        </p:nvSpPr>
        <p:spPr>
          <a:xfrm>
            <a:off x="0" y="6378575"/>
            <a:ext cx="1300163" cy="315913"/>
          </a:xfrm>
        </p:spPr>
        <p:txBody>
          <a:bodyPr/>
          <a:lstStyle/>
          <a:p>
            <a:pPr>
              <a:defRPr/>
            </a:pPr>
            <a:r>
              <a:rPr lang="fi-FI" smtClean="0"/>
              <a:t>2018-02-06</a:t>
            </a:r>
            <a:endParaRPr lang="en-US"/>
          </a:p>
        </p:txBody>
      </p:sp>
      <p:sp>
        <p:nvSpPr>
          <p:cNvPr id="5" name="Slide Number Placeholder 4"/>
          <p:cNvSpPr>
            <a:spLocks noGrp="1"/>
          </p:cNvSpPr>
          <p:nvPr>
            <p:ph type="sldNum" sz="quarter" idx="4294967295"/>
          </p:nvPr>
        </p:nvSpPr>
        <p:spPr>
          <a:xfrm>
            <a:off x="0" y="6378575"/>
            <a:ext cx="862013" cy="315913"/>
          </a:xfrm>
        </p:spPr>
        <p:txBody>
          <a:bodyPr/>
          <a:lstStyle/>
          <a:p>
            <a:pPr>
              <a:defRPr/>
            </a:pPr>
            <a:fld id="{2BC46539-7FEE-8846-9EF1-6D13C0293C6C}" type="slidenum">
              <a:rPr lang="en-US" smtClean="0"/>
              <a:pPr>
                <a:defRPr/>
              </a:pPr>
              <a:t>21</a:t>
            </a:fld>
            <a:endParaRPr lang="en-US"/>
          </a:p>
        </p:txBody>
      </p:sp>
    </p:spTree>
    <p:extLst>
      <p:ext uri="{BB962C8B-B14F-4D97-AF65-F5344CB8AC3E}">
        <p14:creationId xmlns:p14="http://schemas.microsoft.com/office/powerpoint/2010/main" val="3766102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5.1.3 dplyr basics</a:t>
            </a:r>
            <a:endParaRPr lang="en-US"/>
          </a:p>
        </p:txBody>
      </p:sp>
      <p:sp>
        <p:nvSpPr>
          <p:cNvPr id="3" name="Content Placeholder 2"/>
          <p:cNvSpPr>
            <a:spLocks noGrp="1"/>
          </p:cNvSpPr>
          <p:nvPr>
            <p:ph idx="1"/>
          </p:nvPr>
        </p:nvSpPr>
        <p:spPr/>
        <p:txBody>
          <a:bodyPr/>
          <a:lstStyle/>
          <a:p>
            <a:r>
              <a:rPr lang="en-US" smtClean="0"/>
              <a:t>We have 6 </a:t>
            </a:r>
            <a:r>
              <a:rPr lang="en-US" i="1" smtClean="0"/>
              <a:t>verbs</a:t>
            </a:r>
            <a:r>
              <a:rPr lang="en-US" smtClean="0"/>
              <a:t>: </a:t>
            </a:r>
            <a:r>
              <a:rPr lang="en-US">
                <a:latin typeface="Consolas" panose="020B0609020204030204" pitchFamily="49" charset="0"/>
                <a:cs typeface="Consolas" panose="020B0609020204030204" pitchFamily="49" charset="0"/>
              </a:rPr>
              <a:t>filter</a:t>
            </a:r>
            <a:r>
              <a:rPr lang="en-US" smtClean="0"/>
              <a:t>, </a:t>
            </a:r>
            <a:r>
              <a:rPr lang="en-US">
                <a:latin typeface="Consolas" panose="020B0609020204030204" pitchFamily="49" charset="0"/>
                <a:cs typeface="Consolas" panose="020B0609020204030204" pitchFamily="49" charset="0"/>
              </a:rPr>
              <a:t>arrange</a:t>
            </a:r>
            <a:r>
              <a:rPr lang="en-US" smtClean="0"/>
              <a:t>, </a:t>
            </a:r>
            <a:r>
              <a:rPr lang="en-US">
                <a:latin typeface="Consolas" panose="020B0609020204030204" pitchFamily="49" charset="0"/>
                <a:cs typeface="Consolas" panose="020B0609020204030204" pitchFamily="49" charset="0"/>
              </a:rPr>
              <a:t>select</a:t>
            </a:r>
            <a:r>
              <a:rPr lang="en-US" smtClean="0"/>
              <a:t>, </a:t>
            </a:r>
            <a:r>
              <a:rPr lang="en-US">
                <a:latin typeface="Consolas" panose="020B0609020204030204" pitchFamily="49" charset="0"/>
                <a:cs typeface="Consolas" panose="020B0609020204030204" pitchFamily="49" charset="0"/>
              </a:rPr>
              <a:t>mutate</a:t>
            </a:r>
            <a:r>
              <a:rPr lang="en-US" smtClean="0"/>
              <a:t>, </a:t>
            </a:r>
            <a:r>
              <a:rPr lang="en-US">
                <a:latin typeface="Consolas" panose="020B0609020204030204" pitchFamily="49" charset="0"/>
                <a:cs typeface="Consolas" panose="020B0609020204030204" pitchFamily="49" charset="0"/>
              </a:rPr>
              <a:t>summarise </a:t>
            </a:r>
            <a:r>
              <a:rPr lang="en-US" smtClean="0"/>
              <a:t>and </a:t>
            </a:r>
            <a:r>
              <a:rPr lang="en-US" smtClean="0">
                <a:latin typeface="Consolas" panose="020B0609020204030204" pitchFamily="49" charset="0"/>
                <a:cs typeface="Consolas" panose="020B0609020204030204" pitchFamily="49" charset="0"/>
              </a:rPr>
              <a:t>group_by</a:t>
            </a:r>
            <a:r>
              <a:rPr lang="en-US" smtClean="0"/>
              <a:t> </a:t>
            </a:r>
          </a:p>
          <a:p>
            <a:r>
              <a:rPr lang="en-US" smtClean="0"/>
              <a:t>Each verb is a function that behaves in the same way:</a:t>
            </a:r>
          </a:p>
          <a:p>
            <a:pPr marL="457200" indent="-457200">
              <a:buFont typeface="+mj-lt"/>
              <a:buAutoNum type="arabicPeriod"/>
            </a:pPr>
            <a:r>
              <a:rPr lang="en-US"/>
              <a:t>The first argument is a data frame.</a:t>
            </a:r>
          </a:p>
          <a:p>
            <a:pPr marL="457200" indent="-457200">
              <a:buFont typeface="+mj-lt"/>
              <a:buAutoNum type="arabicPeriod"/>
            </a:pPr>
            <a:r>
              <a:rPr lang="en-US"/>
              <a:t>The subsequent arguments describe what to do with the data frame, using the variable names (without quotes).</a:t>
            </a:r>
          </a:p>
          <a:p>
            <a:pPr marL="457200" indent="-457200">
              <a:buFont typeface="+mj-lt"/>
              <a:buAutoNum type="arabicPeriod"/>
            </a:pPr>
            <a:r>
              <a:rPr lang="en-US"/>
              <a:t>The result is a new data frame.</a:t>
            </a:r>
          </a:p>
          <a:p>
            <a:endParaRPr lang="en-US"/>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22</a:t>
            </a:fld>
            <a:endParaRPr lang="en-US"/>
          </a:p>
        </p:txBody>
      </p:sp>
    </p:spTree>
    <p:extLst>
      <p:ext uri="{BB962C8B-B14F-4D97-AF65-F5344CB8AC3E}">
        <p14:creationId xmlns:p14="http://schemas.microsoft.com/office/powerpoint/2010/main" val="2516587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5.2 Filter rows with </a:t>
            </a:r>
            <a:r>
              <a:rPr lang="en-US">
                <a:latin typeface="Consolas" panose="020B0609020204030204" pitchFamily="49" charset="0"/>
                <a:cs typeface="Consolas" panose="020B0609020204030204" pitchFamily="49" charset="0"/>
              </a:rPr>
              <a:t>filter</a:t>
            </a:r>
            <a:r>
              <a:rPr lang="en-US" smtClean="0">
                <a:latin typeface="Consolas" panose="020B0609020204030204" pitchFamily="49" charset="0"/>
                <a:cs typeface="Consolas" panose="020B0609020204030204" pitchFamily="49" charset="0"/>
              </a:rPr>
              <a:t>()</a:t>
            </a:r>
            <a:endParaRPr lang="en-US">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lstStyle/>
          <a:p>
            <a:r>
              <a:rPr lang="en-US" smtClean="0"/>
              <a:t>The </a:t>
            </a:r>
            <a:r>
              <a:rPr lang="en-US"/>
              <a:t>first argument is the name of the data frame. The second and subsequent arguments are the expressions that filter the data </a:t>
            </a:r>
            <a:r>
              <a:rPr lang="en-US" smtClean="0"/>
              <a:t>frame</a:t>
            </a:r>
            <a:endParaRPr lang="en-US"/>
          </a:p>
          <a:p>
            <a:r>
              <a:rPr lang="en-US" smtClean="0"/>
              <a:t>Remember the usual comparison operators and the shorthand </a:t>
            </a:r>
            <a:r>
              <a:rPr lang="en-US" smtClean="0">
                <a:latin typeface="Consolas" panose="020B0609020204030204" pitchFamily="49" charset="0"/>
                <a:cs typeface="Consolas" panose="020B0609020204030204" pitchFamily="49" charset="0"/>
              </a:rPr>
              <a:t>%in%</a:t>
            </a:r>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23</a:t>
            </a:fld>
            <a:endParaRPr lang="en-US"/>
          </a:p>
        </p:txBody>
      </p:sp>
    </p:spTree>
    <p:extLst>
      <p:ext uri="{BB962C8B-B14F-4D97-AF65-F5344CB8AC3E}">
        <p14:creationId xmlns:p14="http://schemas.microsoft.com/office/powerpoint/2010/main" val="1000813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5.2.4 Exercises</a:t>
            </a:r>
            <a:endParaRPr lang="en-US"/>
          </a:p>
        </p:txBody>
      </p:sp>
      <p:sp>
        <p:nvSpPr>
          <p:cNvPr id="3" name="Content Placeholder 2"/>
          <p:cNvSpPr>
            <a:spLocks noGrp="1"/>
          </p:cNvSpPr>
          <p:nvPr>
            <p:ph idx="1"/>
          </p:nvPr>
        </p:nvSpPr>
        <p:spPr>
          <a:xfrm>
            <a:off x="609600" y="1262130"/>
            <a:ext cx="10749565" cy="4864033"/>
          </a:xfrm>
        </p:spPr>
        <p:txBody>
          <a:bodyPr/>
          <a:lstStyle/>
          <a:p>
            <a:pPr marL="457200" indent="-457200">
              <a:buFont typeface="+mj-lt"/>
              <a:buAutoNum type="arabicPeriod"/>
            </a:pPr>
            <a:r>
              <a:rPr lang="en-US" sz="1600"/>
              <a:t>Find all flights that</a:t>
            </a:r>
          </a:p>
          <a:p>
            <a:pPr lvl="1"/>
            <a:r>
              <a:rPr lang="en-US" sz="1200"/>
              <a:t>Had an arrival delay of two or more hours</a:t>
            </a:r>
          </a:p>
          <a:p>
            <a:pPr lvl="1"/>
            <a:r>
              <a:rPr lang="en-US" sz="1200"/>
              <a:t>Flew to Houston (IAH or HOU)</a:t>
            </a:r>
          </a:p>
          <a:p>
            <a:pPr lvl="1"/>
            <a:r>
              <a:rPr lang="en-US" sz="1200"/>
              <a:t>Were operated by United, American, or Delta</a:t>
            </a:r>
          </a:p>
          <a:p>
            <a:pPr lvl="1"/>
            <a:r>
              <a:rPr lang="en-US" sz="1200"/>
              <a:t>Departed in summer (July, August, and September)</a:t>
            </a:r>
          </a:p>
          <a:p>
            <a:pPr lvl="1"/>
            <a:r>
              <a:rPr lang="en-US" sz="1200"/>
              <a:t>Arrived more than two hours late, but didn’t leave late</a:t>
            </a:r>
          </a:p>
          <a:p>
            <a:pPr lvl="1"/>
            <a:r>
              <a:rPr lang="en-US" sz="1200"/>
              <a:t>Were delayed by at least an hour, but made up over 30 minutes in flight</a:t>
            </a:r>
          </a:p>
          <a:p>
            <a:pPr lvl="1"/>
            <a:r>
              <a:rPr lang="en-US" sz="1200"/>
              <a:t>Departed between midnight and 6am (inclusive)</a:t>
            </a:r>
          </a:p>
          <a:p>
            <a:pPr marL="457200" indent="-457200">
              <a:buFont typeface="+mj-lt"/>
              <a:buAutoNum type="arabicPeriod"/>
            </a:pPr>
            <a:r>
              <a:rPr lang="en-US" sz="1600"/>
              <a:t>Another useful dplyr filtering helper is between(). What does it do? Can you use it to simplify the code needed to answer the previous challenges</a:t>
            </a:r>
            <a:r>
              <a:rPr lang="en-US" sz="1600" smtClean="0"/>
              <a:t>?</a:t>
            </a:r>
            <a:endParaRPr lang="en-US" sz="1600"/>
          </a:p>
          <a:p>
            <a:pPr marL="457200" indent="-457200">
              <a:buFont typeface="+mj-lt"/>
              <a:buAutoNum type="arabicPeriod"/>
            </a:pPr>
            <a:r>
              <a:rPr lang="en-US" sz="1600"/>
              <a:t>How many flights have a missing dep_time? What other variables are missing? What might these rows represent</a:t>
            </a:r>
            <a:r>
              <a:rPr lang="en-US" sz="1600" smtClean="0"/>
              <a:t>?</a:t>
            </a:r>
            <a:endParaRPr lang="en-US" sz="1600"/>
          </a:p>
          <a:p>
            <a:pPr marL="457200" indent="-457200">
              <a:buFont typeface="+mj-lt"/>
              <a:buAutoNum type="arabicPeriod"/>
            </a:pPr>
            <a:r>
              <a:rPr lang="en-US" sz="1600"/>
              <a:t>Why is NA ^ 0 not missing? Why is NA | TRUE not missing? Why is FALSE &amp; NA not missing? Can you figure out the general rule? (NA * 0 is a tricky counterexample</a:t>
            </a:r>
            <a:r>
              <a:rPr lang="en-US" sz="1600" smtClean="0"/>
              <a:t>!)</a:t>
            </a:r>
            <a:endParaRPr lang="en-US" sz="1600" b="1"/>
          </a:p>
          <a:p>
            <a:r>
              <a:rPr lang="en-US" sz="1600">
                <a:latin typeface="Corbel" panose="020B0503020204020204" pitchFamily="34" charset="0"/>
                <a:cs typeface="Consolas" panose="020B0609020204030204" pitchFamily="49" charset="0"/>
              </a:rPr>
              <a:t>Suggested order/importance</a:t>
            </a:r>
            <a:r>
              <a:rPr lang="en-US" sz="1600" smtClean="0">
                <a:latin typeface="Corbel" panose="020B0503020204020204" pitchFamily="34" charset="0"/>
                <a:cs typeface="Consolas" panose="020B0609020204030204" pitchFamily="49" charset="0"/>
              </a:rPr>
              <a:t>: 1, then 2 and 3. 4 is for math geeks.</a:t>
            </a:r>
            <a:r>
              <a:rPr lang="en-US" sz="1600" b="1" smtClean="0"/>
              <a:t/>
            </a:r>
            <a:br>
              <a:rPr lang="en-US" sz="1600" b="1" smtClean="0"/>
            </a:br>
            <a:endParaRPr lang="en-US" sz="1600" b="1" smtClean="0"/>
          </a:p>
          <a:p>
            <a:endParaRPr lang="en-US" sz="1600" b="1"/>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24</a:t>
            </a:fld>
            <a:endParaRPr lang="en-US"/>
          </a:p>
        </p:txBody>
      </p:sp>
    </p:spTree>
    <p:extLst>
      <p:ext uri="{BB962C8B-B14F-4D97-AF65-F5344CB8AC3E}">
        <p14:creationId xmlns:p14="http://schemas.microsoft.com/office/powerpoint/2010/main" val="718470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5.4 Select columns </a:t>
            </a:r>
            <a:r>
              <a:rPr lang="en-US"/>
              <a:t>with </a:t>
            </a:r>
            <a:r>
              <a:rPr lang="en-US" smtClean="0">
                <a:latin typeface="Consolas" panose="020B0609020204030204" pitchFamily="49" charset="0"/>
                <a:cs typeface="Consolas" panose="020B0609020204030204" pitchFamily="49" charset="0"/>
              </a:rPr>
              <a:t>select()</a:t>
            </a:r>
            <a:endParaRPr lang="en-US">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lstStyle/>
          <a:p>
            <a:r>
              <a:rPr lang="en-US" smtClean="0"/>
              <a:t>The </a:t>
            </a:r>
            <a:r>
              <a:rPr lang="en-US"/>
              <a:t>first argument is the name of the data frame. </a:t>
            </a:r>
            <a:r>
              <a:rPr lang="en-US" smtClean="0"/>
              <a:t>After that come the names of the columns to select or a more complicated expression:</a:t>
            </a:r>
          </a:p>
          <a:p>
            <a:pPr lvl="1"/>
            <a:r>
              <a:rPr lang="en-US" smtClean="0"/>
              <a:t>a range of columns using :</a:t>
            </a:r>
          </a:p>
          <a:p>
            <a:pPr lvl="1"/>
            <a:r>
              <a:rPr lang="en-US" smtClean="0"/>
              <a:t>"everything but" using -</a:t>
            </a:r>
          </a:p>
          <a:p>
            <a:pPr lvl="1"/>
            <a:r>
              <a:rPr lang="en-US" smtClean="0"/>
              <a:t>helper functions that deal with patterns in column names: starts_with, ends_with etc</a:t>
            </a:r>
          </a:p>
          <a:p>
            <a:r>
              <a:rPr lang="en-US" smtClean="0">
                <a:latin typeface="Consolas" panose="020B0609020204030204" pitchFamily="49" charset="0"/>
                <a:cs typeface="Consolas" panose="020B0609020204030204" pitchFamily="49" charset="0"/>
              </a:rPr>
              <a:t>rename() </a:t>
            </a:r>
            <a:r>
              <a:rPr lang="en-US" smtClean="0"/>
              <a:t>is a variant of </a:t>
            </a:r>
            <a:r>
              <a:rPr lang="en-US">
                <a:latin typeface="Consolas" panose="020B0609020204030204" pitchFamily="49" charset="0"/>
                <a:cs typeface="Consolas" panose="020B0609020204030204" pitchFamily="49" charset="0"/>
              </a:rPr>
              <a:t>select() </a:t>
            </a:r>
            <a:r>
              <a:rPr lang="en-US" smtClean="0"/>
              <a:t>for easy renaming of columns</a:t>
            </a:r>
          </a:p>
          <a:p>
            <a:pPr lvl="1"/>
            <a:endParaRPr lang="en-US" smtClean="0"/>
          </a:p>
          <a:p>
            <a:pPr lvl="1"/>
            <a:endParaRPr lang="en-US"/>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25</a:t>
            </a:fld>
            <a:endParaRPr lang="en-US"/>
          </a:p>
        </p:txBody>
      </p:sp>
    </p:spTree>
    <p:extLst>
      <p:ext uri="{BB962C8B-B14F-4D97-AF65-F5344CB8AC3E}">
        <p14:creationId xmlns:p14="http://schemas.microsoft.com/office/powerpoint/2010/main" val="1992223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5.4.1 Exercises</a:t>
            </a:r>
            <a:endParaRPr lang="en-US"/>
          </a:p>
        </p:txBody>
      </p:sp>
      <p:sp>
        <p:nvSpPr>
          <p:cNvPr id="3" name="Content Placeholder 2"/>
          <p:cNvSpPr>
            <a:spLocks noGrp="1"/>
          </p:cNvSpPr>
          <p:nvPr>
            <p:ph idx="1"/>
          </p:nvPr>
        </p:nvSpPr>
        <p:spPr>
          <a:xfrm>
            <a:off x="609600" y="1262130"/>
            <a:ext cx="10749565" cy="4864033"/>
          </a:xfrm>
        </p:spPr>
        <p:txBody>
          <a:bodyPr/>
          <a:lstStyle/>
          <a:p>
            <a:pPr marL="457200" indent="-457200">
              <a:buFont typeface="+mj-lt"/>
              <a:buAutoNum type="arabicPeriod"/>
            </a:pPr>
            <a:r>
              <a:rPr lang="en-US" sz="1600"/>
              <a:t>Brainstorm as many ways as possible to select dep_time, dep_delay, arr_time, and arr_delay from flights</a:t>
            </a:r>
            <a:r>
              <a:rPr lang="en-US" sz="1600" smtClean="0"/>
              <a:t>.</a:t>
            </a:r>
            <a:endParaRPr lang="en-US" sz="1600"/>
          </a:p>
          <a:p>
            <a:pPr marL="457200" indent="-457200">
              <a:buFont typeface="+mj-lt"/>
              <a:buAutoNum type="arabicPeriod"/>
            </a:pPr>
            <a:r>
              <a:rPr lang="en-US" sz="1600"/>
              <a:t>What happens if you include the name of a variable multiple times in a select() call</a:t>
            </a:r>
            <a:r>
              <a:rPr lang="en-US" sz="1600" smtClean="0"/>
              <a:t>?</a:t>
            </a:r>
            <a:endParaRPr lang="en-US" sz="1600"/>
          </a:p>
          <a:p>
            <a:pPr marL="457200" indent="-457200">
              <a:buFont typeface="+mj-lt"/>
              <a:buAutoNum type="arabicPeriod"/>
            </a:pPr>
            <a:r>
              <a:rPr lang="en-US" sz="1600"/>
              <a:t>What does the one_of() function do? Why might it be helpful in conjunction with this </a:t>
            </a:r>
            <a:r>
              <a:rPr lang="en-US" sz="1600" smtClean="0"/>
              <a:t>vector?</a:t>
            </a:r>
            <a:br>
              <a:rPr lang="en-US" sz="1600" smtClean="0"/>
            </a:br>
            <a:r>
              <a:rPr lang="en-US" sz="1600" smtClean="0"/>
              <a:t>vars </a:t>
            </a:r>
            <a:r>
              <a:rPr lang="en-US" sz="1600"/>
              <a:t>&lt;- c("year", "month", "day", "dep_delay", "arr_delay</a:t>
            </a:r>
            <a:r>
              <a:rPr lang="en-US" sz="1600" smtClean="0"/>
              <a:t>")</a:t>
            </a:r>
            <a:endParaRPr lang="en-US" sz="1600"/>
          </a:p>
          <a:p>
            <a:pPr marL="457200" indent="-457200">
              <a:buFont typeface="+mj-lt"/>
              <a:buAutoNum type="arabicPeriod"/>
            </a:pPr>
            <a:r>
              <a:rPr lang="en-US" sz="1600"/>
              <a:t>Does the result of running the following code surprise you? How do the select helpers deal with case by default? How can you change that </a:t>
            </a:r>
            <a:r>
              <a:rPr lang="en-US" sz="1600" smtClean="0"/>
              <a:t>default? </a:t>
            </a:r>
            <a:br>
              <a:rPr lang="en-US" sz="1600" smtClean="0"/>
            </a:br>
            <a:r>
              <a:rPr lang="en-US" sz="1600" smtClean="0"/>
              <a:t>select(flights</a:t>
            </a:r>
            <a:r>
              <a:rPr lang="en-US" sz="1600"/>
              <a:t>, contains("TIME"))</a:t>
            </a:r>
          </a:p>
          <a:p>
            <a:pPr marL="457200" indent="-457200">
              <a:buFont typeface="+mj-lt"/>
              <a:buAutoNum type="arabicPeriod"/>
            </a:pPr>
            <a:endParaRPr lang="en-US" sz="1600"/>
          </a:p>
          <a:p>
            <a:r>
              <a:rPr lang="en-US" sz="1600" smtClean="0">
                <a:latin typeface="Corbel" panose="020B0503020204020204" pitchFamily="34" charset="0"/>
                <a:cs typeface="Consolas" panose="020B0609020204030204" pitchFamily="49" charset="0"/>
              </a:rPr>
              <a:t>Suggested </a:t>
            </a:r>
            <a:r>
              <a:rPr lang="en-US" sz="1600">
                <a:latin typeface="Corbel" panose="020B0503020204020204" pitchFamily="34" charset="0"/>
                <a:cs typeface="Consolas" panose="020B0609020204030204" pitchFamily="49" charset="0"/>
              </a:rPr>
              <a:t>order/importance</a:t>
            </a:r>
            <a:r>
              <a:rPr lang="en-US" sz="1600" smtClean="0">
                <a:latin typeface="Corbel" panose="020B0503020204020204" pitchFamily="34" charset="0"/>
                <a:cs typeface="Consolas" panose="020B0609020204030204" pitchFamily="49" charset="0"/>
              </a:rPr>
              <a:t>: 1 and 2 mainly</a:t>
            </a:r>
            <a:r>
              <a:rPr lang="en-US" sz="1600" b="1" smtClean="0"/>
              <a:t/>
            </a:r>
            <a:br>
              <a:rPr lang="en-US" sz="1600" b="1" smtClean="0"/>
            </a:br>
            <a:endParaRPr lang="en-US" sz="1600" b="1" smtClean="0"/>
          </a:p>
          <a:p>
            <a:endParaRPr lang="en-US" sz="1600" b="1"/>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26</a:t>
            </a:fld>
            <a:endParaRPr lang="en-US"/>
          </a:p>
        </p:txBody>
      </p:sp>
    </p:spTree>
    <p:extLst>
      <p:ext uri="{BB962C8B-B14F-4D97-AF65-F5344CB8AC3E}">
        <p14:creationId xmlns:p14="http://schemas.microsoft.com/office/powerpoint/2010/main" val="1840055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5.5 </a:t>
            </a:r>
            <a:r>
              <a:rPr lang="en-US"/>
              <a:t>Add new variables with </a:t>
            </a:r>
            <a:r>
              <a:rPr lang="en-US" smtClean="0">
                <a:latin typeface="Consolas" panose="020B0609020204030204" pitchFamily="49" charset="0"/>
                <a:cs typeface="Consolas" panose="020B0609020204030204" pitchFamily="49" charset="0"/>
              </a:rPr>
              <a:t>mutate()</a:t>
            </a:r>
            <a:endParaRPr lang="en-US">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lstStyle/>
          <a:p>
            <a:r>
              <a:rPr lang="en-US" smtClean="0"/>
              <a:t>The </a:t>
            </a:r>
            <a:r>
              <a:rPr lang="en-US"/>
              <a:t>first argument is the name of the data frame. </a:t>
            </a:r>
            <a:r>
              <a:rPr lang="en-US" smtClean="0"/>
              <a:t>After that come the names of the new columns and how to create them</a:t>
            </a:r>
          </a:p>
          <a:p>
            <a:r>
              <a:rPr lang="en-US" smtClean="0"/>
              <a:t>All the arithmetic and math you can think of is in use!</a:t>
            </a:r>
          </a:p>
          <a:p>
            <a:r>
              <a:rPr lang="en-US" smtClean="0"/>
              <a:t>Also all kinds of ranks, lags, lead, cumulative sums...</a:t>
            </a:r>
          </a:p>
          <a:p>
            <a:endParaRPr lang="en-US" smtClean="0"/>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27</a:t>
            </a:fld>
            <a:endParaRPr lang="en-US"/>
          </a:p>
        </p:txBody>
      </p:sp>
    </p:spTree>
    <p:extLst>
      <p:ext uri="{BB962C8B-B14F-4D97-AF65-F5344CB8AC3E}">
        <p14:creationId xmlns:p14="http://schemas.microsoft.com/office/powerpoint/2010/main" val="1381927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5.4.1 Exercises</a:t>
            </a:r>
            <a:endParaRPr lang="en-US"/>
          </a:p>
        </p:txBody>
      </p:sp>
      <p:sp>
        <p:nvSpPr>
          <p:cNvPr id="3" name="Content Placeholder 2"/>
          <p:cNvSpPr>
            <a:spLocks noGrp="1"/>
          </p:cNvSpPr>
          <p:nvPr>
            <p:ph idx="1"/>
          </p:nvPr>
        </p:nvSpPr>
        <p:spPr>
          <a:xfrm>
            <a:off x="609600" y="1262130"/>
            <a:ext cx="10749565" cy="4864033"/>
          </a:xfrm>
        </p:spPr>
        <p:txBody>
          <a:bodyPr/>
          <a:lstStyle/>
          <a:p>
            <a:pPr marL="457200" indent="-457200">
              <a:buFont typeface="+mj-lt"/>
              <a:buAutoNum type="arabicPeriod"/>
            </a:pPr>
            <a:r>
              <a:rPr lang="en-US" sz="1600"/>
              <a:t>Currently dep_time and sched_dep_time are convenient to look at, but hard to compute with because they’re not really continuous numbers. Convert them to a more convenient representation of number of minutes since midnight.</a:t>
            </a:r>
          </a:p>
          <a:p>
            <a:pPr marL="457200" indent="-457200">
              <a:buFont typeface="+mj-lt"/>
              <a:buAutoNum type="arabicPeriod"/>
            </a:pPr>
            <a:r>
              <a:rPr lang="en-US" sz="1600"/>
              <a:t>Compare air_time with arr_time - dep_time. What do you expect to see? What do you see? What do you need to do to fix it?</a:t>
            </a:r>
          </a:p>
          <a:p>
            <a:pPr marL="457200" indent="-457200">
              <a:buFont typeface="+mj-lt"/>
              <a:buAutoNum type="arabicPeriod"/>
            </a:pPr>
            <a:r>
              <a:rPr lang="en-US" sz="1600"/>
              <a:t>Compare dep_time, sched_dep_time, and dep_delay. How would you expect those three numbers to be related?</a:t>
            </a:r>
          </a:p>
          <a:p>
            <a:pPr marL="457200" indent="-457200">
              <a:buFont typeface="+mj-lt"/>
              <a:buAutoNum type="arabicPeriod"/>
            </a:pPr>
            <a:r>
              <a:rPr lang="en-US" sz="1600"/>
              <a:t>Find the 10 most delayed flights using a ranking function. How do you want to handle ties? Carefully read the documentation for min_rank().</a:t>
            </a:r>
          </a:p>
          <a:p>
            <a:pPr marL="457200" indent="-457200">
              <a:buFont typeface="+mj-lt"/>
              <a:buAutoNum type="arabicPeriod"/>
            </a:pPr>
            <a:r>
              <a:rPr lang="en-US" sz="1600"/>
              <a:t>What does 1:3 + 1:10 return? Why?</a:t>
            </a:r>
          </a:p>
          <a:p>
            <a:pPr marL="457200" indent="-457200">
              <a:buFont typeface="+mj-lt"/>
              <a:buAutoNum type="arabicPeriod"/>
            </a:pPr>
            <a:r>
              <a:rPr lang="en-US" sz="1600"/>
              <a:t>What trigonometric functions does R provide?</a:t>
            </a:r>
          </a:p>
          <a:p>
            <a:pPr marL="457200" indent="-457200">
              <a:buFont typeface="+mj-lt"/>
              <a:buAutoNum type="arabicPeriod"/>
            </a:pPr>
            <a:endParaRPr lang="en-US" sz="1600"/>
          </a:p>
          <a:p>
            <a:r>
              <a:rPr lang="en-US" sz="1600" smtClean="0">
                <a:latin typeface="Corbel" panose="020B0503020204020204" pitchFamily="34" charset="0"/>
                <a:cs typeface="Consolas" panose="020B0609020204030204" pitchFamily="49" charset="0"/>
              </a:rPr>
              <a:t>Suggested </a:t>
            </a:r>
            <a:r>
              <a:rPr lang="en-US" sz="1600">
                <a:latin typeface="Corbel" panose="020B0503020204020204" pitchFamily="34" charset="0"/>
                <a:cs typeface="Consolas" panose="020B0609020204030204" pitchFamily="49" charset="0"/>
              </a:rPr>
              <a:t>order/importance</a:t>
            </a:r>
            <a:r>
              <a:rPr lang="en-US" sz="1600" smtClean="0">
                <a:latin typeface="Corbel" panose="020B0503020204020204" pitchFamily="34" charset="0"/>
                <a:cs typeface="Consolas" panose="020B0609020204030204" pitchFamily="49" charset="0"/>
              </a:rPr>
              <a:t>: 1, 2 and 3 mainly</a:t>
            </a:r>
            <a:r>
              <a:rPr lang="en-US" sz="1600" b="1" smtClean="0"/>
              <a:t/>
            </a:r>
            <a:br>
              <a:rPr lang="en-US" sz="1600" b="1" smtClean="0"/>
            </a:br>
            <a:endParaRPr lang="en-US" sz="1600" b="1" smtClean="0"/>
          </a:p>
          <a:p>
            <a:endParaRPr lang="en-US" sz="1600" b="1"/>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28</a:t>
            </a:fld>
            <a:endParaRPr lang="en-US"/>
          </a:p>
        </p:txBody>
      </p:sp>
    </p:spTree>
    <p:extLst>
      <p:ext uri="{BB962C8B-B14F-4D97-AF65-F5344CB8AC3E}">
        <p14:creationId xmlns:p14="http://schemas.microsoft.com/office/powerpoint/2010/main" val="1639776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5.6 Grouped summaries </a:t>
            </a:r>
            <a:r>
              <a:rPr lang="en-US"/>
              <a:t>with </a:t>
            </a:r>
            <a:r>
              <a:rPr lang="en-US" smtClean="0">
                <a:latin typeface="Consolas" panose="020B0609020204030204" pitchFamily="49" charset="0"/>
                <a:cs typeface="Consolas" panose="020B0609020204030204" pitchFamily="49" charset="0"/>
              </a:rPr>
              <a:t>summarise()</a:t>
            </a:r>
            <a:endParaRPr lang="en-US">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lstStyle/>
          <a:p>
            <a:r>
              <a:rPr lang="en-US" smtClean="0"/>
              <a:t>On its own collapses the whole data frame in to a single result of one function taken on a single column - not very useful!</a:t>
            </a:r>
          </a:p>
          <a:p>
            <a:r>
              <a:rPr lang="en-US" smtClean="0"/>
              <a:t>Together with </a:t>
            </a:r>
            <a:r>
              <a:rPr lang="en-US" smtClean="0">
                <a:latin typeface="Consolas" panose="020B0609020204030204" pitchFamily="49" charset="0"/>
                <a:cs typeface="Consolas" panose="020B0609020204030204" pitchFamily="49" charset="0"/>
              </a:rPr>
              <a:t>group_by() </a:t>
            </a:r>
            <a:r>
              <a:rPr lang="en-US" smtClean="0">
                <a:latin typeface="Corbel" panose="020B0503020204020204" pitchFamily="34" charset="0"/>
                <a:cs typeface="Consolas" panose="020B0609020204030204" pitchFamily="49" charset="0"/>
              </a:rPr>
              <a:t>calculates the function by group - really useful!</a:t>
            </a:r>
          </a:p>
          <a:p>
            <a:r>
              <a:rPr lang="en-US">
                <a:latin typeface="Consolas" panose="020B0609020204030204" pitchFamily="49" charset="0"/>
                <a:cs typeface="Consolas" panose="020B0609020204030204" pitchFamily="49" charset="0"/>
              </a:rPr>
              <a:t>group_by</a:t>
            </a:r>
            <a:r>
              <a:rPr lang="en-US" smtClean="0">
                <a:latin typeface="Consolas" panose="020B0609020204030204" pitchFamily="49" charset="0"/>
                <a:cs typeface="Consolas" panose="020B0609020204030204" pitchFamily="49" charset="0"/>
              </a:rPr>
              <a:t>()</a:t>
            </a:r>
            <a:r>
              <a:rPr lang="en-US">
                <a:cs typeface="Consolas" panose="020B0609020204030204" pitchFamily="49" charset="0"/>
              </a:rPr>
              <a:t> </a:t>
            </a:r>
            <a:r>
              <a:rPr lang="en-US" smtClean="0">
                <a:cs typeface="Consolas" panose="020B0609020204030204" pitchFamily="49" charset="0"/>
              </a:rPr>
              <a:t>does work with more than one grouping variable</a:t>
            </a:r>
          </a:p>
          <a:p>
            <a:r>
              <a:rPr lang="en-US" smtClean="0">
                <a:latin typeface="Corbel" panose="020B0503020204020204" pitchFamily="34" charset="0"/>
                <a:cs typeface="Consolas" panose="020B0609020204030204" pitchFamily="49" charset="0"/>
              </a:rPr>
              <a:t>Occasionally you might want to </a:t>
            </a:r>
            <a:r>
              <a:rPr lang="en-US" smtClean="0">
                <a:latin typeface="Consolas" panose="020B0609020204030204" pitchFamily="49" charset="0"/>
                <a:cs typeface="Consolas" panose="020B0609020204030204" pitchFamily="49" charset="0"/>
              </a:rPr>
              <a:t>ungroup()</a:t>
            </a:r>
            <a:r>
              <a:rPr lang="en-US" smtClean="0">
                <a:latin typeface="Corbel" panose="020B0503020204020204" pitchFamily="34" charset="0"/>
                <a:cs typeface="Consolas" panose="020B0609020204030204" pitchFamily="49" charset="0"/>
              </a:rPr>
              <a:t> afterwards</a:t>
            </a:r>
            <a:r>
              <a:rPr lang="en-US" smtClean="0">
                <a:latin typeface="Consolas" panose="020B0609020204030204" pitchFamily="49" charset="0"/>
                <a:cs typeface="Consolas" panose="020B0609020204030204" pitchFamily="49" charset="0"/>
              </a:rPr>
              <a:t> </a:t>
            </a:r>
            <a:endParaRPr lang="en-US" smtClean="0">
              <a:latin typeface="Corbel" panose="020B0503020204020204" pitchFamily="34" charset="0"/>
              <a:cs typeface="Consolas" panose="020B0609020204030204" pitchFamily="49" charset="0"/>
            </a:endParaRPr>
          </a:p>
          <a:p>
            <a:endParaRPr lang="en-US" smtClean="0">
              <a:latin typeface="Consolas" panose="020B0609020204030204" pitchFamily="49" charset="0"/>
              <a:cs typeface="Consolas" panose="020B0609020204030204" pitchFamily="49" charset="0"/>
            </a:endParaRPr>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29</a:t>
            </a:fld>
            <a:endParaRPr lang="en-US"/>
          </a:p>
        </p:txBody>
      </p:sp>
    </p:spTree>
    <p:extLst>
      <p:ext uri="{BB962C8B-B14F-4D97-AF65-F5344CB8AC3E}">
        <p14:creationId xmlns:p14="http://schemas.microsoft.com/office/powerpoint/2010/main" val="1203859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RStudio will you be using?</a:t>
            </a:r>
            <a:endParaRPr lang="en-US"/>
          </a:p>
        </p:txBody>
      </p:sp>
      <p:sp>
        <p:nvSpPr>
          <p:cNvPr id="3" name="Content Placeholder 2"/>
          <p:cNvSpPr>
            <a:spLocks noGrp="1"/>
          </p:cNvSpPr>
          <p:nvPr>
            <p:ph idx="1"/>
          </p:nvPr>
        </p:nvSpPr>
        <p:spPr/>
        <p:txBody>
          <a:bodyPr/>
          <a:lstStyle/>
          <a:p>
            <a:r>
              <a:rPr lang="en-US" smtClean="0"/>
              <a:t>The desktop version installed on the classroom computers</a:t>
            </a:r>
          </a:p>
          <a:p>
            <a:pPr lvl="1"/>
            <a:r>
              <a:rPr lang="en-US" smtClean="0"/>
              <a:t>either on Linux or Windows</a:t>
            </a:r>
          </a:p>
          <a:p>
            <a:r>
              <a:rPr lang="en-US" smtClean="0"/>
              <a:t>The desktop version installed on your own laptop</a:t>
            </a:r>
          </a:p>
          <a:p>
            <a:r>
              <a:rPr lang="en-US" smtClean="0"/>
              <a:t>The server version on </a:t>
            </a:r>
            <a:r>
              <a:rPr lang="en-US" smtClean="0">
                <a:hlinkClick r:id="rId2"/>
              </a:rPr>
              <a:t>notebooks.csc.fi</a:t>
            </a:r>
            <a:endParaRPr lang="en-US" smtClean="0"/>
          </a:p>
          <a:p>
            <a:pPr lvl="1"/>
            <a:r>
              <a:rPr lang="en-US" smtClean="0"/>
              <a:t>using either your own laptop or the classroom computer</a:t>
            </a:r>
          </a:p>
          <a:p>
            <a:pPr lvl="1"/>
            <a:endParaRPr lang="en-US"/>
          </a:p>
          <a:p>
            <a:pPr marL="0" indent="0">
              <a:buNone/>
            </a:pPr>
            <a:r>
              <a:rPr lang="en-US" smtClean="0"/>
              <a:t>Getting started for the course is slightly different in all these cases, but the end experience is the same.</a:t>
            </a:r>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02605DE2-1972-E240-9BF7-5A80054B62E0}" type="slidenum">
              <a:rPr lang="en-US" smtClean="0"/>
              <a:pPr>
                <a:defRPr/>
              </a:pPr>
              <a:t>3</a:t>
            </a:fld>
            <a:endParaRPr lang="en-US"/>
          </a:p>
        </p:txBody>
      </p:sp>
    </p:spTree>
    <p:extLst>
      <p:ext uri="{BB962C8B-B14F-4D97-AF65-F5344CB8AC3E}">
        <p14:creationId xmlns:p14="http://schemas.microsoft.com/office/powerpoint/2010/main" val="36752300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5.6.1 Combining </a:t>
            </a:r>
            <a:r>
              <a:rPr lang="en-US"/>
              <a:t>multiple operations with the pipe</a:t>
            </a:r>
          </a:p>
        </p:txBody>
      </p:sp>
      <p:sp>
        <p:nvSpPr>
          <p:cNvPr id="3" name="Content Placeholder 2"/>
          <p:cNvSpPr>
            <a:spLocks noGrp="1"/>
          </p:cNvSpPr>
          <p:nvPr>
            <p:ph idx="1"/>
          </p:nvPr>
        </p:nvSpPr>
        <p:spPr>
          <a:xfrm>
            <a:off x="609601" y="1600200"/>
            <a:ext cx="9281374" cy="4525963"/>
          </a:xfrm>
        </p:spPr>
        <p:txBody>
          <a:bodyPr/>
          <a:lstStyle/>
          <a:p>
            <a:r>
              <a:rPr lang="en-US"/>
              <a:t>Piping improves readability of the R code, and also helps simultaneous thinking and </a:t>
            </a:r>
            <a:r>
              <a:rPr lang="en-US" smtClean="0"/>
              <a:t>writing. Read it as "and then".</a:t>
            </a:r>
            <a:endParaRPr lang="en-US"/>
          </a:p>
          <a:p>
            <a:r>
              <a:rPr lang="en-US"/>
              <a:t>the result on the left becomes the first argument on the right:</a:t>
            </a:r>
            <a:br>
              <a:rPr lang="en-US"/>
            </a:br>
            <a:r>
              <a:rPr lang="en-US" i="1"/>
              <a:t>firstfun(x) %&gt;% secondfun(y) </a:t>
            </a:r>
            <a:r>
              <a:rPr lang="en-US"/>
              <a:t>is the same as </a:t>
            </a:r>
            <a:r>
              <a:rPr lang="en-US" i="1"/>
              <a:t>secondfun(firstfun(x),y</a:t>
            </a:r>
            <a:r>
              <a:rPr lang="en-US" i="1" smtClean="0"/>
              <a:t>)</a:t>
            </a:r>
            <a:endParaRPr lang="en-US">
              <a:latin typeface="Consolas" panose="020B0609020204030204" pitchFamily="49" charset="0"/>
              <a:cs typeface="Consolas" panose="020B0609020204030204" pitchFamily="49" charset="0"/>
            </a:endParaRPr>
          </a:p>
          <a:p>
            <a:r>
              <a:rPr lang="en-US" smtClean="0">
                <a:latin typeface="Corbel" panose="020B0503020204020204" pitchFamily="34" charset="0"/>
              </a:rPr>
              <a:t>If you know the Linux/UNIX pipe, this is basically the same thing</a:t>
            </a:r>
          </a:p>
          <a:p>
            <a:r>
              <a:rPr lang="en-US" smtClean="0">
                <a:latin typeface="Corbel" panose="020B0503020204020204" pitchFamily="34" charset="0"/>
              </a:rPr>
              <a:t>If you know your math, this is exactly the same thing as function composition</a:t>
            </a:r>
          </a:p>
          <a:p>
            <a:r>
              <a:rPr lang="en-US" smtClean="0">
                <a:latin typeface="Corbel" panose="020B0503020204020204" pitchFamily="34" charset="0"/>
              </a:rPr>
              <a:t>Shift + Ctrl + M is the keyboard shortcut</a:t>
            </a:r>
            <a:endParaRPr lang="en-US">
              <a:latin typeface="Corbel" panose="020B0503020204020204" pitchFamily="34" charset="0"/>
            </a:endParaRPr>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30</a:t>
            </a:fld>
            <a:endParaRPr lang="en-US"/>
          </a:p>
        </p:txBody>
      </p:sp>
    </p:spTree>
    <p:extLst>
      <p:ext uri="{BB962C8B-B14F-4D97-AF65-F5344CB8AC3E}">
        <p14:creationId xmlns:p14="http://schemas.microsoft.com/office/powerpoint/2010/main" val="3308428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5.4.1 Exercises</a:t>
            </a:r>
            <a:endParaRPr lang="en-US"/>
          </a:p>
        </p:txBody>
      </p:sp>
      <p:sp>
        <p:nvSpPr>
          <p:cNvPr id="3" name="Content Placeholder 2"/>
          <p:cNvSpPr>
            <a:spLocks noGrp="1"/>
          </p:cNvSpPr>
          <p:nvPr>
            <p:ph idx="1"/>
          </p:nvPr>
        </p:nvSpPr>
        <p:spPr>
          <a:xfrm>
            <a:off x="609600" y="1262130"/>
            <a:ext cx="10749565" cy="4864033"/>
          </a:xfrm>
        </p:spPr>
        <p:txBody>
          <a:bodyPr/>
          <a:lstStyle/>
          <a:p>
            <a:pPr marL="457200" indent="-457200">
              <a:buFont typeface="+mj-lt"/>
              <a:buAutoNum type="arabicPeriod"/>
            </a:pPr>
            <a:r>
              <a:rPr lang="en-US" sz="1600"/>
              <a:t>Brainstorm at least 5 different ways to assess the typical delay characteristics of a group of flights. Consider the following scenarios:</a:t>
            </a:r>
          </a:p>
          <a:p>
            <a:pPr lvl="1"/>
            <a:r>
              <a:rPr lang="en-US" sz="1200"/>
              <a:t>A flight is 15 minutes early 50% of the time, and 15 minutes late 50% of the time.</a:t>
            </a:r>
          </a:p>
          <a:p>
            <a:pPr lvl="1"/>
            <a:r>
              <a:rPr lang="en-US" sz="1200"/>
              <a:t>A flight is always 10 minutes late.</a:t>
            </a:r>
          </a:p>
          <a:p>
            <a:pPr lvl="1"/>
            <a:r>
              <a:rPr lang="en-US" sz="1200"/>
              <a:t>A flight is 30 minutes early 50% of the time, and 30 minutes late 50% of the time.</a:t>
            </a:r>
          </a:p>
          <a:p>
            <a:pPr lvl="1"/>
            <a:r>
              <a:rPr lang="en-US" sz="1200"/>
              <a:t>99% of the time a flight is on time. 1% of the time it’s 2 hours </a:t>
            </a:r>
            <a:r>
              <a:rPr lang="en-US" sz="1200" smtClean="0"/>
              <a:t>late.</a:t>
            </a:r>
          </a:p>
          <a:p>
            <a:pPr marL="349200" lvl="1" indent="0">
              <a:buNone/>
            </a:pPr>
            <a:r>
              <a:rPr lang="en-US" sz="1200"/>
              <a:t>Which is more important: arrival delay or departure delay? </a:t>
            </a:r>
            <a:endParaRPr lang="en-US" sz="1200" smtClean="0"/>
          </a:p>
          <a:p>
            <a:pPr marL="342900" indent="-342900">
              <a:buFont typeface="+mj-lt"/>
              <a:buAutoNum type="arabicPeriod"/>
            </a:pPr>
            <a:r>
              <a:rPr lang="en-US" sz="1600" b="1"/>
              <a:t>Come up with another approach that will give you the same output as not_cancelled %&gt;% count(dest) and not_cancelled %&gt;% count(tailnum, wt = distance) (without using count()).</a:t>
            </a:r>
          </a:p>
          <a:p>
            <a:pPr marL="342900" indent="-342900">
              <a:buFont typeface="+mj-lt"/>
              <a:buAutoNum type="arabicPeriod"/>
            </a:pPr>
            <a:r>
              <a:rPr lang="en-US" sz="1600"/>
              <a:t>Our definition of cancelled flights (is.na(dep_delay) | is.na(arr_delay) ) is slightly suboptimal. Why? Which is the most important column?</a:t>
            </a:r>
          </a:p>
          <a:p>
            <a:pPr marL="342900" indent="-342900">
              <a:buFont typeface="+mj-lt"/>
              <a:buAutoNum type="arabicPeriod"/>
            </a:pPr>
            <a:r>
              <a:rPr lang="en-US" sz="1600" b="1"/>
              <a:t>Look at the number of cancelled flights per day. Is there a pattern? Is the proportion of cancelled flights related to the average delay?</a:t>
            </a:r>
          </a:p>
          <a:p>
            <a:pPr marL="342900" indent="-342900">
              <a:buFont typeface="+mj-lt"/>
              <a:buAutoNum type="arabicPeriod"/>
            </a:pPr>
            <a:r>
              <a:rPr lang="en-US" sz="1600"/>
              <a:t>Which carrier has the worst delays? Challenge: can you disentangle the effects of bad airports vs. bad carriers? Why/why not? (Hint: think about flights %&gt;% group_by(carrier, dest) %&gt;% summarise(n()))</a:t>
            </a:r>
          </a:p>
          <a:p>
            <a:pPr marL="342900" indent="-342900">
              <a:buFont typeface="+mj-lt"/>
              <a:buAutoNum type="arabicPeriod"/>
            </a:pPr>
            <a:r>
              <a:rPr lang="en-US" sz="1600"/>
              <a:t>What does the sort argument to count() do. When might you use it?</a:t>
            </a:r>
          </a:p>
          <a:p>
            <a:pPr marL="0" indent="0">
              <a:buNone/>
            </a:pPr>
            <a:endParaRPr lang="en-US" sz="1600">
              <a:latin typeface="Corbel" panose="020B0503020204020204" pitchFamily="34" charset="0"/>
              <a:cs typeface="Consolas" panose="020B0609020204030204" pitchFamily="49" charset="0"/>
            </a:endParaRPr>
          </a:p>
          <a:p>
            <a:r>
              <a:rPr lang="en-US" sz="1600" smtClean="0">
                <a:latin typeface="Corbel" panose="020B0503020204020204" pitchFamily="34" charset="0"/>
                <a:cs typeface="Consolas" panose="020B0609020204030204" pitchFamily="49" charset="0"/>
              </a:rPr>
              <a:t>Suggested </a:t>
            </a:r>
            <a:r>
              <a:rPr lang="en-US" sz="1600">
                <a:latin typeface="Corbel" panose="020B0503020204020204" pitchFamily="34" charset="0"/>
                <a:cs typeface="Consolas" panose="020B0609020204030204" pitchFamily="49" charset="0"/>
              </a:rPr>
              <a:t>order/importance</a:t>
            </a:r>
            <a:r>
              <a:rPr lang="en-US" sz="1600" smtClean="0">
                <a:latin typeface="Corbel" panose="020B0503020204020204" pitchFamily="34" charset="0"/>
                <a:cs typeface="Consolas" panose="020B0609020204030204" pitchFamily="49" charset="0"/>
              </a:rPr>
              <a:t>: 1, 2 and 3 mainly</a:t>
            </a:r>
            <a:r>
              <a:rPr lang="en-US" sz="1600" b="1" smtClean="0"/>
              <a:t/>
            </a:r>
            <a:br>
              <a:rPr lang="en-US" sz="1600" b="1" smtClean="0"/>
            </a:br>
            <a:endParaRPr lang="en-US" sz="1600" b="1" smtClean="0"/>
          </a:p>
          <a:p>
            <a:endParaRPr lang="en-US" sz="1600" b="1"/>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31</a:t>
            </a:fld>
            <a:endParaRPr lang="en-US"/>
          </a:p>
        </p:txBody>
      </p:sp>
    </p:spTree>
    <p:extLst>
      <p:ext uri="{BB962C8B-B14F-4D97-AF65-F5344CB8AC3E}">
        <p14:creationId xmlns:p14="http://schemas.microsoft.com/office/powerpoint/2010/main" val="1781969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mtClean="0"/>
              <a:t>Extra!</a:t>
            </a:r>
            <a:endParaRPr lang="en-US"/>
          </a:p>
        </p:txBody>
      </p:sp>
      <p:sp>
        <p:nvSpPr>
          <p:cNvPr id="4" name="Date Placeholder 3"/>
          <p:cNvSpPr>
            <a:spLocks noGrp="1"/>
          </p:cNvSpPr>
          <p:nvPr>
            <p:ph type="dt" sz="half" idx="4294967295"/>
          </p:nvPr>
        </p:nvSpPr>
        <p:spPr>
          <a:xfrm>
            <a:off x="0" y="6378575"/>
            <a:ext cx="1300163" cy="315913"/>
          </a:xfrm>
        </p:spPr>
        <p:txBody>
          <a:bodyPr/>
          <a:lstStyle/>
          <a:p>
            <a:pPr>
              <a:defRPr/>
            </a:pPr>
            <a:r>
              <a:rPr lang="fi-FI" smtClean="0"/>
              <a:t>2018-02-06</a:t>
            </a:r>
            <a:endParaRPr lang="en-US"/>
          </a:p>
        </p:txBody>
      </p:sp>
      <p:sp>
        <p:nvSpPr>
          <p:cNvPr id="5" name="Slide Number Placeholder 4"/>
          <p:cNvSpPr>
            <a:spLocks noGrp="1"/>
          </p:cNvSpPr>
          <p:nvPr>
            <p:ph type="sldNum" sz="quarter" idx="4294967295"/>
          </p:nvPr>
        </p:nvSpPr>
        <p:spPr>
          <a:xfrm>
            <a:off x="0" y="6378575"/>
            <a:ext cx="862013" cy="315913"/>
          </a:xfrm>
        </p:spPr>
        <p:txBody>
          <a:bodyPr/>
          <a:lstStyle/>
          <a:p>
            <a:pPr>
              <a:defRPr/>
            </a:pPr>
            <a:fld id="{2BC46539-7FEE-8846-9EF1-6D13C0293C6C}" type="slidenum">
              <a:rPr lang="en-US" smtClean="0"/>
              <a:pPr>
                <a:defRPr/>
              </a:pPr>
              <a:t>32</a:t>
            </a:fld>
            <a:endParaRPr lang="en-US"/>
          </a:p>
        </p:txBody>
      </p:sp>
    </p:spTree>
    <p:extLst>
      <p:ext uri="{BB962C8B-B14F-4D97-AF65-F5344CB8AC3E}">
        <p14:creationId xmlns:p14="http://schemas.microsoft.com/office/powerpoint/2010/main" val="3126052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Tidy data</a:t>
            </a:r>
            <a:endParaRPr lang="en-US"/>
          </a:p>
        </p:txBody>
      </p:sp>
      <p:sp>
        <p:nvSpPr>
          <p:cNvPr id="3" name="Content Placeholder 2"/>
          <p:cNvSpPr>
            <a:spLocks noGrp="1"/>
          </p:cNvSpPr>
          <p:nvPr>
            <p:ph idx="1"/>
          </p:nvPr>
        </p:nvSpPr>
        <p:spPr/>
        <p:txBody>
          <a:bodyPr/>
          <a:lstStyle/>
          <a:p>
            <a:r>
              <a:rPr lang="en-US" smtClean="0"/>
              <a:t>The </a:t>
            </a:r>
            <a:r>
              <a:rPr lang="en-US" dirty="0" smtClean="0"/>
              <a:t>short version:</a:t>
            </a:r>
          </a:p>
          <a:p>
            <a:pPr lvl="1"/>
            <a:r>
              <a:rPr lang="en-US" dirty="0" smtClean="0"/>
              <a:t>you want single columns to be single variables</a:t>
            </a:r>
          </a:p>
          <a:p>
            <a:pPr lvl="1"/>
            <a:r>
              <a:rPr lang="en-US" dirty="0" smtClean="0"/>
              <a:t>you want single rows to be single observations</a:t>
            </a:r>
          </a:p>
          <a:p>
            <a:pPr lvl="1"/>
            <a:r>
              <a:rPr lang="en-US" dirty="0" smtClean="0"/>
              <a:t>(you want one type of data in one table)</a:t>
            </a:r>
          </a:p>
          <a:p>
            <a:r>
              <a:rPr lang="en-US" dirty="0" smtClean="0"/>
              <a:t>All of </a:t>
            </a:r>
            <a:r>
              <a:rPr lang="en-US" i="1" dirty="0" err="1" smtClean="0"/>
              <a:t>tidyverse</a:t>
            </a:r>
            <a:r>
              <a:rPr lang="en-US" dirty="0" smtClean="0"/>
              <a:t> </a:t>
            </a:r>
            <a:r>
              <a:rPr lang="en-US" smtClean="0"/>
              <a:t>(</a:t>
            </a:r>
            <a:r>
              <a:rPr lang="en-US" i="1" smtClean="0"/>
              <a:t>ggplot2</a:t>
            </a:r>
            <a:r>
              <a:rPr lang="en-US" smtClean="0"/>
              <a:t> </a:t>
            </a:r>
            <a:r>
              <a:rPr lang="en-US" dirty="0" smtClean="0"/>
              <a:t>in particular) relies on this idea</a:t>
            </a:r>
          </a:p>
          <a:p>
            <a:pPr lvl="1"/>
            <a:r>
              <a:rPr lang="en-US" dirty="0" smtClean="0"/>
              <a:t>but some other packages / software might not, and you have to deal with this</a:t>
            </a:r>
          </a:p>
          <a:p>
            <a:r>
              <a:rPr lang="en-US" dirty="0" smtClean="0"/>
              <a:t>The relevant functions are </a:t>
            </a:r>
            <a:r>
              <a:rPr lang="en-US" i="1" dirty="0" smtClean="0"/>
              <a:t>gather</a:t>
            </a:r>
            <a:r>
              <a:rPr lang="en-US" dirty="0" smtClean="0"/>
              <a:t> and </a:t>
            </a:r>
            <a:r>
              <a:rPr lang="en-US" i="1" dirty="0" smtClean="0"/>
              <a:t>spread</a:t>
            </a:r>
            <a:r>
              <a:rPr lang="en-US" dirty="0" smtClean="0"/>
              <a:t>, and </a:t>
            </a:r>
            <a:r>
              <a:rPr lang="en-US" i="1" dirty="0" smtClean="0"/>
              <a:t>separate</a:t>
            </a:r>
            <a:endParaRPr lang="en-US" i="1" dirty="0"/>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33</a:t>
            </a:fld>
            <a:endParaRPr lang="en-US"/>
          </a:p>
        </p:txBody>
      </p:sp>
    </p:spTree>
    <p:extLst>
      <p:ext uri="{BB962C8B-B14F-4D97-AF65-F5344CB8AC3E}">
        <p14:creationId xmlns:p14="http://schemas.microsoft.com/office/powerpoint/2010/main" val="9154663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Combining data sets</a:t>
            </a:r>
            <a:endParaRPr lang="en-US"/>
          </a:p>
        </p:txBody>
      </p:sp>
      <p:sp>
        <p:nvSpPr>
          <p:cNvPr id="3" name="Content Placeholder 2"/>
          <p:cNvSpPr>
            <a:spLocks noGrp="1"/>
          </p:cNvSpPr>
          <p:nvPr>
            <p:ph idx="1"/>
          </p:nvPr>
        </p:nvSpPr>
        <p:spPr/>
        <p:txBody>
          <a:bodyPr/>
          <a:lstStyle/>
          <a:p>
            <a:r>
              <a:rPr lang="en-US" dirty="0" smtClean="0"/>
              <a:t>When you have two data frames with one (or more) common variable, and you need to combine the data from the two sets, matching the common variable, use one of the </a:t>
            </a:r>
            <a:r>
              <a:rPr lang="en-US" i="1" dirty="0" smtClean="0"/>
              <a:t>join</a:t>
            </a:r>
            <a:r>
              <a:rPr lang="en-US" dirty="0" smtClean="0"/>
              <a:t> functions (left, right, inner or full)</a:t>
            </a:r>
          </a:p>
          <a:p>
            <a:pPr lvl="1"/>
            <a:r>
              <a:rPr lang="en-US" dirty="0" smtClean="0"/>
              <a:t>or </a:t>
            </a:r>
            <a:r>
              <a:rPr lang="en-US" i="1" dirty="0" smtClean="0"/>
              <a:t>merge</a:t>
            </a:r>
            <a:r>
              <a:rPr lang="en-US" dirty="0" smtClean="0"/>
              <a:t> from the base R</a:t>
            </a:r>
          </a:p>
          <a:p>
            <a:pPr lvl="1"/>
            <a:r>
              <a:rPr lang="en-US" dirty="0" smtClean="0"/>
              <a:t>the versions differ in what they do in case there are unmatched values</a:t>
            </a:r>
          </a:p>
          <a:p>
            <a:r>
              <a:rPr lang="en-US" dirty="0" smtClean="0"/>
              <a:t>When you have two data frames with the same variables (columns), you can stick them together with </a:t>
            </a:r>
            <a:r>
              <a:rPr lang="en-US" i="1" dirty="0" err="1" smtClean="0"/>
              <a:t>bind_rows</a:t>
            </a:r>
            <a:endParaRPr lang="en-US" i="1" dirty="0" smtClean="0"/>
          </a:p>
          <a:p>
            <a:pPr lvl="1"/>
            <a:r>
              <a:rPr lang="en-US" dirty="0" smtClean="0"/>
              <a:t>note that the columns need not be in the same order</a:t>
            </a:r>
          </a:p>
          <a:p>
            <a:pPr lvl="1"/>
            <a:r>
              <a:rPr lang="en-US" i="1" dirty="0" err="1" smtClean="0"/>
              <a:t>bind_cols</a:t>
            </a:r>
            <a:r>
              <a:rPr lang="en-US" dirty="0" smtClean="0"/>
              <a:t> also exists, but maybe join is what you actually need in that case?</a:t>
            </a:r>
            <a:endParaRPr lang="en-US" dirty="0"/>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34</a:t>
            </a:fld>
            <a:endParaRPr lang="en-US"/>
          </a:p>
        </p:txBody>
      </p:sp>
    </p:spTree>
    <p:extLst>
      <p:ext uri="{BB962C8B-B14F-4D97-AF65-F5344CB8AC3E}">
        <p14:creationId xmlns:p14="http://schemas.microsoft.com/office/powerpoint/2010/main" val="4347572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Seija Sirkiä</a:t>
            </a:r>
            <a:endParaRPr lang="en-US"/>
          </a:p>
        </p:txBody>
      </p:sp>
      <p:sp>
        <p:nvSpPr>
          <p:cNvPr id="4" name="Text Placeholder 3"/>
          <p:cNvSpPr>
            <a:spLocks noGrp="1"/>
          </p:cNvSpPr>
          <p:nvPr>
            <p:ph type="body" sz="quarter" idx="12"/>
          </p:nvPr>
        </p:nvSpPr>
        <p:spPr>
          <a:xfrm>
            <a:off x="3072903" y="4315527"/>
            <a:ext cx="2735469" cy="1717210"/>
          </a:xfrm>
        </p:spPr>
        <p:txBody>
          <a:bodyPr/>
          <a:lstStyle/>
          <a:p>
            <a:r>
              <a:rPr lang="en-US" smtClean="0"/>
              <a:t>PhD, data scientist, application specialist</a:t>
            </a:r>
          </a:p>
          <a:p>
            <a:endParaRPr lang="en-US"/>
          </a:p>
          <a:p>
            <a:r>
              <a:rPr lang="en-US" smtClean="0"/>
              <a:t>seija.sirkia@csc.fi</a:t>
            </a:r>
            <a:endParaRPr lang="en-US"/>
          </a:p>
        </p:txBody>
      </p:sp>
      <p:sp>
        <p:nvSpPr>
          <p:cNvPr id="6" name="Picture Placeholder 5"/>
          <p:cNvSpPr>
            <a:spLocks noGrp="1"/>
          </p:cNvSpPr>
          <p:nvPr>
            <p:ph type="pic" sz="quarter" idx="11"/>
          </p:nvPr>
        </p:nvSpPr>
        <p:spPr/>
      </p:sp>
    </p:spTree>
    <p:extLst>
      <p:ext uri="{BB962C8B-B14F-4D97-AF65-F5344CB8AC3E}">
        <p14:creationId xmlns:p14="http://schemas.microsoft.com/office/powerpoint/2010/main" val="20618393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Getting the course material</a:t>
            </a:r>
            <a:endParaRPr lang="en-US"/>
          </a:p>
        </p:txBody>
      </p:sp>
      <p:sp>
        <p:nvSpPr>
          <p:cNvPr id="3" name="Content Placeholder 2"/>
          <p:cNvSpPr>
            <a:spLocks noGrp="1"/>
          </p:cNvSpPr>
          <p:nvPr>
            <p:ph idx="1"/>
          </p:nvPr>
        </p:nvSpPr>
        <p:spPr/>
        <p:txBody>
          <a:bodyPr/>
          <a:lstStyle/>
          <a:p>
            <a:r>
              <a:rPr lang="en-US" smtClean="0"/>
              <a:t>All of the material is available as a Github repository at </a:t>
            </a:r>
            <a:r>
              <a:rPr lang="en-US" smtClean="0">
                <a:hlinkClick r:id="rId2"/>
              </a:rPr>
              <a:t>https://github.com/csc-training/wrangling-with-R</a:t>
            </a:r>
            <a:endParaRPr lang="en-US" smtClean="0"/>
          </a:p>
          <a:p>
            <a:pPr lvl="1"/>
            <a:r>
              <a:rPr lang="en-US" smtClean="0"/>
              <a:t>If your RStudio knows about git, </a:t>
            </a:r>
            <a:r>
              <a:rPr lang="en-US" b="1" smtClean="0"/>
              <a:t>clone the repo to a new RStudio project </a:t>
            </a:r>
            <a:r>
              <a:rPr lang="en-US" sz="1600" smtClean="0"/>
              <a:t>(and if </a:t>
            </a:r>
            <a:r>
              <a:rPr lang="en-US" sz="1600" i="1" smtClean="0"/>
              <a:t>you</a:t>
            </a:r>
            <a:r>
              <a:rPr lang="en-US" sz="1600" smtClean="0"/>
              <a:t> know git, you might consider forking the repo and cloning your fork instead)</a:t>
            </a:r>
            <a:endParaRPr lang="en-US" sz="1600" b="1" smtClean="0"/>
          </a:p>
          <a:p>
            <a:pPr lvl="1"/>
            <a:r>
              <a:rPr lang="en-US" smtClean="0"/>
              <a:t>If your RStudio does not know about git, </a:t>
            </a:r>
            <a:r>
              <a:rPr lang="en-US" b="1" smtClean="0"/>
              <a:t>manually download the repo as a zip, unzip it, and create a new RStudio project in the folder</a:t>
            </a:r>
            <a:endParaRPr lang="en-US" smtClean="0"/>
          </a:p>
          <a:p>
            <a:r>
              <a:rPr lang="en-US" smtClean="0"/>
              <a:t>The r4ds book is at </a:t>
            </a:r>
            <a:r>
              <a:rPr lang="en-US" smtClean="0">
                <a:hlinkClick r:id="rId3"/>
              </a:rPr>
              <a:t>http://r4ds.had.co.nz/</a:t>
            </a:r>
            <a:endParaRPr lang="en-US" smtClean="0"/>
          </a:p>
          <a:p>
            <a:r>
              <a:rPr lang="en-US" smtClean="0"/>
              <a:t>Cheat sheets at </a:t>
            </a:r>
            <a:r>
              <a:rPr lang="en-US" smtClean="0">
                <a:hlinkClick r:id="rId4"/>
              </a:rPr>
              <a:t>https://www.rstudio.com/resources/cheatsheets/</a:t>
            </a:r>
            <a:endParaRPr lang="en-US" smtClean="0"/>
          </a:p>
          <a:p>
            <a:endParaRPr lang="en-US" smtClean="0"/>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02605DE2-1972-E240-9BF7-5A80054B62E0}" type="slidenum">
              <a:rPr lang="en-US" smtClean="0"/>
              <a:pPr>
                <a:defRPr/>
              </a:pPr>
              <a:t>4</a:t>
            </a:fld>
            <a:endParaRPr lang="en-US"/>
          </a:p>
        </p:txBody>
      </p:sp>
    </p:spTree>
    <p:extLst>
      <p:ext uri="{BB962C8B-B14F-4D97-AF65-F5344CB8AC3E}">
        <p14:creationId xmlns:p14="http://schemas.microsoft.com/office/powerpoint/2010/main" val="1214626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RStudio interface</a:t>
            </a:r>
            <a:endParaRPr lang="en-US"/>
          </a:p>
        </p:txBody>
      </p:sp>
      <p:sp>
        <p:nvSpPr>
          <p:cNvPr id="3" name="Content Placeholder 2"/>
          <p:cNvSpPr>
            <a:spLocks noGrp="1"/>
          </p:cNvSpPr>
          <p:nvPr>
            <p:ph idx="1"/>
          </p:nvPr>
        </p:nvSpPr>
        <p:spPr/>
        <p:txBody>
          <a:bodyPr/>
          <a:lstStyle/>
          <a:p>
            <a:r>
              <a:rPr lang="en-US" dirty="0" smtClean="0"/>
              <a:t>Please also look at </a:t>
            </a:r>
            <a:r>
              <a:rPr lang="en-US" smtClean="0"/>
              <a:t>the </a:t>
            </a:r>
            <a:r>
              <a:rPr lang="en-US" smtClean="0"/>
              <a:t>cheat sheet </a:t>
            </a:r>
            <a:r>
              <a:rPr lang="en-US" dirty="0" smtClean="0"/>
              <a:t>and the keyboard shortcuts!</a:t>
            </a:r>
          </a:p>
          <a:p>
            <a:r>
              <a:rPr lang="en-US" dirty="0" smtClean="0"/>
              <a:t>Four panes: </a:t>
            </a:r>
          </a:p>
          <a:p>
            <a:pPr lvl="1"/>
            <a:r>
              <a:rPr lang="en-US" dirty="0" smtClean="0"/>
              <a:t>top left: Scripts and data views</a:t>
            </a:r>
          </a:p>
          <a:p>
            <a:pPr lvl="1"/>
            <a:r>
              <a:rPr lang="en-US" dirty="0" smtClean="0"/>
              <a:t>bottom left: Console</a:t>
            </a:r>
          </a:p>
          <a:p>
            <a:pPr lvl="1"/>
            <a:r>
              <a:rPr lang="en-US" dirty="0" smtClean="0"/>
              <a:t>top right: Environment </a:t>
            </a:r>
            <a:r>
              <a:rPr lang="en-US" smtClean="0"/>
              <a:t>and </a:t>
            </a:r>
            <a:r>
              <a:rPr lang="en-US" smtClean="0"/>
              <a:t>history, data import wizard (and git)</a:t>
            </a:r>
            <a:endParaRPr lang="en-US" dirty="0" smtClean="0"/>
          </a:p>
          <a:p>
            <a:pPr lvl="1"/>
            <a:r>
              <a:rPr lang="en-US" dirty="0" smtClean="0"/>
              <a:t>bottom right</a:t>
            </a:r>
            <a:r>
              <a:rPr lang="en-US" smtClean="0"/>
              <a:t>: plots, help, file viewer, package viewer</a:t>
            </a:r>
            <a:endParaRPr lang="en-US" dirty="0" smtClean="0"/>
          </a:p>
          <a:p>
            <a:r>
              <a:rPr lang="en-US" dirty="0" smtClean="0"/>
              <a:t>Scripts:</a:t>
            </a:r>
          </a:p>
          <a:p>
            <a:pPr lvl="1"/>
            <a:r>
              <a:rPr lang="en-US" dirty="0" smtClean="0"/>
              <a:t>this is where you should preferably write your code, then run/source it, and not directly to the console!</a:t>
            </a:r>
          </a:p>
          <a:p>
            <a:pPr lvl="1"/>
            <a:r>
              <a:rPr lang="en-US" dirty="0" smtClean="0"/>
              <a:t>plenty of nice editing tricks in the Edit and Code menus</a:t>
            </a:r>
            <a:endParaRPr lang="en-US" dirty="0"/>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5</a:t>
            </a:fld>
            <a:endParaRPr lang="en-US"/>
          </a:p>
        </p:txBody>
      </p:sp>
    </p:spTree>
    <p:extLst>
      <p:ext uri="{BB962C8B-B14F-4D97-AF65-F5344CB8AC3E}">
        <p14:creationId xmlns:p14="http://schemas.microsoft.com/office/powerpoint/2010/main" val="24339747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RStudio interface</a:t>
            </a:r>
            <a:endParaRPr lang="en-US"/>
          </a:p>
        </p:txBody>
      </p:sp>
      <p:sp>
        <p:nvSpPr>
          <p:cNvPr id="3" name="Content Placeholder 2"/>
          <p:cNvSpPr>
            <a:spLocks noGrp="1"/>
          </p:cNvSpPr>
          <p:nvPr>
            <p:ph idx="1"/>
          </p:nvPr>
        </p:nvSpPr>
        <p:spPr/>
        <p:txBody>
          <a:bodyPr/>
          <a:lstStyle/>
          <a:p>
            <a:r>
              <a:rPr lang="en-US" smtClean="0"/>
              <a:t>You </a:t>
            </a:r>
            <a:r>
              <a:rPr lang="en-US" dirty="0" smtClean="0"/>
              <a:t>can install and load packages, and access their vignettes and other documentation, on the </a:t>
            </a:r>
            <a:r>
              <a:rPr lang="en-US" b="1" dirty="0" smtClean="0"/>
              <a:t>Packages</a:t>
            </a:r>
            <a:r>
              <a:rPr lang="en-US" dirty="0" smtClean="0"/>
              <a:t> tab</a:t>
            </a:r>
          </a:p>
          <a:p>
            <a:pPr lvl="1"/>
            <a:r>
              <a:rPr lang="en-US" dirty="0" smtClean="0"/>
              <a:t>you can still also install and load them using the code commands</a:t>
            </a:r>
            <a:endParaRPr lang="en-US" dirty="0"/>
          </a:p>
          <a:p>
            <a:pPr lvl="1"/>
            <a:r>
              <a:rPr lang="en-US" dirty="0" smtClean="0"/>
              <a:t>in fact, you might want to put all the </a:t>
            </a:r>
            <a:r>
              <a:rPr lang="en-US" i="1" dirty="0" smtClean="0"/>
              <a:t>library(</a:t>
            </a:r>
            <a:r>
              <a:rPr lang="en-US" i="1" dirty="0" err="1" smtClean="0"/>
              <a:t>dplyr</a:t>
            </a:r>
            <a:r>
              <a:rPr lang="en-US" i="1" dirty="0" smtClean="0"/>
              <a:t>) </a:t>
            </a:r>
            <a:r>
              <a:rPr lang="en-US" dirty="0" smtClean="0"/>
              <a:t>etc. commands at the start of your script</a:t>
            </a:r>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6</a:t>
            </a:fld>
            <a:endParaRPr lang="en-US"/>
          </a:p>
        </p:txBody>
      </p:sp>
    </p:spTree>
    <p:extLst>
      <p:ext uri="{BB962C8B-B14F-4D97-AF65-F5344CB8AC3E}">
        <p14:creationId xmlns:p14="http://schemas.microsoft.com/office/powerpoint/2010/main" val="30312070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RStudio </a:t>
            </a:r>
            <a:r>
              <a:rPr lang="en-US" smtClean="0"/>
              <a:t>projects</a:t>
            </a:r>
            <a:endParaRPr lang="en-US"/>
          </a:p>
        </p:txBody>
      </p:sp>
      <p:sp>
        <p:nvSpPr>
          <p:cNvPr id="3" name="Content Placeholder 2"/>
          <p:cNvSpPr>
            <a:spLocks noGrp="1"/>
          </p:cNvSpPr>
          <p:nvPr>
            <p:ph idx="1"/>
          </p:nvPr>
        </p:nvSpPr>
        <p:spPr/>
        <p:txBody>
          <a:bodyPr/>
          <a:lstStyle/>
          <a:p>
            <a:r>
              <a:rPr lang="en-US" b="1" dirty="0"/>
              <a:t>Projects</a:t>
            </a:r>
            <a:r>
              <a:rPr lang="en-US" dirty="0"/>
              <a:t> will keep you organized when you need to switch from one context </a:t>
            </a:r>
            <a:r>
              <a:rPr lang="en-US"/>
              <a:t>to </a:t>
            </a:r>
            <a:r>
              <a:rPr lang="en-US" smtClean="0"/>
              <a:t>another. See the R4ds chapter.</a:t>
            </a:r>
            <a:endParaRPr lang="en-US" smtClean="0"/>
          </a:p>
          <a:p>
            <a:r>
              <a:rPr lang="en-US" smtClean="0"/>
              <a:t>A project corresponds to a folder (also the working directory)</a:t>
            </a:r>
          </a:p>
          <a:p>
            <a:pPr lvl="1"/>
            <a:r>
              <a:rPr lang="en-US" smtClean="0"/>
              <a:t>and/or a version control repository, an R package in development etc</a:t>
            </a:r>
          </a:p>
          <a:p>
            <a:pPr lvl="1"/>
            <a:r>
              <a:rPr lang="en-US" smtClean="0"/>
              <a:t>when you create a new project, you choose either a new or existing folder, where the .Rproj file then be created</a:t>
            </a:r>
            <a:endParaRPr lang="en-US" dirty="0"/>
          </a:p>
          <a:p>
            <a:r>
              <a:rPr lang="en-US" smtClean="0"/>
              <a:t>When </a:t>
            </a:r>
            <a:r>
              <a:rPr lang="en-US"/>
              <a:t>you </a:t>
            </a:r>
            <a:r>
              <a:rPr lang="en-US" smtClean="0"/>
              <a:t>close a </a:t>
            </a:r>
            <a:r>
              <a:rPr lang="en-US" dirty="0"/>
              <a:t>project</a:t>
            </a:r>
            <a:r>
              <a:rPr lang="en-US"/>
              <a:t>, </a:t>
            </a:r>
            <a:r>
              <a:rPr lang="en-US" smtClean="0"/>
              <a:t>the currently open script tabs etc. will be saved, and restored when the project is reopened</a:t>
            </a:r>
            <a:endParaRPr lang="en-US" dirty="0" smtClean="0"/>
          </a:p>
          <a:p>
            <a:pPr lvl="1"/>
            <a:r>
              <a:rPr lang="en-US" dirty="0" smtClean="0"/>
              <a:t>... but not loaded packages, since the R session is restarted </a:t>
            </a:r>
            <a:r>
              <a:rPr lang="en-US" smtClean="0"/>
              <a:t>every time</a:t>
            </a:r>
          </a:p>
          <a:p>
            <a:pPr lvl="1"/>
            <a:r>
              <a:rPr lang="en-US" smtClean="0"/>
              <a:t>the environment and history are saved to and loaded from the .RData and .Rhistory files just like when using only "base" R</a:t>
            </a:r>
            <a:endParaRPr lang="en-US" dirty="0"/>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7</a:t>
            </a:fld>
            <a:endParaRPr lang="en-US"/>
          </a:p>
        </p:txBody>
      </p:sp>
    </p:spTree>
    <p:extLst>
      <p:ext uri="{BB962C8B-B14F-4D97-AF65-F5344CB8AC3E}">
        <p14:creationId xmlns:p14="http://schemas.microsoft.com/office/powerpoint/2010/main" val="30989885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import wizard</a:t>
            </a:r>
            <a:endParaRPr lang="en-US"/>
          </a:p>
        </p:txBody>
      </p:sp>
      <p:sp>
        <p:nvSpPr>
          <p:cNvPr id="3" name="Content Placeholder 2"/>
          <p:cNvSpPr>
            <a:spLocks noGrp="1"/>
          </p:cNvSpPr>
          <p:nvPr>
            <p:ph idx="1"/>
          </p:nvPr>
        </p:nvSpPr>
        <p:spPr/>
        <p:txBody>
          <a:bodyPr/>
          <a:lstStyle/>
          <a:p>
            <a:r>
              <a:rPr lang="en-US" smtClean="0"/>
              <a:t>The wizard opens a dialogue where you can easily browse for the file, or paste the URL, of the CSV you want to import</a:t>
            </a:r>
          </a:p>
          <a:p>
            <a:pPr lvl="1"/>
            <a:r>
              <a:rPr lang="en-US" smtClean="0"/>
              <a:t>Instead of CSV you can (maybe?) also import some proprietary file formats</a:t>
            </a:r>
          </a:p>
          <a:p>
            <a:r>
              <a:rPr lang="en-US" smtClean="0"/>
              <a:t>You can make several choices on the wizard, about delimiters, encoding, etc.</a:t>
            </a:r>
          </a:p>
          <a:p>
            <a:pPr lvl="1"/>
            <a:r>
              <a:rPr lang="en-US" smtClean="0"/>
              <a:t>choices match to the arguments of </a:t>
            </a:r>
            <a:r>
              <a:rPr lang="en-US" i="1" smtClean="0"/>
              <a:t>readr::read_csv</a:t>
            </a:r>
            <a:r>
              <a:rPr lang="en-US" smtClean="0"/>
              <a:t> function</a:t>
            </a:r>
          </a:p>
          <a:p>
            <a:pPr lvl="1"/>
            <a:r>
              <a:rPr lang="en-US" smtClean="0"/>
              <a:t>things like row names will be a problem </a:t>
            </a:r>
          </a:p>
          <a:p>
            <a:r>
              <a:rPr lang="en-US" smtClean="0"/>
              <a:t>the wizard creates a piece of code that will actually do the importing</a:t>
            </a:r>
          </a:p>
          <a:p>
            <a:pPr lvl="1"/>
            <a:r>
              <a:rPr lang="en-US" smtClean="0"/>
              <a:t>you might want to save, edit and rerun it in your script</a:t>
            </a:r>
            <a:endParaRPr lang="en-US"/>
          </a:p>
        </p:txBody>
      </p:sp>
      <p:sp>
        <p:nvSpPr>
          <p:cNvPr id="4" name="Date Placeholder 3"/>
          <p:cNvSpPr>
            <a:spLocks noGrp="1"/>
          </p:cNvSpPr>
          <p:nvPr>
            <p:ph type="dt" sz="half" idx="10"/>
          </p:nvPr>
        </p:nvSpPr>
        <p:spPr/>
        <p:txBody>
          <a:bodyPr/>
          <a:lstStyle/>
          <a:p>
            <a:pPr>
              <a:defRPr/>
            </a:pPr>
            <a:r>
              <a:rPr lang="fi-FI" smtClean="0"/>
              <a:t>2018-02-06</a:t>
            </a:r>
            <a:endParaRPr lang="en-US"/>
          </a:p>
        </p:txBody>
      </p:sp>
      <p:sp>
        <p:nvSpPr>
          <p:cNvPr id="5" name="Slide Number Placeholder 4"/>
          <p:cNvSpPr>
            <a:spLocks noGrp="1"/>
          </p:cNvSpPr>
          <p:nvPr>
            <p:ph type="sldNum" sz="quarter" idx="12"/>
          </p:nvPr>
        </p:nvSpPr>
        <p:spPr/>
        <p:txBody>
          <a:bodyPr/>
          <a:lstStyle/>
          <a:p>
            <a:pPr>
              <a:defRPr/>
            </a:pPr>
            <a:fld id="{2BC46539-7FEE-8846-9EF1-6D13C0293C6C}" type="slidenum">
              <a:rPr lang="en-US" smtClean="0"/>
              <a:pPr>
                <a:defRPr/>
              </a:pPr>
              <a:t>8</a:t>
            </a:fld>
            <a:endParaRPr lang="en-US"/>
          </a:p>
        </p:txBody>
      </p:sp>
    </p:spTree>
    <p:extLst>
      <p:ext uri="{BB962C8B-B14F-4D97-AF65-F5344CB8AC3E}">
        <p14:creationId xmlns:p14="http://schemas.microsoft.com/office/powerpoint/2010/main" val="19020305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p:txBody>
          <a:bodyPr/>
          <a:lstStyle/>
          <a:p>
            <a:r>
              <a:rPr lang="en-US" smtClean="0"/>
              <a:t>Visualisation</a:t>
            </a:r>
            <a:endParaRPr lang="en-US"/>
          </a:p>
        </p:txBody>
      </p:sp>
      <p:sp>
        <p:nvSpPr>
          <p:cNvPr id="4" name="Date Placeholder 3"/>
          <p:cNvSpPr>
            <a:spLocks noGrp="1"/>
          </p:cNvSpPr>
          <p:nvPr>
            <p:ph type="dt" sz="half" idx="4294967295"/>
          </p:nvPr>
        </p:nvSpPr>
        <p:spPr>
          <a:xfrm>
            <a:off x="0" y="6378575"/>
            <a:ext cx="1300163" cy="315913"/>
          </a:xfrm>
        </p:spPr>
        <p:txBody>
          <a:bodyPr/>
          <a:lstStyle/>
          <a:p>
            <a:pPr>
              <a:defRPr/>
            </a:pPr>
            <a:r>
              <a:rPr lang="fi-FI" smtClean="0"/>
              <a:t>2018-02-06</a:t>
            </a:r>
            <a:endParaRPr lang="en-US"/>
          </a:p>
        </p:txBody>
      </p:sp>
      <p:sp>
        <p:nvSpPr>
          <p:cNvPr id="5" name="Slide Number Placeholder 4"/>
          <p:cNvSpPr>
            <a:spLocks noGrp="1"/>
          </p:cNvSpPr>
          <p:nvPr>
            <p:ph type="sldNum" sz="quarter" idx="4294967295"/>
          </p:nvPr>
        </p:nvSpPr>
        <p:spPr>
          <a:xfrm>
            <a:off x="0" y="6378575"/>
            <a:ext cx="862013" cy="315913"/>
          </a:xfrm>
        </p:spPr>
        <p:txBody>
          <a:bodyPr/>
          <a:lstStyle/>
          <a:p>
            <a:pPr>
              <a:defRPr/>
            </a:pPr>
            <a:fld id="{2BC46539-7FEE-8846-9EF1-6D13C0293C6C}" type="slidenum">
              <a:rPr lang="en-US" smtClean="0"/>
              <a:pPr>
                <a:defRPr/>
              </a:pPr>
              <a:t>9</a:t>
            </a:fld>
            <a:endParaRPr lang="en-US"/>
          </a:p>
        </p:txBody>
      </p:sp>
    </p:spTree>
    <p:extLst>
      <p:ext uri="{BB962C8B-B14F-4D97-AF65-F5344CB8AC3E}">
        <p14:creationId xmlns:p14="http://schemas.microsoft.com/office/powerpoint/2010/main" val="275554055"/>
      </p:ext>
    </p:extLst>
  </p:cSld>
  <p:clrMapOvr>
    <a:masterClrMapping/>
  </p:clrMapOvr>
</p:sld>
</file>

<file path=ppt/theme/theme1.xml><?xml version="1.0" encoding="utf-8"?>
<a:theme xmlns:a="http://schemas.openxmlformats.org/drawingml/2006/main" name="CSC_ppt_pohja_12.5.2016_candara">
  <a:themeElements>
    <a:clrScheme name="Custom 18">
      <a:dk1>
        <a:srgbClr val="006778"/>
      </a:dk1>
      <a:lt1>
        <a:sysClr val="window" lastClr="FFFFFF"/>
      </a:lt1>
      <a:dk2>
        <a:srgbClr val="830051"/>
      </a:dk2>
      <a:lt2>
        <a:srgbClr val="FFFFFF"/>
      </a:lt2>
      <a:accent1>
        <a:srgbClr val="006778"/>
      </a:accent1>
      <a:accent2>
        <a:srgbClr val="830051"/>
      </a:accent2>
      <a:accent3>
        <a:srgbClr val="5E6A71"/>
      </a:accent3>
      <a:accent4>
        <a:srgbClr val="002F5F"/>
      </a:accent4>
      <a:accent5>
        <a:srgbClr val="7DC242"/>
      </a:accent5>
      <a:accent6>
        <a:srgbClr val="FF5800"/>
      </a:accent6>
      <a:hlink>
        <a:srgbClr val="74003D"/>
      </a:hlink>
      <a:folHlink>
        <a:srgbClr val="075084"/>
      </a:folHlink>
    </a:clrScheme>
    <a:fontScheme name="Orbit">
      <a:majorFont>
        <a:latin typeface="Candara"/>
        <a:ea typeface=""/>
        <a:cs typeface=""/>
        <a:font script="Jpan" typeface="ＭＳ Ｐゴシック"/>
      </a:majorFont>
      <a:minorFont>
        <a:latin typeface="Candara"/>
        <a:ea typeface=""/>
        <a:cs typeface=""/>
        <a:font script="Jpan"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w="9525">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Guidelines Article" ma:contentTypeID="0x010100C568DB52D9D0A14D9B2FDCC96666E9F2007948130EC3DB064584E219954237AF39005865AF1693B9994CA07D29D3EBFFF69500D5CFB1A256BDC0439FEF5B0324F021D6" ma:contentTypeVersion="30" ma:contentTypeDescription="" ma:contentTypeScope="" ma:versionID="4cb75ce876bc9bb0bf3ca65d73c8002f">
  <xsd:schema xmlns:xsd="http://www.w3.org/2001/XMLSchema" xmlns:xs="http://www.w3.org/2001/XMLSchema" xmlns:p="http://schemas.microsoft.com/office/2006/metadata/properties" xmlns:ns1="http://schemas.microsoft.com/sharepoint/v3" xmlns:ns3="b542780c-f3c1-48de-9090-e65480539529" targetNamespace="http://schemas.microsoft.com/office/2006/metadata/properties" ma:root="true" ma:fieldsID="179bbc1ef3caf76c6e1127b99eabb6f9" ns1:_="" ns3:_="">
    <xsd:import namespace="http://schemas.microsoft.com/sharepoint/v3"/>
    <xsd:import namespace="b542780c-f3c1-48de-9090-e65480539529"/>
    <xsd:element name="properties">
      <xsd:complexType>
        <xsd:sequence>
          <xsd:element name="documentManagement">
            <xsd:complexType>
              <xsd:all>
                <xsd:element ref="ns3:CSC_x0020_Category" minOccurs="0"/>
                <xsd:element ref="ns3:CSC_x0020_Language" minOccurs="0"/>
                <xsd:element ref="ns3:Translation" minOccurs="0"/>
                <xsd:element ref="ns3:CSC_x0020_Group" minOccurs="0"/>
                <xsd:element ref="ns1:PublishingIsFurlPage" minOccurs="0"/>
                <xsd:element ref="ns1:SeoRobotsNoIndex" minOccurs="0"/>
                <xsd:element ref="ns1:PublishingContact" minOccurs="0"/>
                <xsd:element ref="ns1:PublishingContactEmail" minOccurs="0"/>
                <xsd:element ref="ns1:PublishingContactName" minOccurs="0"/>
                <xsd:element ref="ns1:PublishingContactPicture" minOccurs="0"/>
                <xsd:element ref="ns1:PublishingRollupImage" minOccurs="0"/>
                <xsd:element ref="ns1:Audience" minOccurs="0"/>
                <xsd:element ref="ns1:PublishingStartDate" minOccurs="0"/>
                <xsd:element ref="ns1:SeoBrowserTitle" minOccurs="0"/>
                <xsd:element ref="ns1:SeoMetaDescription" minOccurs="0"/>
                <xsd:element ref="ns1:SeoKeywords" minOccurs="0"/>
                <xsd:element ref="ns1:PublishingExpirationDate" minOccurs="0"/>
                <xsd:element ref="ns1:PublishingPageContent" minOccurs="0"/>
                <xsd:element ref="ns1:Comments" minOccurs="0"/>
                <xsd:element ref="ns1:PublishingVariationGroupID" minOccurs="0"/>
                <xsd:element ref="ns1:PublishingVariationRelationshipLinkFieldID" minOccurs="0"/>
                <xsd:element ref="ns1:PublishingPageLayou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IsFurlPage" ma:index="9" nillable="true" ma:displayName="Hide physical URLs from search" ma:description="If checked, the physical URL of this page will not appear in search results. Friendly URLs assigned to this page will always appear." ma:internalName="PublishingIsFurlPage" ma:readOnly="false">
      <xsd:simpleType>
        <xsd:restriction base="dms:Boolean"/>
      </xsd:simpleType>
    </xsd:element>
    <xsd:element name="SeoRobotsNoIndex" ma:index="10" nillable="true" ma:displayName="Hide from Internet Search Engines" ma:description="Hide from Internet Search Engines is a site column created by the Publishing feature. It is used to indicate to search engine crawlers that a particular page should not be indexed." ma:hidden="true" ma:internalName="RobotsNoIndex">
      <xsd:simpleType>
        <xsd:restriction base="dms:Boolean"/>
      </xsd:simpleType>
    </xsd:element>
    <xsd:element name="PublishingContact" ma:index="11" nillable="true" ma:displayName="Contact" ma:description="Contact is a site column created by the Publishing feature. It is used on the Page Content Type as the person or group who is the contact person for the page." ma:hidden="true" ma:list="UserInfo" ma:internalName="PublishingContact"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ublishingContactEmail" ma:index="12" nillable="true" ma:displayName="Contact E-Mail Address" ma:description="Contact E-mail Address is a site column created by the Publishing feature. It is used on the Page Content Type as the e-mail address of the person or group who is the contact person for the page." ma:hidden="true" ma:internalName="PublishingContactEmail" ma:readOnly="false">
      <xsd:simpleType>
        <xsd:restriction base="dms:Text">
          <xsd:maxLength value="255"/>
        </xsd:restriction>
      </xsd:simpleType>
    </xsd:element>
    <xsd:element name="PublishingContactName" ma:index="13" nillable="true" ma:displayName="Contact Name" ma:description="Contact Name is a site column created by the Publishing feature. It is used on the Page Content Type as the name of the person or group who is the contact person for the page." ma:hidden="true" ma:internalName="PublishingContactName" ma:readOnly="false">
      <xsd:simpleType>
        <xsd:restriction base="dms:Text">
          <xsd:maxLength value="255"/>
        </xsd:restriction>
      </xsd:simpleType>
    </xsd:element>
    <xsd:element name="PublishingContactPicture" ma:index="14" nillable="true" ma:displayName="Contact Picture" ma:description="Contact Picture is a site column created by the Publishing feature. It is used on the Page Content Type as the picture of the user or group who is the contact person for the page." ma:format="Image" ma:hidden="true" ma:internalName="PublishingContactPictur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PublishingRollupImage" ma:index="15" nillable="true" ma:displayName="Rollup Image" ma:description="Rollup Image is a site column created by the Publishing feature. It is used on the Page Content Type as the image for the page shown in content roll-ups such as the Content By Search web part." ma:hidden="true" ma:internalName="PublishingRollupImage" ma:readOnly="false">
      <xsd:simpleType>
        <xsd:restriction base="dms:Unknown"/>
      </xsd:simpleType>
    </xsd:element>
    <xsd:element name="Audience" ma:index="16" nillable="true" ma:displayName="Target Audiences" ma:description="Target Audiences is a site column created by the Publishing feature. It is used to specify audiences to which this page will be targeted." ma:hidden="true" ma:internalName="Audience" ma:readOnly="false">
      <xsd:simpleType>
        <xsd:restriction base="dms:Unknown"/>
      </xsd:simpleType>
    </xsd:element>
    <xsd:element name="PublishingStartDate" ma:index="17" nillable="true" ma:displayName="Scheduling Start Date" ma:description="Scheduling Start Date is a site column created by the Publishing feature. It is used to specify the date and time on which this page will first appear to site visitors." ma:hidden="true" ma:internalName="PublishingStartDate" ma:readOnly="false">
      <xsd:simpleType>
        <xsd:restriction base="dms:Unknown"/>
      </xsd:simpleType>
    </xsd:element>
    <xsd:element name="SeoBrowserTitle" ma:index="18" nillable="true" ma:displayName="Browser Title" ma:description="Browser Title is a site column created by the Publishing feature. It is used as the title that appears at the top of a browser window and may appear in Internet search results." ma:hidden="true" ma:internalName="SeoBrowserTitle" ma:readOnly="false">
      <xsd:simpleType>
        <xsd:restriction base="dms:Text"/>
      </xsd:simpleType>
    </xsd:element>
    <xsd:element name="SeoMetaDescription" ma:index="19" nillable="true" ma:displayName="Meta Description" ma:description="Meta Description is a site column created by the Publishing feature. Internet search engines may display this description in search results pages." ma:hidden="true" ma:internalName="SeoMetaDescription" ma:readOnly="false">
      <xsd:simpleType>
        <xsd:restriction base="dms:Text"/>
      </xsd:simpleType>
    </xsd:element>
    <xsd:element name="SeoKeywords" ma:index="20" nillable="true" ma:displayName="Meta Keywords" ma:description="Meta Keywords" ma:hidden="true" ma:internalName="SeoKeywords" ma:readOnly="false">
      <xsd:simpleType>
        <xsd:restriction base="dms:Text"/>
      </xsd:simpleType>
    </xsd:element>
    <xsd:element name="PublishingExpirationDate" ma:index="21"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ma:readOnly="false">
      <xsd:simpleType>
        <xsd:restriction base="dms:Unknown"/>
      </xsd:simpleType>
    </xsd:element>
    <xsd:element name="PublishingPageContent" ma:index="22" nillable="true" ma:displayName="Page Content" ma:description="Page Content is a site column created by the Publishing feature. It is used on the Article Page Content Type as the content of the page." ma:hidden="true" ma:internalName="PublishingPageContent" ma:readOnly="false">
      <xsd:simpleType>
        <xsd:restriction base="dms:Unknown"/>
      </xsd:simpleType>
    </xsd:element>
    <xsd:element name="Comments" ma:index="23" nillable="true" ma:displayName="Comments" ma:internalName="Comments">
      <xsd:simpleType>
        <xsd:restriction base="dms:Note">
          <xsd:maxLength value="255"/>
        </xsd:restriction>
      </xsd:simpleType>
    </xsd:element>
    <xsd:element name="PublishingVariationGroupID" ma:index="24" nillable="true" ma:displayName="Variation Group ID" ma:hidden="true" ma:internalName="PublishingVariationGroupID">
      <xsd:simpleType>
        <xsd:restriction base="dms:Text">
          <xsd:maxLength value="255"/>
        </xsd:restriction>
      </xsd:simpleType>
    </xsd:element>
    <xsd:element name="PublishingVariationRelationshipLinkFieldID" ma:index="25" nillable="true" ma:displayName="Variation Relationship Link" ma:hidden="true" ma:internalName="PublishingVariationRelationshipLinkFieldID">
      <xsd:complexType>
        <xsd:complexContent>
          <xsd:extension base="dms:URL">
            <xsd:sequence>
              <xsd:element name="Url" type="dms:ValidUrl" minOccurs="0" nillable="true"/>
              <xsd:element name="Description" type="xsd:string" nillable="true"/>
            </xsd:sequence>
          </xsd:extension>
        </xsd:complexContent>
      </xsd:complexType>
    </xsd:element>
    <xsd:element name="PublishingPageLayout" ma:index="32" nillable="true" ma:displayName="Page Layout" ma:internalName="PublishingPageLayout" ma:readOnly="true">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542780c-f3c1-48de-9090-e65480539529" elementFormDefault="qualified">
    <xsd:import namespace="http://schemas.microsoft.com/office/2006/documentManagement/types"/>
    <xsd:import namespace="http://schemas.microsoft.com/office/infopath/2007/PartnerControls"/>
    <xsd:element name="CSC_x0020_Category" ma:index="3" nillable="true" ma:displayName="CSC Category" ma:format="Dropdown" ma:internalName="CSC_x0020_Category">
      <xsd:simpleType>
        <xsd:restriction base="dms:Choice">
          <xsd:enumeration value="Courses &amp; Events"/>
          <xsd:enumeration value="Events&amp;Meetings"/>
          <xsd:enumeration value="Finance"/>
          <xsd:enumeration value="Forms"/>
          <xsd:enumeration value="HR"/>
          <xsd:enumeration value="ICT Tools"/>
          <xsd:enumeration value="Occupational safety and health"/>
          <xsd:enumeration value="Office"/>
          <xsd:enumeration value="Communications &amp; Marketing"/>
          <xsd:enumeration value="Planning"/>
          <xsd:enumeration value="Presentation Material"/>
          <xsd:enumeration value="Publications"/>
          <xsd:enumeration value="Security"/>
          <xsd:enumeration value="Statistics"/>
          <xsd:enumeration value="Steering &amp; Managing"/>
          <xsd:enumeration value="Templates"/>
          <xsd:enumeration value="Travelling"/>
          <xsd:enumeration value="1 Organization"/>
        </xsd:restriction>
      </xsd:simpleType>
    </xsd:element>
    <xsd:element name="CSC_x0020_Language" ma:index="4" nillable="true" ma:displayName="CSC Language" ma:default="Finnish" ma:description="Dokumentin kielet. Valitse molemmat, jos tämä dokumentti on suomeksi ja englanniksi. Valitse kieli ja no translation jos dokumentista ei ole kuin yhdenkielinen versio. Jos dokumentista on toisenkielinen versio muualla, lisää linkki alla olevaan kohtaan." ma:internalName="CSC_x0020_Language">
      <xsd:complexType>
        <xsd:complexContent>
          <xsd:extension base="dms:MultiChoice">
            <xsd:sequence>
              <xsd:element name="Value" maxOccurs="unbounded" minOccurs="0" nillable="true">
                <xsd:simpleType>
                  <xsd:restriction base="dms:Choice">
                    <xsd:enumeration value="Finnish"/>
                    <xsd:enumeration value="English"/>
                    <xsd:enumeration value="No Translation"/>
                  </xsd:restriction>
                </xsd:simpleType>
              </xsd:element>
            </xsd:sequence>
          </xsd:extension>
        </xsd:complexContent>
      </xsd:complexType>
    </xsd:element>
    <xsd:element name="Translation" ma:index="5" nillable="true" ma:displayName="CSC Translation" ma:description="Lisää ylempään kenttään toisenkielisen version linkki ja alempaan kenttään joko &quot;in English&quot; tai &quot;Suomeksi&quot;." ma:format="Hyperlink" ma:internalName="Translation">
      <xsd:complexType>
        <xsd:complexContent>
          <xsd:extension base="dms:URL">
            <xsd:sequence>
              <xsd:element name="Url" type="dms:ValidUrl" minOccurs="0" nillable="true"/>
              <xsd:element name="Description" type="xsd:string" nillable="true"/>
            </xsd:sequence>
          </xsd:extension>
        </xsd:complexContent>
      </xsd:complexType>
    </xsd:element>
    <xsd:element name="CSC_x0020_Group" ma:index="6" nillable="true" ma:displayName="CSC Group" ma:format="Dropdown" ma:internalName="CSC_x0020_Group">
      <xsd:simpleType>
        <xsd:union memberTypes="dms:Text">
          <xsd:simpleType>
            <xsd:restriction base="dms:Choice">
              <xsd:enumeration value="Johto"/>
              <xsd:enumeration value="API"/>
              <xsd:enumeration value="ASE"/>
              <xsd:enumeration value="CE"/>
              <xsd:enumeration value="CORE"/>
              <xsd:enumeration value="CUPROC"/>
              <xsd:enumeration value="DAC"/>
              <xsd:enumeration value="DASO"/>
              <xsd:enumeration value="dPres"/>
              <xsd:enumeration value="FUNET"/>
              <xsd:enumeration value="HEPA"/>
              <xsd:enumeration value="HPC"/>
              <xsd:enumeration value="IAM"/>
              <xsd:enumeration value="ICPT"/>
              <xsd:enumeration value="IMS"/>
              <xsd:enumeration value="KÄYPÄ"/>
              <xsd:enumeration value="MARCOM"/>
              <xsd:enumeration value="MECC"/>
              <xsd:enumeration value="META"/>
              <xsd:enumeration value="NET"/>
              <xsd:enumeration value="OHA"/>
              <xsd:enumeration value="PATA"/>
              <xsd:enumeration value="RI"/>
              <xsd:enumeration value="SCS"/>
              <xsd:enumeration value="SITI"/>
              <xsd:enumeration value="SR"/>
              <xsd:enumeration value="TALOUS"/>
              <xsd:enumeration value="TIE"/>
              <xsd:enumeration value="TIP"/>
              <xsd:enumeration value="TITU"/>
              <xsd:enumeration value="TPAL"/>
              <xsd:enumeration value="TUHAT"/>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 ma:displayName="Author"/>
        <xsd:element ref="dcterms:created" minOccurs="0" maxOccurs="1"/>
        <xsd:element ref="dc:identifier" minOccurs="0" maxOccurs="1"/>
        <xsd:element name="contentType" minOccurs="0" maxOccurs="1" type="xsd:string" ma:index="30" ma:displayName="Content Type"/>
        <xsd:element ref="dc:title" minOccurs="0" maxOccurs="1" ma:index="1" ma:displayName="Title"/>
        <xsd:element ref="dc:subject" minOccurs="0" maxOccurs="1" ma:index="8" ma:displayName="Subject"/>
        <xsd:element ref="dc:description" minOccurs="0" maxOccurs="1"/>
        <xsd:element name="keywords" minOccurs="0" maxOccurs="1" type="xsd:string" ma:index="7"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RollupImage xmlns="http://schemas.microsoft.com/sharepoint/v3" xsi:nil="true"/>
    <CSC_x0020_Language xmlns="b542780c-f3c1-48de-9090-e65480539529">
      <Value>English</Value>
    </CSC_x0020_Language>
    <Translation xmlns="b542780c-f3c1-48de-9090-e65480539529">
      <Url xsi:nil="true"/>
      <Description xsi:nil="true"/>
    </Translation>
    <PublishingContactEmail xmlns="http://schemas.microsoft.com/sharepoint/v3" xsi:nil="true"/>
    <PublishingPageContent xmlns="http://schemas.microsoft.com/sharepoint/v3" xsi:nil="true"/>
    <PublishingVariationRelationshipLinkFieldID xmlns="http://schemas.microsoft.com/sharepoint/v3">
      <Url xsi:nil="true"/>
      <Description xsi:nil="true"/>
    </PublishingVariationRelationshipLinkFieldID>
    <CSC_x0020_Category xmlns="b542780c-f3c1-48de-9090-e65480539529">Templates</CSC_x0020_Category>
    <SeoKeywords xmlns="http://schemas.microsoft.com/sharepoint/v3" xsi:nil="true"/>
    <PublishingVariationGroupID xmlns="http://schemas.microsoft.com/sharepoint/v3" xsi:nil="true"/>
    <PublishingIsFurlPage xmlns="http://schemas.microsoft.com/sharepoint/v3">false</PublishingIsFurlPage>
    <Audience xmlns="http://schemas.microsoft.com/sharepoint/v3" xsi:nil="true"/>
    <CSC_x0020_Group xmlns="b542780c-f3c1-48de-9090-e65480539529">MARCOM</CSC_x0020_Group>
    <SeoBrowserTitle xmlns="http://schemas.microsoft.com/sharepoint/v3" xsi:nil="true"/>
    <PublishingExpirationDate xmlns="http://schemas.microsoft.com/sharepoint/v3" xsi:nil="true"/>
    <PublishingContactPicture xmlns="http://schemas.microsoft.com/sharepoint/v3">
      <Url xsi:nil="true"/>
      <Description xsi:nil="true"/>
    </PublishingContactPicture>
    <SeoRobotsNoIndex xmlns="http://schemas.microsoft.com/sharepoint/v3" xsi:nil="true"/>
    <PublishingStartDate xmlns="http://schemas.microsoft.com/sharepoint/v3" xsi:nil="true"/>
    <SeoMetaDescription xmlns="http://schemas.microsoft.com/sharepoint/v3" xsi:nil="true"/>
    <PublishingContact xmlns="http://schemas.microsoft.com/sharepoint/v3">
      <UserInfo>
        <DisplayName/>
        <AccountId xsi:nil="true"/>
        <AccountType/>
      </UserInfo>
    </PublishingContact>
    <PublishingContactName xmlns="http://schemas.microsoft.com/sharepoint/v3" xsi:nil="true"/>
    <Comments xmlns="http://schemas.microsoft.com/sharepoint/v3">CSC's official PowerPoint-template
Version 04.11.2016/Marketing and Communications</Comments>
  </documentManagement>
</p:properties>
</file>

<file path=customXml/itemProps1.xml><?xml version="1.0" encoding="utf-8"?>
<ds:datastoreItem xmlns:ds="http://schemas.openxmlformats.org/officeDocument/2006/customXml" ds:itemID="{652D4B87-A129-49B6-A00B-E280DAE4F0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542780c-f3c1-48de-9090-e654805395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4C4CBFC-2EF1-4092-8F2F-5A5B86A85C2F}">
  <ds:schemaRefs>
    <ds:schemaRef ds:uri="http://schemas.microsoft.com/sharepoint/v3/contenttype/forms"/>
  </ds:schemaRefs>
</ds:datastoreItem>
</file>

<file path=customXml/itemProps3.xml><?xml version="1.0" encoding="utf-8"?>
<ds:datastoreItem xmlns:ds="http://schemas.openxmlformats.org/officeDocument/2006/customXml" ds:itemID="{47279921-A1B4-472D-B7BD-F638B6892104}">
  <ds:schemaRefs>
    <ds:schemaRef ds:uri="http://schemas.microsoft.com/office/2006/documentManagement/types"/>
    <ds:schemaRef ds:uri="http://schemas.openxmlformats.org/package/2006/metadata/core-properties"/>
    <ds:schemaRef ds:uri="http://purl.org/dc/dcmitype/"/>
    <ds:schemaRef ds:uri="http://www.w3.org/XML/1998/namespace"/>
    <ds:schemaRef ds:uri="http://schemas.microsoft.com/sharepoint/v3"/>
    <ds:schemaRef ds:uri="b542780c-f3c1-48de-9090-e65480539529"/>
    <ds:schemaRef ds:uri="http://purl.org/dc/terms/"/>
    <ds:schemaRef ds:uri="http://schemas.microsoft.com/office/infopath/2007/PartnerControl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Presentation-CSC-PPT-template-2016</Template>
  <TotalTime>3339</TotalTime>
  <Words>2182</Words>
  <Application>Microsoft Office PowerPoint</Application>
  <PresentationFormat>Widescreen</PresentationFormat>
  <Paragraphs>272</Paragraphs>
  <Slides>35</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ＭＳ Ｐゴシック</vt:lpstr>
      <vt:lpstr>Arial</vt:lpstr>
      <vt:lpstr>Calibri</vt:lpstr>
      <vt:lpstr>Candara</vt:lpstr>
      <vt:lpstr>Consolas</vt:lpstr>
      <vt:lpstr>Corbel</vt:lpstr>
      <vt:lpstr>Courier New</vt:lpstr>
      <vt:lpstr>Verdana</vt:lpstr>
      <vt:lpstr>Wingdings</vt:lpstr>
      <vt:lpstr>CSC_ppt_pohja_12.5.2016_candara</vt:lpstr>
      <vt:lpstr>Data visualization using RStudio and ggplot </vt:lpstr>
      <vt:lpstr>Foreword</vt:lpstr>
      <vt:lpstr>Which RStudio will you be using?</vt:lpstr>
      <vt:lpstr>Getting the course material</vt:lpstr>
      <vt:lpstr>RStudio interface</vt:lpstr>
      <vt:lpstr>RStudio interface</vt:lpstr>
      <vt:lpstr>RStudio projects</vt:lpstr>
      <vt:lpstr>Data import wizard</vt:lpstr>
      <vt:lpstr>Visualisation</vt:lpstr>
      <vt:lpstr>3.2.2 Creating a ggplot</vt:lpstr>
      <vt:lpstr>3.2.3 A graphing template</vt:lpstr>
      <vt:lpstr>3.2.4 Exercises</vt:lpstr>
      <vt:lpstr>3.3 Aesthetic mapping</vt:lpstr>
      <vt:lpstr>3.3.1 Exercises</vt:lpstr>
      <vt:lpstr>3.5 Facets</vt:lpstr>
      <vt:lpstr>3.5.1 Exercises</vt:lpstr>
      <vt:lpstr>3.6 Geometric objects</vt:lpstr>
      <vt:lpstr>3.6 Geometric objects (contd.)</vt:lpstr>
      <vt:lpstr>3.5.1 Exercises</vt:lpstr>
      <vt:lpstr>geom_bar (chapters 3.7-3.9)</vt:lpstr>
      <vt:lpstr>Data transformation</vt:lpstr>
      <vt:lpstr>5.1.3 dplyr basics</vt:lpstr>
      <vt:lpstr>5.2 Filter rows with filter()</vt:lpstr>
      <vt:lpstr>5.2.4 Exercises</vt:lpstr>
      <vt:lpstr>5.4 Select columns with select()</vt:lpstr>
      <vt:lpstr>5.4.1 Exercises</vt:lpstr>
      <vt:lpstr>5.5 Add new variables with mutate()</vt:lpstr>
      <vt:lpstr>5.4.1 Exercises</vt:lpstr>
      <vt:lpstr>5.6 Grouped summaries with summarise()</vt:lpstr>
      <vt:lpstr>5.6.1 Combining multiple operations with the pipe</vt:lpstr>
      <vt:lpstr>5.4.1 Exercises</vt:lpstr>
      <vt:lpstr>Extra!</vt:lpstr>
      <vt:lpstr>Tidy data</vt:lpstr>
      <vt:lpstr>Combining data sets</vt:lpstr>
      <vt:lpstr>PowerPoint Presentation</vt:lpstr>
    </vt:vector>
  </TitlesOfParts>
  <Company>CSC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Seija Sirkiä</dc:creator>
  <cp:keywords>template, powerpoint</cp:keywords>
  <cp:lastModifiedBy>Seija Sirkiä</cp:lastModifiedBy>
  <cp:revision>85</cp:revision>
  <cp:lastPrinted>2016-02-24T09:01:08Z</cp:lastPrinted>
  <dcterms:created xsi:type="dcterms:W3CDTF">2017-02-20T12:06:17Z</dcterms:created>
  <dcterms:modified xsi:type="dcterms:W3CDTF">2018-02-04T18:19:38Z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0x010100C568DB52D9D0A14D9B2FDCC96666E9F2007948130EC3DB064584E219954237AF39005865AF1693B9994CA07D29D3EBFFF69500D5CFB1A256BDC0439FEF5B0324F021D6</vt:lpwstr>
  </property>
</Properties>
</file>