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3" r:id="rId8"/>
    <p:sldId id="271" r:id="rId9"/>
    <p:sldId id="259" r:id="rId10"/>
    <p:sldId id="264" r:id="rId11"/>
    <p:sldId id="272" r:id="rId12"/>
    <p:sldId id="265" r:id="rId13"/>
    <p:sldId id="266" r:id="rId14"/>
    <p:sldId id="267" r:id="rId15"/>
    <p:sldId id="273" r:id="rId16"/>
    <p:sldId id="260" r:id="rId17"/>
    <p:sldId id="268" r:id="rId18"/>
    <p:sldId id="269" r:id="rId19"/>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71" d="100"/>
          <a:sy n="71" d="100"/>
        </p:scale>
        <p:origin x="72" y="14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6/28/2017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6/28/2017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r4ds.had.co.nz/data-visualisation.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r4ds.had.co.nz/transform.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2924514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27727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a:t>
            </a:r>
            <a:endParaRPr lang="en-US"/>
          </a:p>
        </p:txBody>
      </p:sp>
      <p:sp>
        <p:nvSpPr>
          <p:cNvPr id="3" name="Content Placeholder 2"/>
          <p:cNvSpPr>
            <a:spLocks noGrp="1"/>
          </p:cNvSpPr>
          <p:nvPr>
            <p:ph idx="1"/>
          </p:nvPr>
        </p:nvSpPr>
        <p:spPr>
          <a:xfrm>
            <a:off x="609600" y="1600200"/>
            <a:ext cx="9247321" cy="4525963"/>
          </a:xfrm>
        </p:spPr>
        <p:txBody>
          <a:bodyPr/>
          <a:lstStyle/>
          <a:p>
            <a:r>
              <a:rPr lang="en-US" smtClean="0"/>
              <a:t>Piping improves readability of the R code, and also helps simultaneous thinking and writing</a:t>
            </a:r>
          </a:p>
          <a:p>
            <a:r>
              <a:rPr lang="en-US" smtClean="0"/>
              <a:t>Choose between these:</a:t>
            </a:r>
          </a:p>
          <a:p>
            <a:pPr lvl="1"/>
            <a:r>
              <a:rPr lang="en-US" i="1"/>
              <a:t>iris.new &lt;- mutate(iris,s.area=Sepal.Width*Sepal.Length)</a:t>
            </a:r>
            <a:br>
              <a:rPr lang="en-US" i="1"/>
            </a:br>
            <a:r>
              <a:rPr lang="en-US" i="1"/>
              <a:t>filter(iris.new,s.area&lt;15</a:t>
            </a:r>
            <a:r>
              <a:rPr lang="en-US" i="1" smtClean="0"/>
              <a:t>)</a:t>
            </a:r>
          </a:p>
          <a:p>
            <a:pPr lvl="1"/>
            <a:r>
              <a:rPr lang="en-US" i="1" smtClean="0"/>
              <a:t>filter(mutate(iris,s.area=Sepal.Width*Sepal.Length),s.area&lt;15)</a:t>
            </a:r>
            <a:endParaRPr lang="en-US" i="1"/>
          </a:p>
          <a:p>
            <a:pPr lvl="1"/>
            <a:r>
              <a:rPr lang="en-US" i="1" smtClean="0"/>
              <a:t>mutate(iris,s.area=Sepal.Width*Sepal.Length) %&gt;% </a:t>
            </a:r>
            <a:br>
              <a:rPr lang="en-US" i="1" smtClean="0"/>
            </a:br>
            <a:r>
              <a:rPr lang="en-US" i="1" smtClean="0"/>
              <a:t>filter(s.area&lt;15)</a:t>
            </a:r>
          </a:p>
          <a:p>
            <a:r>
              <a:rPr lang="en-US" smtClean="0"/>
              <a:t>the result on the left becomes the first argument on the right:</a:t>
            </a:r>
            <a:br>
              <a:rPr lang="en-US" smtClean="0"/>
            </a:br>
            <a:r>
              <a:rPr lang="en-US" i="1"/>
              <a:t>firstfun(x) %&gt;% </a:t>
            </a:r>
            <a:r>
              <a:rPr lang="en-US" i="1" smtClean="0"/>
              <a:t>secondfun(y) </a:t>
            </a:r>
            <a:r>
              <a:rPr lang="en-US"/>
              <a:t>is the same as </a:t>
            </a:r>
            <a:r>
              <a:rPr lang="en-US" i="1" smtClean="0"/>
              <a:t>secondfun(firstfun(x),y)</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1368817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434757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etc.</a:t>
            </a:r>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a:t>
            </a:r>
            <a:r>
              <a:rPr lang="en-US" smtClean="0"/>
              <a:t>: 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a:t>
            </a:r>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03120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31835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choices match to the arguments of </a:t>
            </a:r>
            <a:r>
              <a:rPr lang="en-US" i="1" smtClean="0"/>
              <a:t>readr::read_csv</a:t>
            </a:r>
            <a:r>
              <a:rPr lang="en-US" smtClean="0"/>
              <a:t> function</a:t>
            </a:r>
          </a:p>
          <a:p>
            <a:pPr lvl="1"/>
            <a:r>
              <a:rPr lang="en-US" smtClean="0"/>
              <a:t>things like row names will be a problem </a:t>
            </a:r>
          </a:p>
          <a:p>
            <a:r>
              <a:rPr lang="en-US" smtClean="0"/>
              <a:t>the wizard creates a piece of code that will actually do the importing</a:t>
            </a:r>
          </a:p>
          <a:p>
            <a:pPr lvl="1"/>
            <a:r>
              <a:rPr lang="en-US" smtClean="0"/>
              <a:t>you might want to save, edit and rerun it in your script</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t>
            </a:r>
          </a:p>
          <a:p>
            <a:pPr marL="349200" lvl="1" indent="0">
              <a:buNone/>
            </a:pPr>
            <a:r>
              <a:rPr lang="en-US" smtClean="0"/>
              <a:t>geom_point(aes(x=Sepal.Width</a:t>
            </a:r>
            <a:r>
              <a:rPr lang="en-US" smtClean="0"/>
              <a:t>, y=Sepal.Length, col=Species))</a:t>
            </a:r>
            <a:endParaRPr lang="en-US"/>
          </a:p>
          <a:p>
            <a:r>
              <a:rPr lang="en-US" smtClean="0"/>
              <a:t>Think of that as saying: "Hey ggplot, I want to make a graph out of the iris data </a:t>
            </a:r>
            <a:r>
              <a:rPr lang="en-US"/>
              <a:t>set. And I want there to be </a:t>
            </a:r>
            <a:r>
              <a:rPr lang="en-US" smtClean="0"/>
              <a:t>points, </a:t>
            </a:r>
            <a:r>
              <a:rPr lang="en-US"/>
              <a:t>so </a:t>
            </a:r>
            <a:r>
              <a:rPr lang="en-US" smtClean="0"/>
              <a:t>that Sepal.Width maps to their x coord., Sepal.Length to y coord., and Species to their color."</a:t>
            </a:r>
          </a:p>
          <a:p>
            <a:r>
              <a:rPr lang="en-US"/>
              <a:t>Please </a:t>
            </a:r>
            <a:r>
              <a:rPr lang="en-US" smtClean="0"/>
              <a:t>read </a:t>
            </a:r>
            <a:r>
              <a:rPr lang="en-US">
                <a:hlinkClick r:id="rId2" tooltip="http://r4ds.had.co.nz/data-visualisation.html"/>
              </a:rPr>
              <a:t>http://r4ds.had.co.nz/data-visualisation.html</a:t>
            </a:r>
            <a:endParaRPr lang="en-US"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2176735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arrange, select</a:t>
            </a:r>
            <a:endParaRPr lang="en-US"/>
          </a:p>
        </p:txBody>
      </p:sp>
      <p:sp>
        <p:nvSpPr>
          <p:cNvPr id="3" name="Content Placeholder 2"/>
          <p:cNvSpPr>
            <a:spLocks noGrp="1"/>
          </p:cNvSpPr>
          <p:nvPr>
            <p:ph idx="1"/>
          </p:nvPr>
        </p:nvSpPr>
        <p:spPr/>
        <p:txBody>
          <a:bodyPr/>
          <a:lstStyle/>
          <a:p>
            <a:r>
              <a:rPr lang="en-US" smtClean="0"/>
              <a:t>Please read </a:t>
            </a:r>
            <a:r>
              <a:rPr lang="en-US" smtClean="0">
                <a:hlinkClick r:id="rId2"/>
              </a:rPr>
              <a:t>http://r4ds.had.co.nz/transform.html</a:t>
            </a:r>
            <a:r>
              <a:rPr lang="en-US" smtClean="0"/>
              <a:t> and the Data Wrangling cheat sheet</a:t>
            </a:r>
            <a:endParaRPr lang="en-US" dirty="0" smtClean="0"/>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a:t>arrange</a:t>
            </a:r>
            <a:r>
              <a:rPr lang="en-US"/>
              <a:t> is the function for arranging rows according to values of a </a:t>
            </a:r>
            <a:r>
              <a:rPr lang="en-US" smtClean="0"/>
              <a:t>column</a:t>
            </a:r>
            <a:endParaRPr lang="en-US" i="1" smtClean="0"/>
          </a:p>
          <a:p>
            <a:r>
              <a:rPr lang="en-US" i="1" smtClean="0"/>
              <a:t>select</a:t>
            </a:r>
            <a:r>
              <a:rPr lang="en-US" smtClean="0"/>
              <a:t> </a:t>
            </a:r>
            <a:r>
              <a:rPr lang="en-US" dirty="0" smtClean="0"/>
              <a:t>is the function for selecting columns</a:t>
            </a:r>
          </a:p>
          <a:p>
            <a:pPr lvl="1"/>
            <a:r>
              <a:rPr lang="en-US" dirty="0" smtClean="0"/>
              <a:t>note the </a:t>
            </a:r>
            <a:r>
              <a:rPr lang="en-US" smtClean="0"/>
              <a:t>helper functions</a:t>
            </a:r>
            <a:endParaRPr lang="en-US" dirty="0"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58156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3.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47279921-A1B4-472D-B7BD-F638B6892104}">
  <ds:schemaRefs>
    <ds:schemaRef ds:uri="b542780c-f3c1-48de-9090-e65480539529"/>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2546</TotalTime>
  <Words>1202</Words>
  <Application>Microsoft Office PowerPoint</Application>
  <PresentationFormat>Widescreen</PresentationFormat>
  <Paragraphs>126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vt:lpstr>
      <vt:lpstr>Calibri</vt:lpstr>
      <vt:lpstr>Candara</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RStudio interface</vt:lpstr>
      <vt:lpstr>Tibble and data.table</vt:lpstr>
      <vt:lpstr>Data import wizard</vt:lpstr>
      <vt:lpstr>ggplot2</vt:lpstr>
      <vt:lpstr>filter, arrange, select</vt:lpstr>
      <vt:lpstr>Making new variables</vt:lpstr>
      <vt:lpstr>Summarising and grouping data</vt:lpstr>
      <vt:lpstr>Pipe</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54</cp:revision>
  <cp:lastPrinted>2016-02-24T09:01:08Z</cp:lastPrinted>
  <dcterms:created xsi:type="dcterms:W3CDTF">2017-02-20T12:06:17Z</dcterms:created>
  <dcterms:modified xsi:type="dcterms:W3CDTF">2017-06-28T10:38:53Z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