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63" r:id="rId8"/>
    <p:sldId id="271" r:id="rId9"/>
    <p:sldId id="259" r:id="rId10"/>
    <p:sldId id="264" r:id="rId11"/>
    <p:sldId id="274" r:id="rId12"/>
    <p:sldId id="275" r:id="rId13"/>
    <p:sldId id="276" r:id="rId14"/>
    <p:sldId id="278" r:id="rId15"/>
    <p:sldId id="279" r:id="rId16"/>
    <p:sldId id="280" r:id="rId17"/>
    <p:sldId id="281" r:id="rId18"/>
    <p:sldId id="283" r:id="rId19"/>
    <p:sldId id="284" r:id="rId20"/>
    <p:sldId id="285" r:id="rId21"/>
    <p:sldId id="286" r:id="rId22"/>
    <p:sldId id="272" r:id="rId23"/>
    <p:sldId id="265" r:id="rId24"/>
    <p:sldId id="266" r:id="rId25"/>
    <p:sldId id="267" r:id="rId26"/>
    <p:sldId id="273" r:id="rId27"/>
    <p:sldId id="260" r:id="rId28"/>
    <p:sldId id="268" r:id="rId29"/>
    <p:sldId id="269" r:id="rId30"/>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74" d="100"/>
          <a:sy n="74" d="100"/>
        </p:scale>
        <p:origin x="576"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2/2/2018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2/2/2018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3</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2017-03-08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2017-03-08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2017-03-08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2017-03-08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2017-03-08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r4ds.had.co.nz/data-visualisation.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r4ds.had.co.nz/transform.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wrangling with R and RStudio</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3.2.4 </a:t>
            </a:r>
            <a:r>
              <a:rPr lang="fi-FI" smtClean="0"/>
              <a:t>Exercises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Run </a:t>
            </a:r>
            <a:r>
              <a:rPr lang="en-US"/>
              <a:t>ggplot(data = mpg). What do you see?</a:t>
            </a:r>
          </a:p>
          <a:p>
            <a:pPr marL="457200" indent="-457200">
              <a:buFont typeface="+mj-lt"/>
              <a:buAutoNum type="arabicPeriod"/>
            </a:pPr>
            <a:r>
              <a:rPr lang="en-US" smtClean="0"/>
              <a:t>How </a:t>
            </a:r>
            <a:r>
              <a:rPr lang="en-US"/>
              <a:t>many rows are in mpg? How many columns?</a:t>
            </a:r>
          </a:p>
          <a:p>
            <a:pPr marL="457200" indent="-457200">
              <a:buFont typeface="+mj-lt"/>
              <a:buAutoNum type="arabicPeriod"/>
            </a:pPr>
            <a:r>
              <a:rPr lang="en-US" smtClean="0"/>
              <a:t>What </a:t>
            </a:r>
            <a:r>
              <a:rPr lang="en-US"/>
              <a:t>does the drv variable describe? Read the help for ?mpg to find out.</a:t>
            </a:r>
          </a:p>
          <a:p>
            <a:pPr marL="457200" indent="-457200">
              <a:buFont typeface="+mj-lt"/>
              <a:buAutoNum type="arabicPeriod"/>
            </a:pPr>
            <a:r>
              <a:rPr lang="en-US" smtClean="0"/>
              <a:t>Make </a:t>
            </a:r>
            <a:r>
              <a:rPr lang="en-US"/>
              <a:t>a scatterplot of hwy vs cyl.</a:t>
            </a:r>
          </a:p>
          <a:p>
            <a:pPr marL="457200" indent="-457200">
              <a:buFont typeface="+mj-lt"/>
              <a:buAutoNum type="arabicPeriod"/>
            </a:pPr>
            <a:r>
              <a:rPr lang="en-US" smtClean="0"/>
              <a:t>What </a:t>
            </a:r>
            <a:r>
              <a:rPr lang="en-US"/>
              <a:t>happens if you make a scatterplot of class vs drv? Why is the plot not useful?</a:t>
            </a:r>
          </a:p>
          <a:p>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413423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3.3 Aesthetic mapping</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hwy, </a:t>
            </a:r>
            <a:r>
              <a:rPr lang="en-US" b="1" smtClean="0">
                <a:latin typeface="Consolas" panose="020B0609020204030204" pitchFamily="49" charset="0"/>
                <a:cs typeface="Consolas" panose="020B0609020204030204" pitchFamily="49" charset="0"/>
              </a:rPr>
              <a:t>color = class</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 and </a:t>
            </a:r>
            <a:r>
              <a:rPr lang="en-US" b="1" smtClean="0">
                <a:latin typeface="Corbel" panose="020B0503020204020204" pitchFamily="34" charset="0"/>
                <a:cs typeface="Consolas" panose="020B0609020204030204" pitchFamily="49" charset="0"/>
              </a:rPr>
              <a:t>class as color</a:t>
            </a:r>
            <a:r>
              <a:rPr lang="en-US" smtClean="0">
                <a:latin typeface="Corbel" panose="020B0503020204020204" pitchFamily="34" charset="0"/>
                <a:cs typeface="Consolas" panose="020B0609020204030204" pitchFamily="49" charset="0"/>
              </a:rPr>
              <a:t>."</a:t>
            </a:r>
          </a:p>
          <a:p>
            <a:r>
              <a:rPr lang="en-US" smtClean="0">
                <a:latin typeface="Corbel" panose="020B0503020204020204" pitchFamily="34" charset="0"/>
                <a:cs typeface="Consolas" panose="020B0609020204030204" pitchFamily="49" charset="0"/>
              </a:rPr>
              <a:t>There's also size, shape, alpha...</a:t>
            </a:r>
          </a:p>
          <a:p>
            <a:r>
              <a:rPr lang="en-US" smtClean="0">
                <a:latin typeface="Corbel" panose="020B0503020204020204" pitchFamily="34" charset="0"/>
                <a:cs typeface="Consolas" panose="020B0609020204030204" pitchFamily="49" charset="0"/>
              </a:rPr>
              <a:t>NB: "and they should be blue" is not an aesthetic mapping!</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42722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3.3.1 </a:t>
            </a:r>
            <a:r>
              <a:rPr lang="fi-FI" smtClean="0"/>
              <a:t>Exercises</a:t>
            </a:r>
            <a:endParaRPr lang="en-US"/>
          </a:p>
        </p:txBody>
      </p:sp>
      <p:sp>
        <p:nvSpPr>
          <p:cNvPr id="3" name="Content Placeholder 2"/>
          <p:cNvSpPr>
            <a:spLocks noGrp="1"/>
          </p:cNvSpPr>
          <p:nvPr>
            <p:ph idx="1"/>
          </p:nvPr>
        </p:nvSpPr>
        <p:spPr>
          <a:xfrm>
            <a:off x="609600" y="1600200"/>
            <a:ext cx="9796529" cy="4525963"/>
          </a:xfrm>
        </p:spPr>
        <p:txBody>
          <a:bodyPr/>
          <a:lstStyle/>
          <a:p>
            <a:pPr marL="457200" indent="-457200">
              <a:buFont typeface="+mj-lt"/>
              <a:buAutoNum type="arabicPeriod"/>
            </a:pPr>
            <a:r>
              <a:rPr lang="en-US" sz="1600"/>
              <a:t>What’s gone wrong with this code? Why are the points </a:t>
            </a:r>
            <a:r>
              <a:rPr lang="en-US" sz="1600"/>
              <a:t>not </a:t>
            </a:r>
            <a:r>
              <a:rPr lang="en-US" sz="1600" smtClean="0"/>
              <a:t>blue? </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color = "</a:t>
            </a:r>
            <a:r>
              <a:rPr lang="en-US" sz="1600">
                <a:latin typeface="Consolas" panose="020B0609020204030204" pitchFamily="49" charset="0"/>
                <a:cs typeface="Consolas" panose="020B0609020204030204" pitchFamily="49" charset="0"/>
              </a:rPr>
              <a:t>blue</a:t>
            </a:r>
            <a:r>
              <a:rPr lang="en-US" sz="1600" smtClean="0">
                <a:latin typeface="Consolas" panose="020B0609020204030204" pitchFamily="49" charset="0"/>
                <a:cs typeface="Consolas" panose="020B0609020204030204" pitchFamily="49" charset="0"/>
              </a:rPr>
              <a:t>"))</a:t>
            </a:r>
          </a:p>
          <a:p>
            <a:pPr marL="457200" indent="-457200">
              <a:buFont typeface="+mj-lt"/>
              <a:buAutoNum type="arabicPeriod"/>
            </a:pPr>
            <a:r>
              <a:rPr lang="en-US" sz="1600"/>
              <a:t>Which variables in mpg are categorical? Which variables are continuous? (Hint: type ?mpg to read the documentation for the dataset). How can you see this information when you run </a:t>
            </a:r>
            <a:r>
              <a:rPr lang="en-US" sz="1600"/>
              <a:t>mpg</a:t>
            </a:r>
            <a:r>
              <a:rPr lang="en-US" sz="1600" smtClean="0"/>
              <a:t>?</a:t>
            </a:r>
            <a:endParaRPr lang="en-US" sz="1600"/>
          </a:p>
          <a:p>
            <a:pPr marL="457200" indent="-457200">
              <a:buFont typeface="+mj-lt"/>
              <a:buAutoNum type="arabicPeriod"/>
            </a:pPr>
            <a:r>
              <a:rPr lang="en-US" sz="1600"/>
              <a:t>Map a continuous variable to color, size, and shape. How do these aesthetics behave differently for categorical vs. continuous </a:t>
            </a:r>
            <a:r>
              <a:rPr lang="en-US" sz="1600"/>
              <a:t>variables</a:t>
            </a:r>
            <a:r>
              <a:rPr lang="en-US" sz="1600" smtClean="0"/>
              <a:t>?</a:t>
            </a:r>
            <a:endParaRPr lang="en-US" sz="1600"/>
          </a:p>
          <a:p>
            <a:pPr marL="457200" indent="-457200">
              <a:buFont typeface="+mj-lt"/>
              <a:buAutoNum type="arabicPeriod"/>
            </a:pPr>
            <a:r>
              <a:rPr lang="en-US" sz="1600"/>
              <a:t>What happens if you map the same variable to multiple </a:t>
            </a:r>
            <a:r>
              <a:rPr lang="en-US" sz="1600"/>
              <a:t>aesthetics</a:t>
            </a:r>
            <a:r>
              <a:rPr lang="en-US" sz="1600" smtClean="0"/>
              <a:t>?</a:t>
            </a:r>
            <a:endParaRPr lang="en-US" sz="1600"/>
          </a:p>
          <a:p>
            <a:pPr marL="457200" indent="-457200">
              <a:buFont typeface="+mj-lt"/>
              <a:buAutoNum type="arabicPeriod"/>
            </a:pPr>
            <a:r>
              <a:rPr lang="en-US" sz="1600"/>
              <a:t>What does the stroke aesthetic do? What shapes does it work with? (Hint: use ?</a:t>
            </a:r>
            <a:r>
              <a:rPr lang="en-US" sz="1600"/>
              <a:t>geom_point</a:t>
            </a:r>
            <a:r>
              <a:rPr lang="en-US" sz="1600" smtClean="0"/>
              <a:t>)</a:t>
            </a:r>
            <a:endParaRPr lang="en-US" sz="1600"/>
          </a:p>
          <a:p>
            <a:pPr marL="457200" indent="-457200">
              <a:buFont typeface="+mj-lt"/>
              <a:buAutoNum type="arabicPeriod"/>
            </a:pPr>
            <a:r>
              <a:rPr lang="en-US" sz="1600"/>
              <a:t>What happens if you map an aesthetic to something other than a variable name, like aes(colour = displ &lt; 5)?</a:t>
            </a:r>
          </a:p>
          <a:p>
            <a:r>
              <a:rPr lang="en-US" sz="1600" smtClean="0"/>
              <a:t>Suggested order/importance: 1 through 3</a:t>
            </a:r>
          </a:p>
          <a:p>
            <a:endParaRPr lang="en-US" sz="160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365426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3.5 Facets</a:t>
            </a:r>
            <a:endParaRPr lang="en-US"/>
          </a:p>
        </p:txBody>
      </p:sp>
      <p:sp>
        <p:nvSpPr>
          <p:cNvPr id="3" name="Content Placeholder 2"/>
          <p:cNvSpPr>
            <a:spLocks noGrp="1"/>
          </p:cNvSpPr>
          <p:nvPr>
            <p:ph idx="1"/>
          </p:nvPr>
        </p:nvSpPr>
        <p:spPr>
          <a:xfrm>
            <a:off x="609600" y="1600200"/>
            <a:ext cx="8560157" cy="4525963"/>
          </a:xfrm>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a:latin typeface="Consolas" panose="020B0609020204030204" pitchFamily="49" charset="0"/>
                <a:cs typeface="Consolas" panose="020B0609020204030204" pitchFamily="49" charset="0"/>
              </a:rPr>
              <a:t>)) +</a:t>
            </a:r>
            <a:br>
              <a:rPr lang="en-US">
                <a:latin typeface="Consolas" panose="020B0609020204030204" pitchFamily="49" charset="0"/>
                <a:cs typeface="Consolas" panose="020B0609020204030204" pitchFamily="49" charset="0"/>
              </a:rPr>
            </a:br>
            <a:r>
              <a:rPr lang="en-US" b="1">
                <a:latin typeface="Consolas" panose="020B0609020204030204" pitchFamily="49" charset="0"/>
                <a:cs typeface="Consolas" panose="020B0609020204030204" pitchFamily="49" charset="0"/>
              </a:rPr>
              <a:t>facet_wrap(~ class, nrow = 2)</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they should be </a:t>
            </a:r>
            <a:r>
              <a:rPr lang="en-US" b="1" smtClean="0">
                <a:latin typeface="Corbel" panose="020B0503020204020204" pitchFamily="34" charset="0"/>
                <a:cs typeface="Consolas" panose="020B0609020204030204" pitchFamily="49" charset="0"/>
              </a:rPr>
              <a:t>faceted by class</a:t>
            </a:r>
            <a:r>
              <a:rPr lang="en-US" smtClean="0">
                <a:latin typeface="Corbel" panose="020B0503020204020204" pitchFamily="34" charset="0"/>
                <a:cs typeface="Consolas" panose="020B0609020204030204" pitchFamily="49" charset="0"/>
              </a:rPr>
              <a:t>, wrapping on two rows."</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220842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happens if you facet on a continuous variable?</a:t>
            </a:r>
          </a:p>
          <a:p>
            <a:pPr marL="457200" indent="-457200">
              <a:buFont typeface="+mj-lt"/>
              <a:buAutoNum type="arabicPeriod"/>
            </a:pPr>
            <a:r>
              <a:rPr lang="en-US" sz="1600"/>
              <a:t>What do the empty cells in plot with facet_grid(drv ~ cyl) mean? How do they relate to </a:t>
            </a:r>
            <a:r>
              <a:rPr lang="en-US" sz="1600"/>
              <a:t>this </a:t>
            </a:r>
            <a:r>
              <a:rPr lang="en-US" sz="1600" smtClean="0"/>
              <a:t>plot?</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drv, y = cyl))</a:t>
            </a:r>
          </a:p>
          <a:p>
            <a:pPr marL="457200" indent="-457200">
              <a:buFont typeface="+mj-lt"/>
              <a:buAutoNum type="arabicPeriod"/>
            </a:pPr>
            <a:r>
              <a:rPr lang="en-US" sz="1600"/>
              <a:t>What plots does the following code make? What does </a:t>
            </a:r>
            <a:r>
              <a:rPr lang="en-US" sz="1600"/>
              <a:t>. </a:t>
            </a:r>
            <a:r>
              <a:rPr lang="en-US" sz="1600" smtClean="0"/>
              <a:t>do?</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 facet_grid(drv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 facet_grid</a:t>
            </a:r>
            <a:r>
              <a:rPr lang="en-US" sz="1600">
                <a:latin typeface="Consolas" panose="020B0609020204030204" pitchFamily="49" charset="0"/>
                <a:cs typeface="Consolas" panose="020B0609020204030204" pitchFamily="49" charset="0"/>
              </a:rPr>
              <a:t>(. ~ </a:t>
            </a:r>
            <a:r>
              <a:rPr lang="en-US" sz="1600">
                <a:latin typeface="Consolas" panose="020B0609020204030204" pitchFamily="49" charset="0"/>
                <a:cs typeface="Consolas" panose="020B0609020204030204" pitchFamily="49" charset="0"/>
              </a:rPr>
              <a:t>cyl</a:t>
            </a:r>
            <a:r>
              <a:rPr lang="en-US" sz="1600" smtClean="0">
                <a:latin typeface="Consolas" panose="020B0609020204030204" pitchFamily="49" charset="0"/>
                <a:cs typeface="Consolas" panose="020B0609020204030204" pitchFamily="49" charset="0"/>
              </a:rPr>
              <a:t>)</a:t>
            </a:r>
          </a:p>
          <a:p>
            <a:pPr marL="457200" indent="-457200"/>
            <a:endParaRPr lang="en-US">
              <a:latin typeface="Consolas" panose="020B0609020204030204" pitchFamily="49" charset="0"/>
              <a:cs typeface="Consolas" panose="020B0609020204030204" pitchFamily="49" charset="0"/>
            </a:endParaRPr>
          </a:p>
          <a:p>
            <a:pPr marL="457200" indent="-457200"/>
            <a:r>
              <a:rPr lang="en-US" sz="1600" smtClean="0">
                <a:latin typeface="Corbel" panose="020B0503020204020204" pitchFamily="34" charset="0"/>
                <a:cs typeface="Consolas" panose="020B0609020204030204" pitchFamily="49" charset="0"/>
              </a:rPr>
              <a:t>Suggested order/importance: these three first, you can look at the rest too if you have time.</a:t>
            </a:r>
            <a:endParaRPr lang="en-US" sz="1600">
              <a:latin typeface="Corbel" panose="020B0503020204020204" pitchFamily="34" charset="0"/>
              <a:cs typeface="Consolas" panose="020B0609020204030204" pitchFamily="49" charset="0"/>
            </a:endParaRPr>
          </a:p>
          <a:p>
            <a:endParaRPr lang="en-US" sz="160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33193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objects</a:t>
            </a:r>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smooth</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smtClean="0">
                <a:latin typeface="Consolas" panose="020B0609020204030204" pitchFamily="49" charset="0"/>
                <a:cs typeface="Consolas" panose="020B0609020204030204" pitchFamily="49" charset="0"/>
              </a:rPr>
              <a:t>))</a:t>
            </a:r>
            <a:endParaRPr lang="en-US" b="1">
              <a:latin typeface="Consolas" panose="020B0609020204030204" pitchFamily="49" charset="0"/>
              <a:cs typeface="Consolas" panose="020B0609020204030204" pitchFamily="49" charset="0"/>
            </a:endParaRP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a:t>
            </a:r>
            <a:r>
              <a:rPr lang="en-US" b="1" smtClean="0">
                <a:latin typeface="Corbel" panose="020B0503020204020204" pitchFamily="34" charset="0"/>
                <a:cs typeface="Consolas" panose="020B0609020204030204" pitchFamily="49" charset="0"/>
              </a:rPr>
              <a:t>a smoothing curve</a:t>
            </a:r>
            <a:r>
              <a:rPr lang="en-US" smtClean="0">
                <a:latin typeface="Corbel" panose="020B0503020204020204" pitchFamily="34" charset="0"/>
                <a:cs typeface="Consolas" panose="020B0609020204030204" pitchFamily="49" charset="0"/>
              </a:rPr>
              <a:t> with displ as x-coordinate and hwy as y-coordinate..."</a:t>
            </a:r>
          </a:p>
          <a:p>
            <a:r>
              <a:rPr lang="en-US">
                <a:latin typeface="Consolas" panose="020B0609020204030204" pitchFamily="49" charset="0"/>
                <a:cs typeface="Consolas" panose="020B0609020204030204" pitchFamily="49" charset="0"/>
              </a:rPr>
              <a:t>ggplot(data = mpg)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geom_smooth(mapping = aes(x = displ, y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hwy, linetype = drv))</a:t>
            </a:r>
          </a:p>
          <a:p>
            <a:r>
              <a:rPr lang="en-US" smtClean="0">
                <a:latin typeface="Corbel" panose="020B0503020204020204" pitchFamily="34" charset="0"/>
                <a:cs typeface="Consolas" panose="020B0609020204030204" pitchFamily="49" charset="0"/>
              </a:rPr>
              <a:t>"...and a different curve per drv, marked by linetype."</a:t>
            </a:r>
            <a:endParaRPr lang="en-US">
              <a:latin typeface="Corbel" panose="020B0503020204020204" pitchFamily="34" charset="0"/>
              <a:cs typeface="Consolas" panose="020B0609020204030204" pitchFamily="49" charset="0"/>
            </a:endParaRP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15</a:t>
            </a:fld>
            <a:endParaRPr lang="en-US"/>
          </a:p>
        </p:txBody>
      </p:sp>
    </p:spTree>
    <p:extLst>
      <p:ext uri="{BB962C8B-B14F-4D97-AF65-F5344CB8AC3E}">
        <p14:creationId xmlns:p14="http://schemas.microsoft.com/office/powerpoint/2010/main" val="242044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a:t>
            </a:r>
            <a:r>
              <a:rPr lang="en-US"/>
              <a:t>Geometric </a:t>
            </a:r>
            <a:r>
              <a:rPr lang="en-US" smtClean="0"/>
              <a:t>objects (contd.)</a:t>
            </a:r>
            <a:endParaRPr lang="en-US"/>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a:t>
            </a:r>
            <a:r>
              <a:rPr lang="en-US" b="1">
                <a:latin typeface="Consolas" panose="020B0609020204030204" pitchFamily="49" charset="0"/>
                <a:cs typeface="Consolas" panose="020B0609020204030204" pitchFamily="49" charset="0"/>
              </a:rPr>
              <a:t>data = mpg, mapping = aes(x = displ, y = hwy</a:t>
            </a:r>
            <a:r>
              <a:rPr lang="en-US" b="1">
                <a:latin typeface="Consolas" panose="020B0609020204030204" pitchFamily="49" charset="0"/>
                <a:cs typeface="Consolas" panose="020B0609020204030204" pitchFamily="49" charset="0"/>
              </a:rPr>
              <a:t>)</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a:t>
            </a:r>
            <a:r>
              <a:rPr lang="en-US">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geom_smooth()</a:t>
            </a:r>
          </a:p>
          <a:p>
            <a:r>
              <a:rPr lang="en-US" smtClean="0">
                <a:latin typeface="Corbel" panose="020B0503020204020204" pitchFamily="34" charset="0"/>
                <a:cs typeface="Consolas" panose="020B0609020204030204" pitchFamily="49" charset="0"/>
              </a:rPr>
              <a:t>"Hey ggplot! I want to make a plot </a:t>
            </a:r>
            <a:r>
              <a:rPr lang="en-US" b="1" smtClean="0">
                <a:latin typeface="Corbel" panose="020B0503020204020204" pitchFamily="34" charset="0"/>
                <a:cs typeface="Consolas" panose="020B0609020204030204" pitchFamily="49" charset="0"/>
              </a:rPr>
              <a:t>with this dataset mpg with displ as x-coordinate and hwy as y-coordinate</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points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a smoothing curve."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16</a:t>
            </a:fld>
            <a:endParaRPr lang="en-US"/>
          </a:p>
        </p:txBody>
      </p:sp>
    </p:spTree>
    <p:extLst>
      <p:ext uri="{BB962C8B-B14F-4D97-AF65-F5344CB8AC3E}">
        <p14:creationId xmlns:p14="http://schemas.microsoft.com/office/powerpoint/2010/main" val="355965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geom would you use to draw a line chart? A boxplot? A histogram? An area chart?</a:t>
            </a:r>
          </a:p>
          <a:p>
            <a:pPr marL="457200" indent="-457200">
              <a:buFont typeface="+mj-lt"/>
              <a:buAutoNum type="arabicPeriod"/>
            </a:pPr>
            <a:r>
              <a:rPr lang="en-US" sz="1600"/>
              <a:t>Run this code in your head and predict what the output will look like. Then, run the code in R and check </a:t>
            </a:r>
            <a:r>
              <a:rPr lang="en-US" sz="1600"/>
              <a:t>your </a:t>
            </a:r>
            <a:r>
              <a:rPr lang="en-US" sz="1600" smtClean="0"/>
              <a:t>predictions.</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mapping = aes(x = displ, y = hwy, color = 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geom_point</a:t>
            </a:r>
            <a:r>
              <a:rPr lang="en-US" sz="1600">
                <a:latin typeface="Consolas" panose="020B0609020204030204" pitchFamily="49" charset="0"/>
                <a:cs typeface="Consolas" panose="020B0609020204030204" pitchFamily="49" charset="0"/>
              </a:rPr>
              <a:t>()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geom_smooth(se </a:t>
            </a:r>
            <a:r>
              <a:rPr lang="en-US" sz="1600">
                <a:latin typeface="Consolas" panose="020B0609020204030204" pitchFamily="49" charset="0"/>
                <a:cs typeface="Consolas" panose="020B0609020204030204" pitchFamily="49" charset="0"/>
              </a:rPr>
              <a:t>= FALSE)</a:t>
            </a:r>
          </a:p>
          <a:p>
            <a:pPr marL="457200" indent="-457200">
              <a:buFont typeface="+mj-lt"/>
              <a:buAutoNum type="arabicPeriod"/>
            </a:pPr>
            <a:r>
              <a:rPr lang="en-US" sz="1600"/>
              <a:t>What does show.legend = FALSE do? What happens if you </a:t>
            </a:r>
            <a:r>
              <a:rPr lang="en-US" sz="1600"/>
              <a:t>remove </a:t>
            </a:r>
            <a:r>
              <a:rPr lang="en-US" sz="1600" smtClean="0"/>
              <a:t>it? Why </a:t>
            </a:r>
            <a:r>
              <a:rPr lang="en-US" sz="1600"/>
              <a:t>do you think I used it earlier in the chapter?</a:t>
            </a:r>
          </a:p>
          <a:p>
            <a:pPr marL="457200" indent="-457200">
              <a:buFont typeface="+mj-lt"/>
              <a:buAutoNum type="arabicPeriod"/>
            </a:pPr>
            <a:r>
              <a:rPr lang="en-US" sz="1600"/>
              <a:t>What does the se argument to geom_smooth() do?</a:t>
            </a:r>
          </a:p>
          <a:p>
            <a:pPr marL="457200" indent="-457200">
              <a:buFont typeface="+mj-lt"/>
              <a:buAutoNum type="arabicPeriod"/>
            </a:pPr>
            <a:r>
              <a:rPr lang="en-US" sz="1600"/>
              <a:t>Will these two graphs look different? Why/why </a:t>
            </a:r>
            <a:r>
              <a:rPr lang="en-US" sz="1600"/>
              <a:t>not</a:t>
            </a:r>
            <a:r>
              <a:rPr lang="en-US" sz="1600" smtClean="0"/>
              <a:t>? [see codes in the book]</a:t>
            </a:r>
            <a:endParaRPr lang="en-US" sz="1600"/>
          </a:p>
          <a:p>
            <a:pPr marL="457200" indent="-457200">
              <a:buFont typeface="+mj-lt"/>
              <a:buAutoNum type="arabicPeriod"/>
            </a:pPr>
            <a:r>
              <a:rPr lang="en-US" sz="1600" b="1" smtClean="0"/>
              <a:t>Recreate </a:t>
            </a:r>
            <a:r>
              <a:rPr lang="en-US" sz="1600" b="1"/>
              <a:t>the R code necessary to generate the following </a:t>
            </a:r>
            <a:r>
              <a:rPr lang="en-US" sz="1600" b="1"/>
              <a:t>graphs</a:t>
            </a:r>
            <a:r>
              <a:rPr lang="en-US" sz="1600" b="1" smtClean="0"/>
              <a:t>. [see graphs in the book]</a:t>
            </a:r>
          </a:p>
          <a:p>
            <a:pPr marL="0" indent="0">
              <a:buNone/>
            </a:pPr>
            <a:endParaRPr lang="en-US" sz="1600" b="1"/>
          </a:p>
          <a:p>
            <a:r>
              <a:rPr lang="en-US" sz="160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(see your cheatsheet), then 2, and </a:t>
            </a:r>
            <a:r>
              <a:rPr lang="en-US" sz="1600" b="1" smtClean="0">
                <a:latin typeface="Corbel" panose="020B0503020204020204" pitchFamily="34" charset="0"/>
                <a:cs typeface="Consolas" panose="020B0609020204030204" pitchFamily="49" charset="0"/>
              </a:rPr>
              <a:t>6 as much as you can!</a:t>
            </a:r>
            <a:r>
              <a:rPr lang="en-US" sz="1600" smtClean="0">
                <a:latin typeface="Corbel" panose="020B0503020204020204" pitchFamily="34" charset="0"/>
                <a:cs typeface="Consolas" panose="020B0609020204030204" pitchFamily="49" charset="0"/>
              </a:rPr>
              <a:t> If 6 seems like too much trouble, feel free to look at 3-5 as well.</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17</a:t>
            </a:fld>
            <a:endParaRPr lang="en-US"/>
          </a:p>
        </p:txBody>
      </p:sp>
    </p:spTree>
    <p:extLst>
      <p:ext uri="{BB962C8B-B14F-4D97-AF65-F5344CB8AC3E}">
        <p14:creationId xmlns:p14="http://schemas.microsoft.com/office/powerpoint/2010/main" val="26071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geom_bar (chapters 3.7-3.9)</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diamonds</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bar</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cut</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a:t>
            </a:r>
            <a:r>
              <a:rPr lang="en-US">
                <a:latin typeface="Corbel" panose="020B0503020204020204" pitchFamily="34" charset="0"/>
                <a:cs typeface="Consolas" panose="020B0609020204030204" pitchFamily="49" charset="0"/>
              </a:rPr>
              <a:t>ggplot! I want to make </a:t>
            </a:r>
            <a:r>
              <a:rPr lang="en-US">
                <a:latin typeface="Corbel" panose="020B0503020204020204" pitchFamily="34" charset="0"/>
                <a:cs typeface="Consolas" panose="020B0609020204030204" pitchFamily="49" charset="0"/>
              </a:rPr>
              <a:t>a </a:t>
            </a:r>
            <a:r>
              <a:rPr lang="en-US" smtClean="0">
                <a:latin typeface="Corbel" panose="020B0503020204020204" pitchFamily="34" charset="0"/>
                <a:cs typeface="Consolas" panose="020B0609020204030204" pitchFamily="49" charset="0"/>
              </a:rPr>
              <a:t>plot with this dataset diamonds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it to be a </a:t>
            </a:r>
            <a:r>
              <a:rPr lang="en-US" b="1" smtClean="0">
                <a:latin typeface="Corbel" panose="020B0503020204020204" pitchFamily="34" charset="0"/>
                <a:cs typeface="Consolas" panose="020B0609020204030204" pitchFamily="49" charset="0"/>
              </a:rPr>
              <a:t>barplot</a:t>
            </a:r>
            <a:r>
              <a:rPr lang="en-US" smtClean="0">
                <a:latin typeface="Corbel" panose="020B0503020204020204" pitchFamily="34" charset="0"/>
                <a:cs typeface="Consolas" panose="020B0609020204030204" pitchFamily="49" charset="0"/>
              </a:rPr>
              <a:t> with cut on the x-axis..."</a:t>
            </a:r>
          </a:p>
          <a:p>
            <a:r>
              <a:rPr lang="en-US" smtClean="0">
                <a:latin typeface="Consolas" panose="020B0609020204030204" pitchFamily="49" charset="0"/>
                <a:cs typeface="Consolas" panose="020B0609020204030204" pitchFamily="49" charset="0"/>
              </a:rPr>
              <a:t>geom_bar(mapping </a:t>
            </a:r>
            <a:r>
              <a:rPr lang="en-US">
                <a:latin typeface="Consolas" panose="020B0609020204030204" pitchFamily="49" charset="0"/>
                <a:cs typeface="Consolas" panose="020B0609020204030204" pitchFamily="49" charset="0"/>
              </a:rPr>
              <a:t>= aes(x = cut, fill = clarity), position = "dodge")</a:t>
            </a:r>
          </a:p>
          <a:p>
            <a:r>
              <a:rPr lang="en-US" smtClean="0"/>
              <a:t>"with the bars color-filled by clarity, and put side by side."</a:t>
            </a:r>
          </a:p>
          <a:p>
            <a:r>
              <a:rPr lang="en-US" smtClean="0">
                <a:latin typeface="Corbel" panose="020B0503020204020204" pitchFamily="34" charset="0"/>
              </a:rPr>
              <a:t>+ coord_flip()</a:t>
            </a:r>
          </a:p>
          <a:p>
            <a:r>
              <a:rPr lang="en-US" smtClean="0">
                <a:latin typeface="Corbel" panose="020B0503020204020204" pitchFamily="34" charset="0"/>
              </a:rPr>
              <a:t>"and with the coordinate axes flipped."</a:t>
            </a:r>
            <a:endParaRPr lang="en-US">
              <a:latin typeface="Corbel" panose="020B0503020204020204" pitchFamily="34" charset="0"/>
            </a:endParaRPr>
          </a:p>
          <a:p>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18</a:t>
            </a:fld>
            <a:endParaRPr lang="en-US"/>
          </a:p>
        </p:txBody>
      </p:sp>
    </p:spTree>
    <p:extLst>
      <p:ext uri="{BB962C8B-B14F-4D97-AF65-F5344CB8AC3E}">
        <p14:creationId xmlns:p14="http://schemas.microsoft.com/office/powerpoint/2010/main" val="3124542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ggplot2</a:t>
            </a:r>
            <a:endParaRPr lang="en-US"/>
          </a:p>
        </p:txBody>
      </p:sp>
      <p:sp>
        <p:nvSpPr>
          <p:cNvPr id="3" name="Content Placeholder 2"/>
          <p:cNvSpPr>
            <a:spLocks noGrp="1"/>
          </p:cNvSpPr>
          <p:nvPr>
            <p:ph idx="1"/>
          </p:nvPr>
        </p:nvSpPr>
        <p:spPr/>
        <p:txBody>
          <a:bodyPr/>
          <a:lstStyle/>
          <a:p>
            <a:r>
              <a:rPr lang="en-US" smtClean="0"/>
              <a:t>"It's </a:t>
            </a:r>
            <a:r>
              <a:rPr lang="en-US"/>
              <a:t>hard to succintly describe how ggplot2 works because it embodies a deep philosophy of visualisation</a:t>
            </a:r>
            <a:r>
              <a:rPr lang="en-US" smtClean="0"/>
              <a:t>."</a:t>
            </a:r>
          </a:p>
          <a:p>
            <a:r>
              <a:rPr lang="en-US" smtClean="0"/>
              <a:t>But here's a simple example:</a:t>
            </a:r>
          </a:p>
          <a:p>
            <a:pPr marL="349200" lvl="1" indent="0">
              <a:buNone/>
            </a:pPr>
            <a:r>
              <a:rPr lang="en-US" smtClean="0"/>
              <a:t>ggplot(iris)+</a:t>
            </a:r>
          </a:p>
          <a:p>
            <a:pPr marL="349200" lvl="1" indent="0">
              <a:buNone/>
            </a:pPr>
            <a:r>
              <a:rPr lang="en-US" smtClean="0"/>
              <a:t>geom_point(aes(x=Sepal.Width, y=Sepal.Length, col=Species))</a:t>
            </a:r>
            <a:endParaRPr lang="en-US"/>
          </a:p>
          <a:p>
            <a:r>
              <a:rPr lang="en-US" smtClean="0"/>
              <a:t>Think of that as saying: "Hey ggplot, I want to make a graph out of the iris data </a:t>
            </a:r>
            <a:r>
              <a:rPr lang="en-US"/>
              <a:t>set. And I want there to be </a:t>
            </a:r>
            <a:r>
              <a:rPr lang="en-US" smtClean="0"/>
              <a:t>points, </a:t>
            </a:r>
            <a:r>
              <a:rPr lang="en-US"/>
              <a:t>so </a:t>
            </a:r>
            <a:r>
              <a:rPr lang="en-US" smtClean="0"/>
              <a:t>that Sepal.Width maps to their x coord., Sepal.Length to y coord., and Species to their color."</a:t>
            </a:r>
          </a:p>
          <a:p>
            <a:r>
              <a:rPr lang="en-US"/>
              <a:t>Please </a:t>
            </a:r>
            <a:r>
              <a:rPr lang="en-US" smtClean="0"/>
              <a:t>read </a:t>
            </a:r>
            <a:r>
              <a:rPr lang="en-US">
                <a:hlinkClick r:id="rId2" tooltip="http://r4ds.had.co.nz/data-visualisation.html"/>
              </a:rPr>
              <a:t>http://r4ds.had.co.nz/data-visualisation.html</a:t>
            </a:r>
            <a:endParaRPr lang="en-US"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19</a:t>
            </a:fld>
            <a:endParaRPr lang="en-US"/>
          </a:p>
        </p:txBody>
      </p:sp>
    </p:spTree>
    <p:extLst>
      <p:ext uri="{BB962C8B-B14F-4D97-AF65-F5344CB8AC3E}">
        <p14:creationId xmlns:p14="http://schemas.microsoft.com/office/powerpoint/2010/main" val="2176735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a:t>
            </a:r>
            <a:r>
              <a:rPr lang="en-US" smtClean="0"/>
              <a:t>etc</a:t>
            </a:r>
            <a:r>
              <a:rPr lang="en-US"/>
              <a:t>. and most importantly in the "R for data science" book, by Garrett </a:t>
            </a:r>
            <a:r>
              <a:rPr lang="en-US"/>
              <a:t>Grolemund </a:t>
            </a:r>
            <a:r>
              <a:rPr lang="en-US" smtClean="0"/>
              <a:t>and Hadley Wickham, available online.</a:t>
            </a:r>
            <a:endParaRPr lang="en-US" dirty="0" smtClean="0"/>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2017-03-08</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
            </a:r>
            <a:r>
              <a:rPr lang="en-US" smtClean="0"/>
              <a:t>ilter, arrange, select</a:t>
            </a:r>
            <a:endParaRPr lang="en-US"/>
          </a:p>
        </p:txBody>
      </p:sp>
      <p:sp>
        <p:nvSpPr>
          <p:cNvPr id="3" name="Content Placeholder 2"/>
          <p:cNvSpPr>
            <a:spLocks noGrp="1"/>
          </p:cNvSpPr>
          <p:nvPr>
            <p:ph idx="1"/>
          </p:nvPr>
        </p:nvSpPr>
        <p:spPr/>
        <p:txBody>
          <a:bodyPr/>
          <a:lstStyle/>
          <a:p>
            <a:r>
              <a:rPr lang="en-US" smtClean="0"/>
              <a:t>Please read </a:t>
            </a:r>
            <a:r>
              <a:rPr lang="en-US" smtClean="0">
                <a:hlinkClick r:id="rId2"/>
              </a:rPr>
              <a:t>http://r4ds.had.co.nz/transform.html</a:t>
            </a:r>
            <a:r>
              <a:rPr lang="en-US" smtClean="0"/>
              <a:t> and the Data Wrangling cheat sheet</a:t>
            </a:r>
            <a:endParaRPr lang="en-US" dirty="0" smtClean="0"/>
          </a:p>
          <a:p>
            <a:r>
              <a:rPr lang="en-US" i="1" dirty="0" smtClean="0"/>
              <a:t>filter</a:t>
            </a:r>
            <a:r>
              <a:rPr lang="en-US" dirty="0" smtClean="0"/>
              <a:t> is the function in </a:t>
            </a:r>
            <a:r>
              <a:rPr lang="en-US" i="1" dirty="0" err="1" smtClean="0"/>
              <a:t>dplyr</a:t>
            </a:r>
            <a:r>
              <a:rPr lang="en-US" dirty="0" smtClean="0"/>
              <a:t> that works like subset in base R</a:t>
            </a:r>
          </a:p>
          <a:p>
            <a:pPr lvl="1"/>
            <a:r>
              <a:rPr lang="en-US" dirty="0" smtClean="0"/>
              <a:t>note the ready made functions for random sampling, and extracting unique rows</a:t>
            </a:r>
          </a:p>
          <a:p>
            <a:r>
              <a:rPr lang="en-US" i="1"/>
              <a:t>arrange</a:t>
            </a:r>
            <a:r>
              <a:rPr lang="en-US"/>
              <a:t> is the function for arranging rows according to values of a </a:t>
            </a:r>
            <a:r>
              <a:rPr lang="en-US" smtClean="0"/>
              <a:t>column</a:t>
            </a:r>
            <a:endParaRPr lang="en-US" i="1" smtClean="0"/>
          </a:p>
          <a:p>
            <a:r>
              <a:rPr lang="en-US" i="1" smtClean="0"/>
              <a:t>select</a:t>
            </a:r>
            <a:r>
              <a:rPr lang="en-US" smtClean="0"/>
              <a:t> </a:t>
            </a:r>
            <a:r>
              <a:rPr lang="en-US" dirty="0" smtClean="0"/>
              <a:t>is the function for selecting columns</a:t>
            </a:r>
          </a:p>
          <a:p>
            <a:pPr lvl="1"/>
            <a:r>
              <a:rPr lang="en-US" dirty="0" smtClean="0"/>
              <a:t>note the </a:t>
            </a:r>
            <a:r>
              <a:rPr lang="en-US" smtClean="0"/>
              <a:t>helper functions</a:t>
            </a:r>
            <a:endParaRPr lang="en-US" dirty="0" smtClean="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20</a:t>
            </a:fld>
            <a:endParaRPr lang="en-US"/>
          </a:p>
        </p:txBody>
      </p:sp>
    </p:spTree>
    <p:extLst>
      <p:ext uri="{BB962C8B-B14F-4D97-AF65-F5344CB8AC3E}">
        <p14:creationId xmlns:p14="http://schemas.microsoft.com/office/powerpoint/2010/main" val="581569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variables</a:t>
            </a:r>
            <a:endParaRPr lang="en-US"/>
          </a:p>
        </p:txBody>
      </p:sp>
      <p:sp>
        <p:nvSpPr>
          <p:cNvPr id="3" name="Content Placeholder 2"/>
          <p:cNvSpPr>
            <a:spLocks noGrp="1"/>
          </p:cNvSpPr>
          <p:nvPr>
            <p:ph idx="1"/>
          </p:nvPr>
        </p:nvSpPr>
        <p:spPr/>
        <p:txBody>
          <a:bodyPr/>
          <a:lstStyle/>
          <a:p>
            <a:r>
              <a:rPr lang="en-US" i="1" dirty="0" smtClean="0"/>
              <a:t>mutate</a:t>
            </a:r>
            <a:r>
              <a:rPr lang="en-US" dirty="0" smtClean="0"/>
              <a:t> is the function for creating new variables</a:t>
            </a:r>
          </a:p>
          <a:p>
            <a:pPr lvl="1"/>
            <a:r>
              <a:rPr lang="en-US" dirty="0" smtClean="0"/>
              <a:t>related to </a:t>
            </a:r>
            <a:r>
              <a:rPr lang="en-US" i="1" dirty="0" smtClean="0"/>
              <a:t>with</a:t>
            </a:r>
            <a:r>
              <a:rPr lang="en-US" dirty="0" smtClean="0"/>
              <a:t> and </a:t>
            </a:r>
            <a:r>
              <a:rPr lang="en-US" i="1" dirty="0" smtClean="0"/>
              <a:t>within</a:t>
            </a:r>
            <a:r>
              <a:rPr lang="en-US" dirty="0" smtClean="0"/>
              <a:t> functions of base R: no need for the $ notation</a:t>
            </a:r>
          </a:p>
          <a:p>
            <a:pPr lvl="1"/>
            <a:r>
              <a:rPr lang="en-US" dirty="0" smtClean="0"/>
              <a:t>you can make many inside one function call, and use the new ones immediately</a:t>
            </a:r>
          </a:p>
          <a:p>
            <a:r>
              <a:rPr lang="en-US" i="1" dirty="0" smtClean="0"/>
              <a:t>transmute</a:t>
            </a:r>
            <a:r>
              <a:rPr lang="en-US" dirty="0" smtClean="0"/>
              <a:t> does the same but only keeps the created ones</a:t>
            </a:r>
          </a:p>
          <a:p>
            <a:r>
              <a:rPr lang="en-US" dirty="0" smtClean="0"/>
              <a:t>Both can be combined with </a:t>
            </a:r>
            <a:r>
              <a:rPr lang="en-US" b="1" dirty="0" smtClean="0"/>
              <a:t>window functions</a:t>
            </a:r>
          </a:p>
          <a:p>
            <a:pPr lvl="1"/>
            <a:r>
              <a:rPr lang="en-US" dirty="0" smtClean="0"/>
              <a:t>these are functions that take one vector and return another of the same length</a:t>
            </a:r>
          </a:p>
          <a:p>
            <a:pPr lvl="1"/>
            <a:r>
              <a:rPr lang="en-US" dirty="0" smtClean="0"/>
              <a:t>such as lags, ranks, cumulative sums </a:t>
            </a:r>
            <a:r>
              <a:rPr lang="en-US" dirty="0" err="1" smtClean="0"/>
              <a:t>etc</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21</a:t>
            </a:fld>
            <a:endParaRPr lang="en-US"/>
          </a:p>
        </p:txBody>
      </p:sp>
    </p:spTree>
    <p:extLst>
      <p:ext uri="{BB962C8B-B14F-4D97-AF65-F5344CB8AC3E}">
        <p14:creationId xmlns:p14="http://schemas.microsoft.com/office/powerpoint/2010/main" val="2924514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Summarising and grouping data</a:t>
            </a:r>
            <a:endParaRPr lang="en-US"/>
          </a:p>
        </p:txBody>
      </p:sp>
      <p:sp>
        <p:nvSpPr>
          <p:cNvPr id="3" name="Content Placeholder 2"/>
          <p:cNvSpPr>
            <a:spLocks noGrp="1"/>
          </p:cNvSpPr>
          <p:nvPr>
            <p:ph idx="1"/>
          </p:nvPr>
        </p:nvSpPr>
        <p:spPr/>
        <p:txBody>
          <a:bodyPr/>
          <a:lstStyle/>
          <a:p>
            <a:r>
              <a:rPr lang="en-US" i="1" dirty="0" err="1" smtClean="0"/>
              <a:t>summarise</a:t>
            </a:r>
            <a:r>
              <a:rPr lang="en-US" dirty="0" smtClean="0"/>
              <a:t> uses </a:t>
            </a:r>
            <a:r>
              <a:rPr lang="en-US" b="1" dirty="0" smtClean="0"/>
              <a:t>summary functions </a:t>
            </a:r>
            <a:r>
              <a:rPr lang="en-US" dirty="0" smtClean="0"/>
              <a:t>to create a single value out of a vector (not to be confused with </a:t>
            </a:r>
            <a:r>
              <a:rPr lang="en-US" i="1" dirty="0" smtClean="0"/>
              <a:t>summary</a:t>
            </a:r>
            <a:r>
              <a:rPr lang="en-US" dirty="0" smtClean="0"/>
              <a:t> of base R!)</a:t>
            </a:r>
          </a:p>
          <a:p>
            <a:r>
              <a:rPr lang="en-US" dirty="0" smtClean="0"/>
              <a:t>perhaps makes more sense in the</a:t>
            </a:r>
            <a:r>
              <a:rPr lang="en-US" i="1" dirty="0" smtClean="0"/>
              <a:t> </a:t>
            </a:r>
            <a:r>
              <a:rPr lang="en-US" i="1" dirty="0" err="1" smtClean="0"/>
              <a:t>summarise_each</a:t>
            </a:r>
            <a:r>
              <a:rPr lang="en-US" i="1" dirty="0" smtClean="0"/>
              <a:t> </a:t>
            </a:r>
            <a:r>
              <a:rPr lang="en-US" dirty="0" smtClean="0"/>
              <a:t>version</a:t>
            </a:r>
          </a:p>
          <a:p>
            <a:r>
              <a:rPr lang="en-US" dirty="0" smtClean="0"/>
              <a:t>makes much more sense when combined with grouping:</a:t>
            </a:r>
          </a:p>
          <a:p>
            <a:pPr lvl="1"/>
            <a:r>
              <a:rPr lang="en-US" i="1" dirty="0" err="1" smtClean="0"/>
              <a:t>group_by</a:t>
            </a:r>
            <a:r>
              <a:rPr lang="en-US" dirty="0" smtClean="0"/>
              <a:t> creates a new data frame that is internally split in to parts according to the values of one of the variables (factor, or factor-like)</a:t>
            </a:r>
          </a:p>
          <a:p>
            <a:pPr lvl="1"/>
            <a:r>
              <a:rPr lang="en-US" i="1" dirty="0" err="1" smtClean="0"/>
              <a:t>summarise</a:t>
            </a:r>
            <a:r>
              <a:rPr lang="en-US" dirty="0" smtClean="0"/>
              <a:t> on the grouped data will do the summary </a:t>
            </a:r>
            <a:r>
              <a:rPr lang="en-US" b="1" dirty="0" smtClean="0"/>
              <a:t>by group!</a:t>
            </a:r>
          </a:p>
          <a:p>
            <a:pPr lvl="1"/>
            <a:r>
              <a:rPr lang="en-US" dirty="0" smtClean="0"/>
              <a:t>this is related to </a:t>
            </a:r>
            <a:r>
              <a:rPr lang="en-US" i="1" dirty="0" smtClean="0"/>
              <a:t>aggregate</a:t>
            </a:r>
            <a:r>
              <a:rPr lang="en-US" dirty="0" smtClean="0"/>
              <a:t> of base R</a:t>
            </a:r>
          </a:p>
          <a:p>
            <a:r>
              <a:rPr lang="en-US" dirty="0" smtClean="0"/>
              <a:t>grouping also works with the window functions of </a:t>
            </a:r>
            <a:r>
              <a:rPr lang="en-US" i="1" dirty="0" smtClean="0"/>
              <a:t>transmute</a:t>
            </a:r>
          </a:p>
          <a:p>
            <a:pPr lvl="1"/>
            <a:r>
              <a:rPr lang="en-US" dirty="0" smtClean="0"/>
              <a:t>will do e.g. ranks within the group levels, not in total</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22</a:t>
            </a:fld>
            <a:endParaRPr lang="en-US"/>
          </a:p>
        </p:txBody>
      </p:sp>
    </p:spTree>
    <p:extLst>
      <p:ext uri="{BB962C8B-B14F-4D97-AF65-F5344CB8AC3E}">
        <p14:creationId xmlns:p14="http://schemas.microsoft.com/office/powerpoint/2010/main" val="4277279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Pipe</a:t>
            </a:r>
            <a:endParaRPr lang="en-US"/>
          </a:p>
        </p:txBody>
      </p:sp>
      <p:sp>
        <p:nvSpPr>
          <p:cNvPr id="3" name="Content Placeholder 2"/>
          <p:cNvSpPr>
            <a:spLocks noGrp="1"/>
          </p:cNvSpPr>
          <p:nvPr>
            <p:ph idx="1"/>
          </p:nvPr>
        </p:nvSpPr>
        <p:spPr>
          <a:xfrm>
            <a:off x="609600" y="1600200"/>
            <a:ext cx="9247321" cy="4525963"/>
          </a:xfrm>
        </p:spPr>
        <p:txBody>
          <a:bodyPr/>
          <a:lstStyle/>
          <a:p>
            <a:r>
              <a:rPr lang="en-US" smtClean="0"/>
              <a:t>Piping improves readability of the R code, and also helps simultaneous thinking and writing</a:t>
            </a:r>
          </a:p>
          <a:p>
            <a:r>
              <a:rPr lang="en-US" smtClean="0"/>
              <a:t>Choose between these:</a:t>
            </a:r>
          </a:p>
          <a:p>
            <a:pPr lvl="1"/>
            <a:r>
              <a:rPr lang="en-US" i="1"/>
              <a:t>iris.new &lt;- mutate(iris,s.area=Sepal.Width*Sepal.Length)</a:t>
            </a:r>
            <a:br>
              <a:rPr lang="en-US" i="1"/>
            </a:br>
            <a:r>
              <a:rPr lang="en-US" i="1"/>
              <a:t>filter(iris.new,s.area&lt;15</a:t>
            </a:r>
            <a:r>
              <a:rPr lang="en-US" i="1" smtClean="0"/>
              <a:t>)</a:t>
            </a:r>
          </a:p>
          <a:p>
            <a:pPr lvl="1"/>
            <a:r>
              <a:rPr lang="en-US" i="1" smtClean="0"/>
              <a:t>filter(mutate(iris,s.area=Sepal.Width*Sepal.Length),s.area&lt;15)</a:t>
            </a:r>
            <a:endParaRPr lang="en-US" i="1"/>
          </a:p>
          <a:p>
            <a:pPr lvl="1"/>
            <a:r>
              <a:rPr lang="en-US" i="1" smtClean="0"/>
              <a:t>mutate(iris,s.area=Sepal.Width*Sepal.Length) %&gt;% </a:t>
            </a:r>
            <a:br>
              <a:rPr lang="en-US" i="1" smtClean="0"/>
            </a:br>
            <a:r>
              <a:rPr lang="en-US" i="1" smtClean="0"/>
              <a:t>filter(s.area&lt;15)</a:t>
            </a:r>
          </a:p>
          <a:p>
            <a:r>
              <a:rPr lang="en-US" smtClean="0"/>
              <a:t>the result on the left becomes the first argument on the right:</a:t>
            </a:r>
            <a:br>
              <a:rPr lang="en-US" smtClean="0"/>
            </a:br>
            <a:r>
              <a:rPr lang="en-US" i="1"/>
              <a:t>firstfun(x) %&gt;% </a:t>
            </a:r>
            <a:r>
              <a:rPr lang="en-US" i="1" smtClean="0"/>
              <a:t>secondfun(y) </a:t>
            </a:r>
            <a:r>
              <a:rPr lang="en-US"/>
              <a:t>is the same as </a:t>
            </a:r>
            <a:r>
              <a:rPr lang="en-US" i="1" smtClean="0"/>
              <a:t>secondfun(firstfun(x),y)</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23</a:t>
            </a:fld>
            <a:endParaRPr lang="en-US"/>
          </a:p>
        </p:txBody>
      </p:sp>
    </p:spTree>
    <p:extLst>
      <p:ext uri="{BB962C8B-B14F-4D97-AF65-F5344CB8AC3E}">
        <p14:creationId xmlns:p14="http://schemas.microsoft.com/office/powerpoint/2010/main" val="1368817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dirty="0" smtClean="0"/>
              <a:t>Please also read through the vignette of </a:t>
            </a:r>
            <a:r>
              <a:rPr lang="en-US" i="1" dirty="0" err="1" smtClean="0"/>
              <a:t>tidyr</a:t>
            </a:r>
            <a:r>
              <a:rPr lang="en-US" dirty="0" smtClean="0"/>
              <a:t> package and/or the JSS article</a:t>
            </a:r>
          </a:p>
          <a:p>
            <a:r>
              <a:rPr lang="en-US" dirty="0" smtClean="0"/>
              <a:t>The 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24</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25</a:t>
            </a:fld>
            <a:endParaRPr lang="en-US"/>
          </a:p>
        </p:txBody>
      </p:sp>
    </p:spTree>
    <p:extLst>
      <p:ext uri="{BB962C8B-B14F-4D97-AF65-F5344CB8AC3E}">
        <p14:creationId xmlns:p14="http://schemas.microsoft.com/office/powerpoint/2010/main" val="434757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the cheat sheet 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and history</a:t>
            </a:r>
          </a:p>
          <a:p>
            <a:pPr lvl="1"/>
            <a:r>
              <a:rPr lang="en-US" dirty="0" smtClean="0"/>
              <a:t>bottom right</a:t>
            </a:r>
            <a:r>
              <a:rPr lang="en-US" smtClean="0"/>
              <a:t>: 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a:t>
            </a:fld>
            <a:endParaRPr lang="en-US"/>
          </a:p>
        </p:txBody>
      </p:sp>
    </p:spTree>
    <p:extLst>
      <p:ext uri="{BB962C8B-B14F-4D97-AF65-F5344CB8AC3E}">
        <p14:creationId xmlns:p14="http://schemas.microsoft.com/office/powerpoint/2010/main" val="2433974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a:t>
            </a:r>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4</a:t>
            </a:fld>
            <a:endParaRPr lang="en-US"/>
          </a:p>
        </p:txBody>
      </p:sp>
    </p:spTree>
    <p:extLst>
      <p:ext uri="{BB962C8B-B14F-4D97-AF65-F5344CB8AC3E}">
        <p14:creationId xmlns:p14="http://schemas.microsoft.com/office/powerpoint/2010/main" val="309898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303120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Tibble and data.table</a:t>
            </a:r>
            <a:endParaRPr lang="en-US"/>
          </a:p>
        </p:txBody>
      </p:sp>
      <p:sp>
        <p:nvSpPr>
          <p:cNvPr id="3" name="Content Placeholder 2"/>
          <p:cNvSpPr>
            <a:spLocks noGrp="1"/>
          </p:cNvSpPr>
          <p:nvPr>
            <p:ph idx="1"/>
          </p:nvPr>
        </p:nvSpPr>
        <p:spPr/>
        <p:txBody>
          <a:bodyPr/>
          <a:lstStyle/>
          <a:p>
            <a:r>
              <a:rPr lang="en-US" i="1" dirty="0" err="1" smtClean="0"/>
              <a:t>tibble</a:t>
            </a:r>
            <a:r>
              <a:rPr lang="en-US" dirty="0" smtClean="0"/>
              <a:t> and </a:t>
            </a:r>
            <a:r>
              <a:rPr lang="en-US" i="1" dirty="0" err="1" smtClean="0"/>
              <a:t>data.table</a:t>
            </a:r>
            <a:r>
              <a:rPr lang="en-US" dirty="0" smtClean="0"/>
              <a:t> are enhanced versions of the base R </a:t>
            </a:r>
            <a:r>
              <a:rPr lang="en-US" i="1" dirty="0" err="1" smtClean="0"/>
              <a:t>data.frame</a:t>
            </a:r>
            <a:r>
              <a:rPr lang="en-US" dirty="0" smtClean="0"/>
              <a:t>, implemented in packages with the same names</a:t>
            </a:r>
          </a:p>
          <a:p>
            <a:pPr lvl="1"/>
            <a:r>
              <a:rPr lang="en-US" i="1" dirty="0" err="1" smtClean="0"/>
              <a:t>tibble</a:t>
            </a:r>
            <a:r>
              <a:rPr lang="en-US" dirty="0" smtClean="0"/>
              <a:t> is included in the</a:t>
            </a:r>
            <a:r>
              <a:rPr lang="en-US" i="1" dirty="0" smtClean="0"/>
              <a:t> </a:t>
            </a:r>
            <a:r>
              <a:rPr lang="en-US" i="1" dirty="0" err="1" smtClean="0"/>
              <a:t>tidyverse</a:t>
            </a:r>
            <a:r>
              <a:rPr lang="en-US" i="1" dirty="0" smtClean="0"/>
              <a:t> </a:t>
            </a:r>
            <a:r>
              <a:rPr lang="en-US" dirty="0" smtClean="0"/>
              <a:t>collection, </a:t>
            </a:r>
            <a:r>
              <a:rPr lang="en-US" i="1" dirty="0" err="1" smtClean="0"/>
              <a:t>data.table</a:t>
            </a:r>
            <a:r>
              <a:rPr lang="en-US" dirty="0" smtClean="0"/>
              <a:t> you would need to install yourself - or possibly </a:t>
            </a:r>
            <a:r>
              <a:rPr lang="en-US" dirty="0" err="1" smtClean="0"/>
              <a:t>RStudio</a:t>
            </a:r>
            <a:r>
              <a:rPr lang="en-US" dirty="0" smtClean="0"/>
              <a:t> will automatically install it for you when needed</a:t>
            </a:r>
          </a:p>
          <a:p>
            <a:r>
              <a:rPr lang="en-US" dirty="0" smtClean="0"/>
              <a:t>(At the time of writing this) </a:t>
            </a:r>
            <a:r>
              <a:rPr lang="en-US" dirty="0" err="1" smtClean="0"/>
              <a:t>RStudio's</a:t>
            </a:r>
            <a:r>
              <a:rPr lang="en-US" dirty="0" smtClean="0"/>
              <a:t> data import wizard will produce (at least) </a:t>
            </a:r>
            <a:r>
              <a:rPr lang="en-US" dirty="0" err="1" smtClean="0"/>
              <a:t>tibbles</a:t>
            </a:r>
            <a:endParaRPr lang="en-US" dirty="0" smtClean="0"/>
          </a:p>
          <a:p>
            <a:r>
              <a:rPr lang="en-US" dirty="0" smtClean="0"/>
              <a:t>Both work just like a data frame, but better</a:t>
            </a:r>
          </a:p>
          <a:p>
            <a:pPr lvl="1"/>
            <a:r>
              <a:rPr lang="en-US" dirty="0" smtClean="0"/>
              <a:t>except when they don't</a:t>
            </a:r>
          </a:p>
          <a:p>
            <a:pPr lvl="1"/>
            <a:r>
              <a:rPr lang="en-US" dirty="0" smtClean="0"/>
              <a:t>both actually </a:t>
            </a:r>
            <a:r>
              <a:rPr lang="en-US" b="1" dirty="0" smtClean="0"/>
              <a:t>are</a:t>
            </a:r>
            <a:r>
              <a:rPr lang="en-US" dirty="0" smtClean="0"/>
              <a:t> </a:t>
            </a:r>
            <a:r>
              <a:rPr lang="en-US" dirty="0" err="1" smtClean="0"/>
              <a:t>data.frames</a:t>
            </a:r>
            <a:r>
              <a:rPr lang="en-US" dirty="0" smtClean="0"/>
              <a:t>, in a sense: </a:t>
            </a:r>
            <a:r>
              <a:rPr lang="en-US" i="1" dirty="0" err="1" smtClean="0"/>
              <a:t>is.data.frame</a:t>
            </a:r>
            <a:r>
              <a:rPr lang="en-US" i="1" dirty="0" smtClean="0"/>
              <a:t>()</a:t>
            </a:r>
            <a:r>
              <a:rPr lang="en-US" dirty="0" smtClean="0"/>
              <a:t> will return </a:t>
            </a:r>
            <a:r>
              <a:rPr lang="en-US" i="1" dirty="0" smtClean="0"/>
              <a:t>TRUE</a:t>
            </a:r>
            <a:endParaRPr lang="en-US" i="1" dirty="0"/>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31835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choices match to the arguments of </a:t>
            </a:r>
            <a:r>
              <a:rPr lang="en-US" i="1" smtClean="0"/>
              <a:t>readr::read_csv</a:t>
            </a:r>
            <a:r>
              <a:rPr lang="en-US" smtClean="0"/>
              <a:t> function</a:t>
            </a:r>
          </a:p>
          <a:p>
            <a:pPr lvl="1"/>
            <a:r>
              <a:rPr lang="en-US" smtClean="0"/>
              <a:t>things like row names will be a problem </a:t>
            </a:r>
          </a:p>
          <a:p>
            <a:r>
              <a:rPr lang="en-US" smtClean="0"/>
              <a:t>the wizard creates a piece of code that will actually do the importing</a:t>
            </a:r>
          </a:p>
          <a:p>
            <a:pPr lvl="1"/>
            <a:r>
              <a:rPr lang="en-US" smtClean="0"/>
              <a:t>you might want to save, edit and rerun it in your script</a:t>
            </a:r>
            <a:endParaRPr lang="en-US"/>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3.2.2 Creating </a:t>
            </a:r>
            <a:r>
              <a:rPr lang="fi-FI"/>
              <a:t>a </a:t>
            </a:r>
            <a:r>
              <a:rPr lang="fi-FI" smtClean="0"/>
              <a:t>ggplot</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a:t>
            </a:r>
            <a:r>
              <a:rPr lang="en-US">
                <a:latin typeface="Consolas" panose="020B0609020204030204" pitchFamily="49" charset="0"/>
                <a:cs typeface="Consolas" panose="020B0609020204030204" pitchFamily="49" charset="0"/>
              </a:rPr>
              <a:t>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a:latin typeface="Consolas" panose="020B0609020204030204" pitchFamily="49" charset="0"/>
                <a:cs typeface="Consolas" panose="020B0609020204030204" pitchFamily="49" charset="0"/>
              </a:rPr>
              <a:t>hwy</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146626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3.2.3 A </a:t>
            </a:r>
            <a:r>
              <a:rPr lang="fi-FI"/>
              <a:t>graphing </a:t>
            </a:r>
            <a:r>
              <a:rPr lang="fi-FI" smtClean="0"/>
              <a:t>template</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&lt;DATA&gt;) + </a:t>
            </a:r>
            <a:r>
              <a:rPr lang="en-US">
                <a:latin typeface="Consolas" panose="020B0609020204030204" pitchFamily="49" charset="0"/>
                <a:cs typeface="Consolas" panose="020B0609020204030204" pitchFamily="49" charset="0"/>
              </a:rPr>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&lt;</a:t>
            </a:r>
            <a:r>
              <a:rPr lang="en-US">
                <a:latin typeface="Consolas" panose="020B0609020204030204" pitchFamily="49" charset="0"/>
                <a:cs typeface="Consolas" panose="020B0609020204030204" pitchFamily="49" charset="0"/>
              </a:rPr>
              <a:t>GEOM_FUNCTION&gt;(mapping </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aes</a:t>
            </a:r>
            <a:r>
              <a:rPr lang="en-US">
                <a:latin typeface="Consolas" panose="020B0609020204030204" pitchFamily="49" charset="0"/>
                <a:cs typeface="Consolas" panose="020B0609020204030204" pitchFamily="49" charset="0"/>
              </a:rPr>
              <a:t>(&lt;</a:t>
            </a:r>
            <a:r>
              <a:rPr lang="en-US">
                <a:latin typeface="Consolas" panose="020B0609020204030204" pitchFamily="49" charset="0"/>
                <a:cs typeface="Consolas" panose="020B0609020204030204" pitchFamily="49" charset="0"/>
              </a:rPr>
              <a:t>MAPPINGS</a:t>
            </a:r>
            <a:r>
              <a:rPr lang="en-US" smtClean="0">
                <a:latin typeface="Consolas" panose="020B0609020204030204" pitchFamily="49" charset="0"/>
                <a:cs typeface="Consolas" panose="020B0609020204030204" pitchFamily="49" charset="0"/>
              </a:rPr>
              <a:t>&gt;))</a:t>
            </a:r>
          </a:p>
          <a:p>
            <a:r>
              <a:rPr lang="en-US">
                <a:latin typeface="Corbel" panose="020B0503020204020204" pitchFamily="34" charset="0"/>
                <a:cs typeface="Consolas" panose="020B0609020204030204" pitchFamily="49" charset="0"/>
              </a:rPr>
              <a:t>"Hey ggplot! I want to make a plot with this </a:t>
            </a:r>
            <a:r>
              <a:rPr lang="en-US">
                <a:latin typeface="Corbel" panose="020B0503020204020204" pitchFamily="34" charset="0"/>
                <a:cs typeface="Consolas" panose="020B0609020204030204" pitchFamily="49" charset="0"/>
              </a:rPr>
              <a:t>dataset </a:t>
            </a:r>
            <a:r>
              <a:rPr lang="en-US" smtClean="0">
                <a:latin typeface="Corbel" panose="020B0503020204020204" pitchFamily="34" charset="0"/>
                <a:cs typeface="Consolas" panose="020B0609020204030204" pitchFamily="49" charset="0"/>
              </a:rPr>
              <a:t>&lt;DATA&gt; </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and</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I want there to </a:t>
            </a:r>
            <a:r>
              <a:rPr lang="en-US">
                <a:latin typeface="Corbel" panose="020B0503020204020204" pitchFamily="34" charset="0"/>
                <a:cs typeface="Consolas" panose="020B0609020204030204" pitchFamily="49" charset="0"/>
              </a:rPr>
              <a:t>be </a:t>
            </a:r>
            <a:r>
              <a:rPr lang="en-US" smtClean="0">
                <a:latin typeface="Corbel" panose="020B0503020204020204" pitchFamily="34" charset="0"/>
                <a:cs typeface="Consolas" panose="020B0609020204030204" pitchFamily="49" charset="0"/>
              </a:rPr>
              <a:t>a &lt;GEOM&gt; </a:t>
            </a:r>
            <a:r>
              <a:rPr lang="en-US">
                <a:latin typeface="Corbel" panose="020B0503020204020204" pitchFamily="34" charset="0"/>
                <a:cs typeface="Consolas" panose="020B0609020204030204" pitchFamily="49" charset="0"/>
              </a:rPr>
              <a:t>with </a:t>
            </a:r>
            <a:r>
              <a:rPr lang="en-US" smtClean="0">
                <a:latin typeface="Corbel" panose="020B0503020204020204" pitchFamily="34" charset="0"/>
                <a:cs typeface="Consolas" panose="020B0609020204030204" pitchFamily="49" charset="0"/>
              </a:rPr>
              <a:t>such and such &lt;MAPPINGS&gt;"</a:t>
            </a:r>
            <a:endParaRPr lang="en-US">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2017-03-08</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1633994728"/>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279921-A1B4-472D-B7BD-F638B6892104}">
  <ds:schemaRefs>
    <ds:schemaRef ds:uri="http://schemas.microsoft.com/office/2006/documentManagement/types"/>
    <ds:schemaRef ds:uri="http://schemas.openxmlformats.org/package/2006/metadata/core-properties"/>
    <ds:schemaRef ds:uri="http://purl.org/dc/dcmitype/"/>
    <ds:schemaRef ds:uri="http://www.w3.org/XML/1998/namespace"/>
    <ds:schemaRef ds:uri="http://schemas.microsoft.com/sharepoint/v3"/>
    <ds:schemaRef ds:uri="b542780c-f3c1-48de-9090-e65480539529"/>
    <ds:schemaRef ds:uri="http://purl.org/dc/term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2694</TotalTime>
  <Words>1487</Words>
  <Application>Microsoft Office PowerPoint</Application>
  <PresentationFormat>Widescreen</PresentationFormat>
  <Paragraphs>208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MS PGothic</vt:lpstr>
      <vt:lpstr>Arial</vt:lpstr>
      <vt:lpstr>Calibri</vt:lpstr>
      <vt:lpstr>Candara</vt:lpstr>
      <vt:lpstr>Consolas</vt:lpstr>
      <vt:lpstr>Corbel</vt:lpstr>
      <vt:lpstr>Courier New</vt:lpstr>
      <vt:lpstr>Verdana</vt:lpstr>
      <vt:lpstr>Wingdings</vt:lpstr>
      <vt:lpstr>CSC_ppt_pohja_12.5.2016_candara</vt:lpstr>
      <vt:lpstr>Data wrangling with R and RStudio</vt:lpstr>
      <vt:lpstr>Foreword</vt:lpstr>
      <vt:lpstr>RStudio interface</vt:lpstr>
      <vt:lpstr>RStudio interface</vt:lpstr>
      <vt:lpstr>RStudio interface</vt:lpstr>
      <vt:lpstr>Tibble and data.table</vt:lpstr>
      <vt:lpstr>Data import wizard</vt:lpstr>
      <vt:lpstr>3.2.2 Creating a ggplot</vt:lpstr>
      <vt:lpstr>3.2.3 A graphing template</vt:lpstr>
      <vt:lpstr>3.2.4 Exercises</vt:lpstr>
      <vt:lpstr>3.3 Aesthetic mapping</vt:lpstr>
      <vt:lpstr>3.3.1 Exercises</vt:lpstr>
      <vt:lpstr>3.5 Facets</vt:lpstr>
      <vt:lpstr>3.5.1 Exercises</vt:lpstr>
      <vt:lpstr>3.6 Geometric objects</vt:lpstr>
      <vt:lpstr>3.6 Geometric objects (contd.)</vt:lpstr>
      <vt:lpstr>3.5.1 Exercises</vt:lpstr>
      <vt:lpstr>geom_bar (chapters 3.7-3.9)</vt:lpstr>
      <vt:lpstr>ggplot2</vt:lpstr>
      <vt:lpstr>filter, arrange, select</vt:lpstr>
      <vt:lpstr>Making new variables</vt:lpstr>
      <vt:lpstr>Summarising and grouping data</vt:lpstr>
      <vt:lpstr>Pipe</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67</cp:revision>
  <cp:lastPrinted>2016-02-24T09:01:08Z</cp:lastPrinted>
  <dcterms:created xsi:type="dcterms:W3CDTF">2017-02-20T12:06:17Z</dcterms:created>
  <dcterms:modified xsi:type="dcterms:W3CDTF">2018-02-02T10:00:29Z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