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63" r:id="rId8"/>
    <p:sldId id="259" r:id="rId9"/>
    <p:sldId id="264" r:id="rId10"/>
    <p:sldId id="260" r:id="rId11"/>
    <p:sldId id="265" r:id="rId12"/>
    <p:sldId id="266" r:id="rId13"/>
    <p:sldId id="267" r:id="rId14"/>
    <p:sldId id="268" r:id="rId15"/>
    <p:sldId id="262" r:id="rId16"/>
    <p:sldId id="269" r:id="rId17"/>
  </p:sldIdLst>
  <p:sldSz cx="12192000" cy="6858000"/>
  <p:notesSz cx="7102475" cy="10234613"/>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EF"/>
    <a:srgbClr val="F7C4DE"/>
    <a:srgbClr val="E0BFD6"/>
    <a:srgbClr val="E21776"/>
    <a:srgbClr val="00C7B2"/>
    <a:srgbClr val="000000"/>
    <a:srgbClr val="74003D"/>
    <a:srgbClr val="094C5F"/>
    <a:srgbClr val="912D6A"/>
    <a:srgbClr val="2D4B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napToObjects="1">
      <p:cViewPr varScale="1">
        <p:scale>
          <a:sx n="74" d="100"/>
          <a:sy n="74" d="100"/>
        </p:scale>
        <p:origin x="576"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3" name="Date Placeholder 2"/>
          <p:cNvSpPr>
            <a:spLocks noGrp="1"/>
          </p:cNvSpPr>
          <p:nvPr>
            <p:ph type="dt" sz="quarter"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mn-lt"/>
                <a:ea typeface="+mn-ea"/>
                <a:cs typeface="+mn-cs"/>
              </a:defRPr>
            </a:lvl1pPr>
          </a:lstStyle>
          <a:p>
            <a:pPr>
              <a:defRPr/>
            </a:pPr>
            <a:fld id="{3D8217E5-055C-8B4C-948A-227E87179646}" type="datetimeFigureOut">
              <a:rPr lang="en-US">
                <a:latin typeface="Corbel"/>
              </a:rPr>
              <a:pPr>
                <a:defRPr/>
              </a:pPr>
              <a:t>2/23/2017</a:t>
            </a:fld>
            <a:endParaRPr lang="en-US" dirty="0">
              <a:latin typeface="Corbel"/>
            </a:endParaRPr>
          </a:p>
        </p:txBody>
      </p:sp>
      <p:sp>
        <p:nvSpPr>
          <p:cNvPr id="4" name="Footer Placeholder 3"/>
          <p:cNvSpPr>
            <a:spLocks noGrp="1"/>
          </p:cNvSpPr>
          <p:nvPr>
            <p:ph type="ftr" sz="quarter" idx="2"/>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mn-lt"/>
                <a:ea typeface="+mn-ea"/>
                <a:cs typeface="+mn-cs"/>
              </a:defRPr>
            </a:lvl1pPr>
          </a:lstStyle>
          <a:p>
            <a:pPr>
              <a:defRPr/>
            </a:pPr>
            <a:fld id="{276A7EE2-7C0B-264E-82A0-7B9E3ADFCCF3}" type="slidenum">
              <a:rPr lang="en-US">
                <a:latin typeface="Corbel"/>
              </a:rPr>
              <a:pPr>
                <a:defRPr/>
              </a:pPr>
              <a:t>‹#›</a:t>
            </a:fld>
            <a:endParaRPr lang="en-US" dirty="0">
              <a:latin typeface="Corbel"/>
            </a:endParaRPr>
          </a:p>
        </p:txBody>
      </p:sp>
    </p:spTree>
    <p:extLst>
      <p:ext uri="{BB962C8B-B14F-4D97-AF65-F5344CB8AC3E}">
        <p14:creationId xmlns:p14="http://schemas.microsoft.com/office/powerpoint/2010/main" val="1842032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3" name="Date Placeholder 2"/>
          <p:cNvSpPr>
            <a:spLocks noGrp="1"/>
          </p:cNvSpPr>
          <p:nvPr>
            <p:ph type="dt"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Corbel"/>
                <a:ea typeface="+mn-ea"/>
                <a:cs typeface="+mn-cs"/>
              </a:defRPr>
            </a:lvl1pPr>
          </a:lstStyle>
          <a:p>
            <a:pPr>
              <a:defRPr/>
            </a:pPr>
            <a:fld id="{61F5205D-2639-B948-A803-C6A4E0194457}" type="datetimeFigureOut">
              <a:rPr lang="en-US" smtClean="0"/>
              <a:pPr>
                <a:defRPr/>
              </a:pPr>
              <a:t>2/23/2017</a:t>
            </a:fld>
            <a:endParaRPr lang="en-US" dirty="0"/>
          </a:p>
        </p:txBody>
      </p:sp>
      <p:sp>
        <p:nvSpPr>
          <p:cNvPr id="4" name="Slide Image Placehold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pPr lvl="0"/>
            <a:endParaRPr lang="en-US" noProof="0" dirty="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9066" tIns="49533" rIns="99066" bIns="49533" rtlCol="0"/>
          <a:lstStyle/>
          <a:p>
            <a:pPr lvl="0"/>
            <a:r>
              <a:rPr lang="fi-FI" noProof="0" dirty="0" err="1" smtClean="0"/>
              <a:t>Click</a:t>
            </a:r>
            <a:r>
              <a:rPr lang="fi-FI" noProof="0" dirty="0" smtClean="0"/>
              <a:t> to </a:t>
            </a:r>
            <a:r>
              <a:rPr lang="fi-FI" noProof="0" dirty="0" err="1" smtClean="0"/>
              <a:t>edit</a:t>
            </a:r>
            <a:r>
              <a:rPr lang="fi-FI" noProof="0" dirty="0" smtClean="0"/>
              <a:t> </a:t>
            </a:r>
            <a:r>
              <a:rPr lang="fi-FI" noProof="0" dirty="0" err="1" smtClean="0"/>
              <a:t>Master</a:t>
            </a:r>
            <a:r>
              <a:rPr lang="fi-FI" noProof="0" dirty="0" smtClean="0"/>
              <a:t> </a:t>
            </a:r>
            <a:r>
              <a:rPr lang="fi-FI" noProof="0" dirty="0" err="1" smtClean="0"/>
              <a:t>text</a:t>
            </a:r>
            <a:r>
              <a:rPr lang="fi-FI" noProof="0" dirty="0" smtClean="0"/>
              <a:t> </a:t>
            </a:r>
            <a:r>
              <a:rPr lang="fi-FI" noProof="0" dirty="0" err="1" smtClean="0"/>
              <a:t>styles</a:t>
            </a:r>
            <a:endParaRPr lang="fi-FI" noProof="0" dirty="0" smtClean="0"/>
          </a:p>
          <a:p>
            <a:pPr lvl="1"/>
            <a:r>
              <a:rPr lang="fi-FI" noProof="0" dirty="0" smtClean="0"/>
              <a:t>Second </a:t>
            </a:r>
            <a:r>
              <a:rPr lang="fi-FI" noProof="0" dirty="0" err="1" smtClean="0"/>
              <a:t>level</a:t>
            </a:r>
            <a:endParaRPr lang="fi-FI" noProof="0" dirty="0" smtClean="0"/>
          </a:p>
          <a:p>
            <a:pPr lvl="2"/>
            <a:r>
              <a:rPr lang="fi-FI" noProof="0" dirty="0" smtClean="0"/>
              <a:t>Third </a:t>
            </a:r>
            <a:r>
              <a:rPr lang="fi-FI" noProof="0" dirty="0" err="1" smtClean="0"/>
              <a:t>level</a:t>
            </a:r>
            <a:endParaRPr lang="fi-FI" noProof="0" dirty="0" smtClean="0"/>
          </a:p>
          <a:p>
            <a:pPr lvl="3"/>
            <a:r>
              <a:rPr lang="fi-FI" noProof="0" dirty="0" err="1" smtClean="0"/>
              <a:t>Fourth</a:t>
            </a:r>
            <a:r>
              <a:rPr lang="fi-FI" noProof="0" dirty="0" smtClean="0"/>
              <a:t> </a:t>
            </a:r>
            <a:r>
              <a:rPr lang="fi-FI" noProof="0" dirty="0" err="1" smtClean="0"/>
              <a:t>level</a:t>
            </a:r>
            <a:endParaRPr lang="fi-FI" noProof="0" dirty="0" smtClean="0"/>
          </a:p>
          <a:p>
            <a:pPr lvl="4"/>
            <a:r>
              <a:rPr lang="fi-FI" noProof="0" dirty="0" err="1" smtClean="0"/>
              <a:t>Fifth</a:t>
            </a:r>
            <a:r>
              <a:rPr lang="fi-FI" noProof="0" dirty="0" smtClean="0"/>
              <a:t> </a:t>
            </a:r>
            <a:r>
              <a:rPr lang="fi-FI" noProof="0" dirty="0" err="1" smtClean="0"/>
              <a:t>level</a:t>
            </a:r>
            <a:endParaRPr lang="en-US" noProof="0" dirty="0"/>
          </a:p>
        </p:txBody>
      </p:sp>
      <p:sp>
        <p:nvSpPr>
          <p:cNvPr id="6" name="Footer Placeholder 5"/>
          <p:cNvSpPr>
            <a:spLocks noGrp="1"/>
          </p:cNvSpPr>
          <p:nvPr>
            <p:ph type="ftr" sz="quarter" idx="4"/>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Corbel"/>
                <a:ea typeface="+mn-ea"/>
                <a:cs typeface="+mn-cs"/>
              </a:defRPr>
            </a:lvl1pPr>
          </a:lstStyle>
          <a:p>
            <a:pPr>
              <a:defRPr/>
            </a:pPr>
            <a:fld id="{BE4ECE71-DADD-A94D-928E-31D778B1F7AC}" type="slidenum">
              <a:rPr lang="en-US" smtClean="0"/>
              <a:pPr>
                <a:defRPr/>
              </a:pPr>
              <a:t>‹#›</a:t>
            </a:fld>
            <a:endParaRPr lang="en-US" dirty="0"/>
          </a:p>
        </p:txBody>
      </p:sp>
    </p:spTree>
    <p:extLst>
      <p:ext uri="{BB962C8B-B14F-4D97-AF65-F5344CB8AC3E}">
        <p14:creationId xmlns:p14="http://schemas.microsoft.com/office/powerpoint/2010/main" val="35949183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Corbel"/>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Corbel"/>
        <a:ea typeface="ＭＳ Ｐゴシック" charset="0"/>
        <a:cs typeface="+mn-cs"/>
      </a:defRPr>
    </a:lvl2pPr>
    <a:lvl3pPr marL="914400" algn="l" defTabSz="457200" rtl="0" fontAlgn="base">
      <a:spcBef>
        <a:spcPct val="30000"/>
      </a:spcBef>
      <a:spcAft>
        <a:spcPct val="0"/>
      </a:spcAft>
      <a:defRPr sz="1200" kern="1200">
        <a:solidFill>
          <a:schemeClr val="tx1"/>
        </a:solidFill>
        <a:latin typeface="Corbel"/>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Corbel"/>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Corbel"/>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4ECE71-DADD-A94D-928E-31D778B1F7AC}" type="slidenum">
              <a:rPr lang="en-US" smtClean="0"/>
              <a:pPr>
                <a:defRPr/>
              </a:pPr>
              <a:t>3</a:t>
            </a:fld>
            <a:endParaRPr lang="en-US" dirty="0"/>
          </a:p>
        </p:txBody>
      </p:sp>
    </p:spTree>
    <p:extLst>
      <p:ext uri="{BB962C8B-B14F-4D97-AF65-F5344CB8AC3E}">
        <p14:creationId xmlns:p14="http://schemas.microsoft.com/office/powerpoint/2010/main" val="3915589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5.jpg"/><Relationship Id="rId4"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 Id="rId5" Type="http://schemas.openxmlformats.org/officeDocument/2006/relationships/image" Target="../media/image23.jpg"/><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facebook.com/CSCf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FIN">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a:t>
            </a:r>
            <a:r>
              <a:rPr lang="fi-FI" sz="1500" i="1" spc="20" dirty="0" smtClean="0">
                <a:solidFill>
                  <a:schemeClr val="bg1"/>
                </a:solidFill>
                <a:latin typeface="Corbel"/>
              </a:rPr>
              <a:t> Suomalainen tutkimuksen, koulutuksen, kulttuurin ja julkishallinnon ICT-osaamiskeskus</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679912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wo_Pictures">
    <p:spTree>
      <p:nvGrpSpPr>
        <p:cNvPr id="1" name=""/>
        <p:cNvGrpSpPr/>
        <p:nvPr/>
      </p:nvGrpSpPr>
      <p:grpSpPr>
        <a:xfrm>
          <a:off x="0" y="0"/>
          <a:ext cx="0" cy="0"/>
          <a:chOff x="0" y="0"/>
          <a:chExt cx="0" cy="0"/>
        </a:xfrm>
      </p:grpSpPr>
      <p:sp>
        <p:nvSpPr>
          <p:cNvPr id="13" name="Title 1"/>
          <p:cNvSpPr>
            <a:spLocks noGrp="1"/>
          </p:cNvSpPr>
          <p:nvPr>
            <p:ph type="title"/>
          </p:nvPr>
        </p:nvSpPr>
        <p:spPr>
          <a:xfrm>
            <a:off x="609600" y="274637"/>
            <a:ext cx="10302992"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4"/>
            <a:ext cx="4926072" cy="4020841"/>
          </a:xfrm>
        </p:spPr>
        <p:txBody>
          <a:bodyPr rtlCol="0">
            <a:normAutofit/>
          </a:bodyPr>
          <a:lstStyle/>
          <a:p>
            <a:pPr lvl="0"/>
            <a:r>
              <a:rPr lang="en-US" noProof="0" smtClean="0"/>
              <a:t>Click icon to add picture</a:t>
            </a:r>
            <a:endParaRPr lang="en-US" noProof="0" dirty="0"/>
          </a:p>
        </p:txBody>
      </p:sp>
      <p:sp>
        <p:nvSpPr>
          <p:cNvPr id="8" name="Picture Placeholder 2"/>
          <p:cNvSpPr>
            <a:spLocks noGrp="1"/>
          </p:cNvSpPr>
          <p:nvPr>
            <p:ph type="pic" sz="quarter" idx="14"/>
          </p:nvPr>
        </p:nvSpPr>
        <p:spPr>
          <a:xfrm>
            <a:off x="5986520" y="1600203"/>
            <a:ext cx="4926072" cy="4020843"/>
          </a:xfrm>
        </p:spPr>
        <p:txBody>
          <a:bodyPr rtlCol="0">
            <a:normAutofit/>
          </a:bodyPr>
          <a:lstStyle/>
          <a:p>
            <a:pPr lvl="0"/>
            <a:r>
              <a:rPr lang="en-US" noProof="0" smtClean="0"/>
              <a:t>Click icon to add picture</a:t>
            </a:r>
            <a:endParaRPr lang="en-US" noProof="0" dirty="0"/>
          </a:p>
        </p:txBody>
      </p:sp>
      <p:sp>
        <p:nvSpPr>
          <p:cNvPr id="9" name="Text Placeholder 3"/>
          <p:cNvSpPr>
            <a:spLocks noGrp="1"/>
          </p:cNvSpPr>
          <p:nvPr>
            <p:ph type="body" sz="half" idx="2"/>
          </p:nvPr>
        </p:nvSpPr>
        <p:spPr>
          <a:xfrm>
            <a:off x="609602"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15"/>
          </p:nvPr>
        </p:nvSpPr>
        <p:spPr>
          <a:xfrm>
            <a:off x="5986520"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4"/>
          <p:cNvSpPr>
            <a:spLocks noGrp="1"/>
          </p:cNvSpPr>
          <p:nvPr>
            <p:ph type="dt" sz="half" idx="16"/>
          </p:nvPr>
        </p:nvSpPr>
        <p:spPr/>
        <p:txBody>
          <a:bodyPr/>
          <a:lstStyle>
            <a:lvl1pPr>
              <a:defRPr/>
            </a:lvl1pPr>
          </a:lstStyle>
          <a:p>
            <a:pPr>
              <a:defRPr/>
            </a:pPr>
            <a:r>
              <a:rPr lang="fi-FI" smtClean="0"/>
              <a:t>2017-03-08</a:t>
            </a:r>
            <a:endParaRPr lang="en-US"/>
          </a:p>
        </p:txBody>
      </p:sp>
      <p:sp>
        <p:nvSpPr>
          <p:cNvPr id="12" name="Footer Placeholder 5"/>
          <p:cNvSpPr>
            <a:spLocks noGrp="1"/>
          </p:cNvSpPr>
          <p:nvPr>
            <p:ph type="ftr" sz="quarter" idx="17"/>
          </p:nvPr>
        </p:nvSpPr>
        <p:spPr/>
        <p:txBody>
          <a:bodyPr/>
          <a:lstStyle>
            <a:lvl1pPr>
              <a:defRPr/>
            </a:lvl1pPr>
          </a:lstStyle>
          <a:p>
            <a:pPr>
              <a:defRPr/>
            </a:pPr>
            <a:endParaRPr lang="en-US" dirty="0"/>
          </a:p>
        </p:txBody>
      </p:sp>
      <p:sp>
        <p:nvSpPr>
          <p:cNvPr id="14" name="Slide Number Placeholder 6"/>
          <p:cNvSpPr>
            <a:spLocks noGrp="1"/>
          </p:cNvSpPr>
          <p:nvPr>
            <p:ph type="sldNum" sz="quarter" idx="18"/>
          </p:nvPr>
        </p:nvSpPr>
        <p:spPr/>
        <p:txBody>
          <a:bodyPr/>
          <a:lstStyle>
            <a:lvl1pPr>
              <a:defRPr/>
            </a:lvl1pPr>
          </a:lstStyle>
          <a:p>
            <a:pPr>
              <a:defRPr/>
            </a:pPr>
            <a:fld id="{5D74D54A-0DF6-8C4C-B4B0-A59271428757}" type="slidenum">
              <a:rPr lang="en-US"/>
              <a:pPr>
                <a:defRPr/>
              </a:pPr>
              <a:t>‹#›</a:t>
            </a:fld>
            <a:endParaRPr lang="en-US"/>
          </a:p>
        </p:txBody>
      </p:sp>
    </p:spTree>
    <p:extLst>
      <p:ext uri="{BB962C8B-B14F-4D97-AF65-F5344CB8AC3E}">
        <p14:creationId xmlns:p14="http://schemas.microsoft.com/office/powerpoint/2010/main" val="217143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6"/>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904AECE2-4FEC-F84E-9F5B-0B12D5BA50F4}" type="slidenum">
              <a:rPr lang="en-US"/>
              <a:pPr>
                <a:defRPr/>
              </a:pPr>
              <a:t>‹#›</a:t>
            </a:fld>
            <a:endParaRPr lang="en-US"/>
          </a:p>
        </p:txBody>
      </p:sp>
    </p:spTree>
    <p:extLst>
      <p:ext uri="{BB962C8B-B14F-4D97-AF65-F5344CB8AC3E}">
        <p14:creationId xmlns:p14="http://schemas.microsoft.com/office/powerpoint/2010/main" val="228046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3" descr="pohja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65885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3" descr="pohja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10" name="Group 9"/>
          <p:cNvGrpSpPr/>
          <p:nvPr userDrawn="1"/>
        </p:nvGrpSpPr>
        <p:grpSpPr>
          <a:xfrm>
            <a:off x="11146557" y="371002"/>
            <a:ext cx="630858" cy="400707"/>
            <a:chOff x="3018474" y="609992"/>
            <a:chExt cx="2171462" cy="1379264"/>
          </a:xfrm>
        </p:grpSpPr>
        <p:sp>
          <p:nvSpPr>
            <p:cNvPr id="11"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2"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3"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325065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3" descr="pohj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136144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5" name="Date Placeholder 4"/>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A5756BC4-7622-6C47-9BD2-A0A701A3F478}" type="slidenum">
              <a:rPr lang="en-US"/>
              <a:pPr>
                <a:defRPr/>
              </a:pPr>
              <a:t>‹#›</a:t>
            </a:fld>
            <a:endParaRPr lang="en-US"/>
          </a:p>
        </p:txBody>
      </p:sp>
    </p:spTree>
    <p:extLst>
      <p:ext uri="{BB962C8B-B14F-4D97-AF65-F5344CB8AC3E}">
        <p14:creationId xmlns:p14="http://schemas.microsoft.com/office/powerpoint/2010/main" val="236989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30898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3" name="Picture 2" descr="pohja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262140" y="57404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78895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pic>
        <p:nvPicPr>
          <p:cNvPr id="2" name="Picture 1" descr="pohja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692900"/>
          </a:xfrm>
          <a:prstGeom prst="rect">
            <a:avLst/>
          </a:prstGeom>
        </p:spPr>
      </p:pic>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6164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pic>
        <p:nvPicPr>
          <p:cNvPr id="2" name="Picture 1" descr="pohja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8"/>
            <a:ext cx="12192000" cy="6705600"/>
          </a:xfrm>
          <a:prstGeom prst="rect">
            <a:avLst/>
          </a:prstGeom>
        </p:spPr>
      </p:pic>
      <p:sp>
        <p:nvSpPr>
          <p:cNvPr id="8" name="Content Placeholder 2"/>
          <p:cNvSpPr>
            <a:spLocks noGrp="1"/>
          </p:cNvSpPr>
          <p:nvPr>
            <p:ph idx="13"/>
          </p:nvPr>
        </p:nvSpPr>
        <p:spPr>
          <a:xfrm>
            <a:off x="60960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21818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ENG">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Finnish research, education, culture </a:t>
            </a:r>
            <a:r>
              <a:rPr lang="en-US" sz="1500" i="1" spc="20" dirty="0">
                <a:solidFill>
                  <a:schemeClr val="bg1"/>
                </a:solidFill>
                <a:latin typeface="Corbel"/>
              </a:rPr>
              <a:t>and </a:t>
            </a:r>
            <a:r>
              <a:rPr lang="en-US" sz="1500" i="1" spc="20" dirty="0" smtClean="0">
                <a:solidFill>
                  <a:schemeClr val="bg1"/>
                </a:solidFill>
                <a:latin typeface="Corbel"/>
              </a:rPr>
              <a:t>public </a:t>
            </a:r>
            <a:r>
              <a:rPr lang="en-US" sz="1500" i="1" spc="20" dirty="0">
                <a:solidFill>
                  <a:schemeClr val="bg1"/>
                </a:solidFill>
                <a:latin typeface="Corbel"/>
              </a:rPr>
              <a:t>administration ICT knowledge </a:t>
            </a:r>
            <a:r>
              <a:rPr lang="en-US" sz="1500" i="1" spc="20" dirty="0" smtClean="0">
                <a:solidFill>
                  <a:schemeClr val="bg1"/>
                </a:solidFill>
                <a:latin typeface="Corbel"/>
              </a:rPr>
              <a:t>center</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1877264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2" name="Picture 1" descr="pohja_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68886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825044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Välisivu_1">
    <p:spTree>
      <p:nvGrpSpPr>
        <p:cNvPr id="1" name=""/>
        <p:cNvGrpSpPr/>
        <p:nvPr/>
      </p:nvGrpSpPr>
      <p:grpSpPr>
        <a:xfrm>
          <a:off x="0" y="0"/>
          <a:ext cx="0" cy="0"/>
          <a:chOff x="0" y="0"/>
          <a:chExt cx="0" cy="0"/>
        </a:xfrm>
      </p:grpSpPr>
      <p:pic>
        <p:nvPicPr>
          <p:cNvPr id="12" name="Picture 11" descr="Kuv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0215" y="4522183"/>
            <a:ext cx="3081783" cy="2171700"/>
          </a:xfrm>
          <a:prstGeom prst="rect">
            <a:avLst/>
          </a:prstGeom>
        </p:spPr>
      </p:pic>
      <p:pic>
        <p:nvPicPr>
          <p:cNvPr id="11" name="Picture 10" descr="Kuva_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10215" y="2289007"/>
            <a:ext cx="3081784" cy="2224860"/>
          </a:xfrm>
          <a:prstGeom prst="rect">
            <a:avLst/>
          </a:prstGeom>
        </p:spPr>
      </p:pic>
      <p:pic>
        <p:nvPicPr>
          <p:cNvPr id="9" name="Picture 8" descr="background_image_dna_jyrki_muok.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2280871"/>
            <a:ext cx="6083301" cy="4514305"/>
          </a:xfrm>
          <a:prstGeom prst="rect">
            <a:avLst/>
          </a:prstGeom>
        </p:spPr>
      </p:pic>
      <p:sp>
        <p:nvSpPr>
          <p:cNvPr id="4" name="Rectangle 3"/>
          <p:cNvSpPr/>
          <p:nvPr userDrawn="1"/>
        </p:nvSpPr>
        <p:spPr>
          <a:xfrm>
            <a:off x="0" y="0"/>
            <a:ext cx="12192000" cy="22913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grpSp>
        <p:nvGrpSpPr>
          <p:cNvPr id="5" name="Group 4"/>
          <p:cNvGrpSpPr/>
          <p:nvPr userDrawn="1"/>
        </p:nvGrpSpPr>
        <p:grpSpPr>
          <a:xfrm>
            <a:off x="9110217" y="4499066"/>
            <a:ext cx="3081782" cy="45719"/>
            <a:chOff x="8907235" y="2232185"/>
            <a:chExt cx="3284765" cy="56821"/>
          </a:xfrm>
        </p:grpSpPr>
        <p:sp>
          <p:nvSpPr>
            <p:cNvPr id="14" name="Rectangle 1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5" name="Rectangle 1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6" name="Rectangle 1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7" name="Rectangle 1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pic>
        <p:nvPicPr>
          <p:cNvPr id="22" name="Picture Placeholder 34"/>
          <p:cNvPicPr>
            <a:picLocks noChangeAspect="1"/>
          </p:cNvPicPr>
          <p:nvPr userDrawn="1"/>
        </p:nvPicPr>
        <p:blipFill>
          <a:blip r:embed="rId5">
            <a:extLst>
              <a:ext uri="{28A0092B-C50C-407E-A947-70E740481C1C}">
                <a14:useLocalDpi xmlns:a14="http://schemas.microsoft.com/office/drawing/2010/main" val="0"/>
              </a:ext>
            </a:extLst>
          </a:blip>
          <a:srcRect l="7037" r="7037"/>
          <a:stretch>
            <a:fillRect/>
          </a:stretch>
        </p:blipFill>
        <p:spPr bwMode="auto">
          <a:xfrm>
            <a:off x="6076947" y="2288569"/>
            <a:ext cx="3038400" cy="44206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2384306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Välisivu_1">
    <p:spTree>
      <p:nvGrpSpPr>
        <p:cNvPr id="1" name=""/>
        <p:cNvGrpSpPr/>
        <p:nvPr/>
      </p:nvGrpSpPr>
      <p:grpSpPr>
        <a:xfrm>
          <a:off x="0" y="0"/>
          <a:ext cx="0" cy="0"/>
          <a:chOff x="0" y="0"/>
          <a:chExt cx="0" cy="0"/>
        </a:xfrm>
      </p:grpSpPr>
      <p:pic>
        <p:nvPicPr>
          <p:cNvPr id="3" name="Picture 2" descr="shutterstock_210058714_muo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80870"/>
            <a:ext cx="6297386" cy="4482257"/>
          </a:xfrm>
          <a:prstGeom prst="rect">
            <a:avLst/>
          </a:prstGeom>
        </p:spPr>
      </p:pic>
      <p:pic>
        <p:nvPicPr>
          <p:cNvPr id="5" name="Picture 4" descr="Kuva_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3299" y="2258784"/>
            <a:ext cx="3100387" cy="2322343"/>
          </a:xfrm>
          <a:prstGeom prst="rect">
            <a:avLst/>
          </a:prstGeom>
        </p:spPr>
      </p:pic>
      <p:pic>
        <p:nvPicPr>
          <p:cNvPr id="12" name="Picture 11" descr="Kuva_5.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3299" y="4544785"/>
            <a:ext cx="3100387" cy="2149096"/>
          </a:xfrm>
          <a:prstGeom prst="rect">
            <a:avLst/>
          </a:prstGeom>
        </p:spPr>
      </p:pic>
      <p:pic>
        <p:nvPicPr>
          <p:cNvPr id="13" name="Picture 12" descr="Kuva_6.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6" y="2291367"/>
            <a:ext cx="3081784" cy="2253418"/>
          </a:xfrm>
          <a:prstGeom prst="rect">
            <a:avLst/>
          </a:prstGeom>
        </p:spPr>
      </p:pic>
      <p:pic>
        <p:nvPicPr>
          <p:cNvPr id="18" name="Picture 17" descr="Kuva_7.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44785"/>
            <a:ext cx="3081784" cy="2149096"/>
          </a:xfrm>
          <a:prstGeom prst="rect">
            <a:avLst/>
          </a:prstGeom>
        </p:spPr>
      </p:pic>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26" name="Rectangle 25"/>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9" name="Group 28"/>
          <p:cNvGrpSpPr/>
          <p:nvPr userDrawn="1"/>
        </p:nvGrpSpPr>
        <p:grpSpPr>
          <a:xfrm>
            <a:off x="9110217" y="4499066"/>
            <a:ext cx="3081782" cy="45719"/>
            <a:chOff x="8907235" y="2232185"/>
            <a:chExt cx="3284765" cy="56821"/>
          </a:xfrm>
        </p:grpSpPr>
        <p:sp>
          <p:nvSpPr>
            <p:cNvPr id="30" name="Rectangle 29"/>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2" name="Rectangle 31"/>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3" name="Rectangle 32"/>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977284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Välisivu_1">
    <p:spTree>
      <p:nvGrpSpPr>
        <p:cNvPr id="1" name=""/>
        <p:cNvGrpSpPr/>
        <p:nvPr/>
      </p:nvGrpSpPr>
      <p:grpSpPr>
        <a:xfrm>
          <a:off x="0" y="0"/>
          <a:ext cx="0" cy="0"/>
          <a:chOff x="0" y="0"/>
          <a:chExt cx="0" cy="0"/>
        </a:xfrm>
      </p:grpSpPr>
      <p:pic>
        <p:nvPicPr>
          <p:cNvPr id="16" name="Picture 15" descr="CSC_03 copy.jpg"/>
          <p:cNvPicPr>
            <a:picLocks noChangeAspect="1"/>
          </p:cNvPicPr>
          <p:nvPr userDrawn="1"/>
        </p:nvPicPr>
        <p:blipFill rotWithShape="1">
          <a:blip r:embed="rId2">
            <a:extLst>
              <a:ext uri="{28A0092B-C50C-407E-A947-70E740481C1C}">
                <a14:useLocalDpi xmlns:a14="http://schemas.microsoft.com/office/drawing/2010/main" val="0"/>
              </a:ext>
            </a:extLst>
          </a:blip>
          <a:srcRect r="3221" b="2403"/>
          <a:stretch/>
        </p:blipFill>
        <p:spPr>
          <a:xfrm>
            <a:off x="9006014" y="4537551"/>
            <a:ext cx="3195637" cy="2156937"/>
          </a:xfrm>
          <a:prstGeom prst="rect">
            <a:avLst/>
          </a:prstGeom>
        </p:spPr>
      </p:pic>
      <p:pic>
        <p:nvPicPr>
          <p:cNvPr id="17" name="Picture 16" descr="CSC_17 copy_green_group.jpg"/>
          <p:cNvPicPr>
            <a:picLocks noChangeAspect="1"/>
          </p:cNvPicPr>
          <p:nvPr userDrawn="1"/>
        </p:nvPicPr>
        <p:blipFill rotWithShape="1">
          <a:blip r:embed="rId3">
            <a:extLst>
              <a:ext uri="{28A0092B-C50C-407E-A947-70E740481C1C}">
                <a14:useLocalDpi xmlns:a14="http://schemas.microsoft.com/office/drawing/2010/main" val="0"/>
              </a:ext>
            </a:extLst>
          </a:blip>
          <a:srcRect r="7961"/>
          <a:stretch/>
        </p:blipFill>
        <p:spPr>
          <a:xfrm>
            <a:off x="0" y="2289005"/>
            <a:ext cx="6086728" cy="4415373"/>
          </a:xfrm>
          <a:prstGeom prst="rect">
            <a:avLst/>
          </a:prstGeom>
        </p:spPr>
      </p:pic>
      <p:pic>
        <p:nvPicPr>
          <p:cNvPr id="12" name="Picture 11" descr="Kuva_1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26086" y="2276566"/>
            <a:ext cx="3265914" cy="2222500"/>
          </a:xfrm>
          <a:prstGeom prst="rect">
            <a:avLst/>
          </a:prstGeom>
        </p:spPr>
      </p:pic>
      <p:sp>
        <p:nvSpPr>
          <p:cNvPr id="4" name="Rectangle 3"/>
          <p:cNvSpPr/>
          <p:nvPr userDrawn="1"/>
        </p:nvSpPr>
        <p:spPr>
          <a:xfrm>
            <a:off x="0" y="0"/>
            <a:ext cx="12192000" cy="229136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1" name="Rectangle 20"/>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pic>
        <p:nvPicPr>
          <p:cNvPr id="10" name="Picture 9" descr="Kuva_9.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76949" y="2284778"/>
            <a:ext cx="3033268" cy="4419600"/>
          </a:xfrm>
          <a:prstGeom prst="rect">
            <a:avLst/>
          </a:prstGeom>
        </p:spPr>
      </p:pic>
    </p:spTree>
    <p:extLst>
      <p:ext uri="{BB962C8B-B14F-4D97-AF65-F5344CB8AC3E}">
        <p14:creationId xmlns:p14="http://schemas.microsoft.com/office/powerpoint/2010/main" val="1079978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Välisivu_1">
    <p:spTree>
      <p:nvGrpSpPr>
        <p:cNvPr id="1" name=""/>
        <p:cNvGrpSpPr/>
        <p:nvPr/>
      </p:nvGrpSpPr>
      <p:grpSpPr>
        <a:xfrm>
          <a:off x="0" y="0"/>
          <a:ext cx="0" cy="0"/>
          <a:chOff x="0" y="0"/>
          <a:chExt cx="0" cy="0"/>
        </a:xfrm>
      </p:grpSpPr>
      <p:pic>
        <p:nvPicPr>
          <p:cNvPr id="17" name="Picture 16" descr="sininen_ppt_pohjaan_V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9515" y="4531502"/>
            <a:ext cx="3263187" cy="2174098"/>
          </a:xfrm>
          <a:prstGeom prst="rect">
            <a:avLst/>
          </a:prstGeom>
        </p:spPr>
      </p:pic>
      <p:pic>
        <p:nvPicPr>
          <p:cNvPr id="19" name="Picture 18" descr="Kuva_1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504454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Välisivu_1">
    <p:spTree>
      <p:nvGrpSpPr>
        <p:cNvPr id="1" name=""/>
        <p:cNvGrpSpPr/>
        <p:nvPr/>
      </p:nvGrpSpPr>
      <p:grpSpPr>
        <a:xfrm>
          <a:off x="0" y="0"/>
          <a:ext cx="0" cy="0"/>
          <a:chOff x="0" y="0"/>
          <a:chExt cx="0" cy="0"/>
        </a:xfrm>
      </p:grpSpPr>
      <p:pic>
        <p:nvPicPr>
          <p:cNvPr id="19" name="Picture 18" descr="Kuva_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1" name="Picture 20" descr="Kuva_1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6949" y="4509482"/>
            <a:ext cx="3106738" cy="2207003"/>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124010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Välisivu_1_omat kuva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289175"/>
            <a:ext cx="6076950" cy="4405313"/>
          </a:xfrm>
        </p:spPr>
        <p:txBody>
          <a:bodyPr/>
          <a:lstStyle/>
          <a:p>
            <a:r>
              <a:rPr lang="en-US" smtClean="0"/>
              <a:t>Click icon to add picture</a:t>
            </a:r>
            <a:endParaRPr lang="en-US"/>
          </a:p>
        </p:txBody>
      </p:sp>
      <p:sp>
        <p:nvSpPr>
          <p:cNvPr id="20" name="Picture Placeholder 8"/>
          <p:cNvSpPr>
            <a:spLocks noGrp="1"/>
          </p:cNvSpPr>
          <p:nvPr>
            <p:ph type="pic" sz="quarter" idx="11"/>
          </p:nvPr>
        </p:nvSpPr>
        <p:spPr>
          <a:xfrm>
            <a:off x="6076947" y="2288569"/>
            <a:ext cx="3033269" cy="4413153"/>
          </a:xfrm>
        </p:spPr>
        <p:txBody>
          <a:bodyPr/>
          <a:lstStyle/>
          <a:p>
            <a:r>
              <a:rPr lang="en-US" smtClean="0"/>
              <a:t>Click icon to add picture</a:t>
            </a:r>
            <a:endParaRPr lang="en-US" dirty="0"/>
          </a:p>
        </p:txBody>
      </p:sp>
      <p:sp>
        <p:nvSpPr>
          <p:cNvPr id="21" name="Picture Placeholder 8"/>
          <p:cNvSpPr>
            <a:spLocks noGrp="1"/>
          </p:cNvSpPr>
          <p:nvPr>
            <p:ph type="pic" sz="quarter" idx="12"/>
          </p:nvPr>
        </p:nvSpPr>
        <p:spPr>
          <a:xfrm>
            <a:off x="9110216" y="2288569"/>
            <a:ext cx="3081783" cy="2210497"/>
          </a:xfrm>
        </p:spPr>
        <p:txBody>
          <a:bodyPr/>
          <a:lstStyle/>
          <a:p>
            <a:r>
              <a:rPr lang="en-US" smtClean="0"/>
              <a:t>Click icon to add picture</a:t>
            </a:r>
            <a:endParaRPr lang="en-US"/>
          </a:p>
        </p:txBody>
      </p:sp>
      <p:sp>
        <p:nvSpPr>
          <p:cNvPr id="25" name="Picture Placeholder 8"/>
          <p:cNvSpPr>
            <a:spLocks noGrp="1"/>
          </p:cNvSpPr>
          <p:nvPr>
            <p:ph type="pic" sz="quarter" idx="13"/>
          </p:nvPr>
        </p:nvSpPr>
        <p:spPr>
          <a:xfrm>
            <a:off x="9110217" y="4544785"/>
            <a:ext cx="3081782" cy="2149097"/>
          </a:xfrm>
        </p:spPr>
        <p:txBody>
          <a:bodyPr/>
          <a:lstStyle/>
          <a:p>
            <a:r>
              <a:rPr lang="en-US" smtClean="0"/>
              <a:t>Click icon to add picture</a:t>
            </a:r>
            <a:endParaRPr lang="en-US"/>
          </a:p>
        </p:txBody>
      </p:sp>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2" name="Rectangle 2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37367588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kakansi">
    <p:spTree>
      <p:nvGrpSpPr>
        <p:cNvPr id="1" name=""/>
        <p:cNvGrpSpPr/>
        <p:nvPr/>
      </p:nvGrpSpPr>
      <p:grpSpPr>
        <a:xfrm>
          <a:off x="0" y="0"/>
          <a:ext cx="0" cy="0"/>
          <a:chOff x="0" y="0"/>
          <a:chExt cx="0" cy="0"/>
        </a:xfrm>
      </p:grpSpPr>
      <p:sp>
        <p:nvSpPr>
          <p:cNvPr id="4" name="Rectangle 3"/>
          <p:cNvSpPr/>
          <p:nvPr/>
        </p:nvSpPr>
        <p:spPr>
          <a:xfrm>
            <a:off x="10721975" y="0"/>
            <a:ext cx="1470025" cy="1073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dirty="0">
              <a:latin typeface="Corbel"/>
            </a:endParaRPr>
          </a:p>
        </p:txBody>
      </p:sp>
      <p:sp>
        <p:nvSpPr>
          <p:cNvPr id="2" name="TextBox 1"/>
          <p:cNvSpPr txBox="1"/>
          <p:nvPr userDrawn="1"/>
        </p:nvSpPr>
        <p:spPr>
          <a:xfrm>
            <a:off x="7445893" y="3905430"/>
            <a:ext cx="292555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kumimoji="0" lang="en-US" sz="1200" b="0" i="0" u="none" strike="noStrike" kern="1200" cap="none" spc="0" normalizeH="0" baseline="0" noProof="0" dirty="0" smtClean="0">
                <a:ln>
                  <a:noFill/>
                </a:ln>
                <a:solidFill>
                  <a:srgbClr val="5E6A71"/>
                </a:solidFill>
                <a:effectLst/>
                <a:uLnTx/>
                <a:uFillTx/>
                <a:latin typeface="Corbel"/>
                <a:ea typeface="ＭＳ Ｐゴシック" charset="0"/>
                <a:cs typeface="Corbel"/>
              </a:rPr>
              <a:t>https://www.facebook.com/CSCfi</a:t>
            </a:r>
            <a:endParaRPr lang="en-US" sz="1200" b="0" i="0" u="none" strike="noStrike" kern="1200" baseline="0" dirty="0" smtClean="0">
              <a:solidFill>
                <a:srgbClr val="5E6A71"/>
              </a:solidFill>
              <a:latin typeface="Calibri" charset="0"/>
              <a:ea typeface="ＭＳ Ｐゴシック" charset="0"/>
              <a:cs typeface="ＭＳ Ｐゴシック" charset="0"/>
            </a:endParaRPr>
          </a:p>
        </p:txBody>
      </p:sp>
      <p:grpSp>
        <p:nvGrpSpPr>
          <p:cNvPr id="27" name="Group 26"/>
          <p:cNvGrpSpPr/>
          <p:nvPr userDrawn="1"/>
        </p:nvGrpSpPr>
        <p:grpSpPr>
          <a:xfrm>
            <a:off x="6951347" y="3864594"/>
            <a:ext cx="385064" cy="385062"/>
            <a:chOff x="1498600" y="2192338"/>
            <a:chExt cx="223838" cy="223837"/>
          </a:xfrm>
        </p:grpSpPr>
        <p:sp>
          <p:nvSpPr>
            <p:cNvPr id="28" name="Freeform 1"/>
            <p:cNvSpPr>
              <a:spLocks noChangeArrowheads="1"/>
            </p:cNvSpPr>
            <p:nvPr/>
          </p:nvSpPr>
          <p:spPr bwMode="auto">
            <a:xfrm>
              <a:off x="1498600" y="2192338"/>
              <a:ext cx="223838" cy="223837"/>
            </a:xfrm>
            <a:custGeom>
              <a:avLst/>
              <a:gdLst>
                <a:gd name="T0" fmla="*/ 620 w 621"/>
                <a:gd name="T1" fmla="*/ 309 h 621"/>
                <a:gd name="T2" fmla="*/ 310 w 621"/>
                <a:gd name="T3" fmla="*/ 0 h 621"/>
                <a:gd name="T4" fmla="*/ 0 w 621"/>
                <a:gd name="T5" fmla="*/ 309 h 621"/>
                <a:gd name="T6" fmla="*/ 310 w 621"/>
                <a:gd name="T7" fmla="*/ 620 h 621"/>
                <a:gd name="T8" fmla="*/ 620 w 621"/>
                <a:gd name="T9" fmla="*/ 309 h 621"/>
              </a:gdLst>
              <a:ahLst/>
              <a:cxnLst>
                <a:cxn ang="0">
                  <a:pos x="T0" y="T1"/>
                </a:cxn>
                <a:cxn ang="0">
                  <a:pos x="T2" y="T3"/>
                </a:cxn>
                <a:cxn ang="0">
                  <a:pos x="T4" y="T5"/>
                </a:cxn>
                <a:cxn ang="0">
                  <a:pos x="T6" y="T7"/>
                </a:cxn>
                <a:cxn ang="0">
                  <a:pos x="T8" y="T9"/>
                </a:cxn>
              </a:cxnLst>
              <a:rect l="0" t="0" r="r" b="b"/>
              <a:pathLst>
                <a:path w="621" h="621">
                  <a:moveTo>
                    <a:pt x="620" y="309"/>
                  </a:moveTo>
                  <a:cubicBezTo>
                    <a:pt x="620" y="139"/>
                    <a:pt x="481" y="0"/>
                    <a:pt x="310" y="0"/>
                  </a:cubicBezTo>
                  <a:cubicBezTo>
                    <a:pt x="139" y="0"/>
                    <a:pt x="0" y="139"/>
                    <a:pt x="0" y="309"/>
                  </a:cubicBezTo>
                  <a:cubicBezTo>
                    <a:pt x="0" y="481"/>
                    <a:pt x="139" y="620"/>
                    <a:pt x="310" y="620"/>
                  </a:cubicBezTo>
                  <a:cubicBezTo>
                    <a:pt x="481" y="620"/>
                    <a:pt x="620" y="481"/>
                    <a:pt x="620" y="309"/>
                  </a:cubicBezTo>
                </a:path>
              </a:pathLst>
            </a:custGeom>
            <a:solidFill>
              <a:srgbClr val="385D9B"/>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29" name="Freeform 2"/>
            <p:cNvSpPr>
              <a:spLocks noChangeArrowheads="1"/>
            </p:cNvSpPr>
            <p:nvPr/>
          </p:nvSpPr>
          <p:spPr bwMode="auto">
            <a:xfrm>
              <a:off x="1582738" y="2247900"/>
              <a:ext cx="57150" cy="109538"/>
            </a:xfrm>
            <a:custGeom>
              <a:avLst/>
              <a:gdLst>
                <a:gd name="T0" fmla="*/ 103 w 159"/>
                <a:gd name="T1" fmla="*/ 305 h 306"/>
                <a:gd name="T2" fmla="*/ 103 w 159"/>
                <a:gd name="T3" fmla="*/ 165 h 306"/>
                <a:gd name="T4" fmla="*/ 149 w 159"/>
                <a:gd name="T5" fmla="*/ 165 h 306"/>
                <a:gd name="T6" fmla="*/ 156 w 159"/>
                <a:gd name="T7" fmla="*/ 112 h 306"/>
                <a:gd name="T8" fmla="*/ 103 w 159"/>
                <a:gd name="T9" fmla="*/ 112 h 306"/>
                <a:gd name="T10" fmla="*/ 103 w 159"/>
                <a:gd name="T11" fmla="*/ 78 h 306"/>
                <a:gd name="T12" fmla="*/ 130 w 159"/>
                <a:gd name="T13" fmla="*/ 51 h 306"/>
                <a:gd name="T14" fmla="*/ 158 w 159"/>
                <a:gd name="T15" fmla="*/ 51 h 306"/>
                <a:gd name="T16" fmla="*/ 158 w 159"/>
                <a:gd name="T17" fmla="*/ 3 h 306"/>
                <a:gd name="T18" fmla="*/ 116 w 159"/>
                <a:gd name="T19" fmla="*/ 0 h 306"/>
                <a:gd name="T20" fmla="*/ 47 w 159"/>
                <a:gd name="T21" fmla="*/ 72 h 306"/>
                <a:gd name="T22" fmla="*/ 47 w 159"/>
                <a:gd name="T23" fmla="*/ 112 h 306"/>
                <a:gd name="T24" fmla="*/ 0 w 159"/>
                <a:gd name="T25" fmla="*/ 112 h 306"/>
                <a:gd name="T26" fmla="*/ 0 w 159"/>
                <a:gd name="T27" fmla="*/ 165 h 306"/>
                <a:gd name="T28" fmla="*/ 47 w 159"/>
                <a:gd name="T29" fmla="*/ 165 h 306"/>
                <a:gd name="T30" fmla="*/ 47 w 159"/>
                <a:gd name="T31" fmla="*/ 305 h 306"/>
                <a:gd name="T32" fmla="*/ 103 w 159"/>
                <a:gd name="T33" fmla="*/ 30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306">
                  <a:moveTo>
                    <a:pt x="103" y="305"/>
                  </a:moveTo>
                  <a:lnTo>
                    <a:pt x="103" y="165"/>
                  </a:lnTo>
                  <a:lnTo>
                    <a:pt x="149" y="165"/>
                  </a:lnTo>
                  <a:lnTo>
                    <a:pt x="156" y="112"/>
                  </a:lnTo>
                  <a:lnTo>
                    <a:pt x="103" y="112"/>
                  </a:lnTo>
                  <a:lnTo>
                    <a:pt x="103" y="78"/>
                  </a:lnTo>
                  <a:cubicBezTo>
                    <a:pt x="103" y="62"/>
                    <a:pt x="107" y="51"/>
                    <a:pt x="130" y="51"/>
                  </a:cubicBezTo>
                  <a:lnTo>
                    <a:pt x="158" y="51"/>
                  </a:lnTo>
                  <a:lnTo>
                    <a:pt x="158" y="3"/>
                  </a:lnTo>
                  <a:cubicBezTo>
                    <a:pt x="153" y="2"/>
                    <a:pt x="136" y="0"/>
                    <a:pt x="116" y="0"/>
                  </a:cubicBezTo>
                  <a:cubicBezTo>
                    <a:pt x="75" y="0"/>
                    <a:pt x="47" y="26"/>
                    <a:pt x="47" y="72"/>
                  </a:cubicBezTo>
                  <a:lnTo>
                    <a:pt x="47" y="112"/>
                  </a:lnTo>
                  <a:lnTo>
                    <a:pt x="0" y="112"/>
                  </a:lnTo>
                  <a:lnTo>
                    <a:pt x="0" y="165"/>
                  </a:lnTo>
                  <a:lnTo>
                    <a:pt x="47" y="165"/>
                  </a:lnTo>
                  <a:lnTo>
                    <a:pt x="47" y="305"/>
                  </a:lnTo>
                  <a:lnTo>
                    <a:pt x="103" y="305"/>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0" name="Group 29"/>
          <p:cNvGrpSpPr/>
          <p:nvPr userDrawn="1"/>
        </p:nvGrpSpPr>
        <p:grpSpPr>
          <a:xfrm>
            <a:off x="6951347" y="4484166"/>
            <a:ext cx="385062" cy="385062"/>
            <a:chOff x="2036763" y="2192338"/>
            <a:chExt cx="223837" cy="223837"/>
          </a:xfrm>
        </p:grpSpPr>
        <p:sp>
          <p:nvSpPr>
            <p:cNvPr id="31" name="Freeform 14"/>
            <p:cNvSpPr>
              <a:spLocks noChangeArrowheads="1"/>
            </p:cNvSpPr>
            <p:nvPr/>
          </p:nvSpPr>
          <p:spPr bwMode="auto">
            <a:xfrm>
              <a:off x="20367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1" y="0"/>
                    <a:pt x="310" y="0"/>
                  </a:cubicBezTo>
                  <a:cubicBezTo>
                    <a:pt x="138" y="0"/>
                    <a:pt x="0" y="139"/>
                    <a:pt x="0" y="309"/>
                  </a:cubicBezTo>
                  <a:cubicBezTo>
                    <a:pt x="0" y="481"/>
                    <a:pt x="138" y="620"/>
                    <a:pt x="310" y="620"/>
                  </a:cubicBezTo>
                  <a:cubicBezTo>
                    <a:pt x="481" y="620"/>
                    <a:pt x="621" y="481"/>
                    <a:pt x="621" y="309"/>
                  </a:cubicBezTo>
                </a:path>
              </a:pathLst>
            </a:custGeom>
            <a:solidFill>
              <a:srgbClr val="00AEE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2" name="Freeform 15"/>
            <p:cNvSpPr>
              <a:spLocks noChangeArrowheads="1"/>
            </p:cNvSpPr>
            <p:nvPr/>
          </p:nvSpPr>
          <p:spPr bwMode="auto">
            <a:xfrm>
              <a:off x="2092325" y="2257425"/>
              <a:ext cx="112713" cy="92075"/>
            </a:xfrm>
            <a:custGeom>
              <a:avLst/>
              <a:gdLst>
                <a:gd name="T0" fmla="*/ 276 w 314"/>
                <a:gd name="T1" fmla="*/ 40 h 254"/>
                <a:gd name="T2" fmla="*/ 304 w 314"/>
                <a:gd name="T3" fmla="*/ 5 h 254"/>
                <a:gd name="T4" fmla="*/ 263 w 314"/>
                <a:gd name="T5" fmla="*/ 20 h 254"/>
                <a:gd name="T6" fmla="*/ 217 w 314"/>
                <a:gd name="T7" fmla="*/ 0 h 254"/>
                <a:gd name="T8" fmla="*/ 152 w 314"/>
                <a:gd name="T9" fmla="*/ 64 h 254"/>
                <a:gd name="T10" fmla="*/ 154 w 314"/>
                <a:gd name="T11" fmla="*/ 79 h 254"/>
                <a:gd name="T12" fmla="*/ 22 w 314"/>
                <a:gd name="T13" fmla="*/ 12 h 254"/>
                <a:gd name="T14" fmla="*/ 13 w 314"/>
                <a:gd name="T15" fmla="*/ 44 h 254"/>
                <a:gd name="T16" fmla="*/ 42 w 314"/>
                <a:gd name="T17" fmla="*/ 97 h 254"/>
                <a:gd name="T18" fmla="*/ 12 w 314"/>
                <a:gd name="T19" fmla="*/ 89 h 254"/>
                <a:gd name="T20" fmla="*/ 12 w 314"/>
                <a:gd name="T21" fmla="*/ 90 h 254"/>
                <a:gd name="T22" fmla="*/ 64 w 314"/>
                <a:gd name="T23" fmla="*/ 152 h 254"/>
                <a:gd name="T24" fmla="*/ 47 w 314"/>
                <a:gd name="T25" fmla="*/ 154 h 254"/>
                <a:gd name="T26" fmla="*/ 35 w 314"/>
                <a:gd name="T27" fmla="*/ 153 h 254"/>
                <a:gd name="T28" fmla="*/ 95 w 314"/>
                <a:gd name="T29" fmla="*/ 198 h 254"/>
                <a:gd name="T30" fmla="*/ 15 w 314"/>
                <a:gd name="T31" fmla="*/ 225 h 254"/>
                <a:gd name="T32" fmla="*/ 0 w 314"/>
                <a:gd name="T33" fmla="*/ 224 h 254"/>
                <a:gd name="T34" fmla="*/ 98 w 314"/>
                <a:gd name="T35" fmla="*/ 253 h 254"/>
                <a:gd name="T36" fmla="*/ 281 w 314"/>
                <a:gd name="T37" fmla="*/ 72 h 254"/>
                <a:gd name="T38" fmla="*/ 281 w 314"/>
                <a:gd name="T39" fmla="*/ 63 h 254"/>
                <a:gd name="T40" fmla="*/ 313 w 314"/>
                <a:gd name="T41" fmla="*/ 30 h 254"/>
                <a:gd name="T42" fmla="*/ 276 w 314"/>
                <a:gd name="T43" fmla="*/ 4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4" h="254">
                  <a:moveTo>
                    <a:pt x="276" y="40"/>
                  </a:moveTo>
                  <a:cubicBezTo>
                    <a:pt x="289" y="32"/>
                    <a:pt x="299" y="20"/>
                    <a:pt x="304" y="5"/>
                  </a:cubicBezTo>
                  <a:cubicBezTo>
                    <a:pt x="292" y="12"/>
                    <a:pt x="278" y="17"/>
                    <a:pt x="263" y="20"/>
                  </a:cubicBezTo>
                  <a:cubicBezTo>
                    <a:pt x="252" y="8"/>
                    <a:pt x="235" y="0"/>
                    <a:pt x="217" y="0"/>
                  </a:cubicBezTo>
                  <a:cubicBezTo>
                    <a:pt x="181" y="0"/>
                    <a:pt x="152" y="29"/>
                    <a:pt x="152" y="64"/>
                  </a:cubicBezTo>
                  <a:cubicBezTo>
                    <a:pt x="152" y="69"/>
                    <a:pt x="153" y="74"/>
                    <a:pt x="154" y="79"/>
                  </a:cubicBezTo>
                  <a:cubicBezTo>
                    <a:pt x="101" y="76"/>
                    <a:pt x="53" y="51"/>
                    <a:pt x="22" y="12"/>
                  </a:cubicBezTo>
                  <a:cubicBezTo>
                    <a:pt x="16" y="21"/>
                    <a:pt x="13" y="32"/>
                    <a:pt x="13" y="44"/>
                  </a:cubicBezTo>
                  <a:cubicBezTo>
                    <a:pt x="13" y="66"/>
                    <a:pt x="24" y="86"/>
                    <a:pt x="42" y="97"/>
                  </a:cubicBezTo>
                  <a:cubicBezTo>
                    <a:pt x="31" y="97"/>
                    <a:pt x="21" y="94"/>
                    <a:pt x="12" y="89"/>
                  </a:cubicBezTo>
                  <a:lnTo>
                    <a:pt x="12" y="90"/>
                  </a:lnTo>
                  <a:cubicBezTo>
                    <a:pt x="12" y="120"/>
                    <a:pt x="35" y="146"/>
                    <a:pt x="64" y="152"/>
                  </a:cubicBezTo>
                  <a:cubicBezTo>
                    <a:pt x="59" y="154"/>
                    <a:pt x="53" y="154"/>
                    <a:pt x="47" y="154"/>
                  </a:cubicBezTo>
                  <a:cubicBezTo>
                    <a:pt x="43" y="154"/>
                    <a:pt x="39" y="154"/>
                    <a:pt x="35" y="153"/>
                  </a:cubicBezTo>
                  <a:cubicBezTo>
                    <a:pt x="43" y="179"/>
                    <a:pt x="67" y="197"/>
                    <a:pt x="95" y="198"/>
                  </a:cubicBezTo>
                  <a:cubicBezTo>
                    <a:pt x="73" y="215"/>
                    <a:pt x="45" y="225"/>
                    <a:pt x="15" y="225"/>
                  </a:cubicBezTo>
                  <a:cubicBezTo>
                    <a:pt x="10" y="225"/>
                    <a:pt x="5" y="225"/>
                    <a:pt x="0" y="224"/>
                  </a:cubicBezTo>
                  <a:cubicBezTo>
                    <a:pt x="28" y="243"/>
                    <a:pt x="62" y="253"/>
                    <a:pt x="98" y="253"/>
                  </a:cubicBezTo>
                  <a:cubicBezTo>
                    <a:pt x="216" y="253"/>
                    <a:pt x="281" y="155"/>
                    <a:pt x="281" y="72"/>
                  </a:cubicBezTo>
                  <a:cubicBezTo>
                    <a:pt x="281" y="69"/>
                    <a:pt x="281" y="66"/>
                    <a:pt x="281" y="63"/>
                  </a:cubicBezTo>
                  <a:cubicBezTo>
                    <a:pt x="293" y="54"/>
                    <a:pt x="304" y="43"/>
                    <a:pt x="313" y="30"/>
                  </a:cubicBezTo>
                  <a:cubicBezTo>
                    <a:pt x="301" y="35"/>
                    <a:pt x="289" y="39"/>
                    <a:pt x="276" y="40"/>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3" name="Group 32"/>
          <p:cNvGrpSpPr/>
          <p:nvPr userDrawn="1"/>
        </p:nvGrpSpPr>
        <p:grpSpPr>
          <a:xfrm>
            <a:off x="6951347" y="5103738"/>
            <a:ext cx="385064" cy="385062"/>
            <a:chOff x="2574925" y="2192338"/>
            <a:chExt cx="223838" cy="223837"/>
          </a:xfrm>
        </p:grpSpPr>
        <p:sp>
          <p:nvSpPr>
            <p:cNvPr id="34" name="Freeform 3"/>
            <p:cNvSpPr>
              <a:spLocks noChangeArrowheads="1"/>
            </p:cNvSpPr>
            <p:nvPr/>
          </p:nvSpPr>
          <p:spPr bwMode="auto">
            <a:xfrm>
              <a:off x="2574925" y="2192338"/>
              <a:ext cx="223838" cy="223837"/>
            </a:xfrm>
            <a:custGeom>
              <a:avLst/>
              <a:gdLst>
                <a:gd name="T0" fmla="*/ 621 w 622"/>
                <a:gd name="T1" fmla="*/ 309 h 621"/>
                <a:gd name="T2" fmla="*/ 311 w 622"/>
                <a:gd name="T3" fmla="*/ 0 h 621"/>
                <a:gd name="T4" fmla="*/ 0 w 622"/>
                <a:gd name="T5" fmla="*/ 309 h 621"/>
                <a:gd name="T6" fmla="*/ 311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1" y="0"/>
                  </a:cubicBezTo>
                  <a:cubicBezTo>
                    <a:pt x="139" y="0"/>
                    <a:pt x="0" y="139"/>
                    <a:pt x="0" y="309"/>
                  </a:cubicBezTo>
                  <a:cubicBezTo>
                    <a:pt x="0" y="481"/>
                    <a:pt x="139" y="620"/>
                    <a:pt x="311" y="620"/>
                  </a:cubicBezTo>
                  <a:cubicBezTo>
                    <a:pt x="482" y="620"/>
                    <a:pt x="621" y="481"/>
                    <a:pt x="621" y="309"/>
                  </a:cubicBezTo>
                </a:path>
              </a:pathLst>
            </a:custGeom>
            <a:solidFill>
              <a:srgbClr val="D9263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5" name="Freeform 4"/>
            <p:cNvSpPr>
              <a:spLocks noChangeArrowheads="1"/>
            </p:cNvSpPr>
            <p:nvPr/>
          </p:nvSpPr>
          <p:spPr bwMode="auto">
            <a:xfrm>
              <a:off x="2647950" y="2290763"/>
              <a:ext cx="20638" cy="38100"/>
            </a:xfrm>
            <a:custGeom>
              <a:avLst/>
              <a:gdLst>
                <a:gd name="T0" fmla="*/ 55 w 56"/>
                <a:gd name="T1" fmla="*/ 103 h 106"/>
                <a:gd name="T2" fmla="*/ 35 w 56"/>
                <a:gd name="T3" fmla="*/ 103 h 106"/>
                <a:gd name="T4" fmla="*/ 35 w 56"/>
                <a:gd name="T5" fmla="*/ 92 h 106"/>
                <a:gd name="T6" fmla="*/ 15 w 56"/>
                <a:gd name="T7" fmla="*/ 105 h 106"/>
                <a:gd name="T8" fmla="*/ 2 w 56"/>
                <a:gd name="T9" fmla="*/ 97 h 106"/>
                <a:gd name="T10" fmla="*/ 0 w 56"/>
                <a:gd name="T11" fmla="*/ 81 h 106"/>
                <a:gd name="T12" fmla="*/ 0 w 56"/>
                <a:gd name="T13" fmla="*/ 0 h 106"/>
                <a:gd name="T14" fmla="*/ 20 w 56"/>
                <a:gd name="T15" fmla="*/ 0 h 106"/>
                <a:gd name="T16" fmla="*/ 20 w 56"/>
                <a:gd name="T17" fmla="*/ 76 h 106"/>
                <a:gd name="T18" fmla="*/ 20 w 56"/>
                <a:gd name="T19" fmla="*/ 83 h 106"/>
                <a:gd name="T20" fmla="*/ 24 w 56"/>
                <a:gd name="T21" fmla="*/ 87 h 106"/>
                <a:gd name="T22" fmla="*/ 35 w 56"/>
                <a:gd name="T23" fmla="*/ 78 h 106"/>
                <a:gd name="T24" fmla="*/ 35 w 56"/>
                <a:gd name="T25" fmla="*/ 0 h 106"/>
                <a:gd name="T26" fmla="*/ 55 w 56"/>
                <a:gd name="T27" fmla="*/ 0 h 106"/>
                <a:gd name="T28" fmla="*/ 55 w 56"/>
                <a:gd name="T29" fmla="*/ 10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6">
                  <a:moveTo>
                    <a:pt x="55" y="103"/>
                  </a:moveTo>
                  <a:lnTo>
                    <a:pt x="35" y="103"/>
                  </a:lnTo>
                  <a:lnTo>
                    <a:pt x="35" y="92"/>
                  </a:lnTo>
                  <a:cubicBezTo>
                    <a:pt x="28" y="100"/>
                    <a:pt x="21" y="105"/>
                    <a:pt x="15" y="105"/>
                  </a:cubicBezTo>
                  <a:cubicBezTo>
                    <a:pt x="8" y="105"/>
                    <a:pt x="4" y="102"/>
                    <a:pt x="2" y="97"/>
                  </a:cubicBezTo>
                  <a:cubicBezTo>
                    <a:pt x="1" y="93"/>
                    <a:pt x="0" y="89"/>
                    <a:pt x="0" y="81"/>
                  </a:cubicBezTo>
                  <a:lnTo>
                    <a:pt x="0" y="0"/>
                  </a:lnTo>
                  <a:lnTo>
                    <a:pt x="20" y="0"/>
                  </a:lnTo>
                  <a:lnTo>
                    <a:pt x="20" y="76"/>
                  </a:lnTo>
                  <a:lnTo>
                    <a:pt x="20" y="83"/>
                  </a:lnTo>
                  <a:cubicBezTo>
                    <a:pt x="20" y="86"/>
                    <a:pt x="21" y="87"/>
                    <a:pt x="24" y="87"/>
                  </a:cubicBezTo>
                  <a:cubicBezTo>
                    <a:pt x="28" y="87"/>
                    <a:pt x="31" y="84"/>
                    <a:pt x="35" y="78"/>
                  </a:cubicBezTo>
                  <a:lnTo>
                    <a:pt x="35" y="0"/>
                  </a:lnTo>
                  <a:lnTo>
                    <a:pt x="55" y="0"/>
                  </a:lnTo>
                  <a:lnTo>
                    <a:pt x="55" y="103"/>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6" name="Freeform 5"/>
            <p:cNvSpPr>
              <a:spLocks noChangeArrowheads="1"/>
            </p:cNvSpPr>
            <p:nvPr/>
          </p:nvSpPr>
          <p:spPr bwMode="auto">
            <a:xfrm>
              <a:off x="2622550" y="2290763"/>
              <a:ext cx="20638" cy="38100"/>
            </a:xfrm>
            <a:custGeom>
              <a:avLst/>
              <a:gdLst>
                <a:gd name="T0" fmla="*/ 36 w 57"/>
                <a:gd name="T1" fmla="*/ 73 h 107"/>
                <a:gd name="T2" fmla="*/ 28 w 57"/>
                <a:gd name="T3" fmla="*/ 88 h 107"/>
                <a:gd name="T4" fmla="*/ 19 w 57"/>
                <a:gd name="T5" fmla="*/ 73 h 107"/>
                <a:gd name="T6" fmla="*/ 19 w 57"/>
                <a:gd name="T7" fmla="*/ 32 h 107"/>
                <a:gd name="T8" fmla="*/ 28 w 57"/>
                <a:gd name="T9" fmla="*/ 16 h 107"/>
                <a:gd name="T10" fmla="*/ 36 w 57"/>
                <a:gd name="T11" fmla="*/ 32 h 107"/>
                <a:gd name="T12" fmla="*/ 36 w 57"/>
                <a:gd name="T13" fmla="*/ 73 h 107"/>
                <a:gd name="T14" fmla="*/ 56 w 57"/>
                <a:gd name="T15" fmla="*/ 34 h 107"/>
                <a:gd name="T16" fmla="*/ 49 w 57"/>
                <a:gd name="T17" fmla="*/ 10 h 107"/>
                <a:gd name="T18" fmla="*/ 28 w 57"/>
                <a:gd name="T19" fmla="*/ 0 h 107"/>
                <a:gd name="T20" fmla="*/ 6 w 57"/>
                <a:gd name="T21" fmla="*/ 10 h 107"/>
                <a:gd name="T22" fmla="*/ 0 w 57"/>
                <a:gd name="T23" fmla="*/ 34 h 107"/>
                <a:gd name="T24" fmla="*/ 0 w 57"/>
                <a:gd name="T25" fmla="*/ 71 h 107"/>
                <a:gd name="T26" fmla="*/ 6 w 57"/>
                <a:gd name="T27" fmla="*/ 95 h 107"/>
                <a:gd name="T28" fmla="*/ 28 w 57"/>
                <a:gd name="T29" fmla="*/ 106 h 107"/>
                <a:gd name="T30" fmla="*/ 50 w 57"/>
                <a:gd name="T31" fmla="*/ 95 h 107"/>
                <a:gd name="T32" fmla="*/ 56 w 57"/>
                <a:gd name="T33" fmla="*/ 71 h 107"/>
                <a:gd name="T34" fmla="*/ 56 w 57"/>
                <a:gd name="T35" fmla="*/ 3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07">
                  <a:moveTo>
                    <a:pt x="36" y="73"/>
                  </a:moveTo>
                  <a:cubicBezTo>
                    <a:pt x="37" y="83"/>
                    <a:pt x="34" y="88"/>
                    <a:pt x="28" y="88"/>
                  </a:cubicBezTo>
                  <a:cubicBezTo>
                    <a:pt x="21" y="88"/>
                    <a:pt x="18" y="83"/>
                    <a:pt x="19" y="73"/>
                  </a:cubicBezTo>
                  <a:lnTo>
                    <a:pt x="19" y="32"/>
                  </a:lnTo>
                  <a:cubicBezTo>
                    <a:pt x="18" y="21"/>
                    <a:pt x="21" y="16"/>
                    <a:pt x="28" y="16"/>
                  </a:cubicBezTo>
                  <a:cubicBezTo>
                    <a:pt x="34" y="16"/>
                    <a:pt x="37" y="21"/>
                    <a:pt x="36" y="32"/>
                  </a:cubicBezTo>
                  <a:lnTo>
                    <a:pt x="36" y="73"/>
                  </a:lnTo>
                  <a:close/>
                  <a:moveTo>
                    <a:pt x="56" y="34"/>
                  </a:moveTo>
                  <a:cubicBezTo>
                    <a:pt x="56" y="23"/>
                    <a:pt x="53" y="14"/>
                    <a:pt x="49" y="10"/>
                  </a:cubicBezTo>
                  <a:cubicBezTo>
                    <a:pt x="44" y="3"/>
                    <a:pt x="36" y="0"/>
                    <a:pt x="28" y="0"/>
                  </a:cubicBezTo>
                  <a:cubicBezTo>
                    <a:pt x="18" y="0"/>
                    <a:pt x="11" y="3"/>
                    <a:pt x="6" y="10"/>
                  </a:cubicBezTo>
                  <a:cubicBezTo>
                    <a:pt x="2" y="14"/>
                    <a:pt x="0" y="23"/>
                    <a:pt x="0" y="34"/>
                  </a:cubicBezTo>
                  <a:lnTo>
                    <a:pt x="0" y="71"/>
                  </a:lnTo>
                  <a:cubicBezTo>
                    <a:pt x="0" y="82"/>
                    <a:pt x="2" y="90"/>
                    <a:pt x="6" y="95"/>
                  </a:cubicBezTo>
                  <a:cubicBezTo>
                    <a:pt x="11" y="102"/>
                    <a:pt x="19" y="106"/>
                    <a:pt x="28" y="106"/>
                  </a:cubicBezTo>
                  <a:cubicBezTo>
                    <a:pt x="36" y="106"/>
                    <a:pt x="45" y="102"/>
                    <a:pt x="50" y="95"/>
                  </a:cubicBezTo>
                  <a:cubicBezTo>
                    <a:pt x="54" y="90"/>
                    <a:pt x="56" y="82"/>
                    <a:pt x="56" y="71"/>
                  </a:cubicBezTo>
                  <a:lnTo>
                    <a:pt x="56" y="34"/>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7" name="Freeform 6"/>
            <p:cNvSpPr>
              <a:spLocks noChangeArrowheads="1"/>
            </p:cNvSpPr>
            <p:nvPr/>
          </p:nvSpPr>
          <p:spPr bwMode="auto">
            <a:xfrm>
              <a:off x="2598738" y="2278063"/>
              <a:ext cx="26987" cy="50800"/>
            </a:xfrm>
            <a:custGeom>
              <a:avLst/>
              <a:gdLst>
                <a:gd name="T0" fmla="*/ 47 w 74"/>
                <a:gd name="T1" fmla="*/ 82 h 140"/>
                <a:gd name="T2" fmla="*/ 47 w 74"/>
                <a:gd name="T3" fmla="*/ 139 h 140"/>
                <a:gd name="T4" fmla="*/ 26 w 74"/>
                <a:gd name="T5" fmla="*/ 139 h 140"/>
                <a:gd name="T6" fmla="*/ 26 w 74"/>
                <a:gd name="T7" fmla="*/ 82 h 140"/>
                <a:gd name="T8" fmla="*/ 0 w 74"/>
                <a:gd name="T9" fmla="*/ 0 h 140"/>
                <a:gd name="T10" fmla="*/ 22 w 74"/>
                <a:gd name="T11" fmla="*/ 0 h 140"/>
                <a:gd name="T12" fmla="*/ 37 w 74"/>
                <a:gd name="T13" fmla="*/ 54 h 140"/>
                <a:gd name="T14" fmla="*/ 51 w 74"/>
                <a:gd name="T15" fmla="*/ 0 h 140"/>
                <a:gd name="T16" fmla="*/ 73 w 74"/>
                <a:gd name="T17" fmla="*/ 0 h 140"/>
                <a:gd name="T18" fmla="*/ 47 w 74"/>
                <a:gd name="T19" fmla="*/ 8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47" y="82"/>
                  </a:moveTo>
                  <a:lnTo>
                    <a:pt x="47" y="139"/>
                  </a:lnTo>
                  <a:lnTo>
                    <a:pt x="26" y="139"/>
                  </a:lnTo>
                  <a:lnTo>
                    <a:pt x="26" y="82"/>
                  </a:lnTo>
                  <a:cubicBezTo>
                    <a:pt x="26" y="82"/>
                    <a:pt x="5" y="13"/>
                    <a:pt x="0" y="0"/>
                  </a:cubicBezTo>
                  <a:lnTo>
                    <a:pt x="22" y="0"/>
                  </a:lnTo>
                  <a:lnTo>
                    <a:pt x="37" y="54"/>
                  </a:lnTo>
                  <a:lnTo>
                    <a:pt x="51" y="0"/>
                  </a:lnTo>
                  <a:lnTo>
                    <a:pt x="73" y="0"/>
                  </a:lnTo>
                  <a:lnTo>
                    <a:pt x="47" y="82"/>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8" name="Freeform 7"/>
            <p:cNvSpPr>
              <a:spLocks noChangeArrowheads="1"/>
            </p:cNvSpPr>
            <p:nvPr/>
          </p:nvSpPr>
          <p:spPr bwMode="auto">
            <a:xfrm>
              <a:off x="2754313" y="2290763"/>
              <a:ext cx="20637" cy="38100"/>
            </a:xfrm>
            <a:custGeom>
              <a:avLst/>
              <a:gdLst>
                <a:gd name="T0" fmla="*/ 20 w 58"/>
                <a:gd name="T1" fmla="*/ 28 h 106"/>
                <a:gd name="T2" fmla="*/ 29 w 58"/>
                <a:gd name="T3" fmla="*/ 16 h 106"/>
                <a:gd name="T4" fmla="*/ 37 w 58"/>
                <a:gd name="T5" fmla="*/ 29 h 106"/>
                <a:gd name="T6" fmla="*/ 37 w 58"/>
                <a:gd name="T7" fmla="*/ 40 h 106"/>
                <a:gd name="T8" fmla="*/ 20 w 58"/>
                <a:gd name="T9" fmla="*/ 40 h 106"/>
                <a:gd name="T10" fmla="*/ 20 w 58"/>
                <a:gd name="T11" fmla="*/ 28 h 106"/>
                <a:gd name="T12" fmla="*/ 57 w 58"/>
                <a:gd name="T13" fmla="*/ 55 h 106"/>
                <a:gd name="T14" fmla="*/ 57 w 58"/>
                <a:gd name="T15" fmla="*/ 34 h 106"/>
                <a:gd name="T16" fmla="*/ 51 w 58"/>
                <a:gd name="T17" fmla="*/ 11 h 106"/>
                <a:gd name="T18" fmla="*/ 29 w 58"/>
                <a:gd name="T19" fmla="*/ 0 h 106"/>
                <a:gd name="T20" fmla="*/ 6 w 58"/>
                <a:gd name="T21" fmla="*/ 11 h 106"/>
                <a:gd name="T22" fmla="*/ 0 w 58"/>
                <a:gd name="T23" fmla="*/ 35 h 106"/>
                <a:gd name="T24" fmla="*/ 0 w 58"/>
                <a:gd name="T25" fmla="*/ 71 h 106"/>
                <a:gd name="T26" fmla="*/ 7 w 58"/>
                <a:gd name="T27" fmla="*/ 95 h 106"/>
                <a:gd name="T28" fmla="*/ 29 w 58"/>
                <a:gd name="T29" fmla="*/ 105 h 106"/>
                <a:gd name="T30" fmla="*/ 52 w 58"/>
                <a:gd name="T31" fmla="*/ 94 h 106"/>
                <a:gd name="T32" fmla="*/ 56 w 58"/>
                <a:gd name="T33" fmla="*/ 83 h 106"/>
                <a:gd name="T34" fmla="*/ 57 w 58"/>
                <a:gd name="T35" fmla="*/ 71 h 106"/>
                <a:gd name="T36" fmla="*/ 57 w 58"/>
                <a:gd name="T37" fmla="*/ 68 h 106"/>
                <a:gd name="T38" fmla="*/ 37 w 58"/>
                <a:gd name="T39" fmla="*/ 68 h 106"/>
                <a:gd name="T40" fmla="*/ 37 w 58"/>
                <a:gd name="T41" fmla="*/ 81 h 106"/>
                <a:gd name="T42" fmla="*/ 29 w 58"/>
                <a:gd name="T43" fmla="*/ 88 h 106"/>
                <a:gd name="T44" fmla="*/ 20 w 58"/>
                <a:gd name="T45" fmla="*/ 74 h 106"/>
                <a:gd name="T46" fmla="*/ 20 w 58"/>
                <a:gd name="T47" fmla="*/ 55 h 106"/>
                <a:gd name="T48" fmla="*/ 57 w 58"/>
                <a:gd name="T49"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106">
                  <a:moveTo>
                    <a:pt x="20" y="28"/>
                  </a:moveTo>
                  <a:cubicBezTo>
                    <a:pt x="20" y="19"/>
                    <a:pt x="22" y="16"/>
                    <a:pt x="29" y="16"/>
                  </a:cubicBezTo>
                  <a:cubicBezTo>
                    <a:pt x="35" y="16"/>
                    <a:pt x="37" y="19"/>
                    <a:pt x="37" y="29"/>
                  </a:cubicBezTo>
                  <a:lnTo>
                    <a:pt x="37" y="40"/>
                  </a:lnTo>
                  <a:lnTo>
                    <a:pt x="20" y="40"/>
                  </a:lnTo>
                  <a:lnTo>
                    <a:pt x="20" y="28"/>
                  </a:lnTo>
                  <a:close/>
                  <a:moveTo>
                    <a:pt x="57" y="55"/>
                  </a:moveTo>
                  <a:lnTo>
                    <a:pt x="57" y="34"/>
                  </a:lnTo>
                  <a:cubicBezTo>
                    <a:pt x="57" y="23"/>
                    <a:pt x="55" y="15"/>
                    <a:pt x="51" y="11"/>
                  </a:cubicBezTo>
                  <a:cubicBezTo>
                    <a:pt x="46" y="4"/>
                    <a:pt x="38" y="0"/>
                    <a:pt x="29" y="0"/>
                  </a:cubicBezTo>
                  <a:cubicBezTo>
                    <a:pt x="19" y="0"/>
                    <a:pt x="12" y="4"/>
                    <a:pt x="6" y="11"/>
                  </a:cubicBezTo>
                  <a:cubicBezTo>
                    <a:pt x="2" y="15"/>
                    <a:pt x="0" y="24"/>
                    <a:pt x="0" y="35"/>
                  </a:cubicBezTo>
                  <a:lnTo>
                    <a:pt x="0" y="71"/>
                  </a:lnTo>
                  <a:cubicBezTo>
                    <a:pt x="0" y="82"/>
                    <a:pt x="3" y="90"/>
                    <a:pt x="7" y="95"/>
                  </a:cubicBezTo>
                  <a:cubicBezTo>
                    <a:pt x="12" y="102"/>
                    <a:pt x="20" y="105"/>
                    <a:pt x="29" y="105"/>
                  </a:cubicBezTo>
                  <a:cubicBezTo>
                    <a:pt x="39" y="105"/>
                    <a:pt x="47" y="102"/>
                    <a:pt x="52" y="94"/>
                  </a:cubicBezTo>
                  <a:cubicBezTo>
                    <a:pt x="54" y="91"/>
                    <a:pt x="56" y="87"/>
                    <a:pt x="56" y="83"/>
                  </a:cubicBezTo>
                  <a:cubicBezTo>
                    <a:pt x="57" y="81"/>
                    <a:pt x="57" y="77"/>
                    <a:pt x="57" y="71"/>
                  </a:cubicBezTo>
                  <a:lnTo>
                    <a:pt x="57" y="68"/>
                  </a:lnTo>
                  <a:lnTo>
                    <a:pt x="37" y="68"/>
                  </a:lnTo>
                  <a:cubicBezTo>
                    <a:pt x="37" y="75"/>
                    <a:pt x="37" y="80"/>
                    <a:pt x="37" y="81"/>
                  </a:cubicBezTo>
                  <a:cubicBezTo>
                    <a:pt x="36" y="86"/>
                    <a:pt x="34" y="88"/>
                    <a:pt x="29" y="88"/>
                  </a:cubicBezTo>
                  <a:cubicBezTo>
                    <a:pt x="22" y="88"/>
                    <a:pt x="20" y="84"/>
                    <a:pt x="20" y="74"/>
                  </a:cubicBezTo>
                  <a:lnTo>
                    <a:pt x="20" y="55"/>
                  </a:lnTo>
                  <a:lnTo>
                    <a:pt x="57" y="55"/>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9" name="Freeform 8"/>
            <p:cNvSpPr>
              <a:spLocks noChangeArrowheads="1"/>
            </p:cNvSpPr>
            <p:nvPr/>
          </p:nvSpPr>
          <p:spPr bwMode="auto">
            <a:xfrm>
              <a:off x="2730500" y="2278063"/>
              <a:ext cx="20638" cy="50800"/>
            </a:xfrm>
            <a:custGeom>
              <a:avLst/>
              <a:gdLst>
                <a:gd name="T0" fmla="*/ 36 w 57"/>
                <a:gd name="T1" fmla="*/ 108 h 140"/>
                <a:gd name="T2" fmla="*/ 28 w 57"/>
                <a:gd name="T3" fmla="*/ 122 h 140"/>
                <a:gd name="T4" fmla="*/ 18 w 57"/>
                <a:gd name="T5" fmla="*/ 118 h 140"/>
                <a:gd name="T6" fmla="*/ 18 w 57"/>
                <a:gd name="T7" fmla="*/ 55 h 140"/>
                <a:gd name="T8" fmla="*/ 28 w 57"/>
                <a:gd name="T9" fmla="*/ 50 h 140"/>
                <a:gd name="T10" fmla="*/ 36 w 57"/>
                <a:gd name="T11" fmla="*/ 64 h 140"/>
                <a:gd name="T12" fmla="*/ 36 w 57"/>
                <a:gd name="T13" fmla="*/ 108 h 140"/>
                <a:gd name="T14" fmla="*/ 18 w 57"/>
                <a:gd name="T15" fmla="*/ 46 h 140"/>
                <a:gd name="T16" fmla="*/ 18 w 57"/>
                <a:gd name="T17" fmla="*/ 0 h 140"/>
                <a:gd name="T18" fmla="*/ 0 w 57"/>
                <a:gd name="T19" fmla="*/ 0 h 140"/>
                <a:gd name="T20" fmla="*/ 0 w 57"/>
                <a:gd name="T21" fmla="*/ 138 h 140"/>
                <a:gd name="T22" fmla="*/ 18 w 57"/>
                <a:gd name="T23" fmla="*/ 138 h 140"/>
                <a:gd name="T24" fmla="*/ 18 w 57"/>
                <a:gd name="T25" fmla="*/ 128 h 140"/>
                <a:gd name="T26" fmla="*/ 38 w 57"/>
                <a:gd name="T27" fmla="*/ 139 h 140"/>
                <a:gd name="T28" fmla="*/ 54 w 57"/>
                <a:gd name="T29" fmla="*/ 128 h 140"/>
                <a:gd name="T30" fmla="*/ 56 w 57"/>
                <a:gd name="T31" fmla="*/ 107 h 140"/>
                <a:gd name="T32" fmla="*/ 56 w 57"/>
                <a:gd name="T33" fmla="*/ 66 h 140"/>
                <a:gd name="T34" fmla="*/ 53 w 57"/>
                <a:gd name="T35" fmla="*/ 46 h 140"/>
                <a:gd name="T36" fmla="*/ 38 w 57"/>
                <a:gd name="T37" fmla="*/ 34 h 140"/>
                <a:gd name="T38" fmla="*/ 18 w 57"/>
                <a:gd name="T39" fmla="*/ 4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140">
                  <a:moveTo>
                    <a:pt x="36" y="108"/>
                  </a:moveTo>
                  <a:cubicBezTo>
                    <a:pt x="36" y="118"/>
                    <a:pt x="34" y="122"/>
                    <a:pt x="28" y="122"/>
                  </a:cubicBezTo>
                  <a:cubicBezTo>
                    <a:pt x="25" y="122"/>
                    <a:pt x="22" y="121"/>
                    <a:pt x="18" y="118"/>
                  </a:cubicBezTo>
                  <a:lnTo>
                    <a:pt x="18" y="55"/>
                  </a:lnTo>
                  <a:cubicBezTo>
                    <a:pt x="22" y="52"/>
                    <a:pt x="25" y="50"/>
                    <a:pt x="28" y="50"/>
                  </a:cubicBezTo>
                  <a:cubicBezTo>
                    <a:pt x="34" y="50"/>
                    <a:pt x="36" y="53"/>
                    <a:pt x="36" y="64"/>
                  </a:cubicBezTo>
                  <a:lnTo>
                    <a:pt x="36" y="108"/>
                  </a:lnTo>
                  <a:close/>
                  <a:moveTo>
                    <a:pt x="18" y="46"/>
                  </a:moveTo>
                  <a:lnTo>
                    <a:pt x="18" y="0"/>
                  </a:lnTo>
                  <a:lnTo>
                    <a:pt x="0" y="0"/>
                  </a:lnTo>
                  <a:lnTo>
                    <a:pt x="0" y="138"/>
                  </a:lnTo>
                  <a:lnTo>
                    <a:pt x="18" y="138"/>
                  </a:lnTo>
                  <a:lnTo>
                    <a:pt x="18" y="128"/>
                  </a:lnTo>
                  <a:cubicBezTo>
                    <a:pt x="25" y="135"/>
                    <a:pt x="32" y="139"/>
                    <a:pt x="38" y="139"/>
                  </a:cubicBezTo>
                  <a:cubicBezTo>
                    <a:pt x="46" y="139"/>
                    <a:pt x="51" y="135"/>
                    <a:pt x="54" y="128"/>
                  </a:cubicBezTo>
                  <a:cubicBezTo>
                    <a:pt x="55" y="123"/>
                    <a:pt x="56" y="117"/>
                    <a:pt x="56" y="107"/>
                  </a:cubicBezTo>
                  <a:lnTo>
                    <a:pt x="56" y="66"/>
                  </a:lnTo>
                  <a:cubicBezTo>
                    <a:pt x="56" y="56"/>
                    <a:pt x="54" y="49"/>
                    <a:pt x="53" y="46"/>
                  </a:cubicBezTo>
                  <a:cubicBezTo>
                    <a:pt x="51" y="38"/>
                    <a:pt x="46" y="34"/>
                    <a:pt x="38" y="34"/>
                  </a:cubicBezTo>
                  <a:cubicBezTo>
                    <a:pt x="31" y="34"/>
                    <a:pt x="24" y="38"/>
                    <a:pt x="18" y="46"/>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0" name="Freeform 9"/>
            <p:cNvSpPr>
              <a:spLocks noChangeArrowheads="1"/>
            </p:cNvSpPr>
            <p:nvPr/>
          </p:nvSpPr>
          <p:spPr bwMode="auto">
            <a:xfrm>
              <a:off x="2705100" y="2290763"/>
              <a:ext cx="20638" cy="38100"/>
            </a:xfrm>
            <a:custGeom>
              <a:avLst/>
              <a:gdLst>
                <a:gd name="T0" fmla="*/ 55 w 56"/>
                <a:gd name="T1" fmla="*/ 102 h 105"/>
                <a:gd name="T2" fmla="*/ 36 w 56"/>
                <a:gd name="T3" fmla="*/ 102 h 105"/>
                <a:gd name="T4" fmla="*/ 36 w 56"/>
                <a:gd name="T5" fmla="*/ 91 h 105"/>
                <a:gd name="T6" fmla="*/ 15 w 56"/>
                <a:gd name="T7" fmla="*/ 104 h 105"/>
                <a:gd name="T8" fmla="*/ 3 w 56"/>
                <a:gd name="T9" fmla="*/ 96 h 105"/>
                <a:gd name="T10" fmla="*/ 0 w 56"/>
                <a:gd name="T11" fmla="*/ 80 h 105"/>
                <a:gd name="T12" fmla="*/ 0 w 56"/>
                <a:gd name="T13" fmla="*/ 0 h 105"/>
                <a:gd name="T14" fmla="*/ 20 w 56"/>
                <a:gd name="T15" fmla="*/ 0 h 105"/>
                <a:gd name="T16" fmla="*/ 20 w 56"/>
                <a:gd name="T17" fmla="*/ 75 h 105"/>
                <a:gd name="T18" fmla="*/ 20 w 56"/>
                <a:gd name="T19" fmla="*/ 82 h 105"/>
                <a:gd name="T20" fmla="*/ 24 w 56"/>
                <a:gd name="T21" fmla="*/ 86 h 105"/>
                <a:gd name="T22" fmla="*/ 36 w 56"/>
                <a:gd name="T23" fmla="*/ 77 h 105"/>
                <a:gd name="T24" fmla="*/ 36 w 56"/>
                <a:gd name="T25" fmla="*/ 0 h 105"/>
                <a:gd name="T26" fmla="*/ 55 w 56"/>
                <a:gd name="T27" fmla="*/ 0 h 105"/>
                <a:gd name="T28" fmla="*/ 55 w 56"/>
                <a:gd name="T29"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5">
                  <a:moveTo>
                    <a:pt x="55" y="102"/>
                  </a:moveTo>
                  <a:lnTo>
                    <a:pt x="36" y="102"/>
                  </a:lnTo>
                  <a:lnTo>
                    <a:pt x="36" y="91"/>
                  </a:lnTo>
                  <a:cubicBezTo>
                    <a:pt x="28" y="99"/>
                    <a:pt x="22" y="104"/>
                    <a:pt x="15" y="104"/>
                  </a:cubicBezTo>
                  <a:cubicBezTo>
                    <a:pt x="9" y="104"/>
                    <a:pt x="5" y="101"/>
                    <a:pt x="3" y="96"/>
                  </a:cubicBezTo>
                  <a:cubicBezTo>
                    <a:pt x="1" y="92"/>
                    <a:pt x="0" y="88"/>
                    <a:pt x="0" y="80"/>
                  </a:cubicBezTo>
                  <a:lnTo>
                    <a:pt x="0" y="0"/>
                  </a:lnTo>
                  <a:lnTo>
                    <a:pt x="20" y="0"/>
                  </a:lnTo>
                  <a:lnTo>
                    <a:pt x="20" y="75"/>
                  </a:lnTo>
                  <a:lnTo>
                    <a:pt x="20" y="82"/>
                  </a:lnTo>
                  <a:cubicBezTo>
                    <a:pt x="21" y="85"/>
                    <a:pt x="22" y="86"/>
                    <a:pt x="24" y="86"/>
                  </a:cubicBezTo>
                  <a:cubicBezTo>
                    <a:pt x="28" y="86"/>
                    <a:pt x="31" y="83"/>
                    <a:pt x="36" y="77"/>
                  </a:cubicBezTo>
                  <a:lnTo>
                    <a:pt x="36" y="0"/>
                  </a:lnTo>
                  <a:lnTo>
                    <a:pt x="55" y="0"/>
                  </a:lnTo>
                  <a:lnTo>
                    <a:pt x="55" y="102"/>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1" name="Freeform 10"/>
            <p:cNvSpPr>
              <a:spLocks noChangeArrowheads="1"/>
            </p:cNvSpPr>
            <p:nvPr/>
          </p:nvSpPr>
          <p:spPr bwMode="auto">
            <a:xfrm>
              <a:off x="2682875" y="2278063"/>
              <a:ext cx="23813" cy="50800"/>
            </a:xfrm>
            <a:custGeom>
              <a:avLst/>
              <a:gdLst>
                <a:gd name="T0" fmla="*/ 43 w 67"/>
                <a:gd name="T1" fmla="*/ 138 h 139"/>
                <a:gd name="T2" fmla="*/ 22 w 67"/>
                <a:gd name="T3" fmla="*/ 138 h 139"/>
                <a:gd name="T4" fmla="*/ 22 w 67"/>
                <a:gd name="T5" fmla="*/ 20 h 139"/>
                <a:gd name="T6" fmla="*/ 0 w 67"/>
                <a:gd name="T7" fmla="*/ 20 h 139"/>
                <a:gd name="T8" fmla="*/ 0 w 67"/>
                <a:gd name="T9" fmla="*/ 0 h 139"/>
                <a:gd name="T10" fmla="*/ 66 w 67"/>
                <a:gd name="T11" fmla="*/ 0 h 139"/>
                <a:gd name="T12" fmla="*/ 66 w 67"/>
                <a:gd name="T13" fmla="*/ 20 h 139"/>
                <a:gd name="T14" fmla="*/ 43 w 67"/>
                <a:gd name="T15" fmla="*/ 20 h 139"/>
                <a:gd name="T16" fmla="*/ 43 w 67"/>
                <a:gd name="T17"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39">
                  <a:moveTo>
                    <a:pt x="43" y="138"/>
                  </a:moveTo>
                  <a:lnTo>
                    <a:pt x="22" y="138"/>
                  </a:lnTo>
                  <a:lnTo>
                    <a:pt x="22" y="20"/>
                  </a:lnTo>
                  <a:lnTo>
                    <a:pt x="0" y="20"/>
                  </a:lnTo>
                  <a:lnTo>
                    <a:pt x="0" y="0"/>
                  </a:lnTo>
                  <a:lnTo>
                    <a:pt x="66" y="0"/>
                  </a:lnTo>
                  <a:lnTo>
                    <a:pt x="66" y="20"/>
                  </a:lnTo>
                  <a:lnTo>
                    <a:pt x="43" y="20"/>
                  </a:lnTo>
                  <a:lnTo>
                    <a:pt x="43" y="138"/>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42" name="Group 41"/>
          <p:cNvGrpSpPr/>
          <p:nvPr userDrawn="1"/>
        </p:nvGrpSpPr>
        <p:grpSpPr>
          <a:xfrm>
            <a:off x="6951347" y="5723309"/>
            <a:ext cx="385062" cy="385062"/>
            <a:chOff x="3090863" y="2192338"/>
            <a:chExt cx="223837" cy="223837"/>
          </a:xfrm>
        </p:grpSpPr>
        <p:sp>
          <p:nvSpPr>
            <p:cNvPr id="43" name="Freeform 11"/>
            <p:cNvSpPr>
              <a:spLocks noChangeArrowheads="1"/>
            </p:cNvSpPr>
            <p:nvPr/>
          </p:nvSpPr>
          <p:spPr bwMode="auto">
            <a:xfrm>
              <a:off x="30908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0" y="0"/>
                  </a:cubicBezTo>
                  <a:cubicBezTo>
                    <a:pt x="139" y="0"/>
                    <a:pt x="0" y="139"/>
                    <a:pt x="0" y="309"/>
                  </a:cubicBezTo>
                  <a:cubicBezTo>
                    <a:pt x="0" y="481"/>
                    <a:pt x="139" y="620"/>
                    <a:pt x="310" y="620"/>
                  </a:cubicBezTo>
                  <a:cubicBezTo>
                    <a:pt x="482" y="620"/>
                    <a:pt x="621" y="481"/>
                    <a:pt x="621" y="309"/>
                  </a:cubicBezTo>
                </a:path>
              </a:pathLst>
            </a:custGeom>
            <a:solidFill>
              <a:srgbClr val="007FB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4" name="Freeform 12"/>
            <p:cNvSpPr>
              <a:spLocks noChangeArrowheads="1"/>
            </p:cNvSpPr>
            <p:nvPr/>
          </p:nvSpPr>
          <p:spPr bwMode="auto">
            <a:xfrm>
              <a:off x="3154363" y="2251075"/>
              <a:ext cx="23812" cy="93663"/>
            </a:xfrm>
            <a:custGeom>
              <a:avLst/>
              <a:gdLst>
                <a:gd name="T0" fmla="*/ 32 w 66"/>
                <a:gd name="T1" fmla="*/ 60 h 259"/>
                <a:gd name="T2" fmla="*/ 65 w 66"/>
                <a:gd name="T3" fmla="*/ 30 h 259"/>
                <a:gd name="T4" fmla="*/ 32 w 66"/>
                <a:gd name="T5" fmla="*/ 0 h 259"/>
                <a:gd name="T6" fmla="*/ 0 w 66"/>
                <a:gd name="T7" fmla="*/ 30 h 259"/>
                <a:gd name="T8" fmla="*/ 32 w 66"/>
                <a:gd name="T9" fmla="*/ 60 h 259"/>
                <a:gd name="T10" fmla="*/ 61 w 66"/>
                <a:gd name="T11" fmla="*/ 84 h 259"/>
                <a:gd name="T12" fmla="*/ 3 w 66"/>
                <a:gd name="T13" fmla="*/ 84 h 259"/>
                <a:gd name="T14" fmla="*/ 3 w 66"/>
                <a:gd name="T15" fmla="*/ 258 h 259"/>
                <a:gd name="T16" fmla="*/ 61 w 66"/>
                <a:gd name="T17" fmla="*/ 258 h 259"/>
                <a:gd name="T18" fmla="*/ 61 w 66"/>
                <a:gd name="T1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259">
                  <a:moveTo>
                    <a:pt x="32" y="60"/>
                  </a:moveTo>
                  <a:cubicBezTo>
                    <a:pt x="52" y="60"/>
                    <a:pt x="65" y="47"/>
                    <a:pt x="65" y="30"/>
                  </a:cubicBezTo>
                  <a:cubicBezTo>
                    <a:pt x="65" y="13"/>
                    <a:pt x="52" y="0"/>
                    <a:pt x="32" y="0"/>
                  </a:cubicBezTo>
                  <a:cubicBezTo>
                    <a:pt x="13" y="0"/>
                    <a:pt x="0" y="13"/>
                    <a:pt x="0" y="30"/>
                  </a:cubicBezTo>
                  <a:cubicBezTo>
                    <a:pt x="0" y="47"/>
                    <a:pt x="12" y="60"/>
                    <a:pt x="32" y="60"/>
                  </a:cubicBezTo>
                  <a:close/>
                  <a:moveTo>
                    <a:pt x="61" y="84"/>
                  </a:moveTo>
                  <a:lnTo>
                    <a:pt x="3" y="84"/>
                  </a:lnTo>
                  <a:lnTo>
                    <a:pt x="3" y="258"/>
                  </a:lnTo>
                  <a:lnTo>
                    <a:pt x="61" y="258"/>
                  </a:lnTo>
                  <a:lnTo>
                    <a:pt x="61" y="84"/>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5" name="Freeform 13"/>
            <p:cNvSpPr>
              <a:spLocks noChangeArrowheads="1"/>
            </p:cNvSpPr>
            <p:nvPr/>
          </p:nvSpPr>
          <p:spPr bwMode="auto">
            <a:xfrm>
              <a:off x="3187700" y="2279650"/>
              <a:ext cx="65088" cy="65088"/>
            </a:xfrm>
            <a:custGeom>
              <a:avLst/>
              <a:gdLst>
                <a:gd name="T0" fmla="*/ 59 w 179"/>
                <a:gd name="T1" fmla="*/ 178 h 179"/>
                <a:gd name="T2" fmla="*/ 59 w 179"/>
                <a:gd name="T3" fmla="*/ 81 h 179"/>
                <a:gd name="T4" fmla="*/ 60 w 179"/>
                <a:gd name="T5" fmla="*/ 66 h 179"/>
                <a:gd name="T6" fmla="*/ 90 w 179"/>
                <a:gd name="T7" fmla="*/ 45 h 179"/>
                <a:gd name="T8" fmla="*/ 120 w 179"/>
                <a:gd name="T9" fmla="*/ 85 h 179"/>
                <a:gd name="T10" fmla="*/ 120 w 179"/>
                <a:gd name="T11" fmla="*/ 178 h 179"/>
                <a:gd name="T12" fmla="*/ 178 w 179"/>
                <a:gd name="T13" fmla="*/ 178 h 179"/>
                <a:gd name="T14" fmla="*/ 178 w 179"/>
                <a:gd name="T15" fmla="*/ 78 h 179"/>
                <a:gd name="T16" fmla="*/ 111 w 179"/>
                <a:gd name="T17" fmla="*/ 0 h 179"/>
                <a:gd name="T18" fmla="*/ 59 w 179"/>
                <a:gd name="T19" fmla="*/ 29 h 179"/>
                <a:gd name="T20" fmla="*/ 59 w 179"/>
                <a:gd name="T21" fmla="*/ 4 h 179"/>
                <a:gd name="T22" fmla="*/ 0 w 179"/>
                <a:gd name="T23" fmla="*/ 4 h 179"/>
                <a:gd name="T24" fmla="*/ 0 w 179"/>
                <a:gd name="T25" fmla="*/ 178 h 179"/>
                <a:gd name="T26" fmla="*/ 59 w 179"/>
                <a:gd name="T2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79">
                  <a:moveTo>
                    <a:pt x="59" y="178"/>
                  </a:moveTo>
                  <a:lnTo>
                    <a:pt x="59" y="81"/>
                  </a:lnTo>
                  <a:cubicBezTo>
                    <a:pt x="59" y="75"/>
                    <a:pt x="59" y="70"/>
                    <a:pt x="60" y="66"/>
                  </a:cubicBezTo>
                  <a:cubicBezTo>
                    <a:pt x="65" y="56"/>
                    <a:pt x="74" y="45"/>
                    <a:pt x="90" y="45"/>
                  </a:cubicBezTo>
                  <a:cubicBezTo>
                    <a:pt x="111" y="45"/>
                    <a:pt x="120" y="61"/>
                    <a:pt x="120" y="85"/>
                  </a:cubicBezTo>
                  <a:lnTo>
                    <a:pt x="120" y="178"/>
                  </a:lnTo>
                  <a:lnTo>
                    <a:pt x="178" y="178"/>
                  </a:lnTo>
                  <a:lnTo>
                    <a:pt x="178" y="78"/>
                  </a:lnTo>
                  <a:cubicBezTo>
                    <a:pt x="178" y="25"/>
                    <a:pt x="149" y="0"/>
                    <a:pt x="111" y="0"/>
                  </a:cubicBezTo>
                  <a:cubicBezTo>
                    <a:pt x="80" y="0"/>
                    <a:pt x="66" y="17"/>
                    <a:pt x="59" y="29"/>
                  </a:cubicBezTo>
                  <a:lnTo>
                    <a:pt x="59" y="4"/>
                  </a:lnTo>
                  <a:lnTo>
                    <a:pt x="0" y="4"/>
                  </a:lnTo>
                  <a:cubicBezTo>
                    <a:pt x="1" y="21"/>
                    <a:pt x="0" y="178"/>
                    <a:pt x="0" y="178"/>
                  </a:cubicBezTo>
                  <a:lnTo>
                    <a:pt x="59" y="178"/>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sp>
        <p:nvSpPr>
          <p:cNvPr id="48" name="TextBox 47"/>
          <p:cNvSpPr txBox="1"/>
          <p:nvPr userDrawn="1"/>
        </p:nvSpPr>
        <p:spPr>
          <a:xfrm>
            <a:off x="7445893" y="4523224"/>
            <a:ext cx="213493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https://twitter.com/CSCfi</a:t>
            </a:r>
            <a:endParaRPr lang="en-US"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49" name="TextBox 48"/>
          <p:cNvSpPr txBox="1"/>
          <p:nvPr userDrawn="1"/>
        </p:nvSpPr>
        <p:spPr>
          <a:xfrm>
            <a:off x="7445893" y="5141018"/>
            <a:ext cx="364117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pl-PL" sz="1200" b="0" i="0" u="none" strike="noStrike" kern="1200" baseline="0" dirty="0" smtClean="0">
                <a:solidFill>
                  <a:srgbClr val="5E6A71"/>
                </a:solidFill>
                <a:latin typeface="Calibri" charset="0"/>
                <a:ea typeface="ＭＳ Ｐゴシック" charset="0"/>
                <a:cs typeface="ＭＳ Ｐゴシック" charset="0"/>
              </a:rPr>
              <a:t>https://www.youtube.com/c/CSCfi</a:t>
            </a:r>
            <a:endParaRPr lang="pl-PL"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50" name="TextBox 49"/>
          <p:cNvSpPr txBox="1"/>
          <p:nvPr userDrawn="1"/>
        </p:nvSpPr>
        <p:spPr>
          <a:xfrm>
            <a:off x="7445893" y="5758812"/>
            <a:ext cx="4608778"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https://www.linkedin.com/company/csc---it-center-for-science</a:t>
            </a:r>
          </a:p>
        </p:txBody>
      </p:sp>
      <p:sp>
        <p:nvSpPr>
          <p:cNvPr id="53" name="Text Placeholder 52"/>
          <p:cNvSpPr>
            <a:spLocks noGrp="1"/>
          </p:cNvSpPr>
          <p:nvPr>
            <p:ph type="body" sz="quarter" idx="10" hasCustomPrompt="1"/>
          </p:nvPr>
        </p:nvSpPr>
        <p:spPr>
          <a:xfrm>
            <a:off x="3072904" y="3864593"/>
            <a:ext cx="2618188" cy="385063"/>
          </a:xfrm>
        </p:spPr>
        <p:txBody>
          <a:bodyPr lIns="0" anchor="t"/>
          <a:lstStyle>
            <a:lvl1pPr marL="0" indent="0">
              <a:buNone/>
              <a:defRPr sz="1400" b="1">
                <a:solidFill>
                  <a:schemeClr val="tx1"/>
                </a:solidFill>
              </a:defRPr>
            </a:lvl1pPr>
            <a:lvl2pPr marL="347663" indent="0">
              <a:buFont typeface="Arial"/>
              <a:buNone/>
              <a:defRPr sz="1200"/>
            </a:lvl2pPr>
            <a:lvl3pPr marL="1143000" indent="0">
              <a:buFont typeface="Arial"/>
              <a:buNone/>
              <a:defRPr sz="1200"/>
            </a:lvl3pPr>
            <a:lvl4pPr marL="1477962" indent="0">
              <a:buNone/>
              <a:defRPr sz="1200"/>
            </a:lvl4pPr>
            <a:lvl5pPr marL="1935162" indent="0">
              <a:buNone/>
              <a:defRPr sz="1200"/>
            </a:lvl5pPr>
          </a:lstStyle>
          <a:p>
            <a:pPr lvl="0"/>
            <a:r>
              <a:rPr lang="fi-FI" dirty="0" smtClean="0"/>
              <a:t>Etunimi Sukunimi</a:t>
            </a:r>
          </a:p>
        </p:txBody>
      </p:sp>
      <p:sp>
        <p:nvSpPr>
          <p:cNvPr id="55" name="Picture Placeholder 54"/>
          <p:cNvSpPr>
            <a:spLocks noGrp="1"/>
          </p:cNvSpPr>
          <p:nvPr>
            <p:ph type="pic" sz="quarter" idx="11"/>
          </p:nvPr>
        </p:nvSpPr>
        <p:spPr>
          <a:xfrm>
            <a:off x="1102646" y="3938985"/>
            <a:ext cx="1657609" cy="1655807"/>
          </a:xfrm>
          <a:prstGeom prst="ellipse">
            <a:avLst/>
          </a:prstGeom>
        </p:spPr>
        <p:txBody>
          <a:bodyPr/>
          <a:lstStyle>
            <a:lvl1pPr marL="0" indent="0">
              <a:buFont typeface="Arial"/>
              <a:buNone/>
              <a:defRPr sz="1400"/>
            </a:lvl1pPr>
          </a:lstStyle>
          <a:p>
            <a:r>
              <a:rPr lang="en-US" smtClean="0"/>
              <a:t>Click icon to add picture</a:t>
            </a:r>
            <a:endParaRPr lang="en-US" dirty="0"/>
          </a:p>
        </p:txBody>
      </p:sp>
      <p:sp>
        <p:nvSpPr>
          <p:cNvPr id="57" name="Text Placeholder 56"/>
          <p:cNvSpPr>
            <a:spLocks noGrp="1"/>
          </p:cNvSpPr>
          <p:nvPr>
            <p:ph type="body" sz="quarter" idx="12" hasCustomPrompt="1"/>
          </p:nvPr>
        </p:nvSpPr>
        <p:spPr>
          <a:xfrm>
            <a:off x="3072903" y="4315527"/>
            <a:ext cx="2618189" cy="1717210"/>
          </a:xfrm>
        </p:spPr>
        <p:txBody>
          <a:bodyPr lIns="0"/>
          <a:lstStyle>
            <a:lvl1pPr marL="0" indent="0">
              <a:lnSpc>
                <a:spcPct val="110000"/>
              </a:lnSpc>
              <a:spcBef>
                <a:spcPts val="0"/>
              </a:spcBef>
              <a:buNone/>
              <a:defRPr sz="1200"/>
            </a:lvl1pPr>
            <a:lvl2pPr marL="690563" indent="-342900">
              <a:buFont typeface="Arial"/>
              <a:buChar char="•"/>
              <a:defRPr sz="1400"/>
            </a:lvl2pPr>
            <a:lvl3pPr marL="1428750" indent="-285750">
              <a:buFont typeface="Arial"/>
              <a:buChar char="•"/>
              <a:defRPr sz="1200"/>
            </a:lvl3pPr>
            <a:lvl4pPr>
              <a:defRPr sz="1100"/>
            </a:lvl4pPr>
            <a:lvl5pPr>
              <a:defRPr sz="900"/>
            </a:lvl5pPr>
          </a:lstStyle>
          <a:p>
            <a:pPr lvl="0"/>
            <a:r>
              <a:rPr lang="fi-FI" dirty="0" smtClean="0"/>
              <a:t>Tittelit ja yhteystiedot</a:t>
            </a:r>
            <a:endParaRPr lang="en-US" dirty="0"/>
          </a:p>
        </p:txBody>
      </p:sp>
      <p:cxnSp>
        <p:nvCxnSpPr>
          <p:cNvPr id="61" name="Straight Connector 60"/>
          <p:cNvCxnSpPr/>
          <p:nvPr userDrawn="1"/>
        </p:nvCxnSpPr>
        <p:spPr>
          <a:xfrm>
            <a:off x="6096000" y="3862343"/>
            <a:ext cx="0" cy="2202232"/>
          </a:xfrm>
          <a:prstGeom prst="line">
            <a:avLst/>
          </a:prstGeom>
          <a:ln w="952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72" name="Group 71"/>
          <p:cNvGrpSpPr/>
          <p:nvPr userDrawn="1"/>
        </p:nvGrpSpPr>
        <p:grpSpPr>
          <a:xfrm>
            <a:off x="4941995" y="1324732"/>
            <a:ext cx="2308011" cy="1465997"/>
            <a:chOff x="3018474" y="609992"/>
            <a:chExt cx="2171462" cy="1379264"/>
          </a:xfrm>
        </p:grpSpPr>
        <p:sp>
          <p:nvSpPr>
            <p:cNvPr id="73"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74"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75"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5" name="Rectangle 4"/>
          <p:cNvSpPr/>
          <p:nvPr userDrawn="1"/>
        </p:nvSpPr>
        <p:spPr>
          <a:xfrm>
            <a:off x="-7169" y="6660009"/>
            <a:ext cx="1610587" cy="215444"/>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Kuvat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CSC:n</a:t>
            </a: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 arkisto ja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Thinkstock</a:t>
            </a:r>
            <a:endParaRPr kumimoji="0" lang="fi-FI" sz="800" b="0" i="0" u="none" strike="noStrike" kern="1200" cap="none" spc="0" normalizeH="0" baseline="0" noProof="0" dirty="0">
              <a:ln>
                <a:noFill/>
              </a:ln>
              <a:solidFill>
                <a:prstClr val="white"/>
              </a:solidFill>
              <a:effectLst/>
              <a:uLnTx/>
              <a:uFillTx/>
              <a:latin typeface="Candara"/>
              <a:ea typeface="ＭＳ Ｐゴシック" charset="0"/>
              <a:cs typeface="ＭＳ Ｐゴシック" charset="0"/>
            </a:endParaRPr>
          </a:p>
        </p:txBody>
      </p:sp>
    </p:spTree>
    <p:extLst>
      <p:ext uri="{BB962C8B-B14F-4D97-AF65-F5344CB8AC3E}">
        <p14:creationId xmlns:p14="http://schemas.microsoft.com/office/powerpoint/2010/main" val="667747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BC46539-7FEE-8846-9EF1-6D13C0293C6C}" type="slidenum">
              <a:rPr lang="en-US"/>
              <a:pPr>
                <a:defRPr/>
              </a:pPr>
              <a:t>‹#›</a:t>
            </a:fld>
            <a:endParaRPr lang="en-US"/>
          </a:p>
        </p:txBody>
      </p:sp>
    </p:spTree>
    <p:extLst>
      <p:ext uri="{BB962C8B-B14F-4D97-AF65-F5344CB8AC3E}">
        <p14:creationId xmlns:p14="http://schemas.microsoft.com/office/powerpoint/2010/main" val="2695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spTree>
    <p:extLst>
      <p:ext uri="{BB962C8B-B14F-4D97-AF65-F5344CB8AC3E}">
        <p14:creationId xmlns:p14="http://schemas.microsoft.com/office/powerpoint/2010/main" val="3012125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091289"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idx="13"/>
          </p:nvPr>
        </p:nvSpPr>
        <p:spPr>
          <a:xfrm>
            <a:off x="6071720" y="1600203"/>
            <a:ext cx="4815788"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1" y="274637"/>
            <a:ext cx="10277907"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902EB33-AE32-4D46-BAA6-3F61AB03C92B}" type="slidenum">
              <a:rPr lang="en-US"/>
              <a:pPr>
                <a:defRPr/>
              </a:pPr>
              <a:t>‹#›</a:t>
            </a:fld>
            <a:endParaRPr lang="en-US"/>
          </a:p>
        </p:txBody>
      </p:sp>
    </p:spTree>
    <p:extLst>
      <p:ext uri="{BB962C8B-B14F-4D97-AF65-F5344CB8AC3E}">
        <p14:creationId xmlns:p14="http://schemas.microsoft.com/office/powerpoint/2010/main" val="149010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105400"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110820" y="1601179"/>
            <a:ext cx="4826862"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5382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_Picture_Righ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8068698" y="1"/>
            <a:ext cx="4123302" cy="6693881"/>
          </a:xfrm>
        </p:spPr>
        <p:txBody>
          <a:bodyPr rtlCol="0">
            <a:normAutofit/>
          </a:bodyPr>
          <a:lstStyle/>
          <a:p>
            <a:pPr lvl="0"/>
            <a:r>
              <a:rPr lang="en-US" noProof="0" smtClean="0"/>
              <a:t>Click icon to add picture</a:t>
            </a:r>
            <a:endParaRPr lang="en-US" noProof="0"/>
          </a:p>
        </p:txBody>
      </p:sp>
      <p:sp>
        <p:nvSpPr>
          <p:cNvPr id="11" name="Content Placeholder 2"/>
          <p:cNvSpPr>
            <a:spLocks noGrp="1"/>
          </p:cNvSpPr>
          <p:nvPr>
            <p:ph idx="1"/>
          </p:nvPr>
        </p:nvSpPr>
        <p:spPr>
          <a:xfrm>
            <a:off x="609599" y="1600203"/>
            <a:ext cx="6911623"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3" y="274637"/>
            <a:ext cx="6911620"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a:xfrm>
            <a:off x="3086101" y="6378575"/>
            <a:ext cx="4982598" cy="315307"/>
          </a:xfrm>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67228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1" y="1600203"/>
            <a:ext cx="3143956"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4158911" y="1601180"/>
            <a:ext cx="3361415" cy="2128644"/>
          </a:xfrm>
        </p:spPr>
        <p:txBody>
          <a:bodyPr rtlCol="0">
            <a:normAutofit/>
          </a:bodyPr>
          <a:lstStyle/>
          <a:p>
            <a:pPr lvl="0"/>
            <a:r>
              <a:rPr lang="en-US" noProof="0" smtClean="0"/>
              <a:t>Click icon to add picture</a:t>
            </a:r>
            <a:endParaRPr lang="en-US" noProof="0"/>
          </a:p>
        </p:txBody>
      </p:sp>
      <p:sp>
        <p:nvSpPr>
          <p:cNvPr id="9" name="Picture Placeholder 2"/>
          <p:cNvSpPr>
            <a:spLocks noGrp="1"/>
          </p:cNvSpPr>
          <p:nvPr>
            <p:ph type="pic" sz="quarter" idx="14"/>
          </p:nvPr>
        </p:nvSpPr>
        <p:spPr>
          <a:xfrm>
            <a:off x="7747988" y="1600203"/>
            <a:ext cx="3189694" cy="2128644"/>
          </a:xfrm>
        </p:spPr>
        <p:txBody>
          <a:bodyPr rtlCol="0">
            <a:normAutofit/>
          </a:bodyPr>
          <a:lstStyle/>
          <a:p>
            <a:pPr lvl="0"/>
            <a:r>
              <a:rPr lang="en-US" noProof="0" smtClean="0"/>
              <a:t>Click icon to add picture</a:t>
            </a:r>
            <a:endParaRPr lang="en-US" noProof="0" dirty="0"/>
          </a:p>
        </p:txBody>
      </p:sp>
      <p:sp>
        <p:nvSpPr>
          <p:cNvPr id="12" name="Picture Placeholder 2"/>
          <p:cNvSpPr>
            <a:spLocks noGrp="1"/>
          </p:cNvSpPr>
          <p:nvPr>
            <p:ph type="pic" sz="quarter" idx="15"/>
          </p:nvPr>
        </p:nvSpPr>
        <p:spPr>
          <a:xfrm>
            <a:off x="4158911" y="3998499"/>
            <a:ext cx="3361415" cy="2128644"/>
          </a:xfrm>
        </p:spPr>
        <p:txBody>
          <a:bodyPr rtlCol="0">
            <a:normAutofit/>
          </a:bodyPr>
          <a:lstStyle/>
          <a:p>
            <a:pPr lvl="0"/>
            <a:r>
              <a:rPr lang="en-US" noProof="0" smtClean="0"/>
              <a:t>Click icon to add picture</a:t>
            </a:r>
            <a:endParaRPr lang="en-US" noProof="0"/>
          </a:p>
        </p:txBody>
      </p:sp>
      <p:sp>
        <p:nvSpPr>
          <p:cNvPr id="14" name="Picture Placeholder 2"/>
          <p:cNvSpPr>
            <a:spLocks noGrp="1"/>
          </p:cNvSpPr>
          <p:nvPr>
            <p:ph type="pic" sz="quarter" idx="16"/>
          </p:nvPr>
        </p:nvSpPr>
        <p:spPr>
          <a:xfrm>
            <a:off x="7747988" y="3997522"/>
            <a:ext cx="3189694" cy="2128644"/>
          </a:xfrm>
        </p:spPr>
        <p:txBody>
          <a:bodyPr rtlCol="0">
            <a:normAutofit/>
          </a:bodyPr>
          <a:lstStyle/>
          <a:p>
            <a:pPr lvl="0"/>
            <a:r>
              <a:rPr lang="en-US" noProof="0" smtClean="0"/>
              <a:t>Click icon to add picture</a:t>
            </a:r>
            <a:endParaRPr lang="en-US" noProof="0"/>
          </a:p>
        </p:txBody>
      </p:sp>
      <p:sp>
        <p:nvSpPr>
          <p:cNvPr id="10" name="Date Placeholder 4"/>
          <p:cNvSpPr>
            <a:spLocks noGrp="1"/>
          </p:cNvSpPr>
          <p:nvPr>
            <p:ph type="dt" sz="half" idx="17"/>
          </p:nvPr>
        </p:nvSpPr>
        <p:spPr/>
        <p:txBody>
          <a:bodyPr/>
          <a:lstStyle>
            <a:lvl1pPr>
              <a:defRPr/>
            </a:lvl1pPr>
          </a:lstStyle>
          <a:p>
            <a:pPr>
              <a:defRPr/>
            </a:pPr>
            <a:r>
              <a:rPr lang="fi-FI" smtClean="0"/>
              <a:t>2017-03-08</a:t>
            </a:r>
            <a:endParaRPr lang="en-US"/>
          </a:p>
        </p:txBody>
      </p:sp>
      <p:sp>
        <p:nvSpPr>
          <p:cNvPr id="15" name="Footer Placeholder 5"/>
          <p:cNvSpPr>
            <a:spLocks noGrp="1"/>
          </p:cNvSpPr>
          <p:nvPr>
            <p:ph type="ftr" sz="quarter" idx="18"/>
          </p:nvPr>
        </p:nvSpPr>
        <p:spPr/>
        <p:txBody>
          <a:bodyPr/>
          <a:lstStyle>
            <a:lvl1pPr>
              <a:defRPr/>
            </a:lvl1pPr>
          </a:lstStyle>
          <a:p>
            <a:pPr>
              <a:defRPr/>
            </a:pPr>
            <a:endParaRPr lang="en-US" dirty="0"/>
          </a:p>
        </p:txBody>
      </p:sp>
      <p:sp>
        <p:nvSpPr>
          <p:cNvPr id="16" name="Slide Number Placeholder 6"/>
          <p:cNvSpPr>
            <a:spLocks noGrp="1"/>
          </p:cNvSpPr>
          <p:nvPr>
            <p:ph type="sldNum" sz="quarter" idx="19"/>
          </p:nvPr>
        </p:nvSpPr>
        <p:spPr/>
        <p:txBody>
          <a:bodyPr/>
          <a:lstStyle>
            <a:lvl1pPr>
              <a:defRPr/>
            </a:lvl1pPr>
          </a:lstStyle>
          <a:p>
            <a:pPr>
              <a:defRPr/>
            </a:pPr>
            <a:fld id="{8494CDDB-25ED-6C4C-973B-8EDD9A222A1A}" type="slidenum">
              <a:rPr lang="en-US"/>
              <a:pPr>
                <a:defRPr/>
              </a:pPr>
              <a:t>‹#›</a:t>
            </a:fld>
            <a:endParaRPr lang="en-US"/>
          </a:p>
        </p:txBody>
      </p:sp>
    </p:spTree>
    <p:extLst>
      <p:ext uri="{BB962C8B-B14F-4D97-AF65-F5344CB8AC3E}">
        <p14:creationId xmlns:p14="http://schemas.microsoft.com/office/powerpoint/2010/main" val="36770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339104" y="1598129"/>
            <a:ext cx="4598577"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3"/>
            <a:ext cx="5260620"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44214A9-2E80-A54A-99CE-FD90769D3F7C}" type="slidenum">
              <a:rPr lang="en-US"/>
              <a:pPr>
                <a:defRPr/>
              </a:pPr>
              <a:t>‹#›</a:t>
            </a:fld>
            <a:endParaRPr lang="en-US"/>
          </a:p>
        </p:txBody>
      </p:sp>
    </p:spTree>
    <p:extLst>
      <p:ext uri="{BB962C8B-B14F-4D97-AF65-F5344CB8AC3E}">
        <p14:creationId xmlns:p14="http://schemas.microsoft.com/office/powerpoint/2010/main" val="105160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49238"/>
            <a:ext cx="1032351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1" y="1600200"/>
            <a:ext cx="822546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r>
              <a:rPr lang="fi-FI" dirty="0"/>
              <a:t> </a:t>
            </a:r>
          </a:p>
          <a:p>
            <a:pPr lvl="2"/>
            <a:r>
              <a:rPr lang="fi-FI" dirty="0"/>
              <a:t>Third </a:t>
            </a:r>
            <a:r>
              <a:rPr lang="fi-FI" dirty="0" err="1"/>
              <a:t>level</a:t>
            </a:r>
            <a:endParaRPr lang="fi-FI" dirty="0"/>
          </a:p>
          <a:p>
            <a:pPr lvl="3"/>
            <a:r>
              <a:rPr lang="fi-FI" dirty="0" err="1"/>
              <a:t>Forth</a:t>
            </a:r>
            <a:r>
              <a:rPr lang="fi-FI" dirty="0"/>
              <a:t> </a:t>
            </a:r>
            <a:r>
              <a:rPr lang="fi-FI" dirty="0" err="1"/>
              <a:t>level</a:t>
            </a:r>
            <a:endParaRPr lang="fi-FI" dirty="0"/>
          </a:p>
        </p:txBody>
      </p:sp>
      <p:sp>
        <p:nvSpPr>
          <p:cNvPr id="4" name="Date Placeholder 3"/>
          <p:cNvSpPr>
            <a:spLocks noGrp="1"/>
          </p:cNvSpPr>
          <p:nvPr>
            <p:ph type="dt" sz="half" idx="2"/>
          </p:nvPr>
        </p:nvSpPr>
        <p:spPr>
          <a:xfrm>
            <a:off x="1624013" y="6378575"/>
            <a:ext cx="1300162" cy="315307"/>
          </a:xfrm>
          <a:prstGeom prst="rect">
            <a:avLst/>
          </a:prstGeom>
        </p:spPr>
        <p:txBody>
          <a:bodyPr vert="horz" lIns="91440" tIns="45720" rIns="91440" bIns="45720" rtlCol="0" anchor="ctr"/>
          <a:lstStyle>
            <a:lvl1pPr algn="l" fontAlgn="auto">
              <a:spcBef>
                <a:spcPts val="0"/>
              </a:spcBef>
              <a:spcAft>
                <a:spcPts val="0"/>
              </a:spcAft>
              <a:defRPr sz="1000" smtClean="0">
                <a:solidFill>
                  <a:schemeClr val="accent3">
                    <a:lumMod val="75000"/>
                  </a:schemeClr>
                </a:solidFill>
                <a:latin typeface="Corbel"/>
                <a:ea typeface="+mn-ea"/>
                <a:cs typeface="Corbel"/>
              </a:defRPr>
            </a:lvl1pPr>
          </a:lstStyle>
          <a:p>
            <a:pPr>
              <a:defRPr/>
            </a:pPr>
            <a:r>
              <a:rPr lang="fi-FI" smtClean="0"/>
              <a:t>2017-03-08</a:t>
            </a:r>
            <a:endParaRPr lang="en-US" dirty="0"/>
          </a:p>
        </p:txBody>
      </p:sp>
      <p:sp>
        <p:nvSpPr>
          <p:cNvPr id="5" name="Footer Placeholder 4"/>
          <p:cNvSpPr>
            <a:spLocks noGrp="1"/>
          </p:cNvSpPr>
          <p:nvPr>
            <p:ph type="ftr" sz="quarter" idx="3"/>
          </p:nvPr>
        </p:nvSpPr>
        <p:spPr>
          <a:xfrm>
            <a:off x="3086100" y="6378575"/>
            <a:ext cx="5748961" cy="315307"/>
          </a:xfrm>
          <a:prstGeom prst="rect">
            <a:avLst/>
          </a:prstGeom>
        </p:spPr>
        <p:txBody>
          <a:bodyPr vert="horz" lIns="91440" tIns="45720" rIns="91440" bIns="45720" rtlCol="0" anchor="ctr"/>
          <a:lstStyle>
            <a:lvl1pPr algn="l" fontAlgn="auto">
              <a:spcBef>
                <a:spcPts val="0"/>
              </a:spcBef>
              <a:spcAft>
                <a:spcPts val="0"/>
              </a:spcAft>
              <a:defRPr sz="1000" dirty="0" smtClean="0">
                <a:solidFill>
                  <a:schemeClr val="accent3">
                    <a:lumMod val="75000"/>
                  </a:schemeClr>
                </a:solidFill>
                <a:latin typeface="Corbel"/>
                <a:ea typeface="+mn-ea"/>
                <a:cs typeface="Corbel"/>
              </a:defRPr>
            </a:lvl1pPr>
          </a:lstStyle>
          <a:p>
            <a:pPr>
              <a:defRPr/>
            </a:pPr>
            <a:endParaRPr lang="en-US" dirty="0"/>
          </a:p>
        </p:txBody>
      </p:sp>
      <p:sp>
        <p:nvSpPr>
          <p:cNvPr id="6" name="Slide Number Placeholder 5"/>
          <p:cNvSpPr>
            <a:spLocks noGrp="1"/>
          </p:cNvSpPr>
          <p:nvPr>
            <p:ph type="sldNum" sz="quarter" idx="4"/>
          </p:nvPr>
        </p:nvSpPr>
        <p:spPr>
          <a:xfrm>
            <a:off x="609600" y="6378575"/>
            <a:ext cx="862013" cy="315307"/>
          </a:xfrm>
          <a:prstGeom prst="rect">
            <a:avLst/>
          </a:prstGeom>
        </p:spPr>
        <p:txBody>
          <a:bodyPr vert="horz" lIns="91440" tIns="45720" rIns="91440" bIns="45720" rtlCol="0" anchor="ctr"/>
          <a:lstStyle>
            <a:lvl1pPr algn="l" fontAlgn="auto">
              <a:spcBef>
                <a:spcPts val="0"/>
              </a:spcBef>
              <a:spcAft>
                <a:spcPts val="0"/>
              </a:spcAft>
              <a:defRPr sz="1000" b="0" smtClean="0">
                <a:solidFill>
                  <a:schemeClr val="accent3">
                    <a:lumMod val="75000"/>
                  </a:schemeClr>
                </a:solidFill>
                <a:latin typeface="Corbel"/>
                <a:ea typeface="+mn-ea"/>
                <a:cs typeface="Corbel"/>
              </a:defRPr>
            </a:lvl1pPr>
          </a:lstStyle>
          <a:p>
            <a:pPr>
              <a:defRPr/>
            </a:pPr>
            <a:fld id="{62274664-D7F7-DF47-875D-06D374E61B9E}" type="slidenum">
              <a:rPr lang="en-US" smtClean="0"/>
              <a:pPr>
                <a:defRPr/>
              </a:pPr>
              <a:t>‹#›</a:t>
            </a:fld>
            <a:endParaRPr lang="en-US" dirty="0"/>
          </a:p>
        </p:txBody>
      </p:sp>
      <p:grpSp>
        <p:nvGrpSpPr>
          <p:cNvPr id="18" name="Group 17"/>
          <p:cNvGrpSpPr/>
          <p:nvPr userDrawn="1"/>
        </p:nvGrpSpPr>
        <p:grpSpPr>
          <a:xfrm>
            <a:off x="11146557" y="371002"/>
            <a:ext cx="630858" cy="400707"/>
            <a:chOff x="3018474" y="609992"/>
            <a:chExt cx="2171462" cy="1379264"/>
          </a:xfrm>
        </p:grpSpPr>
        <p:sp>
          <p:nvSpPr>
            <p:cNvPr id="19"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20"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21"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13" name="Rectangle 12"/>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4" name="Rectangle 13"/>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Rectangle 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cSld>
  <p:clrMap bg1="lt1" tx1="dk1" bg2="lt2" tx2="dk2" accent1="accent1" accent2="accent2" accent3="accent3" accent4="accent4" accent5="accent5" accent6="accent6" hlink="hlink" folHlink="folHlink"/>
  <p:sldLayoutIdLst>
    <p:sldLayoutId id="2147483695" r:id="rId1"/>
    <p:sldLayoutId id="2147483737" r:id="rId2"/>
    <p:sldLayoutId id="2147483697" r:id="rId3"/>
    <p:sldLayoutId id="2147483698" r:id="rId4"/>
    <p:sldLayoutId id="2147483699" r:id="rId5"/>
    <p:sldLayoutId id="2147483700" r:id="rId6"/>
    <p:sldLayoutId id="2147483721" r:id="rId7"/>
    <p:sldLayoutId id="2147483701" r:id="rId8"/>
    <p:sldLayoutId id="2147483702" r:id="rId9"/>
    <p:sldLayoutId id="2147483703" r:id="rId10"/>
    <p:sldLayoutId id="2147483704" r:id="rId11"/>
    <p:sldLayoutId id="2147483730" r:id="rId12"/>
    <p:sldLayoutId id="2147483731" r:id="rId13"/>
    <p:sldLayoutId id="2147483732" r:id="rId14"/>
    <p:sldLayoutId id="2147483705" r:id="rId15"/>
    <p:sldLayoutId id="2147483706" r:id="rId16"/>
    <p:sldLayoutId id="2147483733" r:id="rId17"/>
    <p:sldLayoutId id="2147483734" r:id="rId18"/>
    <p:sldLayoutId id="2147483735" r:id="rId19"/>
    <p:sldLayoutId id="2147483736" r:id="rId20"/>
    <p:sldLayoutId id="2147483718" r:id="rId21"/>
    <p:sldLayoutId id="2147483725" r:id="rId22"/>
    <p:sldLayoutId id="2147483726" r:id="rId23"/>
    <p:sldLayoutId id="2147483727" r:id="rId24"/>
    <p:sldLayoutId id="2147483738" r:id="rId25"/>
    <p:sldLayoutId id="2147483728" r:id="rId26"/>
    <p:sldLayoutId id="2147483722" r:id="rId2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solidFill>
          <a:latin typeface="Corbel"/>
          <a:ea typeface="ＭＳ Ｐゴシック" charset="0"/>
          <a:cs typeface="Corbel"/>
        </a:defRPr>
      </a:lvl1pPr>
      <a:lvl2pPr algn="l" defTabSz="457200" rtl="0" eaLnBrk="1" fontAlgn="base" hangingPunct="1">
        <a:spcBef>
          <a:spcPct val="0"/>
        </a:spcBef>
        <a:spcAft>
          <a:spcPct val="0"/>
        </a:spcAft>
        <a:defRPr sz="2800" b="1">
          <a:solidFill>
            <a:srgbClr val="094C5F"/>
          </a:solidFill>
          <a:latin typeface="Candara" charset="0"/>
          <a:ea typeface="ＭＳ Ｐゴシック" charset="0"/>
        </a:defRPr>
      </a:lvl2pPr>
      <a:lvl3pPr algn="l" defTabSz="457200" rtl="0" eaLnBrk="1" fontAlgn="base" hangingPunct="1">
        <a:spcBef>
          <a:spcPct val="0"/>
        </a:spcBef>
        <a:spcAft>
          <a:spcPct val="0"/>
        </a:spcAft>
        <a:defRPr sz="2800" b="1">
          <a:solidFill>
            <a:srgbClr val="094C5F"/>
          </a:solidFill>
          <a:latin typeface="Candara" charset="0"/>
          <a:ea typeface="ＭＳ Ｐゴシック" charset="0"/>
        </a:defRPr>
      </a:lvl3pPr>
      <a:lvl4pPr algn="l" defTabSz="457200" rtl="0" eaLnBrk="1" fontAlgn="base" hangingPunct="1">
        <a:spcBef>
          <a:spcPct val="0"/>
        </a:spcBef>
        <a:spcAft>
          <a:spcPct val="0"/>
        </a:spcAft>
        <a:defRPr sz="2800" b="1">
          <a:solidFill>
            <a:srgbClr val="094C5F"/>
          </a:solidFill>
          <a:latin typeface="Candara" charset="0"/>
          <a:ea typeface="ＭＳ Ｐゴシック" charset="0"/>
        </a:defRPr>
      </a:lvl4pPr>
      <a:lvl5pPr algn="l" defTabSz="457200" rtl="0" eaLnBrk="1" fontAlgn="base" hangingPunct="1">
        <a:spcBef>
          <a:spcPct val="0"/>
        </a:spcBef>
        <a:spcAft>
          <a:spcPct val="0"/>
        </a:spcAft>
        <a:defRPr sz="2800" b="1">
          <a:solidFill>
            <a:srgbClr val="094C5F"/>
          </a:solidFill>
          <a:latin typeface="Candara" charset="0"/>
          <a:ea typeface="ＭＳ Ｐゴシック" charset="0"/>
        </a:defRPr>
      </a:lvl5pPr>
      <a:lvl6pPr marL="457200" algn="l" defTabSz="457200" rtl="0" eaLnBrk="1" fontAlgn="base" hangingPunct="1">
        <a:spcBef>
          <a:spcPct val="0"/>
        </a:spcBef>
        <a:spcAft>
          <a:spcPct val="0"/>
        </a:spcAft>
        <a:defRPr sz="2800" b="1">
          <a:solidFill>
            <a:srgbClr val="094C5F"/>
          </a:solidFill>
          <a:latin typeface="Candara" charset="0"/>
          <a:ea typeface="ＭＳ Ｐゴシック" charset="0"/>
        </a:defRPr>
      </a:lvl6pPr>
      <a:lvl7pPr marL="914400" algn="l" defTabSz="457200" rtl="0" eaLnBrk="1" fontAlgn="base" hangingPunct="1">
        <a:spcBef>
          <a:spcPct val="0"/>
        </a:spcBef>
        <a:spcAft>
          <a:spcPct val="0"/>
        </a:spcAft>
        <a:defRPr sz="2800" b="1">
          <a:solidFill>
            <a:srgbClr val="094C5F"/>
          </a:solidFill>
          <a:latin typeface="Candara" charset="0"/>
          <a:ea typeface="ＭＳ Ｐゴシック" charset="0"/>
        </a:defRPr>
      </a:lvl7pPr>
      <a:lvl8pPr marL="1371600" algn="l" defTabSz="457200" rtl="0" eaLnBrk="1" fontAlgn="base" hangingPunct="1">
        <a:spcBef>
          <a:spcPct val="0"/>
        </a:spcBef>
        <a:spcAft>
          <a:spcPct val="0"/>
        </a:spcAft>
        <a:defRPr sz="2800" b="1">
          <a:solidFill>
            <a:srgbClr val="094C5F"/>
          </a:solidFill>
          <a:latin typeface="Candara" charset="0"/>
          <a:ea typeface="ＭＳ Ｐゴシック" charset="0"/>
        </a:defRPr>
      </a:lvl8pPr>
      <a:lvl9pPr marL="1828800" algn="l" defTabSz="457200" rtl="0" eaLnBrk="1" fontAlgn="base" hangingPunct="1">
        <a:spcBef>
          <a:spcPct val="0"/>
        </a:spcBef>
        <a:spcAft>
          <a:spcPct val="0"/>
        </a:spcAft>
        <a:defRPr sz="2800" b="1">
          <a:solidFill>
            <a:srgbClr val="094C5F"/>
          </a:solidFill>
          <a:latin typeface="Candara" charset="0"/>
          <a:ea typeface="ＭＳ Ｐゴシック" charset="0"/>
        </a:defRPr>
      </a:lvl9pPr>
    </p:titleStyle>
    <p:body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347663" algn="l" defTabSz="457200" rtl="0" eaLnBrk="1" fontAlgn="base" hangingPunct="1">
        <a:spcBef>
          <a:spcPct val="20000"/>
        </a:spcBef>
        <a:spcAft>
          <a:spcPct val="0"/>
        </a:spcAft>
        <a:buFont typeface="Courier New" charset="0"/>
        <a:defRPr sz="2000" kern="1200">
          <a:solidFill>
            <a:schemeClr val="accent3">
              <a:lumMod val="75000"/>
            </a:schemeClr>
          </a:solidFill>
          <a:latin typeface="Corbel"/>
          <a:ea typeface="ＭＳ Ｐゴシック" charset="0"/>
          <a:cs typeface="Corbel"/>
        </a:defRPr>
      </a:lvl2pPr>
      <a:lvl3pPr marL="1143000" algn="l" defTabSz="457200" rtl="0" eaLnBrk="1" fontAlgn="base" hangingPunct="1">
        <a:spcBef>
          <a:spcPts val="200"/>
        </a:spcBef>
        <a:spcAft>
          <a:spcPct val="0"/>
        </a:spcAft>
        <a:defRPr sz="1800" kern="1200">
          <a:solidFill>
            <a:schemeClr val="accent3">
              <a:lumMod val="75000"/>
            </a:schemeClr>
          </a:solidFill>
          <a:latin typeface="Corbel"/>
          <a:ea typeface="ＭＳ Ｐゴシック" charset="0"/>
          <a:cs typeface="Corbel"/>
        </a:defRPr>
      </a:lvl3pPr>
      <a:lvl4pPr marL="1600200" indent="-122238" algn="l" defTabSz="457200" rtl="0" eaLnBrk="1" fontAlgn="base" hangingPunct="1">
        <a:spcBef>
          <a:spcPct val="20000"/>
        </a:spcBef>
        <a:spcAft>
          <a:spcPct val="0"/>
        </a:spcAft>
        <a:buFont typeface="Wingdings" charset="0"/>
        <a:buChar char="§"/>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Verdana"/>
          <a:ea typeface="ＭＳ Ｐゴシック"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Data wrangling with R and RStudio</a:t>
            </a:r>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6708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Summarising and grouping data</a:t>
            </a:r>
            <a:endParaRPr lang="en-US"/>
          </a:p>
        </p:txBody>
      </p:sp>
      <p:sp>
        <p:nvSpPr>
          <p:cNvPr id="3" name="Content Placeholder 2"/>
          <p:cNvSpPr>
            <a:spLocks noGrp="1"/>
          </p:cNvSpPr>
          <p:nvPr>
            <p:ph idx="1"/>
          </p:nvPr>
        </p:nvSpPr>
        <p:spPr/>
        <p:txBody>
          <a:bodyPr/>
          <a:lstStyle/>
          <a:p>
            <a:r>
              <a:rPr lang="en-US" i="1" dirty="0" err="1" smtClean="0"/>
              <a:t>summarise</a:t>
            </a:r>
            <a:r>
              <a:rPr lang="en-US" dirty="0" smtClean="0"/>
              <a:t> uses </a:t>
            </a:r>
            <a:r>
              <a:rPr lang="en-US" b="1" dirty="0" smtClean="0"/>
              <a:t>summary functions </a:t>
            </a:r>
            <a:r>
              <a:rPr lang="en-US" dirty="0" smtClean="0"/>
              <a:t>to create a single value out of a vector (not to be confused with </a:t>
            </a:r>
            <a:r>
              <a:rPr lang="en-US" i="1" dirty="0" smtClean="0"/>
              <a:t>summary</a:t>
            </a:r>
            <a:r>
              <a:rPr lang="en-US" dirty="0" smtClean="0"/>
              <a:t> of base R!)</a:t>
            </a:r>
          </a:p>
          <a:p>
            <a:r>
              <a:rPr lang="en-US" dirty="0" smtClean="0"/>
              <a:t>perhaps makes more sense in the</a:t>
            </a:r>
            <a:r>
              <a:rPr lang="en-US" i="1" dirty="0" smtClean="0"/>
              <a:t> </a:t>
            </a:r>
            <a:r>
              <a:rPr lang="en-US" i="1" dirty="0" err="1" smtClean="0"/>
              <a:t>summarise_each</a:t>
            </a:r>
            <a:r>
              <a:rPr lang="en-US" i="1" dirty="0" smtClean="0"/>
              <a:t> </a:t>
            </a:r>
            <a:r>
              <a:rPr lang="en-US" dirty="0" smtClean="0"/>
              <a:t>version</a:t>
            </a:r>
          </a:p>
          <a:p>
            <a:r>
              <a:rPr lang="en-US" dirty="0" smtClean="0"/>
              <a:t>makes much more sense when combined with grouping:</a:t>
            </a:r>
          </a:p>
          <a:p>
            <a:pPr lvl="1"/>
            <a:r>
              <a:rPr lang="en-US" i="1" dirty="0" err="1" smtClean="0"/>
              <a:t>group_by</a:t>
            </a:r>
            <a:r>
              <a:rPr lang="en-US" dirty="0" smtClean="0"/>
              <a:t> creates a new data frame that is internally split in to parts according to the values of one of the variables (factor, or factor-like)</a:t>
            </a:r>
          </a:p>
          <a:p>
            <a:pPr lvl="1"/>
            <a:r>
              <a:rPr lang="en-US" i="1" dirty="0" err="1" smtClean="0"/>
              <a:t>summarise</a:t>
            </a:r>
            <a:r>
              <a:rPr lang="en-US" dirty="0" smtClean="0"/>
              <a:t> on the grouped data will do the summary </a:t>
            </a:r>
            <a:r>
              <a:rPr lang="en-US" b="1" dirty="0" smtClean="0"/>
              <a:t>by group!</a:t>
            </a:r>
          </a:p>
          <a:p>
            <a:pPr lvl="1"/>
            <a:r>
              <a:rPr lang="en-US" dirty="0" smtClean="0"/>
              <a:t>this is related to </a:t>
            </a:r>
            <a:r>
              <a:rPr lang="en-US" i="1" dirty="0" smtClean="0"/>
              <a:t>aggregate</a:t>
            </a:r>
            <a:r>
              <a:rPr lang="en-US" dirty="0" smtClean="0"/>
              <a:t> of base R</a:t>
            </a:r>
          </a:p>
          <a:p>
            <a:r>
              <a:rPr lang="en-US" dirty="0" smtClean="0"/>
              <a:t>grouping also works with the window functions of </a:t>
            </a:r>
            <a:r>
              <a:rPr lang="en-US" i="1" dirty="0" smtClean="0"/>
              <a:t>transmute</a:t>
            </a:r>
          </a:p>
          <a:p>
            <a:pPr lvl="1"/>
            <a:r>
              <a:rPr lang="en-US" dirty="0" smtClean="0"/>
              <a:t>will do e.g. ranks within the group levels, not in total</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10</a:t>
            </a:fld>
            <a:endParaRPr lang="en-US"/>
          </a:p>
        </p:txBody>
      </p:sp>
    </p:spTree>
    <p:extLst>
      <p:ext uri="{BB962C8B-B14F-4D97-AF65-F5344CB8AC3E}">
        <p14:creationId xmlns:p14="http://schemas.microsoft.com/office/powerpoint/2010/main" val="4277279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Combining data sets</a:t>
            </a:r>
            <a:endParaRPr lang="en-US"/>
          </a:p>
        </p:txBody>
      </p:sp>
      <p:sp>
        <p:nvSpPr>
          <p:cNvPr id="3" name="Content Placeholder 2"/>
          <p:cNvSpPr>
            <a:spLocks noGrp="1"/>
          </p:cNvSpPr>
          <p:nvPr>
            <p:ph idx="1"/>
          </p:nvPr>
        </p:nvSpPr>
        <p:spPr/>
        <p:txBody>
          <a:bodyPr/>
          <a:lstStyle/>
          <a:p>
            <a:r>
              <a:rPr lang="en-US" dirty="0" smtClean="0"/>
              <a:t>When you have two data frames with one (or more) common variable, and you need to combine the data from the two sets, matching the common variable, use one of the </a:t>
            </a:r>
            <a:r>
              <a:rPr lang="en-US" i="1" dirty="0" smtClean="0"/>
              <a:t>join</a:t>
            </a:r>
            <a:r>
              <a:rPr lang="en-US" dirty="0" smtClean="0"/>
              <a:t> functions (left, right, inner or full)</a:t>
            </a:r>
          </a:p>
          <a:p>
            <a:pPr lvl="1"/>
            <a:r>
              <a:rPr lang="en-US" dirty="0" smtClean="0"/>
              <a:t>or </a:t>
            </a:r>
            <a:r>
              <a:rPr lang="en-US" i="1" dirty="0" smtClean="0"/>
              <a:t>merge</a:t>
            </a:r>
            <a:r>
              <a:rPr lang="en-US" dirty="0" smtClean="0"/>
              <a:t> from the base R</a:t>
            </a:r>
          </a:p>
          <a:p>
            <a:pPr lvl="1"/>
            <a:r>
              <a:rPr lang="en-US" dirty="0" smtClean="0"/>
              <a:t>the versions differ in what they do in case there are unmatched values</a:t>
            </a:r>
          </a:p>
          <a:p>
            <a:r>
              <a:rPr lang="en-US" dirty="0" smtClean="0"/>
              <a:t>When you have two data frames with the same variables (columns), you can stick them together with </a:t>
            </a:r>
            <a:r>
              <a:rPr lang="en-US" i="1" dirty="0" err="1" smtClean="0"/>
              <a:t>bind_rows</a:t>
            </a:r>
            <a:endParaRPr lang="en-US" i="1" dirty="0" smtClean="0"/>
          </a:p>
          <a:p>
            <a:pPr lvl="1"/>
            <a:r>
              <a:rPr lang="en-US" dirty="0" smtClean="0"/>
              <a:t>note that the columns need not be in the same order</a:t>
            </a:r>
          </a:p>
          <a:p>
            <a:pPr lvl="1"/>
            <a:r>
              <a:rPr lang="en-US" i="1" dirty="0" err="1" smtClean="0"/>
              <a:t>bind_cols</a:t>
            </a:r>
            <a:r>
              <a:rPr lang="en-US" dirty="0" smtClean="0"/>
              <a:t> also exists, but maybe join is what you actually need in that case?</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11</a:t>
            </a:fld>
            <a:endParaRPr lang="en-US"/>
          </a:p>
        </p:txBody>
      </p:sp>
    </p:spTree>
    <p:extLst>
      <p:ext uri="{BB962C8B-B14F-4D97-AF65-F5344CB8AC3E}">
        <p14:creationId xmlns:p14="http://schemas.microsoft.com/office/powerpoint/2010/main" val="43475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ggplot2</a:t>
            </a:r>
            <a:endParaRPr lang="en-US"/>
          </a:p>
        </p:txBody>
      </p:sp>
      <p:sp>
        <p:nvSpPr>
          <p:cNvPr id="3" name="Content Placeholder 2"/>
          <p:cNvSpPr>
            <a:spLocks noGrp="1"/>
          </p:cNvSpPr>
          <p:nvPr>
            <p:ph idx="1"/>
          </p:nvPr>
        </p:nvSpPr>
        <p:spPr/>
        <p:txBody>
          <a:bodyPr/>
          <a:lstStyle/>
          <a:p>
            <a:r>
              <a:rPr lang="en-US" smtClean="0"/>
              <a:t>"It's </a:t>
            </a:r>
            <a:r>
              <a:rPr lang="en-US"/>
              <a:t>hard to succintly describe how ggplot2 works because it embodies a deep philosophy of visualisation</a:t>
            </a:r>
            <a:r>
              <a:rPr lang="en-US" smtClean="0"/>
              <a:t>."</a:t>
            </a:r>
          </a:p>
          <a:p>
            <a:r>
              <a:rPr lang="en-US" smtClean="0"/>
              <a:t>But here's a simple example:</a:t>
            </a:r>
          </a:p>
          <a:p>
            <a:pPr marL="349200" lvl="1" indent="0">
              <a:buNone/>
            </a:pPr>
            <a:r>
              <a:rPr lang="en-US" smtClean="0"/>
              <a:t>ggplot(iris,aes(Sepal.Width,Sepal.Length))+</a:t>
            </a:r>
          </a:p>
          <a:p>
            <a:pPr marL="349200" lvl="1" indent="0">
              <a:buNone/>
            </a:pPr>
            <a:r>
              <a:rPr lang="en-US" smtClean="0"/>
              <a:t>geom_points(aes(col=Species))</a:t>
            </a:r>
            <a:endParaRPr lang="en-US"/>
          </a:p>
          <a:p>
            <a:r>
              <a:rPr lang="en-US" smtClean="0"/>
              <a:t>Think of that as saying: "Hey ggplot, I want to make a graph out of the iris data set, so that Sepal.Width maps to x axis, and Sepal.Length to y axis. And I want there to be points, that are colored by Species."</a:t>
            </a:r>
          </a:p>
          <a:p>
            <a:r>
              <a:rPr lang="en-US" smtClean="0"/>
              <a:t>Study the cheat sheet, study the other material, take a course</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12</a:t>
            </a:fld>
            <a:endParaRPr lang="en-US"/>
          </a:p>
        </p:txBody>
      </p:sp>
    </p:spTree>
    <p:extLst>
      <p:ext uri="{BB962C8B-B14F-4D97-AF65-F5344CB8AC3E}">
        <p14:creationId xmlns:p14="http://schemas.microsoft.com/office/powerpoint/2010/main" val="1613498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Seija Sirkiä</a:t>
            </a:r>
            <a:endParaRPr lang="en-US"/>
          </a:p>
        </p:txBody>
      </p:sp>
      <p:sp>
        <p:nvSpPr>
          <p:cNvPr id="4" name="Text Placeholder 3"/>
          <p:cNvSpPr>
            <a:spLocks noGrp="1"/>
          </p:cNvSpPr>
          <p:nvPr>
            <p:ph type="body" sz="quarter" idx="12"/>
          </p:nvPr>
        </p:nvSpPr>
        <p:spPr>
          <a:xfrm>
            <a:off x="3072903" y="4315527"/>
            <a:ext cx="2735469" cy="1717210"/>
          </a:xfrm>
        </p:spPr>
        <p:txBody>
          <a:bodyPr/>
          <a:lstStyle/>
          <a:p>
            <a:r>
              <a:rPr lang="en-US" smtClean="0"/>
              <a:t>PhD, data scientist, application specialist</a:t>
            </a:r>
          </a:p>
          <a:p>
            <a:endParaRPr lang="en-US"/>
          </a:p>
          <a:p>
            <a:r>
              <a:rPr lang="en-US" smtClean="0"/>
              <a:t>seija.sirkia@csc.fi</a:t>
            </a:r>
            <a:endParaRPr lang="en-US"/>
          </a:p>
        </p:txBody>
      </p:sp>
      <p:sp>
        <p:nvSpPr>
          <p:cNvPr id="6" name="Picture Placeholder 5"/>
          <p:cNvSpPr>
            <a:spLocks noGrp="1"/>
          </p:cNvSpPr>
          <p:nvPr>
            <p:ph type="pic" sz="quarter" idx="11"/>
          </p:nvPr>
        </p:nvSpPr>
        <p:spPr/>
      </p:sp>
    </p:spTree>
    <p:extLst>
      <p:ext uri="{BB962C8B-B14F-4D97-AF65-F5344CB8AC3E}">
        <p14:creationId xmlns:p14="http://schemas.microsoft.com/office/powerpoint/2010/main" val="206183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Foreword</a:t>
            </a:r>
            <a:endParaRPr lang="en-US"/>
          </a:p>
        </p:txBody>
      </p:sp>
      <p:sp>
        <p:nvSpPr>
          <p:cNvPr id="7" name="Content Placeholder 6"/>
          <p:cNvSpPr>
            <a:spLocks noGrp="1"/>
          </p:cNvSpPr>
          <p:nvPr>
            <p:ph idx="1"/>
          </p:nvPr>
        </p:nvSpPr>
        <p:spPr>
          <a:xfrm>
            <a:off x="609601" y="1600200"/>
            <a:ext cx="10323512" cy="4525963"/>
          </a:xfrm>
        </p:spPr>
        <p:txBody>
          <a:bodyPr/>
          <a:lstStyle/>
          <a:p>
            <a:pPr marL="0" indent="0">
              <a:buNone/>
            </a:pPr>
            <a:r>
              <a:rPr lang="en-US" dirty="0" smtClean="0"/>
              <a:t>This document is intended to go together with a course day with roughly the same name. Therefore, it is not self-supporting: it serves as reminder to both the teacher and the course participants of what will be or what was talked about. Most of the actual content is somewhere else: in the R documentation, cheat sheets, examples shown during the course etc.</a:t>
            </a:r>
          </a:p>
          <a:p>
            <a:pPr marL="0" indent="0">
              <a:buNone/>
            </a:pPr>
            <a:r>
              <a:rPr lang="en-US" dirty="0" smtClean="0"/>
              <a:t>So if you are reading this to learn on your own, treat it as a roadmap, not as study material. These things were deemed important enough to mention, and they were mentioned in this order, but you will need another source to actually study.</a:t>
            </a:r>
            <a:endParaRPr lang="en-US" dirty="0"/>
          </a:p>
        </p:txBody>
      </p:sp>
      <p:sp>
        <p:nvSpPr>
          <p:cNvPr id="2" name="Date Placeholder 1"/>
          <p:cNvSpPr>
            <a:spLocks noGrp="1"/>
          </p:cNvSpPr>
          <p:nvPr>
            <p:ph type="dt" sz="half" idx="10"/>
          </p:nvPr>
        </p:nvSpPr>
        <p:spPr/>
        <p:txBody>
          <a:bodyPr/>
          <a:lstStyle/>
          <a:p>
            <a:pPr>
              <a:defRPr/>
            </a:pPr>
            <a:r>
              <a:rPr lang="fi-FI" smtClean="0"/>
              <a:t>2017-03-08</a:t>
            </a:r>
            <a:endParaRPr lang="en-US"/>
          </a:p>
        </p:txBody>
      </p:sp>
      <p:sp>
        <p:nvSpPr>
          <p:cNvPr id="3" name="Slide Number Placeholder 2"/>
          <p:cNvSpPr>
            <a:spLocks noGrp="1"/>
          </p:cNvSpPr>
          <p:nvPr>
            <p:ph type="sldNum" sz="quarter" idx="12"/>
          </p:nvPr>
        </p:nvSpPr>
        <p:spPr/>
        <p:txBody>
          <a:bodyPr/>
          <a:lstStyle/>
          <a:p>
            <a:pPr>
              <a:defRPr/>
            </a:pPr>
            <a:fld id="{02605DE2-1972-E240-9BF7-5A80054B62E0}" type="slidenum">
              <a:rPr lang="en-US" smtClean="0"/>
              <a:pPr>
                <a:defRPr/>
              </a:pPr>
              <a:t>2</a:t>
            </a:fld>
            <a:endParaRPr lang="en-US"/>
          </a:p>
        </p:txBody>
      </p:sp>
    </p:spTree>
    <p:extLst>
      <p:ext uri="{BB962C8B-B14F-4D97-AF65-F5344CB8AC3E}">
        <p14:creationId xmlns:p14="http://schemas.microsoft.com/office/powerpoint/2010/main" val="421915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dirty="0" smtClean="0"/>
              <a:t>Please also look at the cheat sheet and the keyboard shortcuts!</a:t>
            </a:r>
          </a:p>
          <a:p>
            <a:r>
              <a:rPr lang="en-US" dirty="0" smtClean="0"/>
              <a:t>Four panes: </a:t>
            </a:r>
          </a:p>
          <a:p>
            <a:pPr lvl="1"/>
            <a:r>
              <a:rPr lang="en-US" dirty="0" smtClean="0"/>
              <a:t>top left: Scripts and data views</a:t>
            </a:r>
          </a:p>
          <a:p>
            <a:pPr lvl="1"/>
            <a:r>
              <a:rPr lang="en-US" dirty="0" smtClean="0"/>
              <a:t>bottom left: Console</a:t>
            </a:r>
          </a:p>
          <a:p>
            <a:pPr lvl="1"/>
            <a:r>
              <a:rPr lang="en-US" dirty="0" smtClean="0"/>
              <a:t>top right: Environment and history</a:t>
            </a:r>
          </a:p>
          <a:p>
            <a:pPr lvl="1"/>
            <a:r>
              <a:rPr lang="en-US" dirty="0" smtClean="0"/>
              <a:t>bottom right: everything else</a:t>
            </a:r>
          </a:p>
          <a:p>
            <a:r>
              <a:rPr lang="en-US" dirty="0" smtClean="0"/>
              <a:t>Scripts:</a:t>
            </a:r>
          </a:p>
          <a:p>
            <a:pPr lvl="1"/>
            <a:r>
              <a:rPr lang="en-US" dirty="0" smtClean="0"/>
              <a:t>this is where you should preferably write your code, then run/source it, and not directly to the console!</a:t>
            </a:r>
          </a:p>
          <a:p>
            <a:pPr lvl="1"/>
            <a:r>
              <a:rPr lang="en-US" dirty="0" smtClean="0"/>
              <a:t>plenty of nice editing tricks in the Edit and Code menus</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a:t>
            </a:fld>
            <a:endParaRPr lang="en-US"/>
          </a:p>
        </p:txBody>
      </p:sp>
    </p:spTree>
    <p:extLst>
      <p:ext uri="{BB962C8B-B14F-4D97-AF65-F5344CB8AC3E}">
        <p14:creationId xmlns:p14="http://schemas.microsoft.com/office/powerpoint/2010/main" val="243397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b="1" dirty="0"/>
              <a:t>Projects</a:t>
            </a:r>
            <a:r>
              <a:rPr lang="en-US" dirty="0"/>
              <a:t> will keep you organized when you need to switch from one context to </a:t>
            </a:r>
            <a:r>
              <a:rPr lang="en-US" dirty="0" smtClean="0"/>
              <a:t>another</a:t>
            </a:r>
            <a:endParaRPr lang="en-US" dirty="0"/>
          </a:p>
          <a:p>
            <a:pPr lvl="1"/>
            <a:r>
              <a:rPr lang="en-US" dirty="0"/>
              <a:t>when you re-open a project, it brings back the scripts and the environment just like you left </a:t>
            </a:r>
            <a:r>
              <a:rPr lang="en-US" dirty="0" smtClean="0"/>
              <a:t>them</a:t>
            </a:r>
          </a:p>
          <a:p>
            <a:pPr lvl="1"/>
            <a:r>
              <a:rPr lang="en-US" dirty="0" smtClean="0"/>
              <a:t>... but not loaded packages, since the R session is restarted every time</a:t>
            </a:r>
            <a:endParaRPr lang="en-US" dirty="0"/>
          </a:p>
          <a:p>
            <a:pPr lvl="1"/>
            <a:r>
              <a:rPr lang="en-US" dirty="0"/>
              <a:t> project directory as the working directory simplifies </a:t>
            </a:r>
            <a:r>
              <a:rPr lang="en-US" dirty="0" smtClean="0"/>
              <a:t>things</a:t>
            </a:r>
          </a:p>
          <a:p>
            <a:r>
              <a:rPr lang="en-US" dirty="0" smtClean="0"/>
              <a:t>You can install and load packages, and access their vignettes and other documentation, on the </a:t>
            </a:r>
            <a:r>
              <a:rPr lang="en-US" b="1" dirty="0" smtClean="0"/>
              <a:t>Packages</a:t>
            </a:r>
            <a:r>
              <a:rPr lang="en-US" dirty="0" smtClean="0"/>
              <a:t> tab</a:t>
            </a:r>
          </a:p>
          <a:p>
            <a:pPr lvl="1"/>
            <a:r>
              <a:rPr lang="en-US" dirty="0" smtClean="0"/>
              <a:t>you can still also install and load them using the code commands</a:t>
            </a:r>
            <a:endParaRPr lang="en-US" dirty="0"/>
          </a:p>
          <a:p>
            <a:pPr lvl="1"/>
            <a:r>
              <a:rPr lang="en-US" dirty="0" smtClean="0"/>
              <a:t>in fact, you might want to put all the </a:t>
            </a:r>
            <a:r>
              <a:rPr lang="en-US" i="1" dirty="0" smtClean="0"/>
              <a:t>library(</a:t>
            </a:r>
            <a:r>
              <a:rPr lang="en-US" i="1" dirty="0" err="1" smtClean="0"/>
              <a:t>dplyr</a:t>
            </a:r>
            <a:r>
              <a:rPr lang="en-US" i="1" dirty="0" smtClean="0"/>
              <a:t>) </a:t>
            </a:r>
            <a:r>
              <a:rPr lang="en-US" dirty="0" smtClean="0"/>
              <a:t>etc. commands at the start of your script</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4</a:t>
            </a:fld>
            <a:endParaRPr lang="en-US"/>
          </a:p>
        </p:txBody>
      </p:sp>
    </p:spTree>
    <p:extLst>
      <p:ext uri="{BB962C8B-B14F-4D97-AF65-F5344CB8AC3E}">
        <p14:creationId xmlns:p14="http://schemas.microsoft.com/office/powerpoint/2010/main" val="309898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Tibble and data.table</a:t>
            </a:r>
            <a:endParaRPr lang="en-US"/>
          </a:p>
        </p:txBody>
      </p:sp>
      <p:sp>
        <p:nvSpPr>
          <p:cNvPr id="3" name="Content Placeholder 2"/>
          <p:cNvSpPr>
            <a:spLocks noGrp="1"/>
          </p:cNvSpPr>
          <p:nvPr>
            <p:ph idx="1"/>
          </p:nvPr>
        </p:nvSpPr>
        <p:spPr/>
        <p:txBody>
          <a:bodyPr/>
          <a:lstStyle/>
          <a:p>
            <a:r>
              <a:rPr lang="en-US" i="1" dirty="0" err="1" smtClean="0"/>
              <a:t>tibble</a:t>
            </a:r>
            <a:r>
              <a:rPr lang="en-US" dirty="0" smtClean="0"/>
              <a:t> and </a:t>
            </a:r>
            <a:r>
              <a:rPr lang="en-US" i="1" dirty="0" err="1" smtClean="0"/>
              <a:t>data.table</a:t>
            </a:r>
            <a:r>
              <a:rPr lang="en-US" dirty="0" smtClean="0"/>
              <a:t> are enhanced versions of the base R </a:t>
            </a:r>
            <a:r>
              <a:rPr lang="en-US" i="1" dirty="0" err="1" smtClean="0"/>
              <a:t>data.frame</a:t>
            </a:r>
            <a:r>
              <a:rPr lang="en-US" dirty="0" smtClean="0"/>
              <a:t>, implemented in packages with the same names</a:t>
            </a:r>
          </a:p>
          <a:p>
            <a:pPr lvl="1"/>
            <a:r>
              <a:rPr lang="en-US" i="1" dirty="0" err="1" smtClean="0"/>
              <a:t>tibble</a:t>
            </a:r>
            <a:r>
              <a:rPr lang="en-US" dirty="0" smtClean="0"/>
              <a:t> is included in the</a:t>
            </a:r>
            <a:r>
              <a:rPr lang="en-US" i="1" dirty="0" smtClean="0"/>
              <a:t> </a:t>
            </a:r>
            <a:r>
              <a:rPr lang="en-US" i="1" dirty="0" err="1" smtClean="0"/>
              <a:t>tidyverse</a:t>
            </a:r>
            <a:r>
              <a:rPr lang="en-US" i="1" dirty="0" smtClean="0"/>
              <a:t> </a:t>
            </a:r>
            <a:r>
              <a:rPr lang="en-US" dirty="0" smtClean="0"/>
              <a:t>collection, </a:t>
            </a:r>
            <a:r>
              <a:rPr lang="en-US" i="1" dirty="0" err="1" smtClean="0"/>
              <a:t>data.table</a:t>
            </a:r>
            <a:r>
              <a:rPr lang="en-US" dirty="0" smtClean="0"/>
              <a:t> you would need to install yourself - or possibly </a:t>
            </a:r>
            <a:r>
              <a:rPr lang="en-US" dirty="0" err="1" smtClean="0"/>
              <a:t>RStudio</a:t>
            </a:r>
            <a:r>
              <a:rPr lang="en-US" dirty="0" smtClean="0"/>
              <a:t> will automatically install it for you when needed</a:t>
            </a:r>
          </a:p>
          <a:p>
            <a:r>
              <a:rPr lang="en-US" dirty="0" smtClean="0"/>
              <a:t>(At the time of writing this) </a:t>
            </a:r>
            <a:r>
              <a:rPr lang="en-US" dirty="0" err="1" smtClean="0"/>
              <a:t>RStudio's</a:t>
            </a:r>
            <a:r>
              <a:rPr lang="en-US" dirty="0" smtClean="0"/>
              <a:t> data import wizard will produce (at least) </a:t>
            </a:r>
            <a:r>
              <a:rPr lang="en-US" dirty="0" err="1" smtClean="0"/>
              <a:t>tibbles</a:t>
            </a:r>
            <a:endParaRPr lang="en-US" dirty="0" smtClean="0"/>
          </a:p>
          <a:p>
            <a:r>
              <a:rPr lang="en-US" dirty="0" smtClean="0"/>
              <a:t>Both work just like a data frame, but better</a:t>
            </a:r>
          </a:p>
          <a:p>
            <a:pPr lvl="1"/>
            <a:r>
              <a:rPr lang="en-US" dirty="0" smtClean="0"/>
              <a:t>except when they don't</a:t>
            </a:r>
          </a:p>
          <a:p>
            <a:pPr lvl="1"/>
            <a:r>
              <a:rPr lang="en-US" dirty="0" smtClean="0"/>
              <a:t>both actually </a:t>
            </a:r>
            <a:r>
              <a:rPr lang="en-US" b="1" dirty="0" smtClean="0"/>
              <a:t>are</a:t>
            </a:r>
            <a:r>
              <a:rPr lang="en-US" dirty="0" smtClean="0"/>
              <a:t> </a:t>
            </a:r>
            <a:r>
              <a:rPr lang="en-US" dirty="0" err="1" smtClean="0"/>
              <a:t>data.frames</a:t>
            </a:r>
            <a:r>
              <a:rPr lang="en-US" dirty="0" smtClean="0"/>
              <a:t>, in a sense: </a:t>
            </a:r>
            <a:r>
              <a:rPr lang="en-US" i="1" dirty="0" err="1" smtClean="0"/>
              <a:t>is.data.frame</a:t>
            </a:r>
            <a:r>
              <a:rPr lang="en-US" i="1" dirty="0" smtClean="0"/>
              <a:t>()</a:t>
            </a:r>
            <a:r>
              <a:rPr lang="en-US" dirty="0" smtClean="0"/>
              <a:t> will return </a:t>
            </a:r>
            <a:r>
              <a:rPr lang="en-US" i="1" dirty="0" smtClean="0"/>
              <a:t>TRUE</a:t>
            </a:r>
            <a:endParaRPr lang="en-US" i="1"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5</a:t>
            </a:fld>
            <a:endParaRPr lang="en-US"/>
          </a:p>
        </p:txBody>
      </p:sp>
    </p:spTree>
    <p:extLst>
      <p:ext uri="{BB962C8B-B14F-4D97-AF65-F5344CB8AC3E}">
        <p14:creationId xmlns:p14="http://schemas.microsoft.com/office/powerpoint/2010/main" val="3318352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import wizard</a:t>
            </a:r>
            <a:endParaRPr lang="en-US"/>
          </a:p>
        </p:txBody>
      </p:sp>
      <p:sp>
        <p:nvSpPr>
          <p:cNvPr id="3" name="Content Placeholder 2"/>
          <p:cNvSpPr>
            <a:spLocks noGrp="1"/>
          </p:cNvSpPr>
          <p:nvPr>
            <p:ph idx="1"/>
          </p:nvPr>
        </p:nvSpPr>
        <p:spPr/>
        <p:txBody>
          <a:bodyPr/>
          <a:lstStyle/>
          <a:p>
            <a:r>
              <a:rPr lang="en-US" smtClean="0"/>
              <a:t>The wizard opens a dialogue where you can easily browse for the file, or paste the URL, of the CSV you want to import</a:t>
            </a:r>
          </a:p>
          <a:p>
            <a:pPr lvl="1"/>
            <a:r>
              <a:rPr lang="en-US" smtClean="0"/>
              <a:t>Instead of CSV you can (maybe?) also import some proprietary file formats</a:t>
            </a:r>
          </a:p>
          <a:p>
            <a:r>
              <a:rPr lang="en-US" smtClean="0"/>
              <a:t>You can make several choices on the wizard, about delimiters, encoding, etc.</a:t>
            </a:r>
          </a:p>
          <a:p>
            <a:pPr lvl="1"/>
            <a:r>
              <a:rPr lang="en-US" smtClean="0"/>
              <a:t>but not all choices that are actually possible, e.g. row names</a:t>
            </a:r>
          </a:p>
          <a:p>
            <a:r>
              <a:rPr lang="en-US" smtClean="0"/>
              <a:t>You get to preview the result, and the code the wizard creates that will actually do the importing</a:t>
            </a:r>
          </a:p>
          <a:p>
            <a:pPr lvl="1"/>
            <a:r>
              <a:rPr lang="en-US" smtClean="0"/>
              <a:t>sometimes you might want to edit the code in your script, and rerun</a:t>
            </a:r>
            <a:endParaRPr lang="en-US"/>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6</a:t>
            </a:fld>
            <a:endParaRPr lang="en-US"/>
          </a:p>
        </p:txBody>
      </p:sp>
    </p:spTree>
    <p:extLst>
      <p:ext uri="{BB962C8B-B14F-4D97-AF65-F5344CB8AC3E}">
        <p14:creationId xmlns:p14="http://schemas.microsoft.com/office/powerpoint/2010/main" val="190203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Tidy data</a:t>
            </a:r>
            <a:endParaRPr lang="en-US"/>
          </a:p>
        </p:txBody>
      </p:sp>
      <p:sp>
        <p:nvSpPr>
          <p:cNvPr id="3" name="Content Placeholder 2"/>
          <p:cNvSpPr>
            <a:spLocks noGrp="1"/>
          </p:cNvSpPr>
          <p:nvPr>
            <p:ph idx="1"/>
          </p:nvPr>
        </p:nvSpPr>
        <p:spPr/>
        <p:txBody>
          <a:bodyPr/>
          <a:lstStyle/>
          <a:p>
            <a:r>
              <a:rPr lang="en-US" dirty="0" smtClean="0"/>
              <a:t>Please also read through the vignette of </a:t>
            </a:r>
            <a:r>
              <a:rPr lang="en-US" i="1" dirty="0" err="1" smtClean="0"/>
              <a:t>tidyr</a:t>
            </a:r>
            <a:r>
              <a:rPr lang="en-US" dirty="0" smtClean="0"/>
              <a:t> package and/or the JSS article</a:t>
            </a:r>
          </a:p>
          <a:p>
            <a:r>
              <a:rPr lang="en-US" dirty="0" smtClean="0"/>
              <a:t>The short version:</a:t>
            </a:r>
          </a:p>
          <a:p>
            <a:pPr lvl="1"/>
            <a:r>
              <a:rPr lang="en-US" dirty="0" smtClean="0"/>
              <a:t>you want single columns to be single variables</a:t>
            </a:r>
          </a:p>
          <a:p>
            <a:pPr lvl="1"/>
            <a:r>
              <a:rPr lang="en-US" dirty="0" smtClean="0"/>
              <a:t>you want single rows to be single observations</a:t>
            </a:r>
          </a:p>
          <a:p>
            <a:pPr lvl="1"/>
            <a:r>
              <a:rPr lang="en-US" dirty="0" smtClean="0"/>
              <a:t>(you want one type of data in one table)</a:t>
            </a:r>
          </a:p>
          <a:p>
            <a:r>
              <a:rPr lang="en-US" dirty="0" smtClean="0"/>
              <a:t>All of </a:t>
            </a:r>
            <a:r>
              <a:rPr lang="en-US" i="1" dirty="0" err="1" smtClean="0"/>
              <a:t>tidyverse</a:t>
            </a:r>
            <a:r>
              <a:rPr lang="en-US" dirty="0" smtClean="0"/>
              <a:t> </a:t>
            </a:r>
            <a:r>
              <a:rPr lang="en-US" smtClean="0"/>
              <a:t>(</a:t>
            </a:r>
            <a:r>
              <a:rPr lang="en-US" i="1" smtClean="0"/>
              <a:t>ggplot2</a:t>
            </a:r>
            <a:r>
              <a:rPr lang="en-US" smtClean="0"/>
              <a:t> </a:t>
            </a:r>
            <a:r>
              <a:rPr lang="en-US" dirty="0" smtClean="0"/>
              <a:t>in particular) relies on this idea</a:t>
            </a:r>
          </a:p>
          <a:p>
            <a:pPr lvl="1"/>
            <a:r>
              <a:rPr lang="en-US" dirty="0" smtClean="0"/>
              <a:t>but some other packages / software might not, and you have to deal with this</a:t>
            </a:r>
          </a:p>
          <a:p>
            <a:r>
              <a:rPr lang="en-US" dirty="0" smtClean="0"/>
              <a:t>The relevant functions are </a:t>
            </a:r>
            <a:r>
              <a:rPr lang="en-US" i="1" dirty="0" smtClean="0"/>
              <a:t>gather</a:t>
            </a:r>
            <a:r>
              <a:rPr lang="en-US" dirty="0" smtClean="0"/>
              <a:t> and </a:t>
            </a:r>
            <a:r>
              <a:rPr lang="en-US" i="1" dirty="0" smtClean="0"/>
              <a:t>spread</a:t>
            </a:r>
            <a:r>
              <a:rPr lang="en-US" dirty="0" smtClean="0"/>
              <a:t>, and </a:t>
            </a:r>
            <a:r>
              <a:rPr lang="en-US" i="1" dirty="0" smtClean="0"/>
              <a:t>separate</a:t>
            </a:r>
            <a:endParaRPr lang="en-US" i="1"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7</a:t>
            </a:fld>
            <a:endParaRPr lang="en-US"/>
          </a:p>
        </p:txBody>
      </p:sp>
    </p:spTree>
    <p:extLst>
      <p:ext uri="{BB962C8B-B14F-4D97-AF65-F5344CB8AC3E}">
        <p14:creationId xmlns:p14="http://schemas.microsoft.com/office/powerpoint/2010/main" val="91546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t>
            </a:r>
            <a:r>
              <a:rPr lang="en-US" smtClean="0"/>
              <a:t>ilter, select, arrange</a:t>
            </a:r>
            <a:endParaRPr lang="en-US"/>
          </a:p>
        </p:txBody>
      </p:sp>
      <p:sp>
        <p:nvSpPr>
          <p:cNvPr id="3" name="Content Placeholder 2"/>
          <p:cNvSpPr>
            <a:spLocks noGrp="1"/>
          </p:cNvSpPr>
          <p:nvPr>
            <p:ph idx="1"/>
          </p:nvPr>
        </p:nvSpPr>
        <p:spPr/>
        <p:txBody>
          <a:bodyPr/>
          <a:lstStyle/>
          <a:p>
            <a:r>
              <a:rPr lang="en-US" dirty="0" smtClean="0"/>
              <a:t>Please look at the Data Wrangling cheat sheet!</a:t>
            </a:r>
          </a:p>
          <a:p>
            <a:r>
              <a:rPr lang="en-US" i="1" dirty="0" smtClean="0"/>
              <a:t>filter</a:t>
            </a:r>
            <a:r>
              <a:rPr lang="en-US" dirty="0" smtClean="0"/>
              <a:t> is the function in </a:t>
            </a:r>
            <a:r>
              <a:rPr lang="en-US" i="1" dirty="0" err="1" smtClean="0"/>
              <a:t>dplyr</a:t>
            </a:r>
            <a:r>
              <a:rPr lang="en-US" dirty="0" smtClean="0"/>
              <a:t> that works like subset in base R</a:t>
            </a:r>
          </a:p>
          <a:p>
            <a:pPr lvl="1"/>
            <a:r>
              <a:rPr lang="en-US" dirty="0" smtClean="0"/>
              <a:t>note the ready made functions for random sampling, and extracting unique rows</a:t>
            </a:r>
          </a:p>
          <a:p>
            <a:r>
              <a:rPr lang="en-US" i="1" dirty="0" smtClean="0"/>
              <a:t>select</a:t>
            </a:r>
            <a:r>
              <a:rPr lang="en-US" dirty="0" smtClean="0"/>
              <a:t> is the function for selecting columns</a:t>
            </a:r>
          </a:p>
          <a:p>
            <a:pPr lvl="1"/>
            <a:r>
              <a:rPr lang="en-US" dirty="0" smtClean="0"/>
              <a:t>note the helper functions</a:t>
            </a:r>
          </a:p>
          <a:p>
            <a:r>
              <a:rPr lang="en-US" i="1" dirty="0" smtClean="0"/>
              <a:t>arrange</a:t>
            </a:r>
            <a:r>
              <a:rPr lang="en-US" dirty="0" smtClean="0"/>
              <a:t> is the function for arranging rows according to values of a column</a:t>
            </a:r>
          </a:p>
          <a:p>
            <a:r>
              <a:rPr lang="en-US" dirty="0" smtClean="0"/>
              <a:t>If you only want to </a:t>
            </a:r>
            <a:r>
              <a:rPr lang="en-US" b="1" dirty="0" smtClean="0"/>
              <a:t>see</a:t>
            </a:r>
            <a:r>
              <a:rPr lang="en-US" dirty="0" smtClean="0"/>
              <a:t> the data frame filtered/arranged, you can use the buttons on the data viewer</a:t>
            </a:r>
            <a:endParaRPr lang="en-US" i="1"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8</a:t>
            </a:fld>
            <a:endParaRPr lang="en-US"/>
          </a:p>
        </p:txBody>
      </p:sp>
    </p:spTree>
    <p:extLst>
      <p:ext uri="{BB962C8B-B14F-4D97-AF65-F5344CB8AC3E}">
        <p14:creationId xmlns:p14="http://schemas.microsoft.com/office/powerpoint/2010/main" val="58156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Making new variables</a:t>
            </a:r>
            <a:endParaRPr lang="en-US"/>
          </a:p>
        </p:txBody>
      </p:sp>
      <p:sp>
        <p:nvSpPr>
          <p:cNvPr id="3" name="Content Placeholder 2"/>
          <p:cNvSpPr>
            <a:spLocks noGrp="1"/>
          </p:cNvSpPr>
          <p:nvPr>
            <p:ph idx="1"/>
          </p:nvPr>
        </p:nvSpPr>
        <p:spPr/>
        <p:txBody>
          <a:bodyPr/>
          <a:lstStyle/>
          <a:p>
            <a:r>
              <a:rPr lang="en-US" i="1" dirty="0" smtClean="0"/>
              <a:t>mutate</a:t>
            </a:r>
            <a:r>
              <a:rPr lang="en-US" dirty="0" smtClean="0"/>
              <a:t> is the function for creating new variables</a:t>
            </a:r>
          </a:p>
          <a:p>
            <a:pPr lvl="1"/>
            <a:r>
              <a:rPr lang="en-US" dirty="0" smtClean="0"/>
              <a:t>related to </a:t>
            </a:r>
            <a:r>
              <a:rPr lang="en-US" i="1" dirty="0" smtClean="0"/>
              <a:t>with</a:t>
            </a:r>
            <a:r>
              <a:rPr lang="en-US" dirty="0" smtClean="0"/>
              <a:t> and </a:t>
            </a:r>
            <a:r>
              <a:rPr lang="en-US" i="1" dirty="0" smtClean="0"/>
              <a:t>within</a:t>
            </a:r>
            <a:r>
              <a:rPr lang="en-US" dirty="0" smtClean="0"/>
              <a:t> functions of base R: no need for the $ notation</a:t>
            </a:r>
          </a:p>
          <a:p>
            <a:pPr lvl="1"/>
            <a:r>
              <a:rPr lang="en-US" dirty="0" smtClean="0"/>
              <a:t>you can make many inside one function call, and use the new ones immediately</a:t>
            </a:r>
          </a:p>
          <a:p>
            <a:r>
              <a:rPr lang="en-US" i="1" dirty="0" smtClean="0"/>
              <a:t>transmute</a:t>
            </a:r>
            <a:r>
              <a:rPr lang="en-US" dirty="0" smtClean="0"/>
              <a:t> does the same but only keeps the created ones</a:t>
            </a:r>
          </a:p>
          <a:p>
            <a:r>
              <a:rPr lang="en-US" dirty="0" smtClean="0"/>
              <a:t>Both can be combined with </a:t>
            </a:r>
            <a:r>
              <a:rPr lang="en-US" b="1" dirty="0" smtClean="0"/>
              <a:t>window functions</a:t>
            </a:r>
          </a:p>
          <a:p>
            <a:pPr lvl="1"/>
            <a:r>
              <a:rPr lang="en-US" dirty="0" smtClean="0"/>
              <a:t>these are functions that take one vector and return another of the same length</a:t>
            </a:r>
          </a:p>
          <a:p>
            <a:pPr lvl="1"/>
            <a:r>
              <a:rPr lang="en-US" dirty="0" smtClean="0"/>
              <a:t>such as lags, ranks, cumulative sums </a:t>
            </a:r>
            <a:r>
              <a:rPr lang="en-US" dirty="0" err="1" smtClean="0"/>
              <a:t>etc</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9</a:t>
            </a:fld>
            <a:endParaRPr lang="en-US"/>
          </a:p>
        </p:txBody>
      </p:sp>
    </p:spTree>
    <p:extLst>
      <p:ext uri="{BB962C8B-B14F-4D97-AF65-F5344CB8AC3E}">
        <p14:creationId xmlns:p14="http://schemas.microsoft.com/office/powerpoint/2010/main" val="2924514008"/>
      </p:ext>
    </p:extLst>
  </p:cSld>
  <p:clrMapOvr>
    <a:masterClrMapping/>
  </p:clrMapOvr>
</p:sld>
</file>

<file path=ppt/theme/theme1.xml><?xml version="1.0" encoding="utf-8"?>
<a:theme xmlns:a="http://schemas.openxmlformats.org/drawingml/2006/main" name="CSC_ppt_pohja_12.5.2016_candara">
  <a:themeElements>
    <a:clrScheme name="Custom 18">
      <a:dk1>
        <a:srgbClr val="006778"/>
      </a:dk1>
      <a:lt1>
        <a:sysClr val="window" lastClr="FFFFFF"/>
      </a:lt1>
      <a:dk2>
        <a:srgbClr val="830051"/>
      </a:dk2>
      <a:lt2>
        <a:srgbClr val="FFFFFF"/>
      </a:lt2>
      <a:accent1>
        <a:srgbClr val="006778"/>
      </a:accent1>
      <a:accent2>
        <a:srgbClr val="830051"/>
      </a:accent2>
      <a:accent3>
        <a:srgbClr val="5E6A71"/>
      </a:accent3>
      <a:accent4>
        <a:srgbClr val="002F5F"/>
      </a:accent4>
      <a:accent5>
        <a:srgbClr val="7DC242"/>
      </a:accent5>
      <a:accent6>
        <a:srgbClr val="FF5800"/>
      </a:accent6>
      <a:hlink>
        <a:srgbClr val="74003D"/>
      </a:hlink>
      <a:folHlink>
        <a:srgbClr val="075084"/>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CSC_x0020_Language xmlns="b542780c-f3c1-48de-9090-e65480539529">
      <Value>English</Value>
    </CSC_x0020_Language>
    <Translation xmlns="b542780c-f3c1-48de-9090-e65480539529">
      <Url xsi:nil="true"/>
      <Description xsi:nil="true"/>
    </Translation>
    <PublishingContactEmail xmlns="http://schemas.microsoft.com/sharepoint/v3" xsi:nil="true"/>
    <PublishingPageContent xmlns="http://schemas.microsoft.com/sharepoint/v3" xsi:nil="true"/>
    <PublishingVariationRelationshipLinkFieldID xmlns="http://schemas.microsoft.com/sharepoint/v3">
      <Url xsi:nil="true"/>
      <Description xsi:nil="true"/>
    </PublishingVariationRelationshipLinkFieldID>
    <CSC_x0020_Category xmlns="b542780c-f3c1-48de-9090-e65480539529">Templates</CSC_x0020_Category>
    <SeoKeywords xmlns="http://schemas.microsoft.com/sharepoint/v3" xsi:nil="true"/>
    <PublishingVariationGroupID xmlns="http://schemas.microsoft.com/sharepoint/v3" xsi:nil="true"/>
    <PublishingIsFurlPage xmlns="http://schemas.microsoft.com/sharepoint/v3">false</PublishingIsFurlPage>
    <Audience xmlns="http://schemas.microsoft.com/sharepoint/v3" xsi:nil="true"/>
    <CSC_x0020_Group xmlns="b542780c-f3c1-48de-9090-e65480539529">MARCOM</CSC_x0020_Group>
    <SeoBrowserTitle xmlns="http://schemas.microsoft.com/sharepoint/v3" xsi:nil="true"/>
    <PublishingExpirationDate xmlns="http://schemas.microsoft.com/sharepoint/v3" xsi:nil="true"/>
    <PublishingContactPicture xmlns="http://schemas.microsoft.com/sharepoint/v3">
      <Url xsi:nil="true"/>
      <Description xsi:nil="true"/>
    </PublishingContactPicture>
    <SeoRobotsNoIndex xmlns="http://schemas.microsoft.com/sharepoint/v3" xsi:nil="true"/>
    <PublishingStartDate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CSC's official PowerPoint-template
Version 04.11.2016/Marketing and Communications</Comments>
  </documentManagement>
</p:properties>
</file>

<file path=customXml/item3.xml><?xml version="1.0" encoding="utf-8"?>
<ct:contentTypeSchema xmlns:ct="http://schemas.microsoft.com/office/2006/metadata/contentType" xmlns:ma="http://schemas.microsoft.com/office/2006/metadata/properties/metaAttributes" ct:_="" ma:_="" ma:contentTypeName="Guidelines Article" ma:contentTypeID="0x010100C568DB52D9D0A14D9B2FDCC96666E9F2007948130EC3DB064584E219954237AF39005865AF1693B9994CA07D29D3EBFFF69500D5CFB1A256BDC0439FEF5B0324F021D6" ma:contentTypeVersion="30" ma:contentTypeDescription="" ma:contentTypeScope="" ma:versionID="4cb75ce876bc9bb0bf3ca65d73c8002f">
  <xsd:schema xmlns:xsd="http://www.w3.org/2001/XMLSchema" xmlns:xs="http://www.w3.org/2001/XMLSchema" xmlns:p="http://schemas.microsoft.com/office/2006/metadata/properties" xmlns:ns1="http://schemas.microsoft.com/sharepoint/v3" xmlns:ns3="b542780c-f3c1-48de-9090-e65480539529" targetNamespace="http://schemas.microsoft.com/office/2006/metadata/properties" ma:root="true" ma:fieldsID="179bbc1ef3caf76c6e1127b99eabb6f9" ns1:_="" ns3:_="">
    <xsd:import namespace="http://schemas.microsoft.com/sharepoint/v3"/>
    <xsd:import namespace="b542780c-f3c1-48de-9090-e65480539529"/>
    <xsd:element name="properties">
      <xsd:complexType>
        <xsd:sequence>
          <xsd:element name="documentManagement">
            <xsd:complexType>
              <xsd:all>
                <xsd:element ref="ns3:CSC_x0020_Category" minOccurs="0"/>
                <xsd:element ref="ns3:CSC_x0020_Language" minOccurs="0"/>
                <xsd:element ref="ns3:Translation" minOccurs="0"/>
                <xsd:element ref="ns3:CSC_x0020_Group" minOccurs="0"/>
                <xsd:element ref="ns1:PublishingIsFurlPage" minOccurs="0"/>
                <xsd:element ref="ns1:SeoRobotsNoIndex" minOccurs="0"/>
                <xsd:element ref="ns1:PublishingContact" minOccurs="0"/>
                <xsd:element ref="ns1:PublishingContactEmail" minOccurs="0"/>
                <xsd:element ref="ns1:PublishingContactName" minOccurs="0"/>
                <xsd:element ref="ns1:PublishingContactPicture" minOccurs="0"/>
                <xsd:element ref="ns1:PublishingRollupImage" minOccurs="0"/>
                <xsd:element ref="ns1:Audience" minOccurs="0"/>
                <xsd:element ref="ns1:PublishingStartDate" minOccurs="0"/>
                <xsd:element ref="ns1:SeoBrowserTitle" minOccurs="0"/>
                <xsd:element ref="ns1:SeoMetaDescription" minOccurs="0"/>
                <xsd:element ref="ns1:SeoKeywords" minOccurs="0"/>
                <xsd:element ref="ns1:PublishingExpirationDate" minOccurs="0"/>
                <xsd:element ref="ns1:PublishingPageContent" minOccurs="0"/>
                <xsd:element ref="ns1:Comments" minOccurs="0"/>
                <xsd:element ref="ns1:PublishingVariationGroupID" minOccurs="0"/>
                <xsd:element ref="ns1:PublishingVariationRelationshipLinkFieldID" minOccurs="0"/>
                <xsd:element ref="ns1:PublishingPageLayou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IsFurlPage" ma:index="9" nillable="true" ma:displayName="Hide physical URLs from search" ma:description="If checked, the physical URL of this page will not appear in search results. Friendly URLs assigned to this page will always appear." ma:internalName="PublishingIsFurlPage" ma:readOnly="false">
      <xsd:simpleType>
        <xsd:restriction base="dms:Boolean"/>
      </xsd:simpleType>
    </xsd:element>
    <xsd:element name="SeoRobotsNoIndex" ma:index="10"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element name="PublishingContact" ma:index="11" nillable="true" ma:displayName="Contact" ma:description="Contact is a site column created by the Publishing feature. It is used on the Page Content Type as the person or group who is the contact person for the page." ma:hidden="tru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13"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ContactPicture" ma:index="14" nillable="true" ma:displayName="Contact Picture" ma:description="Contact Picture is a site column created by the Publishing feature. It is used on the Page Content Type as the picture of the user or group who is the contact person for the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5" nillable="true" ma:displayName="Rollup Image" ma:description="Rollup Image is a site column created by the Publishing feature. It is used on the Page Content Type as the image for the page shown in content roll-ups such as the Content By Search web part." ma:hidden="true" ma:internalName="PublishingRollupImage" ma:readOnly="false">
      <xsd:simpleType>
        <xsd:restriction base="dms:Unknown"/>
      </xsd:simpleType>
    </xsd:element>
    <xsd:element name="Audience" ma:index="16" nillable="true" ma:displayName="Target Audiences" ma:description="Target Audiences is a site column created by the Publishing feature. It is used to specify audiences to which this page will be targeted." ma:hidden="true" ma:internalName="Audience" ma:readOnly="false">
      <xsd:simpleType>
        <xsd:restriction base="dms:Unknown"/>
      </xsd:simpleType>
    </xsd:element>
    <xsd:element name="PublishingStartDate" ma:index="17" nillable="true" ma:displayName="Scheduling Start Date" ma:description="Scheduling Start Date is a site column created by the Publishing feature. It is used to specify the date and time on which this page will first appear to site visitors." ma:hidden="true" ma:internalName="PublishingStartDate" ma:readOnly="false">
      <xsd:simpleType>
        <xsd:restriction base="dms:Unknown"/>
      </xsd:simpleType>
    </xsd:element>
    <xsd:element name="SeoBrowserTitle" ma:index="18" nillable="true" ma:displayName="Browser Title" ma:description="Browser Title is a site column created by the Publishing feature. It is used as the title that appears at the top of a browser window and may appear in Internet search results." ma:hidden="true" ma:internalName="SeoBrowserTitle" ma:readOnly="false">
      <xsd:simpleType>
        <xsd:restriction base="dms:Text"/>
      </xsd:simpleType>
    </xsd:element>
    <xsd:element name="SeoMetaDescription" ma:index="19" nillable="true" ma:displayName="Meta Description" ma:description="Meta Description is a site column created by the Publishing feature. Internet search engines may display this description in search results pages." ma:hidden="true" ma:internalName="SeoMetaDescription" ma:readOnly="false">
      <xsd:simpleType>
        <xsd:restriction base="dms:Text"/>
      </xsd:simpleType>
    </xsd:element>
    <xsd:element name="SeoKeywords" ma:index="20" nillable="true" ma:displayName="Meta Keywords" ma:description="Meta Keywords" ma:hidden="true" ma:internalName="SeoKeywords" ma:readOnly="false">
      <xsd:simpleType>
        <xsd:restriction base="dms:Text"/>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ma:readOnly="false">
      <xsd:simpleType>
        <xsd:restriction base="dms:Unknown"/>
      </xsd:simpleType>
    </xsd:element>
    <xsd:element name="PublishingPageContent" ma:index="22" nillable="true" ma:displayName="Page Content" ma:description="Page Content is a site column created by the Publishing feature. It is used on the Article Page Content Type as the content of the page." ma:hidden="true" ma:internalName="PublishingPageContent" ma:readOnly="false">
      <xsd:simpleType>
        <xsd:restriction base="dms:Unknown"/>
      </xsd:simpleType>
    </xsd:element>
    <xsd:element name="Comments" ma:index="23" nillable="true" ma:displayName="Comments" ma:internalName="Comments">
      <xsd:simpleType>
        <xsd:restriction base="dms:Note">
          <xsd:maxLength value="255"/>
        </xsd:restriction>
      </xsd:simpleType>
    </xsd:element>
    <xsd:element name="PublishingVariationGroupID" ma:index="24" nillable="true" ma:displayName="Variation Group ID" ma:hidden="true" ma:internalName="PublishingVariationGroupID">
      <xsd:simpleType>
        <xsd:restriction base="dms:Text">
          <xsd:maxLength value="255"/>
        </xsd:restriction>
      </xsd:simpleType>
    </xsd:element>
    <xsd:element name="PublishingVariationRelationshipLinkFieldID" ma:index="25"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32"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542780c-f3c1-48de-9090-e65480539529" elementFormDefault="qualified">
    <xsd:import namespace="http://schemas.microsoft.com/office/2006/documentManagement/types"/>
    <xsd:import namespace="http://schemas.microsoft.com/office/infopath/2007/PartnerControls"/>
    <xsd:element name="CSC_x0020_Category" ma:index="3" nillable="true" ma:displayName="CSC Category" ma:format="Dropdown" ma:internalName="CSC_x0020_Category">
      <xsd:simpleType>
        <xsd:restriction base="dms:Choice">
          <xsd:enumeration value="Courses &amp; Events"/>
          <xsd:enumeration value="Events&amp;Meetings"/>
          <xsd:enumeration value="Finance"/>
          <xsd:enumeration value="Forms"/>
          <xsd:enumeration value="HR"/>
          <xsd:enumeration value="ICT Tools"/>
          <xsd:enumeration value="Occupational safety and health"/>
          <xsd:enumeration value="Office"/>
          <xsd:enumeration value="Communications &amp; Marketing"/>
          <xsd:enumeration value="Planning"/>
          <xsd:enumeration value="Presentation Material"/>
          <xsd:enumeration value="Publications"/>
          <xsd:enumeration value="Security"/>
          <xsd:enumeration value="Statistics"/>
          <xsd:enumeration value="Steering &amp; Managing"/>
          <xsd:enumeration value="Templates"/>
          <xsd:enumeration value="Travelling"/>
          <xsd:enumeration value="1 Organization"/>
        </xsd:restriction>
      </xsd:simpleType>
    </xsd:element>
    <xsd:element name="CSC_x0020_Language" ma:index="4" nillable="true" ma:displayName="CSC Language" ma:default="Finnish" ma:description="Dokumentin kielet. Valitse molemmat, jos tämä dokumentti on suomeksi ja englanniksi. Valitse kieli ja no translation jos dokumentista ei ole kuin yhdenkielinen versio. Jos dokumentista on toisenkielinen versio muualla, lisää linkki alla olevaan kohtaan." ma:internalName="CSC_x0020_Language">
      <xsd:complexType>
        <xsd:complexContent>
          <xsd:extension base="dms:MultiChoice">
            <xsd:sequence>
              <xsd:element name="Value" maxOccurs="unbounded" minOccurs="0" nillable="true">
                <xsd:simpleType>
                  <xsd:restriction base="dms:Choice">
                    <xsd:enumeration value="Finnish"/>
                    <xsd:enumeration value="English"/>
                    <xsd:enumeration value="No Translation"/>
                  </xsd:restriction>
                </xsd:simpleType>
              </xsd:element>
            </xsd:sequence>
          </xsd:extension>
        </xsd:complexContent>
      </xsd:complexType>
    </xsd:element>
    <xsd:element name="Translation" ma:index="5" nillable="true" ma:displayName="CSC Translation" ma:description="Lisää ylempään kenttään toisenkielisen version linkki ja alempaan kenttään joko &quot;in English&quot; tai &quot;Suomeksi&quot;." ma:format="Hyperlink" ma:internalName="Translation">
      <xsd:complexType>
        <xsd:complexContent>
          <xsd:extension base="dms:URL">
            <xsd:sequence>
              <xsd:element name="Url" type="dms:ValidUrl" minOccurs="0" nillable="true"/>
              <xsd:element name="Description" type="xsd:string" nillable="true"/>
            </xsd:sequence>
          </xsd:extension>
        </xsd:complexContent>
      </xsd:complexType>
    </xsd:element>
    <xsd:element name="CSC_x0020_Group" ma:index="6" nillable="true" ma:displayName="CSC Group" ma:format="Dropdown" ma:internalName="CSC_x0020_Group">
      <xsd:simpleType>
        <xsd:union memberTypes="dms:Text">
          <xsd:simpleType>
            <xsd:restriction base="dms:Choice">
              <xsd:enumeration value="Johto"/>
              <xsd:enumeration value="API"/>
              <xsd:enumeration value="ASE"/>
              <xsd:enumeration value="CE"/>
              <xsd:enumeration value="CORE"/>
              <xsd:enumeration value="CUPROC"/>
              <xsd:enumeration value="DAC"/>
              <xsd:enumeration value="DASO"/>
              <xsd:enumeration value="dPres"/>
              <xsd:enumeration value="FUNET"/>
              <xsd:enumeration value="HEPA"/>
              <xsd:enumeration value="HPC"/>
              <xsd:enumeration value="IAM"/>
              <xsd:enumeration value="ICPT"/>
              <xsd:enumeration value="IMS"/>
              <xsd:enumeration value="KÄYPÄ"/>
              <xsd:enumeration value="MARCOM"/>
              <xsd:enumeration value="MECC"/>
              <xsd:enumeration value="META"/>
              <xsd:enumeration value="NET"/>
              <xsd:enumeration value="OHA"/>
              <xsd:enumeration value="PATA"/>
              <xsd:enumeration value="RI"/>
              <xsd:enumeration value="SCS"/>
              <xsd:enumeration value="SITI"/>
              <xsd:enumeration value="SR"/>
              <xsd:enumeration value="TALOUS"/>
              <xsd:enumeration value="TIE"/>
              <xsd:enumeration value="TIP"/>
              <xsd:enumeration value="TITU"/>
              <xsd:enumeration value="TPAL"/>
              <xsd:enumeration value="TUHAT"/>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30" ma:displayName="Content Type"/>
        <xsd:element ref="dc:title" minOccurs="0" maxOccurs="1" ma:index="1" ma:displayName="Title"/>
        <xsd:element ref="dc:subject" minOccurs="0" maxOccurs="1" ma:index="8" ma:displayName="Subject"/>
        <xsd:element ref="dc:description" minOccurs="0" maxOccurs="1"/>
        <xsd:element name="keywords" minOccurs="0" maxOccurs="1" type="xsd:string" ma:index="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C4CBFC-2EF1-4092-8F2F-5A5B86A85C2F}">
  <ds:schemaRefs>
    <ds:schemaRef ds:uri="http://schemas.microsoft.com/sharepoint/v3/contenttype/forms"/>
  </ds:schemaRefs>
</ds:datastoreItem>
</file>

<file path=customXml/itemProps2.xml><?xml version="1.0" encoding="utf-8"?>
<ds:datastoreItem xmlns:ds="http://schemas.openxmlformats.org/officeDocument/2006/customXml" ds:itemID="{47279921-A1B4-472D-B7BD-F638B6892104}">
  <ds:schemaRefs>
    <ds:schemaRef ds:uri="b542780c-f3c1-48de-9090-e65480539529"/>
    <ds:schemaRef ds:uri="http://www.w3.org/XML/1998/namespace"/>
    <ds:schemaRef ds:uri="http://schemas.microsoft.com/office/2006/documentManagement/types"/>
    <ds:schemaRef ds:uri="http://purl.org/dc/terms/"/>
    <ds:schemaRef ds:uri="http://purl.org/dc/elements/1.1/"/>
    <ds:schemaRef ds:uri="http://schemas.openxmlformats.org/package/2006/metadata/core-properties"/>
    <ds:schemaRef ds:uri="http://schemas.microsoft.com/office/infopath/2007/PartnerControls"/>
    <ds:schemaRef ds:uri="http://schemas.microsoft.com/sharepoint/v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52D4B87-A129-49B6-A00B-E280DAE4F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42780c-f3c1-48de-9090-e654805395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Presentation-CSC-PPT-template-2016</Template>
  <TotalTime>874</TotalTime>
  <Words>1119</Words>
  <Application>Microsoft Office PowerPoint</Application>
  <PresentationFormat>Widescreen</PresentationFormat>
  <Paragraphs>111</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ＭＳ Ｐゴシック</vt:lpstr>
      <vt:lpstr>Arial</vt:lpstr>
      <vt:lpstr>Calibri</vt:lpstr>
      <vt:lpstr>Candara</vt:lpstr>
      <vt:lpstr>Corbel</vt:lpstr>
      <vt:lpstr>Courier New</vt:lpstr>
      <vt:lpstr>Verdana</vt:lpstr>
      <vt:lpstr>Wingdings</vt:lpstr>
      <vt:lpstr>CSC_ppt_pohja_12.5.2016_candara</vt:lpstr>
      <vt:lpstr>Data wrangling with R and RStudio</vt:lpstr>
      <vt:lpstr>Foreword</vt:lpstr>
      <vt:lpstr>RStudio interface</vt:lpstr>
      <vt:lpstr>RStudio interface</vt:lpstr>
      <vt:lpstr>Tibble and data.table</vt:lpstr>
      <vt:lpstr>Data import wizard</vt:lpstr>
      <vt:lpstr>Tidy data</vt:lpstr>
      <vt:lpstr>filter, select, arrange</vt:lpstr>
      <vt:lpstr>Making new variables</vt:lpstr>
      <vt:lpstr>Summarising and grouping data</vt:lpstr>
      <vt:lpstr>Combining data sets</vt:lpstr>
      <vt:lpstr>ggplot2</vt:lpstr>
      <vt:lpstr>PowerPoint Presentation</vt:lpstr>
    </vt:vector>
  </TitlesOfParts>
  <Company>CSC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Seija Sirkiä</dc:creator>
  <cp:keywords>template, powerpoint</cp:keywords>
  <cp:lastModifiedBy>Seija Sirkiä</cp:lastModifiedBy>
  <cp:revision>39</cp:revision>
  <cp:lastPrinted>2016-02-24T09:01:08Z</cp:lastPrinted>
  <dcterms:created xsi:type="dcterms:W3CDTF">2017-02-20T12:06:17Z</dcterms:created>
  <dcterms:modified xsi:type="dcterms:W3CDTF">2017-02-23T08:54:20Z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0x010100C568DB52D9D0A14D9B2FDCC96666E9F2007948130EC3DB064584E219954237AF39005865AF1693B9994CA07D29D3EBFFF69500D5CFB1A256BDC0439FEF5B0324F021D6</vt:lpwstr>
  </property>
</Properties>
</file>