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2" r:id="rId3"/>
    <p:sldId id="303" r:id="rId4"/>
    <p:sldId id="304" r:id="rId5"/>
    <p:sldId id="355" r:id="rId6"/>
    <p:sldId id="356" r:id="rId7"/>
    <p:sldId id="354" r:id="rId8"/>
    <p:sldId id="357" r:id="rId9"/>
    <p:sldId id="358" r:id="rId10"/>
    <p:sldId id="351" r:id="rId11"/>
    <p:sldId id="359" r:id="rId12"/>
    <p:sldId id="334" r:id="rId13"/>
    <p:sldId id="352" r:id="rId14"/>
    <p:sldId id="353" r:id="rId15"/>
    <p:sldId id="343" r:id="rId16"/>
    <p:sldId id="346" r:id="rId17"/>
    <p:sldId id="344" r:id="rId18"/>
    <p:sldId id="350" r:id="rId19"/>
    <p:sldId id="297" r:id="rId20"/>
    <p:sldId id="330" r:id="rId21"/>
    <p:sldId id="347" r:id="rId22"/>
    <p:sldId id="348" r:id="rId23"/>
    <p:sldId id="34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94660"/>
  </p:normalViewPr>
  <p:slideViewPr>
    <p:cSldViewPr snapToGrid="0">
      <p:cViewPr varScale="1">
        <p:scale>
          <a:sx n="40" d="100"/>
          <a:sy n="40" d="100"/>
        </p:scale>
        <p:origin x="4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2C0D8-F7E7-4209-8E2E-24FE4DE43920}" type="datetimeFigureOut">
              <a:rPr kumimoji="1" lang="ja-JP" altLang="en-US" smtClean="0"/>
              <a:t>2018/11/30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DDFC4-07D1-4B40-86CA-5607B42265F3}" type="slidenum">
              <a:rPr kumimoji="1" lang="ja-JP" altLang="en-US" smtClean="0"/>
              <a:t>‹#›</a:t>
            </a:fld>
            <a:endParaRPr kumimoji="1" lang="ja-JP" altLang="en-US"/>
          </a:p>
        </p:txBody>
      </p:sp>
    </p:spTree>
    <p:extLst>
      <p:ext uri="{BB962C8B-B14F-4D97-AF65-F5344CB8AC3E}">
        <p14:creationId xmlns:p14="http://schemas.microsoft.com/office/powerpoint/2010/main" val="1416833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nomaly_detection#cite_note-:0-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I’m </a:t>
            </a:r>
            <a:r>
              <a:rPr kumimoji="1" lang="en-US" altLang="ja-JP" dirty="0" err="1"/>
              <a:t>gonna</a:t>
            </a:r>
            <a:r>
              <a:rPr kumimoji="1" lang="en-US" altLang="ja-JP" dirty="0"/>
              <a:t> talk about deep learning in </a:t>
            </a:r>
            <a:r>
              <a:rPr kumimoji="1" lang="en-US" altLang="ja-JP" dirty="0" err="1"/>
              <a:t>biomedcal</a:t>
            </a:r>
            <a:r>
              <a:rPr kumimoji="1" lang="en-US" altLang="ja-JP" dirty="0"/>
              <a:t> image analysis</a:t>
            </a:r>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1</a:t>
            </a:fld>
            <a:endParaRPr kumimoji="1" lang="ja-JP" altLang="en-US"/>
          </a:p>
        </p:txBody>
      </p:sp>
    </p:spTree>
    <p:extLst>
      <p:ext uri="{BB962C8B-B14F-4D97-AF65-F5344CB8AC3E}">
        <p14:creationId xmlns:p14="http://schemas.microsoft.com/office/powerpoint/2010/main" val="12839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649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0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612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4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402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process is completely </a:t>
            </a:r>
            <a:r>
              <a:rPr kumimoji="1" lang="en-US" altLang="ja-JP" dirty="0" err="1"/>
              <a:t>hidden,therefore</a:t>
            </a:r>
            <a:r>
              <a:rPr kumimoji="1" lang="en-US" altLang="ja-JP" dirty="0"/>
              <a:t> it’s very important</a:t>
            </a:r>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19</a:t>
            </a:fld>
            <a:endParaRPr kumimoji="1" lang="ja-JP" altLang="en-US"/>
          </a:p>
        </p:txBody>
      </p:sp>
    </p:spTree>
    <p:extLst>
      <p:ext uri="{BB962C8B-B14F-4D97-AF65-F5344CB8AC3E}">
        <p14:creationId xmlns:p14="http://schemas.microsoft.com/office/powerpoint/2010/main" val="35119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a:t>
            </a:r>
            <a:r>
              <a:rPr kumimoji="1" lang="ja-JP" altLang="en-US" dirty="0"/>
              <a:t> </a:t>
            </a:r>
            <a:r>
              <a:rPr kumimoji="1" lang="en-US" altLang="ja-JP" dirty="0"/>
              <a:t>our</a:t>
            </a:r>
            <a:r>
              <a:rPr kumimoji="1" lang="ja-JP" altLang="en-US" dirty="0"/>
              <a:t> </a:t>
            </a:r>
            <a:r>
              <a:rPr kumimoji="1" lang="en-US" altLang="ja-JP" dirty="0"/>
              <a:t>life,</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is</a:t>
            </a:r>
            <a:r>
              <a:rPr kumimoji="1" lang="ja-JP" altLang="en-US" dirty="0"/>
              <a:t> </a:t>
            </a:r>
            <a:r>
              <a:rPr kumimoji="1" lang="en-US" altLang="ja-JP" dirty="0"/>
              <a:t>used</a:t>
            </a:r>
            <a:r>
              <a:rPr kumimoji="1" lang="ja-JP" altLang="en-US" dirty="0"/>
              <a:t> </a:t>
            </a:r>
            <a:r>
              <a:rPr kumimoji="1" lang="en-US" altLang="ja-JP" dirty="0" err="1"/>
              <a:t>everywehere</a:t>
            </a:r>
            <a:r>
              <a:rPr kumimoji="1" lang="en-US" altLang="ja-JP" dirty="0"/>
              <a:t>. Some Chinese character is very difficult to type, </a:t>
            </a:r>
          </a:p>
          <a:p>
            <a:endParaRPr kumimoji="1" lang="en-US" altLang="ja-JP" dirty="0"/>
          </a:p>
          <a:p>
            <a:r>
              <a:rPr kumimoji="1" lang="en-US" altLang="ja-JP" dirty="0"/>
              <a:t>Anomaly detection: </a:t>
            </a:r>
            <a:r>
              <a:rPr kumimoji="1" lang="en-US" altLang="ja-JP" sz="1200" b="0" i="0" kern="1200" dirty="0">
                <a:solidFill>
                  <a:schemeClr val="tx1"/>
                </a:solidFill>
                <a:effectLst/>
                <a:latin typeface="+mn-lt"/>
                <a:ea typeface="+mn-ea"/>
                <a:cs typeface="+mn-cs"/>
              </a:rPr>
              <a:t>the identification of rare items, events or observations which raise suspicions by differing significantly from the majority of the data.</a:t>
            </a:r>
            <a:r>
              <a:rPr kumimoji="1" lang="en-US" altLang="ja-JP" sz="1200" b="0" i="0" u="none" strike="noStrike" kern="1200" baseline="30000" dirty="0">
                <a:solidFill>
                  <a:schemeClr val="tx1"/>
                </a:solidFill>
                <a:effectLst/>
                <a:latin typeface="+mn-lt"/>
                <a:ea typeface="+mn-ea"/>
                <a:cs typeface="+mn-cs"/>
                <a:hlinkClick r:id="rId3"/>
              </a:rPr>
              <a:t>[</a:t>
            </a:r>
            <a:endParaRPr kumimoji="1" lang="en-US" altLang="ja-JP" dirty="0"/>
          </a:p>
          <a:p>
            <a:r>
              <a:rPr kumimoji="1" lang="ja-JP" altLang="en-US" dirty="0"/>
              <a:t>検索結果をテーマごとに表示する</a:t>
            </a:r>
            <a:r>
              <a:rPr kumimoji="1" lang="en-US" altLang="ja-JP" dirty="0"/>
              <a:t>: grouping user based on their interest</a:t>
            </a:r>
          </a:p>
          <a:p>
            <a:endParaRPr kumimoji="1" lang="en-US" altLang="ja-JP" dirty="0"/>
          </a:p>
          <a:p>
            <a:r>
              <a:rPr kumimoji="1" lang="en-US" altLang="ja-JP" dirty="0"/>
              <a:t>Display search results by specific user theme</a:t>
            </a:r>
          </a:p>
          <a:p>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4</a:t>
            </a:fld>
            <a:endParaRPr kumimoji="1" lang="ja-JP" altLang="en-US"/>
          </a:p>
        </p:txBody>
      </p:sp>
    </p:spTree>
    <p:extLst>
      <p:ext uri="{BB962C8B-B14F-4D97-AF65-F5344CB8AC3E}">
        <p14:creationId xmlns:p14="http://schemas.microsoft.com/office/powerpoint/2010/main" val="6408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i="0" kern="1200" dirty="0">
                <a:solidFill>
                  <a:schemeClr val="tx1"/>
                </a:solidFill>
                <a:effectLst/>
                <a:latin typeface="+mn-lt"/>
                <a:ea typeface="+mn-ea"/>
                <a:cs typeface="+mn-cs"/>
              </a:rPr>
              <a:t>Semantic segmentation</a:t>
            </a:r>
            <a:r>
              <a:rPr kumimoji="1" lang="en-US" altLang="ja-JP" sz="1200" b="0" i="0" kern="1200" dirty="0">
                <a:solidFill>
                  <a:schemeClr val="tx1"/>
                </a:solidFill>
                <a:effectLst/>
                <a:latin typeface="+mn-lt"/>
                <a:ea typeface="+mn-ea"/>
                <a:cs typeface="+mn-cs"/>
              </a:rPr>
              <a:t> describes the process of associating each pixel of an </a:t>
            </a:r>
            <a:r>
              <a:rPr kumimoji="1" lang="en-US" altLang="ja-JP" sz="1200" b="1" i="0" kern="1200" dirty="0">
                <a:solidFill>
                  <a:schemeClr val="tx1"/>
                </a:solidFill>
                <a:effectLst/>
                <a:latin typeface="+mn-lt"/>
                <a:ea typeface="+mn-ea"/>
                <a:cs typeface="+mn-cs"/>
              </a:rPr>
              <a:t>image</a:t>
            </a:r>
            <a:r>
              <a:rPr kumimoji="1" lang="en-US" altLang="ja-JP" sz="1200" b="0" i="0" kern="1200" dirty="0">
                <a:solidFill>
                  <a:schemeClr val="tx1"/>
                </a:solidFill>
                <a:effectLst/>
                <a:latin typeface="+mn-lt"/>
                <a:ea typeface="+mn-ea"/>
                <a:cs typeface="+mn-cs"/>
              </a:rPr>
              <a:t> with a class label, (such as flower, person, road, sky, ocean, or car). </a:t>
            </a:r>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5</a:t>
            </a:fld>
            <a:endParaRPr kumimoji="1" lang="ja-JP" altLang="en-US"/>
          </a:p>
        </p:txBody>
      </p:sp>
    </p:spTree>
    <p:extLst>
      <p:ext uri="{BB962C8B-B14F-4D97-AF65-F5344CB8AC3E}">
        <p14:creationId xmlns:p14="http://schemas.microsoft.com/office/powerpoint/2010/main" val="3772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7</a:t>
            </a:fld>
            <a:endParaRPr kumimoji="1" lang="ja-JP" altLang="en-US"/>
          </a:p>
        </p:txBody>
      </p:sp>
    </p:spTree>
    <p:extLst>
      <p:ext uri="{BB962C8B-B14F-4D97-AF65-F5344CB8AC3E}">
        <p14:creationId xmlns:p14="http://schemas.microsoft.com/office/powerpoint/2010/main" val="209341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Digitlized</a:t>
            </a:r>
            <a:r>
              <a:rPr kumimoji="1" lang="en-US" altLang="ja-JP" dirty="0"/>
              <a:t> and have not same size</a:t>
            </a:r>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8</a:t>
            </a:fld>
            <a:endParaRPr kumimoji="1" lang="ja-JP" altLang="en-US"/>
          </a:p>
        </p:txBody>
      </p:sp>
    </p:spTree>
    <p:extLst>
      <p:ext uri="{BB962C8B-B14F-4D97-AF65-F5344CB8AC3E}">
        <p14:creationId xmlns:p14="http://schemas.microsoft.com/office/powerpoint/2010/main" val="20711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Allow us to be not </a:t>
            </a:r>
            <a:r>
              <a:rPr kumimoji="1" lang="en-US" altLang="ja-JP" dirty="0" err="1"/>
              <a:t>degitlizaed</a:t>
            </a:r>
            <a:r>
              <a:rPr kumimoji="1" lang="en-US" altLang="ja-JP" dirty="0"/>
              <a:t> and each target to become more same size</a:t>
            </a:r>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9</a:t>
            </a:fld>
            <a:endParaRPr kumimoji="1" lang="ja-JP" altLang="en-US"/>
          </a:p>
        </p:txBody>
      </p:sp>
    </p:spTree>
    <p:extLst>
      <p:ext uri="{BB962C8B-B14F-4D97-AF65-F5344CB8AC3E}">
        <p14:creationId xmlns:p14="http://schemas.microsoft.com/office/powerpoint/2010/main" val="84490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BDDFC4-07D1-4B40-86CA-5607B42265F3}" type="slidenum">
              <a:rPr kumimoji="1" lang="ja-JP" altLang="en-US" smtClean="0"/>
              <a:t>10</a:t>
            </a:fld>
            <a:endParaRPr kumimoji="1" lang="ja-JP" altLang="en-US"/>
          </a:p>
        </p:txBody>
      </p:sp>
    </p:spTree>
    <p:extLst>
      <p:ext uri="{BB962C8B-B14F-4D97-AF65-F5344CB8AC3E}">
        <p14:creationId xmlns:p14="http://schemas.microsoft.com/office/powerpoint/2010/main" val="3048162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60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9C1C8-C0D7-4422-8122-87382C51E3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5F7897-FBFD-4DD9-89BE-26449A161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20B77E-4FF1-47DE-ABA4-632AA988887B}"/>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91B23B30-1176-448F-B859-75B7580681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438D1B-2D8A-4D82-BDD5-8CE29CC57FDD}"/>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98567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9AF01-2DD9-4A82-87B6-8ABCD9834C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2967EB-50FD-42C6-92B4-C6F0AABA97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8CEC04-3717-45A6-B342-5210EEE83B19}"/>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F46C0E7E-91DB-403C-B344-48FD262EDB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5DBA69-D7A0-4E52-A7E5-9FD0FC27D4D0}"/>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5495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67F1479-2012-4762-A8F7-44591A623D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F90EBF-F5AE-4D0B-847F-7F57629F10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23175-5140-41B9-96FD-FD050F14B9DA}"/>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93742F32-1588-46D1-ABF6-E8C28E5836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5D22BC-3943-4363-BFDB-19AC27D84E11}"/>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331411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A0210-7FD7-4A8A-8F4B-FFD474AC5E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018F92-BD5A-487C-8BD7-8B9E0AEF9B0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8F463F-C5F5-4711-92A8-2C74CB4D409D}"/>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35E2D828-F936-4144-8CFB-6C3AFDCC83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4DD240-3619-4CA0-8DB3-E66B31D8026D}"/>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345837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99B81-F8C1-4248-BDE1-81320449DE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1D7D78-94B6-4E22-B919-B922B7C34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E1E35C1-9971-445A-8292-E4F113240903}"/>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56F3C5F5-E92F-457A-8EE9-545EE615B8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2DF756-334A-4878-9F58-1402E05EC1C1}"/>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10173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1F668-83F8-4789-B6E2-AC708A0C3A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79F5AB-015A-437E-8FDC-0DCF1FD1517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D49C10-C4B3-424D-85A5-38EC4CAE02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4CA46D-A6AD-4067-AF80-35C28F10159D}"/>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6" name="フッター プレースホルダー 5">
            <a:extLst>
              <a:ext uri="{FF2B5EF4-FFF2-40B4-BE49-F238E27FC236}">
                <a16:creationId xmlns:a16="http://schemas.microsoft.com/office/drawing/2014/main" id="{99A760AE-0738-44EF-85C4-7191AFB1C3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B367F7-ACE7-4BB2-84D8-6B791A9DF6C9}"/>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44271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8DB87-C192-4D6F-B923-97E341339C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541AAA-4E14-41D3-B630-5710A0870B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16405E-4C5B-4D00-9D7E-BE1BD8DE1C1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B9FD039-8A9E-4C2C-9E42-4C54EC592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CBA4EB-8839-46CA-B335-8DD5992F45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6FEAB-9E4C-4151-B79F-F959D43981C6}"/>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8" name="フッター プレースホルダー 7">
            <a:extLst>
              <a:ext uri="{FF2B5EF4-FFF2-40B4-BE49-F238E27FC236}">
                <a16:creationId xmlns:a16="http://schemas.microsoft.com/office/drawing/2014/main" id="{7FE35393-345E-48B5-A3DF-41AE604F9F7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B75B5D0-90F3-4EBD-BCAF-0DEF6F292282}"/>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169140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3964B-EE75-4ECA-B0FB-BCEB1A1347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C68B17-0238-4D0D-B265-5934D0803FA0}"/>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4" name="フッター プレースホルダー 3">
            <a:extLst>
              <a:ext uri="{FF2B5EF4-FFF2-40B4-BE49-F238E27FC236}">
                <a16:creationId xmlns:a16="http://schemas.microsoft.com/office/drawing/2014/main" id="{AA5C3A9A-7370-462D-A563-92065FC3565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1A8DCCA-5B74-4436-942E-AB62C11CD492}"/>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420004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3B98B4-7682-413B-BD15-CEBB994F4B46}"/>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3" name="フッター プレースホルダー 2">
            <a:extLst>
              <a:ext uri="{FF2B5EF4-FFF2-40B4-BE49-F238E27FC236}">
                <a16:creationId xmlns:a16="http://schemas.microsoft.com/office/drawing/2014/main" id="{FCB8D99D-366C-477E-960D-93F6AD6E1BD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EDC060-1D8E-4330-B644-CFA69521F55A}"/>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173220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B22BD-784D-4A25-BD62-6B2495377F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3B022-E6C9-4724-8BC7-6706F85C0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ADE059-5537-4154-8D9C-9FD9F2EF4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86EC49-1743-4659-BE7D-D4C96A1CE8CF}"/>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6" name="フッター プレースホルダー 5">
            <a:extLst>
              <a:ext uri="{FF2B5EF4-FFF2-40B4-BE49-F238E27FC236}">
                <a16:creationId xmlns:a16="http://schemas.microsoft.com/office/drawing/2014/main" id="{CEBA1E95-9040-45EE-ABE2-1C52E3382A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63C760-3811-444B-8F83-AE67A2B093B5}"/>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357551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F685C-3AAD-404E-B1E8-7508D72F60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337633C-0CCA-4644-9148-208399D44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498943-5B3C-4A7E-ABD9-09A5639B5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9895A6-82DD-4BC7-BE69-F1049224A101}"/>
              </a:ext>
            </a:extLst>
          </p:cNvPr>
          <p:cNvSpPr>
            <a:spLocks noGrp="1"/>
          </p:cNvSpPr>
          <p:nvPr>
            <p:ph type="dt" sz="half" idx="10"/>
          </p:nvPr>
        </p:nvSpPr>
        <p:spPr/>
        <p:txBody>
          <a:bodyPr/>
          <a:lstStyle/>
          <a:p>
            <a:fld id="{D43A86E3-DF7A-44DE-B741-8BDC8116D4E5}" type="datetimeFigureOut">
              <a:rPr kumimoji="1" lang="ja-JP" altLang="en-US" smtClean="0"/>
              <a:t>2018/11/30</a:t>
            </a:fld>
            <a:endParaRPr kumimoji="1" lang="ja-JP" altLang="en-US"/>
          </a:p>
        </p:txBody>
      </p:sp>
      <p:sp>
        <p:nvSpPr>
          <p:cNvPr id="6" name="フッター プレースホルダー 5">
            <a:extLst>
              <a:ext uri="{FF2B5EF4-FFF2-40B4-BE49-F238E27FC236}">
                <a16:creationId xmlns:a16="http://schemas.microsoft.com/office/drawing/2014/main" id="{C80321D9-AF83-43A5-9B17-13BFC9400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5C86BA-11EF-4518-8EE5-79E47072F78B}"/>
              </a:ext>
            </a:extLst>
          </p:cNvPr>
          <p:cNvSpPr>
            <a:spLocks noGrp="1"/>
          </p:cNvSpPr>
          <p:nvPr>
            <p:ph type="sldNum" sz="quarter" idx="12"/>
          </p:nvPr>
        </p:nvSpPr>
        <p:spPr/>
        <p:txBody>
          <a:body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177570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5E250BC-67AB-41D4-9734-2A72D8B54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6C59C7-ED1C-49AB-A5FF-866BF87EB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F72FCD-BA50-47DE-91BE-DF2812305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A86E3-DF7A-44DE-B741-8BDC8116D4E5}" type="datetimeFigureOut">
              <a:rPr kumimoji="1" lang="ja-JP" altLang="en-US" smtClean="0"/>
              <a:t>2018/11/30</a:t>
            </a:fld>
            <a:endParaRPr kumimoji="1" lang="ja-JP" altLang="en-US"/>
          </a:p>
        </p:txBody>
      </p:sp>
      <p:sp>
        <p:nvSpPr>
          <p:cNvPr id="5" name="フッター プレースホルダー 4">
            <a:extLst>
              <a:ext uri="{FF2B5EF4-FFF2-40B4-BE49-F238E27FC236}">
                <a16:creationId xmlns:a16="http://schemas.microsoft.com/office/drawing/2014/main" id="{FEE7735B-A405-471A-B767-C2B6E2BA2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987B15-0BE9-42BE-8410-A374EA5E1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5DAC5-7B89-4BA7-9F90-1ABD44FE8E92}" type="slidenum">
              <a:rPr kumimoji="1" lang="ja-JP" altLang="en-US" smtClean="0"/>
              <a:t>‹#›</a:t>
            </a:fld>
            <a:endParaRPr kumimoji="1" lang="ja-JP" altLang="en-US"/>
          </a:p>
        </p:txBody>
      </p:sp>
    </p:spTree>
    <p:extLst>
      <p:ext uri="{BB962C8B-B14F-4D97-AF65-F5344CB8AC3E}">
        <p14:creationId xmlns:p14="http://schemas.microsoft.com/office/powerpoint/2010/main" val="241700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alittlepain833/simple-understanding-of-mask-rcnn-134b5b330e9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426720" y="778849"/>
            <a:ext cx="11765280" cy="2387600"/>
          </a:xfrm>
        </p:spPr>
        <p:txBody>
          <a:bodyPr>
            <a:normAutofit/>
          </a:bodyPr>
          <a:lstStyle/>
          <a:p>
            <a:r>
              <a:rPr kumimoji="1" lang="en-US" altLang="ja-JP" dirty="0"/>
              <a:t>Animal Detection </a:t>
            </a:r>
            <a:r>
              <a:rPr lang="en-US" altLang="ja-JP" dirty="0"/>
              <a:t>B</a:t>
            </a:r>
            <a:r>
              <a:rPr kumimoji="1" lang="en-US" altLang="ja-JP" dirty="0"/>
              <a:t>ased on </a:t>
            </a:r>
            <a:br>
              <a:rPr kumimoji="1" lang="en-US" altLang="ja-JP" dirty="0"/>
            </a:br>
            <a:r>
              <a:rPr kumimoji="1" lang="en-US" altLang="ja-JP" dirty="0"/>
              <a:t>mask</a:t>
            </a:r>
            <a:r>
              <a:rPr lang="en-US" altLang="ja-JP" dirty="0"/>
              <a:t>-</a:t>
            </a:r>
            <a:r>
              <a:rPr kumimoji="1" lang="en-US" altLang="ja-JP" dirty="0"/>
              <a:t>RCNN and </a:t>
            </a:r>
            <a:r>
              <a:rPr kumimoji="1" lang="en-US" altLang="ja-JP" dirty="0" err="1"/>
              <a:t>COCO</a:t>
            </a:r>
            <a:r>
              <a:rPr lang="en-US" altLang="ja-JP" dirty="0" err="1"/>
              <a:t>dataset</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1524000" y="4001359"/>
            <a:ext cx="9144000" cy="1655762"/>
          </a:xfrm>
        </p:spPr>
        <p:txBody>
          <a:bodyPr>
            <a:normAutofit lnSpcReduction="10000"/>
          </a:bodyPr>
          <a:lstStyle/>
          <a:p>
            <a:r>
              <a:rPr lang="en-US" altLang="ja-JP" dirty="0"/>
              <a:t>An Hoang</a:t>
            </a:r>
          </a:p>
          <a:p>
            <a:r>
              <a:rPr lang="en-US" altLang="ja-JP" dirty="0"/>
              <a:t>Keita Saito</a:t>
            </a:r>
          </a:p>
          <a:p>
            <a:r>
              <a:rPr lang="en-US" altLang="ja-JP" dirty="0"/>
              <a:t>Dept, Computer Science</a:t>
            </a:r>
          </a:p>
          <a:p>
            <a:r>
              <a:rPr kumimoji="1" lang="en-US" altLang="ja-JP" dirty="0"/>
              <a:t>Troy University</a:t>
            </a:r>
            <a:endParaRPr kumimoji="1" lang="ja-JP" altLang="en-US" dirty="0"/>
          </a:p>
        </p:txBody>
      </p:sp>
    </p:spTree>
    <p:extLst>
      <p:ext uri="{BB962C8B-B14F-4D97-AF65-F5344CB8AC3E}">
        <p14:creationId xmlns:p14="http://schemas.microsoft.com/office/powerpoint/2010/main" val="21188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2502662" cy="795809"/>
          </a:xfrm>
        </p:spPr>
        <p:txBody>
          <a:bodyPr>
            <a:noAutofit/>
          </a:bodyPr>
          <a:lstStyle/>
          <a:p>
            <a:r>
              <a:rPr kumimoji="1" lang="en-US" altLang="ja-JP" dirty="0"/>
              <a:t>Introduction of mask-RCNN(In detail)</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0" y="1132757"/>
            <a:ext cx="12092473" cy="5456086"/>
          </a:xfrm>
        </p:spPr>
        <p:txBody>
          <a:bodyPr>
            <a:normAutofit/>
          </a:bodyPr>
          <a:lstStyle/>
          <a:p>
            <a:pPr algn="l"/>
            <a:r>
              <a:rPr lang="ja-JP" altLang="en-US" sz="2600" dirty="0"/>
              <a:t>・</a:t>
            </a:r>
            <a:r>
              <a:rPr lang="en-US" altLang="ja-JP" sz="2600" dirty="0"/>
              <a:t>It aims for creating a framework for instance segmentation</a:t>
            </a:r>
          </a:p>
          <a:p>
            <a:pPr algn="l"/>
            <a:r>
              <a:rPr lang="ja-JP" altLang="en-US" sz="2600" dirty="0"/>
              <a:t>・</a:t>
            </a:r>
            <a:r>
              <a:rPr lang="en-US" altLang="ja-JP" sz="2600" dirty="0"/>
              <a:t>It builds on top of Faster-RCNN by adding a parallel </a:t>
            </a:r>
          </a:p>
          <a:p>
            <a:pPr algn="l"/>
            <a:r>
              <a:rPr lang="ja-JP" altLang="en-US" sz="2600" dirty="0"/>
              <a:t>・</a:t>
            </a:r>
            <a:r>
              <a:rPr lang="en-US" altLang="ja-JP" sz="2600" dirty="0"/>
              <a:t>For each Region of Interest (</a:t>
            </a:r>
            <a:r>
              <a:rPr lang="en-US" altLang="ja-JP" sz="2600" dirty="0" err="1"/>
              <a:t>RoI</a:t>
            </a:r>
            <a:r>
              <a:rPr lang="en-US" altLang="ja-JP" sz="2600" dirty="0"/>
              <a:t>) predicts segmentation mask using a small </a:t>
            </a:r>
          </a:p>
          <a:p>
            <a:pPr algn="l"/>
            <a:r>
              <a:rPr lang="ja-JP" altLang="en-US" sz="2600" dirty="0"/>
              <a:t>　</a:t>
            </a:r>
            <a:r>
              <a:rPr lang="en-US" altLang="ja-JP" sz="2600" dirty="0"/>
              <a:t>FCN </a:t>
            </a:r>
          </a:p>
          <a:p>
            <a:pPr algn="l"/>
            <a:r>
              <a:rPr lang="ja-JP" altLang="en-US" sz="2600" dirty="0"/>
              <a:t>・</a:t>
            </a:r>
            <a:r>
              <a:rPr lang="en-US" altLang="ja-JP" sz="2600" dirty="0"/>
              <a:t>It Changes </a:t>
            </a:r>
            <a:r>
              <a:rPr lang="en-US" altLang="ja-JP" sz="2600" dirty="0" err="1"/>
              <a:t>RoI</a:t>
            </a:r>
            <a:r>
              <a:rPr lang="en-US" altLang="ja-JP" sz="2600" dirty="0"/>
              <a:t> pooling in Faster-RCNN to a quantization-free layer called </a:t>
            </a:r>
          </a:p>
          <a:p>
            <a:pPr algn="l"/>
            <a:r>
              <a:rPr lang="en-US" altLang="ja-JP" sz="2600" dirty="0"/>
              <a:t>   </a:t>
            </a:r>
            <a:r>
              <a:rPr lang="en-US" altLang="ja-JP" sz="2600" dirty="0" err="1"/>
              <a:t>RoIAlign</a:t>
            </a:r>
            <a:endParaRPr lang="en-US" altLang="ja-JP" sz="2600" dirty="0"/>
          </a:p>
          <a:p>
            <a:pPr algn="l"/>
            <a:r>
              <a:rPr lang="ja-JP" altLang="en-US" sz="2600" dirty="0"/>
              <a:t>・</a:t>
            </a:r>
            <a:r>
              <a:rPr lang="en-US" altLang="ja-JP" sz="2600" dirty="0"/>
              <a:t>It Generate a binary mask for each class </a:t>
            </a:r>
            <a:r>
              <a:rPr lang="en-US" altLang="ja-JP" sz="2600" dirty="0" err="1"/>
              <a:t>independently:decouples</a:t>
            </a:r>
            <a:r>
              <a:rPr lang="en-US" altLang="ja-JP" sz="2600" dirty="0"/>
              <a:t>   </a:t>
            </a:r>
          </a:p>
          <a:p>
            <a:pPr algn="l"/>
            <a:r>
              <a:rPr lang="en-US" altLang="ja-JP" sz="2600" dirty="0"/>
              <a:t>    segmentation and classification </a:t>
            </a:r>
          </a:p>
          <a:p>
            <a:pPr algn="l"/>
            <a:r>
              <a:rPr lang="ja-JP" altLang="en-US" sz="2600" dirty="0"/>
              <a:t>・</a:t>
            </a:r>
            <a:r>
              <a:rPr lang="en-US" altLang="ja-JP" sz="2600" dirty="0"/>
              <a:t>Result: performs better than any models in instance segmentation</a:t>
            </a:r>
          </a:p>
          <a:p>
            <a:pPr algn="l"/>
            <a:endParaRPr kumimoji="1" lang="en-US" altLang="ja-JP" sz="2800" dirty="0"/>
          </a:p>
        </p:txBody>
      </p:sp>
    </p:spTree>
    <p:extLst>
      <p:ext uri="{BB962C8B-B14F-4D97-AF65-F5344CB8AC3E}">
        <p14:creationId xmlns:p14="http://schemas.microsoft.com/office/powerpoint/2010/main" val="423326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6474-2FD3-4D08-BF4E-B14888FF6164}"/>
              </a:ext>
            </a:extLst>
          </p:cNvPr>
          <p:cNvSpPr>
            <a:spLocks noGrp="1"/>
          </p:cNvSpPr>
          <p:nvPr>
            <p:ph type="title"/>
          </p:nvPr>
        </p:nvSpPr>
        <p:spPr/>
        <p:txBody>
          <a:bodyPr/>
          <a:lstStyle/>
          <a:p>
            <a:r>
              <a:rPr lang="en-US" altLang="ja-JP" dirty="0"/>
              <a:t>Introduction of </a:t>
            </a:r>
            <a:r>
              <a:rPr lang="en-US" b="1" dirty="0" err="1"/>
              <a:t>Haar</a:t>
            </a:r>
            <a:r>
              <a:rPr lang="en-US" b="1" dirty="0"/>
              <a:t> Cascades</a:t>
            </a:r>
            <a:endParaRPr lang="en-US" dirty="0"/>
          </a:p>
        </p:txBody>
      </p:sp>
      <p:sp>
        <p:nvSpPr>
          <p:cNvPr id="3" name="Content Placeholder 2">
            <a:extLst>
              <a:ext uri="{FF2B5EF4-FFF2-40B4-BE49-F238E27FC236}">
                <a16:creationId xmlns:a16="http://schemas.microsoft.com/office/drawing/2014/main" id="{E3BFDA5C-9689-4A91-AB7F-77CE68049668}"/>
              </a:ext>
            </a:extLst>
          </p:cNvPr>
          <p:cNvSpPr>
            <a:spLocks noGrp="1"/>
          </p:cNvSpPr>
          <p:nvPr>
            <p:ph idx="1"/>
          </p:nvPr>
        </p:nvSpPr>
        <p:spPr>
          <a:xfrm>
            <a:off x="495300" y="1690688"/>
            <a:ext cx="10858500" cy="4486275"/>
          </a:xfrm>
        </p:spPr>
        <p:txBody>
          <a:bodyPr>
            <a:normAutofit fontScale="92500" lnSpcReduction="10000"/>
          </a:bodyPr>
          <a:lstStyle/>
          <a:p>
            <a:r>
              <a:rPr lang="en-US" dirty="0"/>
              <a:t>Object Detection using </a:t>
            </a:r>
            <a:r>
              <a:rPr lang="en-US" dirty="0" err="1"/>
              <a:t>Haar</a:t>
            </a:r>
            <a:r>
              <a:rPr lang="en-US" dirty="0"/>
              <a:t> feature-based cascade classifiers is an effective object detection method proposed by Paul Viola and Michael Jones in their paper, "Rapid Object Detection using a Boosted Cascade of Simple Features" in 2001. It is a machine learning based approach where a cascade function is trained from a lot of positive and negative images. It is then used to detect objects in other images.</a:t>
            </a:r>
          </a:p>
          <a:p>
            <a:r>
              <a:rPr lang="en-US" dirty="0"/>
              <a:t>OpenCV comes with a trainer as well as detector. If you want to train your own classifier for any object like car, planes etc. you can use OpenCV to create one. Its full details are given here: </a:t>
            </a:r>
            <a:r>
              <a:rPr lang="en-US" b="1" dirty="0"/>
              <a:t>Cascade Classifier Training</a:t>
            </a:r>
            <a:r>
              <a:rPr lang="en-US" dirty="0"/>
              <a:t>.</a:t>
            </a:r>
            <a:br>
              <a:rPr lang="en-US" dirty="0"/>
            </a:br>
            <a:endParaRPr lang="en-US" dirty="0"/>
          </a:p>
        </p:txBody>
      </p:sp>
    </p:spTree>
    <p:extLst>
      <p:ext uri="{BB962C8B-B14F-4D97-AF65-F5344CB8AC3E}">
        <p14:creationId xmlns:p14="http://schemas.microsoft.com/office/powerpoint/2010/main" val="318711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1707318" cy="795809"/>
          </a:xfrm>
        </p:spPr>
        <p:txBody>
          <a:bodyPr>
            <a:noAutofit/>
          </a:bodyPr>
          <a:lstStyle/>
          <a:p>
            <a:r>
              <a:rPr kumimoji="1" lang="en-US" altLang="ja-JP" sz="4800" dirty="0">
                <a:solidFill>
                  <a:srgbClr val="FF0000"/>
                </a:solidFill>
              </a:rPr>
              <a:t>Data Set</a:t>
            </a:r>
            <a:endParaRPr kumimoji="1" lang="ja-JP" altLang="en-US" sz="4800" dirty="0">
              <a:solidFill>
                <a:srgbClr val="FF0000"/>
              </a:solidFill>
            </a:endParaRPr>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42341" y="1342165"/>
            <a:ext cx="11707318" cy="4953127"/>
          </a:xfrm>
        </p:spPr>
        <p:txBody>
          <a:bodyPr>
            <a:normAutofit/>
          </a:bodyPr>
          <a:lstStyle/>
          <a:p>
            <a:pPr algn="l"/>
            <a:endParaRPr lang="en-US" altLang="ja-JP" sz="2800" dirty="0"/>
          </a:p>
          <a:p>
            <a:pPr algn="l"/>
            <a:r>
              <a:rPr lang="ja-JP" altLang="en-US" sz="3600" dirty="0"/>
              <a:t>・</a:t>
            </a:r>
            <a:r>
              <a:rPr lang="en-US" altLang="ja-JP" sz="3600" dirty="0"/>
              <a:t>use </a:t>
            </a:r>
            <a:r>
              <a:rPr lang="en-US" altLang="ja-JP" sz="3600" dirty="0" err="1"/>
              <a:t>COCOdataset</a:t>
            </a:r>
            <a:endParaRPr lang="en-US" altLang="ja-JP" sz="3600" dirty="0"/>
          </a:p>
          <a:p>
            <a:pPr algn="l"/>
            <a:r>
              <a:rPr kumimoji="1" lang="en-US" altLang="ja-JP" sz="3600" dirty="0"/>
              <a:t>  </a:t>
            </a:r>
            <a:r>
              <a:rPr kumimoji="1" lang="en-US" altLang="ja-JP" dirty="0"/>
              <a:t>- COCO is a large-scale object detection, segmentation, and captioning dataset </a:t>
            </a:r>
          </a:p>
          <a:p>
            <a:pPr algn="l"/>
            <a:r>
              <a:rPr lang="en-US" altLang="ja-JP" dirty="0"/>
              <a:t>      </a:t>
            </a:r>
            <a:r>
              <a:rPr kumimoji="1" lang="en-US" altLang="ja-JP" dirty="0"/>
              <a:t>provided by Microsoft</a:t>
            </a:r>
          </a:p>
          <a:p>
            <a:pPr algn="l"/>
            <a:r>
              <a:rPr lang="en-US" altLang="ja-JP" dirty="0"/>
              <a:t>    -Object segmentation Recognition in context </a:t>
            </a:r>
            <a:r>
              <a:rPr lang="en-US" altLang="ja-JP" dirty="0" err="1"/>
              <a:t>Superpixel</a:t>
            </a:r>
            <a:r>
              <a:rPr lang="en-US" altLang="ja-JP" dirty="0"/>
              <a:t> stuff segmentation </a:t>
            </a:r>
          </a:p>
          <a:p>
            <a:pPr algn="l"/>
            <a:r>
              <a:rPr lang="en-US" altLang="ja-JP" dirty="0"/>
              <a:t>      330K images (&gt;200K labeled) 1.5 million object instances 80 object </a:t>
            </a:r>
          </a:p>
          <a:p>
            <a:pPr algn="l"/>
            <a:r>
              <a:rPr lang="en-US" altLang="ja-JP" dirty="0"/>
              <a:t>      categories 91 stuff categories 5 captions per image 250,000 people with </a:t>
            </a:r>
          </a:p>
          <a:p>
            <a:pPr algn="l"/>
            <a:r>
              <a:rPr lang="en-US" altLang="ja-JP" dirty="0"/>
              <a:t>      </a:t>
            </a:r>
            <a:r>
              <a:rPr lang="en-US" altLang="ja-JP" dirty="0" err="1"/>
              <a:t>keypoints</a:t>
            </a:r>
            <a:endParaRPr lang="en-US" altLang="ja-JP" dirty="0"/>
          </a:p>
          <a:p>
            <a:pPr algn="l"/>
            <a:endParaRPr kumimoji="1" lang="en-US" altLang="ja-JP" dirty="0"/>
          </a:p>
        </p:txBody>
      </p:sp>
    </p:spTree>
    <p:extLst>
      <p:ext uri="{BB962C8B-B14F-4D97-AF65-F5344CB8AC3E}">
        <p14:creationId xmlns:p14="http://schemas.microsoft.com/office/powerpoint/2010/main" val="41947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392249"/>
            <a:ext cx="12192000" cy="1204043"/>
          </a:xfrm>
        </p:spPr>
        <p:txBody>
          <a:bodyPr>
            <a:noAutofit/>
          </a:bodyPr>
          <a:lstStyle/>
          <a:p>
            <a:r>
              <a:rPr kumimoji="1" lang="en-US" altLang="ja-JP" sz="4800" dirty="0"/>
              <a:t>Comparison between ou</a:t>
            </a:r>
            <a:r>
              <a:rPr lang="en-US" altLang="ja-JP" sz="4800" dirty="0"/>
              <a:t>r algorithm and others</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42341" y="1342165"/>
            <a:ext cx="11707318" cy="4173669"/>
          </a:xfrm>
        </p:spPr>
        <p:txBody>
          <a:bodyPr>
            <a:normAutofit fontScale="85000" lnSpcReduction="20000"/>
          </a:bodyPr>
          <a:lstStyle/>
          <a:p>
            <a:pPr algn="l"/>
            <a:endParaRPr lang="en-US" altLang="ja-JP" sz="2800" dirty="0"/>
          </a:p>
          <a:p>
            <a:pPr algn="l"/>
            <a:r>
              <a:rPr lang="ja-JP" altLang="en-US" sz="2800" dirty="0"/>
              <a:t>・</a:t>
            </a:r>
            <a:r>
              <a:rPr lang="en-US" altLang="ja-JP" sz="2800" dirty="0"/>
              <a:t>we used the method of </a:t>
            </a:r>
            <a:r>
              <a:rPr lang="en-US" altLang="ja-JP" sz="2800" dirty="0" err="1"/>
              <a:t>Haarcascades</a:t>
            </a:r>
            <a:r>
              <a:rPr lang="en-US" altLang="ja-JP" sz="2800" dirty="0"/>
              <a:t> algorithm based on OpenCV to compare with our method. </a:t>
            </a:r>
          </a:p>
          <a:p>
            <a:pPr algn="l"/>
            <a:endParaRPr lang="en-US" altLang="ja-JP" sz="2800" dirty="0"/>
          </a:p>
          <a:p>
            <a:pPr algn="l"/>
            <a:r>
              <a:rPr lang="ja-JP" altLang="en-US" sz="2800" dirty="0"/>
              <a:t>・</a:t>
            </a:r>
            <a:r>
              <a:rPr lang="en-US" altLang="ja-JP" sz="2800" dirty="0"/>
              <a:t>This </a:t>
            </a:r>
            <a:r>
              <a:rPr lang="en-US" altLang="ja-JP" sz="2800" dirty="0" err="1"/>
              <a:t>Haar</a:t>
            </a:r>
            <a:r>
              <a:rPr lang="en-US" altLang="ja-JP" sz="2800" dirty="0"/>
              <a:t> algorithm is aimed for detecting objects in images, regardless of their location and scale. </a:t>
            </a:r>
          </a:p>
          <a:p>
            <a:pPr algn="l"/>
            <a:endParaRPr lang="en-US" altLang="ja-JP" sz="2800" dirty="0"/>
          </a:p>
          <a:p>
            <a:pPr algn="l"/>
            <a:r>
              <a:rPr lang="ja-JP" altLang="en-US" sz="2800" dirty="0"/>
              <a:t>・</a:t>
            </a:r>
            <a:r>
              <a:rPr lang="en-US" altLang="ja-JP" sz="2800" dirty="0"/>
              <a:t>Also, it originally focused on training detectors for arbitrary “objects” such as animals. </a:t>
            </a:r>
          </a:p>
          <a:p>
            <a:pPr algn="l"/>
            <a:endParaRPr lang="en-US" altLang="ja-JP" sz="2800" dirty="0"/>
          </a:p>
          <a:p>
            <a:pPr algn="l"/>
            <a:r>
              <a:rPr lang="ja-JP" altLang="en-US" sz="2800" dirty="0"/>
              <a:t>・</a:t>
            </a:r>
            <a:r>
              <a:rPr lang="en-US" altLang="ja-JP" sz="2800" dirty="0"/>
              <a:t>In the OpenCV repository, especially within the </a:t>
            </a:r>
            <a:r>
              <a:rPr lang="en-US" altLang="ja-JP" sz="2800" dirty="0" err="1"/>
              <a:t>haarcascades</a:t>
            </a:r>
            <a:r>
              <a:rPr lang="en-US" altLang="ja-JP" sz="2800" dirty="0"/>
              <a:t> directory, we can get </a:t>
            </a:r>
            <a:r>
              <a:rPr lang="en-US" altLang="ja-JP" sz="2800" dirty="0" err="1"/>
              <a:t>Haar</a:t>
            </a:r>
            <a:r>
              <a:rPr lang="en-US" altLang="ja-JP" sz="2800" dirty="0"/>
              <a:t> cascade for detecting “animal(cat) face</a:t>
            </a:r>
            <a:endParaRPr kumimoji="1" lang="en-US" altLang="ja-JP" sz="3600" dirty="0"/>
          </a:p>
        </p:txBody>
      </p:sp>
    </p:spTree>
    <p:extLst>
      <p:ext uri="{BB962C8B-B14F-4D97-AF65-F5344CB8AC3E}">
        <p14:creationId xmlns:p14="http://schemas.microsoft.com/office/powerpoint/2010/main" val="416418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392249"/>
            <a:ext cx="12192000" cy="1204043"/>
          </a:xfrm>
        </p:spPr>
        <p:txBody>
          <a:bodyPr>
            <a:noAutofit/>
          </a:bodyPr>
          <a:lstStyle/>
          <a:p>
            <a:r>
              <a:rPr kumimoji="1" lang="en-US" altLang="ja-JP" sz="4800" dirty="0"/>
              <a:t>Comparison between ou</a:t>
            </a:r>
            <a:r>
              <a:rPr lang="en-US" altLang="ja-JP" sz="4800" dirty="0"/>
              <a:t>r algorithm and others (</a:t>
            </a:r>
            <a:r>
              <a:rPr lang="en-US" altLang="ja-JP" sz="4800" dirty="0" err="1"/>
              <a:t>cont</a:t>
            </a:r>
            <a:r>
              <a:rPr lang="en-US" altLang="ja-JP" sz="4800" dirty="0"/>
              <a:t>)</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42341" y="1729027"/>
            <a:ext cx="11707318" cy="4173669"/>
          </a:xfrm>
        </p:spPr>
        <p:txBody>
          <a:bodyPr>
            <a:normAutofit/>
          </a:bodyPr>
          <a:lstStyle/>
          <a:p>
            <a:pPr algn="l"/>
            <a:endParaRPr lang="en-US" altLang="ja-JP" sz="2800" dirty="0"/>
          </a:p>
          <a:p>
            <a:pPr algn="l"/>
            <a:r>
              <a:rPr lang="ja-JP" altLang="en-US" sz="2800" dirty="0"/>
              <a:t>・</a:t>
            </a:r>
            <a:r>
              <a:rPr lang="en-US" altLang="ja-JP" sz="2800" dirty="0"/>
              <a:t>the OpenCV’s frame doesn’t cover animal very well, and it’s only for image. Also, it can’t do image segmentation.  It’s only for classification and localization</a:t>
            </a:r>
          </a:p>
          <a:p>
            <a:pPr algn="l"/>
            <a:endParaRPr kumimoji="1" lang="en-US" altLang="ja-JP" sz="2800" dirty="0"/>
          </a:p>
          <a:p>
            <a:pPr algn="l"/>
            <a:r>
              <a:rPr lang="ja-JP" altLang="en-US" sz="2800" dirty="0"/>
              <a:t>・</a:t>
            </a:r>
            <a:r>
              <a:rPr lang="en-US" altLang="ja-JP" sz="2800" dirty="0"/>
              <a:t>While, our method can cover the image very accurately, </a:t>
            </a:r>
          </a:p>
          <a:p>
            <a:pPr algn="l"/>
            <a:endParaRPr kumimoji="1" lang="en-US" altLang="ja-JP" sz="2800" dirty="0"/>
          </a:p>
          <a:p>
            <a:pPr algn="l"/>
            <a:endParaRPr kumimoji="1" lang="en-US" altLang="ja-JP" sz="3600" dirty="0"/>
          </a:p>
        </p:txBody>
      </p:sp>
    </p:spTree>
    <p:extLst>
      <p:ext uri="{BB962C8B-B14F-4D97-AF65-F5344CB8AC3E}">
        <p14:creationId xmlns:p14="http://schemas.microsoft.com/office/powerpoint/2010/main" val="250860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1707318" cy="795809"/>
          </a:xfrm>
        </p:spPr>
        <p:txBody>
          <a:bodyPr>
            <a:noAutofit/>
          </a:bodyPr>
          <a:lstStyle/>
          <a:p>
            <a:r>
              <a:rPr lang="en-US" altLang="ja-JP" sz="4800" dirty="0"/>
              <a:t>Innovative part</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42340" y="1342165"/>
            <a:ext cx="11949659" cy="4173669"/>
          </a:xfrm>
        </p:spPr>
        <p:txBody>
          <a:bodyPr>
            <a:normAutofit fontScale="77500" lnSpcReduction="20000"/>
          </a:bodyPr>
          <a:lstStyle/>
          <a:p>
            <a:pPr algn="l"/>
            <a:endParaRPr lang="en-US" altLang="ja-JP" sz="2800" dirty="0"/>
          </a:p>
          <a:p>
            <a:pPr algn="l"/>
            <a:r>
              <a:rPr lang="ja-JP" altLang="en-US" sz="3600" dirty="0"/>
              <a:t>・</a:t>
            </a:r>
            <a:r>
              <a:rPr lang="en-US" altLang="ja-JP" sz="3600" dirty="0"/>
              <a:t>Although former method can only detect animal image,</a:t>
            </a:r>
          </a:p>
          <a:p>
            <a:pPr algn="l"/>
            <a:r>
              <a:rPr lang="en-US" altLang="ja-JP" sz="3600" dirty="0"/>
              <a:t>   </a:t>
            </a:r>
            <a:r>
              <a:rPr lang="en-US" altLang="ja-JP" sz="3600" b="1" dirty="0">
                <a:highlight>
                  <a:srgbClr val="FFFF00"/>
                </a:highlight>
              </a:rPr>
              <a:t>Mask-RCNN can detect animal’s motion</a:t>
            </a:r>
          </a:p>
          <a:p>
            <a:pPr algn="l"/>
            <a:endParaRPr kumimoji="1" lang="en-US" altLang="ja-JP" sz="3600" dirty="0"/>
          </a:p>
          <a:p>
            <a:pPr algn="l"/>
            <a:r>
              <a:rPr lang="ja-JP" altLang="en-US" sz="3600" dirty="0"/>
              <a:t>・</a:t>
            </a:r>
            <a:r>
              <a:rPr lang="en-US" altLang="ja-JP" sz="3600" dirty="0" err="1"/>
              <a:t>HarrCascade</a:t>
            </a:r>
            <a:r>
              <a:rPr lang="ja-JP" altLang="en-US" sz="3600" dirty="0"/>
              <a:t> </a:t>
            </a:r>
            <a:r>
              <a:rPr lang="en-US" altLang="ja-JP" sz="3600" dirty="0"/>
              <a:t>algorithm must be based on RGB Conversion so </a:t>
            </a:r>
          </a:p>
          <a:p>
            <a:pPr algn="l"/>
            <a:r>
              <a:rPr lang="en-US" altLang="ja-JP" sz="3600" dirty="0"/>
              <a:t>   if the picture don’t have enough Red Green Blue it can’t detect.</a:t>
            </a:r>
          </a:p>
          <a:p>
            <a:r>
              <a:rPr kumimoji="1" lang="en-US" altLang="ja-JP" sz="3600" dirty="0"/>
              <a:t>	</a:t>
            </a:r>
            <a:r>
              <a:rPr lang="pt-BR" dirty="0"/>
              <a:t>Grayscale = (R + G + B / 3)</a:t>
            </a:r>
          </a:p>
          <a:p>
            <a:pPr algn="l"/>
            <a:r>
              <a:rPr lang="pt-BR" sz="3600" dirty="0"/>
              <a:t>However, </a:t>
            </a:r>
            <a:r>
              <a:rPr lang="pt-BR" sz="3600" b="1" dirty="0">
                <a:highlight>
                  <a:srgbClr val="FFFF00"/>
                </a:highlight>
              </a:rPr>
              <a:t>Mask-RCNN don’t have to depend on RGB conversion</a:t>
            </a:r>
            <a:br>
              <a:rPr lang="pt-BR" sz="3600" dirty="0"/>
            </a:br>
            <a:endParaRPr kumimoji="1" lang="en-US" altLang="ja-JP" sz="3600" dirty="0"/>
          </a:p>
        </p:txBody>
      </p:sp>
    </p:spTree>
    <p:extLst>
      <p:ext uri="{BB962C8B-B14F-4D97-AF65-F5344CB8AC3E}">
        <p14:creationId xmlns:p14="http://schemas.microsoft.com/office/powerpoint/2010/main" val="31045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0"/>
            <a:ext cx="12192000" cy="1204043"/>
          </a:xfrm>
        </p:spPr>
        <p:txBody>
          <a:bodyPr>
            <a:noAutofit/>
          </a:bodyPr>
          <a:lstStyle/>
          <a:p>
            <a:r>
              <a:rPr kumimoji="1" lang="en-US" altLang="ja-JP" sz="4800" dirty="0"/>
              <a:t>Demonstration</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642391" y="1570765"/>
            <a:ext cx="11707318" cy="4173669"/>
          </a:xfrm>
        </p:spPr>
        <p:txBody>
          <a:bodyPr>
            <a:normAutofit/>
          </a:bodyPr>
          <a:lstStyle/>
          <a:p>
            <a:pPr algn="l"/>
            <a:endParaRPr lang="en-US" altLang="ja-JP" sz="2800" dirty="0"/>
          </a:p>
          <a:p>
            <a:pPr algn="l"/>
            <a:r>
              <a:rPr lang="ja-JP" altLang="en-US" sz="3600" dirty="0"/>
              <a:t>・</a:t>
            </a:r>
            <a:r>
              <a:rPr lang="en-US" altLang="ja-JP" sz="3600" dirty="0"/>
              <a:t>Comparison between two different method </a:t>
            </a:r>
          </a:p>
          <a:p>
            <a:pPr algn="l"/>
            <a:endParaRPr lang="en-US" altLang="ja-JP" sz="3600" dirty="0"/>
          </a:p>
        </p:txBody>
      </p:sp>
    </p:spTree>
    <p:extLst>
      <p:ext uri="{BB962C8B-B14F-4D97-AF65-F5344CB8AC3E}">
        <p14:creationId xmlns:p14="http://schemas.microsoft.com/office/powerpoint/2010/main" val="16011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1707318" cy="795809"/>
          </a:xfrm>
        </p:spPr>
        <p:txBody>
          <a:bodyPr>
            <a:noAutofit/>
          </a:bodyPr>
          <a:lstStyle/>
          <a:p>
            <a:r>
              <a:rPr kumimoji="1" lang="en-US" altLang="ja-JP" sz="4800" dirty="0"/>
              <a:t>Si</a:t>
            </a:r>
            <a:r>
              <a:rPr lang="en-US" altLang="ja-JP" sz="4800" dirty="0"/>
              <a:t>mulation Results</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42341" y="1342165"/>
            <a:ext cx="11707318" cy="4173669"/>
          </a:xfrm>
        </p:spPr>
        <p:txBody>
          <a:bodyPr>
            <a:normAutofit/>
          </a:bodyPr>
          <a:lstStyle/>
          <a:p>
            <a:pPr algn="l"/>
            <a:endParaRPr lang="en-US" altLang="ja-JP" sz="2800" dirty="0"/>
          </a:p>
          <a:p>
            <a:pPr algn="l"/>
            <a:r>
              <a:rPr lang="ja-JP" altLang="en-US" sz="3600" dirty="0"/>
              <a:t>・</a:t>
            </a:r>
            <a:r>
              <a:rPr lang="en-US" altLang="ja-JP" sz="3600" dirty="0"/>
              <a:t>We found that the accuracy of mask-RCNN method is much better than </a:t>
            </a:r>
            <a:r>
              <a:rPr lang="en-US" altLang="ja-JP" sz="3600" dirty="0" err="1"/>
              <a:t>Haar</a:t>
            </a:r>
            <a:r>
              <a:rPr lang="en-US" altLang="ja-JP" sz="3600" dirty="0"/>
              <a:t> Cascades algorithm with OpenCV.</a:t>
            </a:r>
            <a:endParaRPr kumimoji="1" lang="en-US" altLang="ja-JP" sz="3600" dirty="0"/>
          </a:p>
        </p:txBody>
      </p:sp>
    </p:spTree>
    <p:extLst>
      <p:ext uri="{BB962C8B-B14F-4D97-AF65-F5344CB8AC3E}">
        <p14:creationId xmlns:p14="http://schemas.microsoft.com/office/powerpoint/2010/main" val="388123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0"/>
            <a:ext cx="12192000" cy="1204043"/>
          </a:xfrm>
        </p:spPr>
        <p:txBody>
          <a:bodyPr>
            <a:noAutofit/>
          </a:bodyPr>
          <a:lstStyle/>
          <a:p>
            <a:r>
              <a:rPr kumimoji="1" lang="en-US" altLang="ja-JP" sz="4800" dirty="0"/>
              <a:t>Conclusion</a:t>
            </a:r>
            <a:endParaRPr kumimoji="1" lang="ja-JP" altLang="en-US" sz="4800"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209550" y="861143"/>
            <a:ext cx="13087350" cy="5526388"/>
          </a:xfrm>
        </p:spPr>
        <p:txBody>
          <a:bodyPr>
            <a:normAutofit fontScale="55000" lnSpcReduction="20000"/>
          </a:bodyPr>
          <a:lstStyle/>
          <a:p>
            <a:pPr algn="l"/>
            <a:endParaRPr lang="en-US" altLang="ja-JP" sz="2800" dirty="0"/>
          </a:p>
          <a:p>
            <a:pPr algn="l"/>
            <a:r>
              <a:rPr lang="ja-JP" altLang="en-US" sz="4400" dirty="0"/>
              <a:t>・</a:t>
            </a:r>
            <a:r>
              <a:rPr lang="en-US" altLang="ja-JP" sz="4400" dirty="0"/>
              <a:t>We found that Mask-RCNN’s accuracy is much higher than the other method </a:t>
            </a:r>
          </a:p>
          <a:p>
            <a:pPr algn="l"/>
            <a:r>
              <a:rPr lang="en-US" altLang="ja-JP" sz="4400" dirty="0"/>
              <a:t>   because Mask-RCNN can learn features with different scales, using </a:t>
            </a:r>
            <a:r>
              <a:rPr lang="en-US" altLang="ja-JP" sz="4400" dirty="0" err="1"/>
              <a:t>ROIAlign</a:t>
            </a:r>
            <a:r>
              <a:rPr lang="en-US" altLang="ja-JP" sz="4400" dirty="0"/>
              <a:t> </a:t>
            </a:r>
          </a:p>
          <a:p>
            <a:pPr algn="l"/>
            <a:endParaRPr lang="en-US" altLang="ja-JP" sz="4400" dirty="0"/>
          </a:p>
          <a:p>
            <a:pPr algn="l"/>
            <a:r>
              <a:rPr lang="ja-JP" altLang="en-US" sz="4400" dirty="0"/>
              <a:t>・</a:t>
            </a:r>
            <a:r>
              <a:rPr lang="en-US" altLang="ja-JP" sz="4400" dirty="0"/>
              <a:t>Mask-RCNN is a framework to do the latest instance segmentation</a:t>
            </a:r>
          </a:p>
          <a:p>
            <a:pPr algn="l"/>
            <a:r>
              <a:rPr lang="en-US" altLang="ja-JP" sz="4400" dirty="0"/>
              <a:t> </a:t>
            </a:r>
          </a:p>
          <a:p>
            <a:pPr algn="l"/>
            <a:r>
              <a:rPr lang="ja-JP" altLang="en-US" sz="4400" dirty="0"/>
              <a:t>・</a:t>
            </a:r>
            <a:r>
              <a:rPr lang="en-US" altLang="ja-JP" sz="4400" dirty="0"/>
              <a:t>it generates high-quality segmentation mask </a:t>
            </a:r>
          </a:p>
          <a:p>
            <a:pPr algn="l"/>
            <a:endParaRPr lang="en-US" altLang="ja-JP" sz="4400" dirty="0"/>
          </a:p>
          <a:p>
            <a:pPr algn="l"/>
            <a:r>
              <a:rPr lang="ja-JP" altLang="en-US" sz="4400" dirty="0"/>
              <a:t>・</a:t>
            </a:r>
            <a:r>
              <a:rPr lang="en-US" altLang="ja-JP" sz="4400" dirty="0"/>
              <a:t>This model does Object Detection, Instance Segmentation and can also be </a:t>
            </a:r>
          </a:p>
          <a:p>
            <a:pPr algn="l"/>
            <a:r>
              <a:rPr lang="en-US" altLang="ja-JP" sz="4400" dirty="0"/>
              <a:t>   extended to animal motion detection!.</a:t>
            </a:r>
          </a:p>
          <a:p>
            <a:pPr algn="l"/>
            <a:endParaRPr lang="en-US" altLang="ja-JP" sz="4400" dirty="0"/>
          </a:p>
          <a:p>
            <a:pPr algn="l"/>
            <a:r>
              <a:rPr lang="ja-JP" altLang="en-US" sz="4400" dirty="0"/>
              <a:t>・</a:t>
            </a:r>
            <a:r>
              <a:rPr lang="en-US" altLang="ja-JP" sz="4400" dirty="0"/>
              <a:t>All of them are done in parallel !</a:t>
            </a:r>
          </a:p>
          <a:p>
            <a:pPr algn="l"/>
            <a:endParaRPr lang="en-US" altLang="ja-JP" sz="4400" dirty="0"/>
          </a:p>
          <a:p>
            <a:pPr algn="l"/>
            <a:r>
              <a:rPr lang="ja-JP" altLang="en-US" sz="4400" dirty="0"/>
              <a:t>・</a:t>
            </a:r>
            <a:r>
              <a:rPr lang="en-US" altLang="ja-JP" sz="4400" dirty="0"/>
              <a:t>it’s simple to train, implement and only need a small overhead to Faster R-CNN</a:t>
            </a:r>
            <a:endParaRPr kumimoji="1" lang="en-US" altLang="ja-JP" sz="4400" dirty="0"/>
          </a:p>
        </p:txBody>
      </p:sp>
    </p:spTree>
    <p:extLst>
      <p:ext uri="{BB962C8B-B14F-4D97-AF65-F5344CB8AC3E}">
        <p14:creationId xmlns:p14="http://schemas.microsoft.com/office/powerpoint/2010/main" val="403996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5A073-2FA6-489E-BEEF-8EA9B0F745F8}"/>
              </a:ext>
            </a:extLst>
          </p:cNvPr>
          <p:cNvSpPr>
            <a:spLocks noGrp="1"/>
          </p:cNvSpPr>
          <p:nvPr>
            <p:ph type="title"/>
          </p:nvPr>
        </p:nvSpPr>
        <p:spPr>
          <a:xfrm>
            <a:off x="838200" y="365125"/>
            <a:ext cx="10712116" cy="1325563"/>
          </a:xfrm>
        </p:spPr>
        <p:txBody>
          <a:bodyPr/>
          <a:lstStyle/>
          <a:p>
            <a:pPr algn="ctr"/>
            <a:r>
              <a:rPr lang="en-US" altLang="ja-JP" dirty="0"/>
              <a:t>Future Plan</a:t>
            </a:r>
            <a:endParaRPr kumimoji="1" lang="ja-JP" altLang="en-US" dirty="0"/>
          </a:p>
        </p:txBody>
      </p:sp>
      <p:sp>
        <p:nvSpPr>
          <p:cNvPr id="3" name="コンテンツ プレースホルダー 2">
            <a:extLst>
              <a:ext uri="{FF2B5EF4-FFF2-40B4-BE49-F238E27FC236}">
                <a16:creationId xmlns:a16="http://schemas.microsoft.com/office/drawing/2014/main" id="{46793F1E-4100-4EB4-82B0-2022AEDECFB1}"/>
              </a:ext>
            </a:extLst>
          </p:cNvPr>
          <p:cNvSpPr>
            <a:spLocks noGrp="1"/>
          </p:cNvSpPr>
          <p:nvPr>
            <p:ph idx="1"/>
          </p:nvPr>
        </p:nvSpPr>
        <p:spPr>
          <a:xfrm>
            <a:off x="838200" y="1455738"/>
            <a:ext cx="10515600" cy="5032375"/>
          </a:xfrm>
        </p:spPr>
        <p:txBody>
          <a:bodyPr>
            <a:normAutofit/>
          </a:bodyPr>
          <a:lstStyle/>
          <a:p>
            <a:pPr marL="0" indent="0">
              <a:buNone/>
            </a:pPr>
            <a:endParaRPr lang="en-US" altLang="ja-JP" dirty="0"/>
          </a:p>
          <a:p>
            <a:pPr marL="0" indent="0">
              <a:buNone/>
            </a:pPr>
            <a:r>
              <a:rPr lang="en-US" altLang="ja-JP" dirty="0"/>
              <a:t>(1)We would like to improve our models to perform more animal detection using more features, so that we can detect not only basic animals such as dog and cat, but also we can detect rare animal.</a:t>
            </a:r>
          </a:p>
          <a:p>
            <a:pPr marL="0" indent="0">
              <a:buNone/>
            </a:pPr>
            <a:endParaRPr lang="en-US" altLang="ja-JP" dirty="0"/>
          </a:p>
          <a:p>
            <a:pPr marL="0" indent="0">
              <a:buNone/>
            </a:pPr>
            <a:r>
              <a:rPr lang="en-US" altLang="ja-JP" dirty="0"/>
              <a:t>(2)We would like to make app based on mask-RCNN so that we can know the animal’s name easier and quickly when we go to park or zoo or place where there are lots of animals. </a:t>
            </a:r>
          </a:p>
        </p:txBody>
      </p:sp>
    </p:spTree>
    <p:extLst>
      <p:ext uri="{BB962C8B-B14F-4D97-AF65-F5344CB8AC3E}">
        <p14:creationId xmlns:p14="http://schemas.microsoft.com/office/powerpoint/2010/main" val="110265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1934547" y="-145321"/>
            <a:ext cx="8322906" cy="1193800"/>
          </a:xfrm>
        </p:spPr>
        <p:txBody>
          <a:bodyPr>
            <a:normAutofit/>
          </a:bodyPr>
          <a:lstStyle/>
          <a:p>
            <a:r>
              <a:rPr kumimoji="1" lang="en-US" altLang="ja-JP" dirty="0"/>
              <a:t>The</a:t>
            </a:r>
            <a:r>
              <a:rPr lang="en-US" altLang="ja-JP" dirty="0"/>
              <a:t> Table of Content</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711756" y="1048479"/>
            <a:ext cx="11237349" cy="5364813"/>
          </a:xfrm>
        </p:spPr>
        <p:txBody>
          <a:bodyPr>
            <a:normAutofit fontScale="92500" lnSpcReduction="20000"/>
          </a:bodyPr>
          <a:lstStyle/>
          <a:p>
            <a:pPr algn="l"/>
            <a:r>
              <a:rPr lang="ja-JP" altLang="en-US" dirty="0"/>
              <a:t>● </a:t>
            </a:r>
            <a:r>
              <a:rPr lang="en-US" altLang="ja-JP" dirty="0"/>
              <a:t>What is mask-RCNN?</a:t>
            </a:r>
          </a:p>
          <a:p>
            <a:pPr algn="l"/>
            <a:r>
              <a:rPr lang="ja-JP" altLang="en-US" dirty="0"/>
              <a:t>　・</a:t>
            </a:r>
            <a:r>
              <a:rPr lang="en-US" altLang="ja-JP" dirty="0"/>
              <a:t>overview</a:t>
            </a:r>
          </a:p>
          <a:p>
            <a:pPr algn="l"/>
            <a:r>
              <a:rPr lang="ja-JP" altLang="en-US" dirty="0"/>
              <a:t>　・</a:t>
            </a:r>
            <a:r>
              <a:rPr lang="en-US" altLang="ja-JP" dirty="0"/>
              <a:t>architecture</a:t>
            </a:r>
          </a:p>
          <a:p>
            <a:pPr algn="l"/>
            <a:r>
              <a:rPr lang="en-US" altLang="ja-JP" dirty="0"/>
              <a:t>    </a:t>
            </a:r>
            <a:r>
              <a:rPr lang="ja-JP" altLang="en-US" dirty="0"/>
              <a:t>・</a:t>
            </a:r>
            <a:r>
              <a:rPr lang="en-US" altLang="ja-JP" dirty="0"/>
              <a:t>the concept of </a:t>
            </a:r>
            <a:r>
              <a:rPr lang="en-US" altLang="ja-JP" dirty="0" err="1"/>
              <a:t>RoI</a:t>
            </a:r>
            <a:endParaRPr lang="en-US" altLang="ja-JP" dirty="0"/>
          </a:p>
          <a:p>
            <a:pPr algn="l"/>
            <a:endParaRPr kumimoji="1" lang="en-US" altLang="ja-JP" dirty="0"/>
          </a:p>
          <a:p>
            <a:pPr algn="l"/>
            <a:r>
              <a:rPr kumimoji="1" lang="ja-JP" altLang="en-US" dirty="0"/>
              <a:t>● </a:t>
            </a:r>
            <a:r>
              <a:rPr lang="en-US" altLang="ja-JP" dirty="0"/>
              <a:t>E</a:t>
            </a:r>
            <a:r>
              <a:rPr kumimoji="1" lang="en-US" altLang="ja-JP" dirty="0"/>
              <a:t>xperiment</a:t>
            </a:r>
          </a:p>
          <a:p>
            <a:pPr algn="l"/>
            <a:r>
              <a:rPr kumimoji="1" lang="ja-JP" altLang="en-US" dirty="0"/>
              <a:t>　・</a:t>
            </a:r>
            <a:r>
              <a:rPr kumimoji="1" lang="en-US" altLang="ja-JP" dirty="0"/>
              <a:t>Comparison between our method(mask-RCNN) and other method </a:t>
            </a:r>
          </a:p>
          <a:p>
            <a:pPr algn="l"/>
            <a:r>
              <a:rPr kumimoji="1" lang="en-US" altLang="ja-JP" dirty="0"/>
              <a:t>     (</a:t>
            </a:r>
            <a:r>
              <a:rPr kumimoji="1" lang="en-US" altLang="ja-JP" dirty="0" err="1"/>
              <a:t>Haar</a:t>
            </a:r>
            <a:r>
              <a:rPr kumimoji="1" lang="en-US" altLang="ja-JP" dirty="0"/>
              <a:t> algorithm with OpenCV) </a:t>
            </a:r>
          </a:p>
          <a:p>
            <a:pPr algn="l"/>
            <a:r>
              <a:rPr kumimoji="1" lang="ja-JP" altLang="en-US" dirty="0"/>
              <a:t>　・</a:t>
            </a:r>
            <a:r>
              <a:rPr kumimoji="1" lang="en-US" altLang="ja-JP" dirty="0"/>
              <a:t>Demonstration</a:t>
            </a:r>
          </a:p>
          <a:p>
            <a:pPr algn="l"/>
            <a:endParaRPr kumimoji="1" lang="en-US" altLang="ja-JP" dirty="0"/>
          </a:p>
          <a:p>
            <a:pPr algn="l"/>
            <a:r>
              <a:rPr kumimoji="1" lang="ja-JP" altLang="en-US" dirty="0"/>
              <a:t>● </a:t>
            </a:r>
            <a:r>
              <a:rPr kumimoji="1" lang="en-US" altLang="ja-JP" dirty="0"/>
              <a:t>Simulation </a:t>
            </a:r>
            <a:r>
              <a:rPr lang="en-US" altLang="ja-JP" dirty="0"/>
              <a:t>R</a:t>
            </a:r>
            <a:r>
              <a:rPr kumimoji="1" lang="en-US" altLang="ja-JP" dirty="0"/>
              <a:t>esult</a:t>
            </a:r>
          </a:p>
          <a:p>
            <a:pPr algn="l"/>
            <a:endParaRPr lang="en-US" altLang="ja-JP" dirty="0"/>
          </a:p>
          <a:p>
            <a:pPr algn="l"/>
            <a:r>
              <a:rPr lang="ja-JP" altLang="en-US" dirty="0"/>
              <a:t>● </a:t>
            </a:r>
            <a:r>
              <a:rPr lang="en-US" altLang="ja-JP" dirty="0"/>
              <a:t>Summary</a:t>
            </a:r>
          </a:p>
          <a:p>
            <a:pPr algn="l"/>
            <a:r>
              <a:rPr lang="en-US" altLang="ja-JP" dirty="0"/>
              <a:t>   </a:t>
            </a:r>
            <a:r>
              <a:rPr lang="ja-JP" altLang="en-US" dirty="0"/>
              <a:t>・</a:t>
            </a:r>
            <a:r>
              <a:rPr lang="en-US" altLang="ja-JP" dirty="0"/>
              <a:t>Future Plan</a:t>
            </a:r>
          </a:p>
          <a:p>
            <a:pPr algn="l"/>
            <a:endParaRPr lang="en-US" altLang="ja-JP" dirty="0"/>
          </a:p>
          <a:p>
            <a:pPr algn="l"/>
            <a:endParaRPr kumimoji="1" lang="en-US" altLang="ja-JP" dirty="0"/>
          </a:p>
        </p:txBody>
      </p:sp>
    </p:spTree>
    <p:extLst>
      <p:ext uri="{BB962C8B-B14F-4D97-AF65-F5344CB8AC3E}">
        <p14:creationId xmlns:p14="http://schemas.microsoft.com/office/powerpoint/2010/main" val="2690498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5A073-2FA6-489E-BEEF-8EA9B0F745F8}"/>
              </a:ext>
            </a:extLst>
          </p:cNvPr>
          <p:cNvSpPr>
            <a:spLocks noGrp="1"/>
          </p:cNvSpPr>
          <p:nvPr>
            <p:ph type="title"/>
          </p:nvPr>
        </p:nvSpPr>
        <p:spPr>
          <a:xfrm>
            <a:off x="838200" y="365125"/>
            <a:ext cx="10712116" cy="1325563"/>
          </a:xfrm>
        </p:spPr>
        <p:txBody>
          <a:bodyPr/>
          <a:lstStyle/>
          <a:p>
            <a:pPr algn="ctr"/>
            <a:r>
              <a:rPr kumimoji="1" lang="en-US" altLang="ja-JP" dirty="0"/>
              <a:t>Reference</a:t>
            </a:r>
            <a:endParaRPr kumimoji="1" lang="ja-JP" altLang="en-US" dirty="0"/>
          </a:p>
        </p:txBody>
      </p:sp>
      <p:sp>
        <p:nvSpPr>
          <p:cNvPr id="3" name="コンテンツ プレースホルダー 2">
            <a:extLst>
              <a:ext uri="{FF2B5EF4-FFF2-40B4-BE49-F238E27FC236}">
                <a16:creationId xmlns:a16="http://schemas.microsoft.com/office/drawing/2014/main" id="{46793F1E-4100-4EB4-82B0-2022AEDECFB1}"/>
              </a:ext>
            </a:extLst>
          </p:cNvPr>
          <p:cNvSpPr>
            <a:spLocks noGrp="1"/>
          </p:cNvSpPr>
          <p:nvPr>
            <p:ph idx="1"/>
          </p:nvPr>
        </p:nvSpPr>
        <p:spPr>
          <a:xfrm>
            <a:off x="838200" y="1690688"/>
            <a:ext cx="10515600" cy="5032375"/>
          </a:xfrm>
        </p:spPr>
        <p:txBody>
          <a:bodyPr>
            <a:normAutofit fontScale="62500" lnSpcReduction="20000"/>
          </a:bodyPr>
          <a:lstStyle/>
          <a:p>
            <a:pPr marL="0" indent="0">
              <a:buNone/>
            </a:pPr>
            <a:r>
              <a:rPr lang="ja-JP" altLang="en-US" dirty="0"/>
              <a:t>・</a:t>
            </a:r>
            <a:r>
              <a:rPr lang="en-US" altLang="ja-JP" dirty="0">
                <a:hlinkClick r:id="rId2"/>
              </a:rPr>
              <a:t>https://medium.com/@alittlepain833/simple-understanding-of-mask-rcnn-134b5b330e95</a:t>
            </a:r>
            <a:endParaRPr lang="en-US" altLang="ja-JP" dirty="0"/>
          </a:p>
          <a:p>
            <a:pPr marL="0" indent="0">
              <a:buNone/>
            </a:pPr>
            <a:r>
              <a:rPr lang="en-US" altLang="ja-JP" dirty="0"/>
              <a:t>(introduction of mask </a:t>
            </a:r>
            <a:r>
              <a:rPr lang="en-US" altLang="ja-JP" dirty="0" err="1"/>
              <a:t>rcnn</a:t>
            </a:r>
            <a:r>
              <a:rPr lang="en-US" altLang="ja-JP" dirty="0"/>
              <a:t>)</a:t>
            </a:r>
            <a:endParaRPr lang="ja-JP" altLang="ja-JP" dirty="0"/>
          </a:p>
          <a:p>
            <a:pPr lvl="0"/>
            <a:r>
              <a:rPr lang="en-US" altLang="ja-JP" dirty="0" err="1"/>
              <a:t>K.He</a:t>
            </a:r>
            <a:r>
              <a:rPr lang="en-US" altLang="ja-JP" dirty="0"/>
              <a:t>, </a:t>
            </a:r>
            <a:r>
              <a:rPr lang="en-US" altLang="ja-JP" dirty="0" err="1"/>
              <a:t>G.Gkioxari</a:t>
            </a:r>
            <a:r>
              <a:rPr lang="en-US" altLang="ja-JP" dirty="0"/>
              <a:t>, </a:t>
            </a:r>
            <a:r>
              <a:rPr lang="en-US" altLang="ja-JP" dirty="0" err="1"/>
              <a:t>P.Dollar</a:t>
            </a:r>
            <a:r>
              <a:rPr lang="en-US" altLang="ja-JP" dirty="0"/>
              <a:t>, </a:t>
            </a:r>
            <a:r>
              <a:rPr lang="en-US" altLang="ja-JP" dirty="0" err="1"/>
              <a:t>R.Girshick</a:t>
            </a:r>
            <a:r>
              <a:rPr lang="en-US" altLang="ja-JP" dirty="0"/>
              <a:t> “Mask R-CNN”, </a:t>
            </a:r>
            <a:r>
              <a:rPr lang="en-US" altLang="ja-JP" dirty="0" err="1"/>
              <a:t>Facehook</a:t>
            </a:r>
            <a:r>
              <a:rPr lang="en-US" altLang="ja-JP" dirty="0"/>
              <a:t> AI Research (FAIR),2018</a:t>
            </a:r>
            <a:endParaRPr lang="ja-JP" altLang="ja-JP" dirty="0"/>
          </a:p>
          <a:p>
            <a:pPr lvl="0"/>
            <a:r>
              <a:rPr lang="en-US" altLang="ja-JP" dirty="0" err="1"/>
              <a:t>X.Wang</a:t>
            </a:r>
            <a:r>
              <a:rPr lang="en-US" altLang="ja-JP" dirty="0"/>
              <a:t>, </a:t>
            </a:r>
            <a:r>
              <a:rPr lang="en-US" altLang="ja-JP" dirty="0" err="1"/>
              <a:t>A.Shrivastava</a:t>
            </a:r>
            <a:r>
              <a:rPr lang="en-US" altLang="ja-JP" dirty="0"/>
              <a:t>, </a:t>
            </a:r>
            <a:r>
              <a:rPr lang="en-US" altLang="ja-JP" dirty="0" err="1"/>
              <a:t>A.Gupta</a:t>
            </a:r>
            <a:r>
              <a:rPr lang="en-US" altLang="ja-JP" dirty="0"/>
              <a:t> “</a:t>
            </a:r>
            <a:r>
              <a:rPr lang="en-US" altLang="ja-JP" dirty="0" err="1"/>
              <a:t>A-Fast-RCNN:Hard</a:t>
            </a:r>
            <a:r>
              <a:rPr lang="en-US" altLang="ja-JP" dirty="0"/>
              <a:t> Positive Generation via Adversary for Object Detection” ,2017 IEEE Conference on Computer Vision and Pattern Recognition (CVPR),2017</a:t>
            </a:r>
            <a:endParaRPr lang="ja-JP" altLang="ja-JP" dirty="0"/>
          </a:p>
          <a:p>
            <a:pPr lvl="0"/>
            <a:r>
              <a:rPr lang="en-US" altLang="ja-JP" dirty="0" err="1"/>
              <a:t>J.Hosang</a:t>
            </a:r>
            <a:r>
              <a:rPr lang="en-US" altLang="ja-JP" dirty="0"/>
              <a:t>, </a:t>
            </a:r>
            <a:r>
              <a:rPr lang="en-US" altLang="ja-JP" dirty="0" err="1"/>
              <a:t>R.Benenson</a:t>
            </a:r>
            <a:r>
              <a:rPr lang="en-US" altLang="ja-JP" dirty="0"/>
              <a:t>, </a:t>
            </a:r>
            <a:r>
              <a:rPr lang="en-US" altLang="ja-JP" dirty="0" err="1"/>
              <a:t>P.Dollar</a:t>
            </a:r>
            <a:r>
              <a:rPr lang="en-US" altLang="ja-JP" dirty="0"/>
              <a:t> “What makes for effective detection proposals?” ,arXiv:1502.05082, 2015</a:t>
            </a:r>
            <a:endParaRPr lang="ja-JP" altLang="ja-JP" dirty="0"/>
          </a:p>
          <a:p>
            <a:pPr lvl="0"/>
            <a:r>
              <a:rPr lang="en-US" altLang="ja-JP" dirty="0" err="1"/>
              <a:t>G.Papandreou</a:t>
            </a:r>
            <a:r>
              <a:rPr lang="en-US" altLang="ja-JP" dirty="0"/>
              <a:t>, </a:t>
            </a:r>
            <a:r>
              <a:rPr lang="en-US" altLang="ja-JP" dirty="0" err="1"/>
              <a:t>T.zhu</a:t>
            </a:r>
            <a:r>
              <a:rPr lang="en-US" altLang="ja-JP" dirty="0"/>
              <a:t>, </a:t>
            </a:r>
            <a:r>
              <a:rPr lang="en-US" altLang="ja-JP" dirty="0" err="1"/>
              <a:t>N.Kanazawa</a:t>
            </a:r>
            <a:r>
              <a:rPr lang="en-US" altLang="ja-JP" dirty="0"/>
              <a:t> “Towards accurate multi-person pose estimation in the wild”, IEEE Conference on Computer Vision and Pattern Recognition (CVPR),2015</a:t>
            </a:r>
            <a:endParaRPr lang="ja-JP" altLang="ja-JP" dirty="0"/>
          </a:p>
          <a:p>
            <a:pPr lvl="0"/>
            <a:r>
              <a:rPr lang="en-US" altLang="ja-JP" dirty="0" err="1"/>
              <a:t>RA.Guler</a:t>
            </a:r>
            <a:r>
              <a:rPr lang="en-US" altLang="ja-JP" dirty="0"/>
              <a:t> “</a:t>
            </a:r>
            <a:r>
              <a:rPr lang="en-US" altLang="ja-JP" dirty="0" err="1"/>
              <a:t>Densepose:Dense</a:t>
            </a:r>
            <a:r>
              <a:rPr lang="en-US" altLang="ja-JP" dirty="0"/>
              <a:t> human pose estimation in the wild”, arXiv:1802.00434,2018</a:t>
            </a:r>
            <a:endParaRPr lang="ja-JP" altLang="ja-JP" dirty="0"/>
          </a:p>
          <a:p>
            <a:pPr lvl="0"/>
            <a:r>
              <a:rPr lang="en-US" altLang="ja-JP" dirty="0" err="1"/>
              <a:t>M.Danish</a:t>
            </a:r>
            <a:r>
              <a:rPr lang="en-US" altLang="ja-JP" dirty="0"/>
              <a:t> “Beef Cattle Instance Segmentation Using Mask-RCNN”, Dublin Institute of Technology, 2018</a:t>
            </a:r>
            <a:endParaRPr lang="ja-JP" altLang="ja-JP" dirty="0"/>
          </a:p>
          <a:p>
            <a:pPr lvl="0"/>
            <a:r>
              <a:rPr lang="en-US" altLang="ja-JP" dirty="0" err="1"/>
              <a:t>Z.Zhang</a:t>
            </a:r>
            <a:r>
              <a:rPr lang="en-US" altLang="ja-JP" dirty="0"/>
              <a:t>, </a:t>
            </a:r>
            <a:r>
              <a:rPr lang="en-US" altLang="ja-JP" dirty="0" err="1"/>
              <a:t>Z.He</a:t>
            </a:r>
            <a:r>
              <a:rPr lang="en-US" altLang="ja-JP" dirty="0"/>
              <a:t>, </a:t>
            </a:r>
            <a:r>
              <a:rPr lang="en-US" altLang="ja-JP" dirty="0" err="1"/>
              <a:t>G.Cao</a:t>
            </a:r>
            <a:r>
              <a:rPr lang="en-US" altLang="ja-JP" dirty="0"/>
              <a:t>, </a:t>
            </a:r>
            <a:r>
              <a:rPr lang="en-US" altLang="ja-JP" dirty="0" err="1"/>
              <a:t>W.Cao</a:t>
            </a:r>
            <a:r>
              <a:rPr lang="en-US" altLang="ja-JP" dirty="0"/>
              <a:t> “Animal Detection From Highly Cluttered Natural Scenes Using Spatiotemporal Object Region Proposals and Verification”, IEEE Transactions on Multimedia Vol.18, Issue:10, 2016</a:t>
            </a:r>
            <a:endParaRPr lang="ja-JP" altLang="ja-JP" dirty="0"/>
          </a:p>
          <a:p>
            <a:pPr lvl="0"/>
            <a:r>
              <a:rPr lang="en-US" altLang="ja-JP" dirty="0" err="1"/>
              <a:t>B.Cheng</a:t>
            </a:r>
            <a:r>
              <a:rPr lang="en-US" altLang="ja-JP" dirty="0"/>
              <a:t>, </a:t>
            </a:r>
            <a:r>
              <a:rPr lang="en-US" altLang="ja-JP" dirty="0" err="1"/>
              <a:t>Y.Wei</a:t>
            </a:r>
            <a:r>
              <a:rPr lang="en-US" altLang="ja-JP" dirty="0"/>
              <a:t>, </a:t>
            </a:r>
            <a:r>
              <a:rPr lang="en-US" altLang="ja-JP" dirty="0" err="1"/>
              <a:t>H.Shi</a:t>
            </a:r>
            <a:r>
              <a:rPr lang="en-US" altLang="ja-JP" dirty="0"/>
              <a:t> “Revisiting RCNN: On Awakening the Classification Power of Faster RCNN”, arXiv:1803.06799, 2018</a:t>
            </a:r>
            <a:endParaRPr lang="ja-JP" altLang="ja-JP" dirty="0"/>
          </a:p>
          <a:p>
            <a:pPr marL="0" indent="0">
              <a:buNone/>
            </a:pPr>
            <a:endParaRPr lang="en-US" altLang="ja-JP" dirty="0"/>
          </a:p>
        </p:txBody>
      </p:sp>
    </p:spTree>
    <p:extLst>
      <p:ext uri="{BB962C8B-B14F-4D97-AF65-F5344CB8AC3E}">
        <p14:creationId xmlns:p14="http://schemas.microsoft.com/office/powerpoint/2010/main" val="243976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5A073-2FA6-489E-BEEF-8EA9B0F745F8}"/>
              </a:ext>
            </a:extLst>
          </p:cNvPr>
          <p:cNvSpPr>
            <a:spLocks noGrp="1"/>
          </p:cNvSpPr>
          <p:nvPr>
            <p:ph type="title"/>
          </p:nvPr>
        </p:nvSpPr>
        <p:spPr>
          <a:xfrm>
            <a:off x="838200" y="365125"/>
            <a:ext cx="10712116" cy="1325563"/>
          </a:xfrm>
        </p:spPr>
        <p:txBody>
          <a:bodyPr/>
          <a:lstStyle/>
          <a:p>
            <a:pPr algn="ctr"/>
            <a:r>
              <a:rPr kumimoji="1" lang="en-US" altLang="ja-JP" dirty="0"/>
              <a:t>Reference(</a:t>
            </a:r>
            <a:r>
              <a:rPr kumimoji="1" lang="en-US" altLang="ja-JP" dirty="0" err="1"/>
              <a:t>cont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6793F1E-4100-4EB4-82B0-2022AEDECFB1}"/>
              </a:ext>
            </a:extLst>
          </p:cNvPr>
          <p:cNvSpPr>
            <a:spLocks noGrp="1"/>
          </p:cNvSpPr>
          <p:nvPr>
            <p:ph idx="1"/>
          </p:nvPr>
        </p:nvSpPr>
        <p:spPr>
          <a:xfrm>
            <a:off x="838200" y="1690688"/>
            <a:ext cx="10515600" cy="5032375"/>
          </a:xfrm>
        </p:spPr>
        <p:txBody>
          <a:bodyPr>
            <a:normAutofit fontScale="62500" lnSpcReduction="20000"/>
          </a:bodyPr>
          <a:lstStyle/>
          <a:p>
            <a:pPr lvl="0"/>
            <a:r>
              <a:rPr lang="en-US" altLang="ja-JP" dirty="0" err="1"/>
              <a:t>W.Fang</a:t>
            </a:r>
            <a:r>
              <a:rPr lang="en-US" altLang="ja-JP" dirty="0"/>
              <a:t>, </a:t>
            </a:r>
            <a:r>
              <a:rPr lang="en-US" altLang="ja-JP" dirty="0" err="1"/>
              <a:t>Y.Ding</a:t>
            </a:r>
            <a:r>
              <a:rPr lang="en-US" altLang="ja-JP" dirty="0"/>
              <a:t>, “A Novel Convolution Neural Network for Background Segmentation Recognition”, International Conference on Cloud Computing and Security, 2018</a:t>
            </a:r>
            <a:endParaRPr lang="ja-JP" altLang="ja-JP" dirty="0"/>
          </a:p>
          <a:p>
            <a:pPr lvl="0"/>
            <a:r>
              <a:rPr lang="en-US" altLang="ja-JP" dirty="0" err="1"/>
              <a:t>P.Zhuang</a:t>
            </a:r>
            <a:r>
              <a:rPr lang="en-US" altLang="ja-JP" dirty="0"/>
              <a:t>, </a:t>
            </a:r>
            <a:r>
              <a:rPr lang="en-US" altLang="ja-JP" dirty="0" err="1"/>
              <a:t>L.Xing</a:t>
            </a:r>
            <a:r>
              <a:rPr lang="en-US" altLang="ja-JP" dirty="0"/>
              <a:t>, </a:t>
            </a:r>
            <a:r>
              <a:rPr lang="en-US" altLang="ja-JP" dirty="0" err="1"/>
              <a:t>Y.Liu</a:t>
            </a:r>
            <a:r>
              <a:rPr lang="en-US" altLang="ja-JP" dirty="0"/>
              <a:t>, “</a:t>
            </a:r>
            <a:r>
              <a:rPr lang="en-US" altLang="ja-JP" dirty="0" err="1"/>
              <a:t>Maring</a:t>
            </a:r>
            <a:r>
              <a:rPr lang="en-US" altLang="ja-JP" dirty="0"/>
              <a:t> animal detection and recognition with advanced deep learning models”, </a:t>
            </a:r>
            <a:r>
              <a:rPr lang="en-US" altLang="ja-JP" dirty="0" err="1"/>
              <a:t>Shenzen</a:t>
            </a:r>
            <a:r>
              <a:rPr lang="en-US" altLang="ja-JP" dirty="0"/>
              <a:t> Key Lab, 2017</a:t>
            </a:r>
            <a:endParaRPr lang="ja-JP" altLang="ja-JP" dirty="0"/>
          </a:p>
          <a:p>
            <a:pPr lvl="0"/>
            <a:r>
              <a:rPr lang="en-US" altLang="ja-JP" dirty="0" err="1"/>
              <a:t>S.Agarwal</a:t>
            </a:r>
            <a:r>
              <a:rPr lang="en-US" altLang="ja-JP" dirty="0"/>
              <a:t>, </a:t>
            </a:r>
            <a:r>
              <a:rPr lang="en-US" altLang="ja-JP" dirty="0" err="1"/>
              <a:t>JOD.Terrail</a:t>
            </a:r>
            <a:r>
              <a:rPr lang="en-US" altLang="ja-JP" dirty="0"/>
              <a:t>, </a:t>
            </a:r>
            <a:r>
              <a:rPr lang="en-US" altLang="ja-JP" dirty="0" err="1"/>
              <a:t>F.Jurie</a:t>
            </a:r>
            <a:r>
              <a:rPr lang="en-US" altLang="ja-JP" dirty="0"/>
              <a:t>, “Recent Advances in Object Detection in the Age of Deep Convolutional Neural Networks”, arXiv:1809.03193,2018</a:t>
            </a:r>
            <a:endParaRPr lang="ja-JP" altLang="ja-JP" dirty="0"/>
          </a:p>
          <a:p>
            <a:pPr lvl="0"/>
            <a:r>
              <a:rPr lang="en-US" altLang="ja-JP" dirty="0" err="1"/>
              <a:t>K.Nguyen</a:t>
            </a:r>
            <a:r>
              <a:rPr lang="en-US" altLang="ja-JP" dirty="0"/>
              <a:t>, “Relational Networks for Visual Relationship Detection in Images”, Oregon State University, 2017</a:t>
            </a:r>
            <a:endParaRPr lang="ja-JP" altLang="ja-JP" dirty="0"/>
          </a:p>
          <a:p>
            <a:pPr lvl="0"/>
            <a:r>
              <a:rPr lang="en-US" altLang="ja-JP" dirty="0" err="1"/>
              <a:t>M.Felsberg</a:t>
            </a:r>
            <a:r>
              <a:rPr lang="en-US" altLang="ja-JP" dirty="0"/>
              <a:t>, “Five years after the Deep Learning revolution of computer vision: State of the art methods for online image and video analysis”, Linkoping University Electronic Press, 2017</a:t>
            </a:r>
            <a:endParaRPr lang="ja-JP" altLang="ja-JP" dirty="0"/>
          </a:p>
          <a:p>
            <a:pPr lvl="0"/>
            <a:r>
              <a:rPr lang="en-US" altLang="ja-JP" dirty="0" err="1"/>
              <a:t>R.Girshick</a:t>
            </a:r>
            <a:r>
              <a:rPr lang="en-US" altLang="ja-JP" dirty="0"/>
              <a:t>, </a:t>
            </a:r>
            <a:r>
              <a:rPr lang="en-US" altLang="ja-JP" dirty="0" err="1"/>
              <a:t>H.Donahue</a:t>
            </a:r>
            <a:r>
              <a:rPr lang="en-US" altLang="ja-JP" dirty="0"/>
              <a:t>, </a:t>
            </a:r>
            <a:r>
              <a:rPr lang="en-US" altLang="ja-JP" dirty="0" err="1"/>
              <a:t>T.Darrell</a:t>
            </a:r>
            <a:r>
              <a:rPr lang="en-US" altLang="ja-JP" dirty="0"/>
              <a:t>, “Rich Feature Hierarchies for Accurate Object Detection and Semantic Segmentation”, The IEEE Conference on Computer Vision and Pattern Recognition(CVPR),2014</a:t>
            </a:r>
            <a:endParaRPr lang="ja-JP" altLang="ja-JP" dirty="0"/>
          </a:p>
          <a:p>
            <a:pPr lvl="0"/>
            <a:r>
              <a:rPr lang="en-US" altLang="ja-JP" dirty="0" err="1"/>
              <a:t>N.Zhang</a:t>
            </a:r>
            <a:r>
              <a:rPr lang="en-US" altLang="ja-JP" dirty="0"/>
              <a:t>, </a:t>
            </a:r>
            <a:r>
              <a:rPr lang="en-US" altLang="ja-JP" dirty="0" err="1"/>
              <a:t>J.Donahue</a:t>
            </a:r>
            <a:r>
              <a:rPr lang="en-US" altLang="ja-JP" dirty="0"/>
              <a:t>, </a:t>
            </a:r>
            <a:r>
              <a:rPr lang="en-US" altLang="ja-JP" dirty="0" err="1"/>
              <a:t>R.Girshick</a:t>
            </a:r>
            <a:r>
              <a:rPr lang="en-US" altLang="ja-JP" dirty="0"/>
              <a:t>, “Part-based R-CNNs for fine-grained category detection”, European Conference on Computer Vision ,2014</a:t>
            </a:r>
            <a:endParaRPr lang="ja-JP" altLang="ja-JP" dirty="0"/>
          </a:p>
          <a:p>
            <a:pPr lvl="0"/>
            <a:r>
              <a:rPr lang="en-US" altLang="ja-JP" dirty="0" err="1"/>
              <a:t>J.Hosang</a:t>
            </a:r>
            <a:r>
              <a:rPr lang="en-US" altLang="ja-JP" dirty="0"/>
              <a:t>, </a:t>
            </a:r>
            <a:r>
              <a:rPr lang="en-US" altLang="ja-JP" dirty="0" err="1"/>
              <a:t>R.Benenson</a:t>
            </a:r>
            <a:r>
              <a:rPr lang="en-US" altLang="ja-JP" dirty="0"/>
              <a:t>, </a:t>
            </a:r>
            <a:r>
              <a:rPr lang="en-US" altLang="ja-JP" dirty="0" err="1"/>
              <a:t>P.Dollar</a:t>
            </a:r>
            <a:r>
              <a:rPr lang="en-US" altLang="ja-JP" dirty="0"/>
              <a:t>, “What Makes for Effective Detection Proposals”, IEEE Transactions on Pattern Analysis and Machine Intelligence Vol.38, Issue:4, 2016</a:t>
            </a:r>
            <a:endParaRPr lang="ja-JP" altLang="ja-JP" dirty="0"/>
          </a:p>
          <a:p>
            <a:pPr lvl="0"/>
            <a:r>
              <a:rPr lang="en-US" altLang="ja-JP" dirty="0" err="1"/>
              <a:t>J.Hoffman</a:t>
            </a:r>
            <a:r>
              <a:rPr lang="en-US" altLang="ja-JP" dirty="0"/>
              <a:t>, </a:t>
            </a:r>
            <a:r>
              <a:rPr lang="en-US" altLang="ja-JP" dirty="0" err="1"/>
              <a:t>S.Guadarrama</a:t>
            </a:r>
            <a:r>
              <a:rPr lang="en-US" altLang="ja-JP" dirty="0"/>
              <a:t>, “</a:t>
            </a:r>
            <a:r>
              <a:rPr lang="en-US" altLang="ja-JP" dirty="0" err="1"/>
              <a:t>LSDA:Large</a:t>
            </a:r>
            <a:r>
              <a:rPr lang="en-US" altLang="ja-JP" dirty="0"/>
              <a:t> scale detection through adaptation”, Advances in Neural Information Processing Systems 27, 2014</a:t>
            </a:r>
            <a:endParaRPr lang="ja-JP" altLang="ja-JP" dirty="0"/>
          </a:p>
          <a:p>
            <a:pPr marL="0" indent="0">
              <a:buNone/>
            </a:pPr>
            <a:endParaRPr lang="en-US" altLang="ja-JP" dirty="0"/>
          </a:p>
        </p:txBody>
      </p:sp>
    </p:spTree>
    <p:extLst>
      <p:ext uri="{BB962C8B-B14F-4D97-AF65-F5344CB8AC3E}">
        <p14:creationId xmlns:p14="http://schemas.microsoft.com/office/powerpoint/2010/main" val="129329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5A073-2FA6-489E-BEEF-8EA9B0F745F8}"/>
              </a:ext>
            </a:extLst>
          </p:cNvPr>
          <p:cNvSpPr>
            <a:spLocks noGrp="1"/>
          </p:cNvSpPr>
          <p:nvPr>
            <p:ph type="title"/>
          </p:nvPr>
        </p:nvSpPr>
        <p:spPr>
          <a:xfrm>
            <a:off x="838200" y="365125"/>
            <a:ext cx="10712116" cy="1325563"/>
          </a:xfrm>
        </p:spPr>
        <p:txBody>
          <a:bodyPr/>
          <a:lstStyle/>
          <a:p>
            <a:pPr algn="ctr"/>
            <a:r>
              <a:rPr kumimoji="1" lang="en-US" altLang="ja-JP" dirty="0"/>
              <a:t>Reference(</a:t>
            </a:r>
            <a:r>
              <a:rPr kumimoji="1" lang="en-US" altLang="ja-JP" dirty="0" err="1"/>
              <a:t>cont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6793F1E-4100-4EB4-82B0-2022AEDECFB1}"/>
              </a:ext>
            </a:extLst>
          </p:cNvPr>
          <p:cNvSpPr>
            <a:spLocks noGrp="1"/>
          </p:cNvSpPr>
          <p:nvPr>
            <p:ph idx="1"/>
          </p:nvPr>
        </p:nvSpPr>
        <p:spPr>
          <a:xfrm>
            <a:off x="838200" y="1690688"/>
            <a:ext cx="10515600" cy="5032375"/>
          </a:xfrm>
        </p:spPr>
        <p:txBody>
          <a:bodyPr>
            <a:normAutofit fontScale="70000" lnSpcReduction="20000"/>
          </a:bodyPr>
          <a:lstStyle/>
          <a:p>
            <a:pPr lvl="0"/>
            <a:r>
              <a:rPr lang="en-US" altLang="ja-JP" dirty="0" err="1"/>
              <a:t>Z.Cao</a:t>
            </a:r>
            <a:r>
              <a:rPr lang="en-US" altLang="ja-JP" dirty="0"/>
              <a:t>, </a:t>
            </a:r>
            <a:r>
              <a:rPr lang="en-US" altLang="ja-JP" dirty="0" err="1"/>
              <a:t>JC.Principe</a:t>
            </a:r>
            <a:r>
              <a:rPr lang="en-US" altLang="ja-JP" dirty="0"/>
              <a:t>, </a:t>
            </a:r>
            <a:r>
              <a:rPr lang="en-US" altLang="ja-JP" dirty="0" err="1"/>
              <a:t>B.Ouyang</a:t>
            </a:r>
            <a:r>
              <a:rPr lang="en-US" altLang="ja-JP" dirty="0"/>
              <a:t>, “Marine animal classification using combined CNN and hand-designed image features”, OCEANS 2015 – MTS/IEEE,2015</a:t>
            </a:r>
            <a:endParaRPr lang="ja-JP" altLang="ja-JP" dirty="0"/>
          </a:p>
          <a:p>
            <a:pPr lvl="0"/>
            <a:r>
              <a:rPr lang="en-US" altLang="ja-JP" dirty="0" err="1"/>
              <a:t>D.Pathak</a:t>
            </a:r>
            <a:r>
              <a:rPr lang="en-US" altLang="ja-JP" dirty="0"/>
              <a:t>, </a:t>
            </a:r>
            <a:r>
              <a:rPr lang="en-US" altLang="ja-JP" dirty="0" err="1"/>
              <a:t>RB.Girshick</a:t>
            </a:r>
            <a:r>
              <a:rPr lang="en-US" altLang="ja-JP" dirty="0"/>
              <a:t>, </a:t>
            </a:r>
            <a:r>
              <a:rPr lang="en-US" altLang="ja-JP" dirty="0" err="1"/>
              <a:t>P.Dollar</a:t>
            </a:r>
            <a:r>
              <a:rPr lang="en-US" altLang="ja-JP" dirty="0"/>
              <a:t>, “Learning Features by Watching Objects Move.” ,The IEEE Conference on Computer Vision and Pattern Recognition(CVPR),2017</a:t>
            </a:r>
            <a:endParaRPr lang="ja-JP" altLang="ja-JP" dirty="0"/>
          </a:p>
          <a:p>
            <a:pPr lvl="0"/>
            <a:r>
              <a:rPr lang="en-US" altLang="ja-JP" dirty="0" err="1"/>
              <a:t>S.Agarwal</a:t>
            </a:r>
            <a:r>
              <a:rPr lang="en-US" altLang="ja-JP" dirty="0"/>
              <a:t>, JOD </a:t>
            </a:r>
            <a:r>
              <a:rPr lang="en-US" altLang="ja-JP" dirty="0" err="1"/>
              <a:t>Terrail</a:t>
            </a:r>
            <a:r>
              <a:rPr lang="en-US" altLang="ja-JP" dirty="0"/>
              <a:t>, </a:t>
            </a:r>
            <a:r>
              <a:rPr lang="en-US" altLang="ja-JP" dirty="0" err="1"/>
              <a:t>F.Jurie</a:t>
            </a:r>
            <a:r>
              <a:rPr lang="en-US" altLang="ja-JP" dirty="0"/>
              <a:t>, “Recent Advances in Object Detection in the Age of Deep Convolutional Neural Networks”, arXiv:1809.03193, 2018</a:t>
            </a:r>
            <a:endParaRPr lang="ja-JP" altLang="ja-JP" dirty="0"/>
          </a:p>
          <a:p>
            <a:pPr lvl="0"/>
            <a:r>
              <a:rPr lang="en-US" altLang="ja-JP" dirty="0" err="1"/>
              <a:t>YM.Chou</a:t>
            </a:r>
            <a:r>
              <a:rPr lang="en-US" altLang="ja-JP" dirty="0"/>
              <a:t>, </a:t>
            </a:r>
            <a:r>
              <a:rPr lang="en-US" altLang="ja-JP" dirty="0" err="1"/>
              <a:t>CH.Chen</a:t>
            </a:r>
            <a:r>
              <a:rPr lang="en-US" altLang="ja-JP" dirty="0"/>
              <a:t>, </a:t>
            </a:r>
            <a:r>
              <a:rPr lang="en-US" altLang="ja-JP" dirty="0" err="1"/>
              <a:t>KH.Liu</a:t>
            </a:r>
            <a:r>
              <a:rPr lang="en-US" altLang="ja-JP" dirty="0"/>
              <a:t>, “Stingray Detection of Aerial Images sing Augmented Training Images Generated by A Conditional Generative Model”,arXiv:1805.04262,2018</a:t>
            </a:r>
            <a:endParaRPr lang="ja-JP" altLang="ja-JP" dirty="0"/>
          </a:p>
          <a:p>
            <a:pPr lvl="0"/>
            <a:r>
              <a:rPr lang="en-US" altLang="ja-JP" dirty="0" err="1"/>
              <a:t>L.Wang</a:t>
            </a:r>
            <a:r>
              <a:rPr lang="en-US" altLang="ja-JP" dirty="0"/>
              <a:t>, </a:t>
            </a:r>
            <a:r>
              <a:rPr lang="en-US" altLang="ja-JP" dirty="0" err="1"/>
              <a:t>Y.Qiao</a:t>
            </a:r>
            <a:r>
              <a:rPr lang="en-US" altLang="ja-JP" dirty="0"/>
              <a:t>, </a:t>
            </a:r>
            <a:r>
              <a:rPr lang="en-US" altLang="ja-JP" dirty="0" err="1"/>
              <a:t>X.Tang</a:t>
            </a:r>
            <a:r>
              <a:rPr lang="en-US" altLang="ja-JP" dirty="0"/>
              <a:t>, “</a:t>
            </a:r>
            <a:r>
              <a:rPr lang="en-US" altLang="ja-JP" dirty="0" err="1"/>
              <a:t>Actionness</a:t>
            </a:r>
            <a:r>
              <a:rPr lang="en-US" altLang="ja-JP" dirty="0"/>
              <a:t> estimation using hybrid fully convolutional networks”, The IEEE Conference on Computer Vision and Pattern Recognition (CVPR), 2016</a:t>
            </a:r>
            <a:endParaRPr lang="ja-JP" altLang="ja-JP" dirty="0"/>
          </a:p>
          <a:p>
            <a:pPr lvl="0"/>
            <a:r>
              <a:rPr lang="en-US" altLang="ja-JP" dirty="0" err="1"/>
              <a:t>T.Gamero</a:t>
            </a:r>
            <a:r>
              <a:rPr lang="en-US" altLang="ja-JP" dirty="0"/>
              <a:t>, </a:t>
            </a:r>
            <a:r>
              <a:rPr lang="en-US" altLang="ja-JP" dirty="0" err="1"/>
              <a:t>E.David</a:t>
            </a:r>
            <a:r>
              <a:rPr lang="en-US" altLang="ja-JP" dirty="0"/>
              <a:t> “Object detection in videos using principal component pursuit and convolutional neural networks”,PUCP,2018</a:t>
            </a:r>
            <a:endParaRPr lang="ja-JP" altLang="ja-JP" dirty="0"/>
          </a:p>
          <a:p>
            <a:pPr lvl="0"/>
            <a:r>
              <a:rPr lang="en-US" altLang="ja-JP" dirty="0" err="1"/>
              <a:t>T.Do</a:t>
            </a:r>
            <a:r>
              <a:rPr lang="en-US" altLang="ja-JP" dirty="0"/>
              <a:t>, </a:t>
            </a:r>
            <a:r>
              <a:rPr lang="en-US" altLang="ja-JP" dirty="0" err="1"/>
              <a:t>A.Nguyen</a:t>
            </a:r>
            <a:r>
              <a:rPr lang="en-US" altLang="ja-JP" dirty="0"/>
              <a:t>, </a:t>
            </a:r>
            <a:r>
              <a:rPr lang="en-US" altLang="ja-JP" dirty="0" err="1"/>
              <a:t>I.Reid</a:t>
            </a:r>
            <a:r>
              <a:rPr lang="en-US" altLang="ja-JP" dirty="0"/>
              <a:t>, “</a:t>
            </a:r>
            <a:r>
              <a:rPr lang="en-US" altLang="ja-JP" dirty="0" err="1"/>
              <a:t>AffordanceNet</a:t>
            </a:r>
            <a:r>
              <a:rPr lang="en-US" altLang="ja-JP" dirty="0"/>
              <a:t>: An End-to-End Deep Learning Approach for Object Affordance Detection”, 2018 IEEE International Conference on Robotics and Automation (ICRA)</a:t>
            </a:r>
            <a:endParaRPr lang="ja-JP" altLang="ja-JP" dirty="0"/>
          </a:p>
          <a:p>
            <a:pPr marL="0" indent="0">
              <a:buNone/>
            </a:pPr>
            <a:endParaRPr lang="en-US" altLang="ja-JP" dirty="0"/>
          </a:p>
        </p:txBody>
      </p:sp>
    </p:spTree>
    <p:extLst>
      <p:ext uri="{BB962C8B-B14F-4D97-AF65-F5344CB8AC3E}">
        <p14:creationId xmlns:p14="http://schemas.microsoft.com/office/powerpoint/2010/main" val="421882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5A073-2FA6-489E-BEEF-8EA9B0F745F8}"/>
              </a:ext>
            </a:extLst>
          </p:cNvPr>
          <p:cNvSpPr>
            <a:spLocks noGrp="1"/>
          </p:cNvSpPr>
          <p:nvPr>
            <p:ph type="title"/>
          </p:nvPr>
        </p:nvSpPr>
        <p:spPr>
          <a:xfrm>
            <a:off x="838200" y="365125"/>
            <a:ext cx="10712116" cy="1325563"/>
          </a:xfrm>
        </p:spPr>
        <p:txBody>
          <a:bodyPr/>
          <a:lstStyle/>
          <a:p>
            <a:pPr algn="ctr"/>
            <a:r>
              <a:rPr kumimoji="1" lang="en-US" altLang="ja-JP" dirty="0"/>
              <a:t>Reference(</a:t>
            </a:r>
            <a:r>
              <a:rPr kumimoji="1" lang="en-US" altLang="ja-JP" dirty="0" err="1"/>
              <a:t>cont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6793F1E-4100-4EB4-82B0-2022AEDECFB1}"/>
              </a:ext>
            </a:extLst>
          </p:cNvPr>
          <p:cNvSpPr>
            <a:spLocks noGrp="1"/>
          </p:cNvSpPr>
          <p:nvPr>
            <p:ph idx="1"/>
          </p:nvPr>
        </p:nvSpPr>
        <p:spPr>
          <a:xfrm>
            <a:off x="838200" y="1690688"/>
            <a:ext cx="10515600" cy="5032375"/>
          </a:xfrm>
        </p:spPr>
        <p:txBody>
          <a:bodyPr>
            <a:normAutofit fontScale="92500" lnSpcReduction="20000"/>
          </a:bodyPr>
          <a:lstStyle/>
          <a:p>
            <a:pPr lvl="0"/>
            <a:r>
              <a:rPr lang="en-US" altLang="ja-JP" dirty="0" err="1"/>
              <a:t>S.Jin</a:t>
            </a:r>
            <a:r>
              <a:rPr lang="en-US" altLang="ja-JP" dirty="0"/>
              <a:t> “Finding Objects in Complex </a:t>
            </a:r>
            <a:r>
              <a:rPr lang="en-US" altLang="ja-JP" dirty="0" err="1"/>
              <a:t>Scenes”,University</a:t>
            </a:r>
            <a:r>
              <a:rPr lang="en-US" altLang="ja-JP" dirty="0"/>
              <a:t> of Maryland ,2018 </a:t>
            </a:r>
            <a:endParaRPr lang="ja-JP" altLang="ja-JP" dirty="0"/>
          </a:p>
          <a:p>
            <a:r>
              <a:rPr lang="en-US" altLang="ja-JP" dirty="0" err="1"/>
              <a:t>Y.Liu</a:t>
            </a:r>
            <a:r>
              <a:rPr lang="en-US" altLang="ja-JP" dirty="0"/>
              <a:t>, </a:t>
            </a:r>
            <a:r>
              <a:rPr lang="en-US" altLang="ja-JP" dirty="0" err="1"/>
              <a:t>W.Ouyang</a:t>
            </a:r>
            <a:r>
              <a:rPr lang="en-US" altLang="ja-JP" dirty="0"/>
              <a:t> “Deep Learning for generic object detection: A survey”, arXiv:1809.02165, 2018</a:t>
            </a:r>
          </a:p>
          <a:p>
            <a:pPr lvl="0"/>
            <a:r>
              <a:rPr lang="en-US" altLang="ja-JP" dirty="0" err="1"/>
              <a:t>B.Singh</a:t>
            </a:r>
            <a:r>
              <a:rPr lang="en-US" altLang="ja-JP" dirty="0"/>
              <a:t>, “Detecting Objects and Action with Deep Learning”, University of Maryland, 2018</a:t>
            </a:r>
            <a:endParaRPr lang="ja-JP" altLang="ja-JP" dirty="0"/>
          </a:p>
          <a:p>
            <a:pPr lvl="0"/>
            <a:r>
              <a:rPr lang="en-US" altLang="ja-JP" dirty="0" err="1"/>
              <a:t>H.Lee</a:t>
            </a:r>
            <a:r>
              <a:rPr lang="en-US" altLang="ja-JP" dirty="0"/>
              <a:t>, </a:t>
            </a:r>
            <a:r>
              <a:rPr lang="en-US" altLang="ja-JP" dirty="0" err="1"/>
              <a:t>H.Kwon</a:t>
            </a:r>
            <a:r>
              <a:rPr lang="en-US" altLang="ja-JP" dirty="0"/>
              <a:t>, </a:t>
            </a:r>
            <a:r>
              <a:rPr lang="en-US" altLang="ja-JP" dirty="0" err="1"/>
              <a:t>RM.Robinson</a:t>
            </a:r>
            <a:r>
              <a:rPr lang="en-US" altLang="ja-JP" dirty="0"/>
              <a:t>, “Dynamic belief fusion for object detection”, 2016 IEEE Winter Conference on Applications of Computer Vision, 2016</a:t>
            </a:r>
            <a:endParaRPr lang="ja-JP" altLang="ja-JP" dirty="0"/>
          </a:p>
          <a:p>
            <a:pPr lvl="0"/>
            <a:r>
              <a:rPr lang="en-US" altLang="ja-JP" dirty="0" err="1"/>
              <a:t>GK.Verma</a:t>
            </a:r>
            <a:r>
              <a:rPr lang="en-US" altLang="ja-JP" dirty="0"/>
              <a:t>, </a:t>
            </a:r>
            <a:r>
              <a:rPr lang="en-US" altLang="ja-JP" dirty="0" err="1"/>
              <a:t>P.Gupta</a:t>
            </a:r>
            <a:r>
              <a:rPr lang="en-US" altLang="ja-JP" dirty="0"/>
              <a:t>, “Wild Animal Detection Using Deep Convolutional Neural Network”, Proceedings of 2</a:t>
            </a:r>
            <a:r>
              <a:rPr lang="en-US" altLang="ja-JP" baseline="30000" dirty="0"/>
              <a:t>nd</a:t>
            </a:r>
            <a:r>
              <a:rPr lang="en-US" altLang="ja-JP" dirty="0"/>
              <a:t> International Conference on Computer Vision &amp; Image Processing, 2018</a:t>
            </a:r>
            <a:endParaRPr lang="ja-JP" altLang="ja-JP" dirty="0"/>
          </a:p>
          <a:p>
            <a:pPr lvl="0"/>
            <a:r>
              <a:rPr lang="en-US" altLang="ja-JP" dirty="0" err="1"/>
              <a:t>W.Greatwood</a:t>
            </a:r>
            <a:r>
              <a:rPr lang="en-US" altLang="ja-JP" dirty="0"/>
              <a:t> “Visual </a:t>
            </a:r>
            <a:r>
              <a:rPr lang="en-US" altLang="ja-JP" dirty="0" err="1"/>
              <a:t>Localisation</a:t>
            </a:r>
            <a:r>
              <a:rPr lang="en-US" altLang="ja-JP" dirty="0"/>
              <a:t> and Individual Identification of Holstein Friesian Cattle via Deep Learning”, 2017 IEEE International Conference of Computer Vision Workshop, 2017</a:t>
            </a:r>
            <a:endParaRPr lang="ja-JP" altLang="ja-JP" dirty="0"/>
          </a:p>
          <a:p>
            <a:pPr marL="0" indent="0">
              <a:buNone/>
            </a:pPr>
            <a:endParaRPr lang="ja-JP" altLang="ja-JP" dirty="0"/>
          </a:p>
        </p:txBody>
      </p:sp>
    </p:spTree>
    <p:extLst>
      <p:ext uri="{BB962C8B-B14F-4D97-AF65-F5344CB8AC3E}">
        <p14:creationId xmlns:p14="http://schemas.microsoft.com/office/powerpoint/2010/main" val="174921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245C9-0FD2-498B-AA5A-32117669AC06}"/>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86304611-D797-41B8-92C5-0AECFC3C58C4}"/>
              </a:ext>
            </a:extLst>
          </p:cNvPr>
          <p:cNvSpPr>
            <a:spLocks noGrp="1"/>
          </p:cNvSpPr>
          <p:nvPr>
            <p:ph type="subTitle" idx="1"/>
          </p:nvPr>
        </p:nvSpPr>
        <p:spPr/>
        <p:txBody>
          <a:bodyPr/>
          <a:lstStyle/>
          <a:p>
            <a:endParaRPr kumimoji="1" lang="ja-JP" altLang="en-US"/>
          </a:p>
        </p:txBody>
      </p:sp>
      <p:pic>
        <p:nvPicPr>
          <p:cNvPr id="1026" name="Picture 2" descr="ãmachine learningãã®ç»åæ¤ç´¢çµæ">
            <a:extLst>
              <a:ext uri="{FF2B5EF4-FFF2-40B4-BE49-F238E27FC236}">
                <a16:creationId xmlns:a16="http://schemas.microsoft.com/office/drawing/2014/main" id="{69848B92-74F6-4ABD-8ADA-9A55801AE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84"/>
            <a:ext cx="12191999" cy="6891384"/>
          </a:xfrm>
          <a:prstGeom prst="rect">
            <a:avLst/>
          </a:prstGeom>
          <a:noFill/>
          <a:extLst>
            <a:ext uri="{909E8E84-426E-40DD-AFC4-6F175D3DCCD1}">
              <a14:hiddenFill xmlns:a14="http://schemas.microsoft.com/office/drawing/2010/main">
                <a:solidFill>
                  <a:srgbClr val="FFFFFF"/>
                </a:solidFill>
              </a14:hiddenFill>
            </a:ext>
          </a:extLst>
        </p:spPr>
      </p:pic>
      <p:sp>
        <p:nvSpPr>
          <p:cNvPr id="5" name="思考の吹き出し: 雲形 4">
            <a:extLst>
              <a:ext uri="{FF2B5EF4-FFF2-40B4-BE49-F238E27FC236}">
                <a16:creationId xmlns:a16="http://schemas.microsoft.com/office/drawing/2014/main" id="{A5A2D4E4-5D48-422E-B088-B697938FAD5E}"/>
              </a:ext>
            </a:extLst>
          </p:cNvPr>
          <p:cNvSpPr/>
          <p:nvPr/>
        </p:nvSpPr>
        <p:spPr>
          <a:xfrm>
            <a:off x="1" y="584617"/>
            <a:ext cx="4152276" cy="2541224"/>
          </a:xfrm>
          <a:prstGeom prst="cloudCallout">
            <a:avLst>
              <a:gd name="adj1" fmla="val 46826"/>
              <a:gd name="adj2" fmla="val 434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A8DAF4-45AE-4D66-8A0F-15A3575279AC}"/>
              </a:ext>
            </a:extLst>
          </p:cNvPr>
          <p:cNvSpPr txBox="1"/>
          <p:nvPr/>
        </p:nvSpPr>
        <p:spPr>
          <a:xfrm>
            <a:off x="254834" y="1238945"/>
            <a:ext cx="3897443" cy="1077218"/>
          </a:xfrm>
          <a:prstGeom prst="rect">
            <a:avLst/>
          </a:prstGeom>
          <a:noFill/>
        </p:spPr>
        <p:txBody>
          <a:bodyPr wrap="square" rtlCol="0">
            <a:spAutoFit/>
          </a:bodyPr>
          <a:lstStyle/>
          <a:p>
            <a:pPr algn="ctr"/>
            <a:r>
              <a:rPr kumimoji="1" lang="en-US" altLang="ja-JP" sz="3200" dirty="0"/>
              <a:t>What</a:t>
            </a:r>
            <a:r>
              <a:rPr kumimoji="1" lang="ja-JP" altLang="en-US" sz="3200" dirty="0"/>
              <a:t> </a:t>
            </a:r>
            <a:r>
              <a:rPr kumimoji="1" lang="en-US" altLang="ja-JP" sz="3200" dirty="0"/>
              <a:t>is </a:t>
            </a:r>
          </a:p>
          <a:p>
            <a:r>
              <a:rPr lang="en-US" altLang="ja-JP" sz="3200" dirty="0"/>
              <a:t>    Mask RCNN</a:t>
            </a:r>
            <a:r>
              <a:rPr kumimoji="1" lang="en-US" altLang="ja-JP" sz="3200" dirty="0"/>
              <a:t>?</a:t>
            </a:r>
            <a:endParaRPr kumimoji="1" lang="ja-JP" altLang="en-US" sz="3200" dirty="0"/>
          </a:p>
        </p:txBody>
      </p:sp>
    </p:spTree>
    <p:extLst>
      <p:ext uri="{BB962C8B-B14F-4D97-AF65-F5344CB8AC3E}">
        <p14:creationId xmlns:p14="http://schemas.microsoft.com/office/powerpoint/2010/main" val="16339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1707318" cy="795809"/>
          </a:xfrm>
        </p:spPr>
        <p:txBody>
          <a:bodyPr>
            <a:noAutofit/>
          </a:bodyPr>
          <a:lstStyle/>
          <a:p>
            <a:r>
              <a:rPr kumimoji="1" lang="en-US" altLang="ja-JP" dirty="0"/>
              <a:t>Introduction of mask-RCNN</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0" y="1132757"/>
            <a:ext cx="12070830" cy="5456086"/>
          </a:xfrm>
        </p:spPr>
        <p:txBody>
          <a:bodyPr>
            <a:normAutofit/>
          </a:bodyPr>
          <a:lstStyle/>
          <a:p>
            <a:pPr algn="l"/>
            <a:r>
              <a:rPr lang="ja-JP" altLang="en-US" sz="3600" dirty="0"/>
              <a:t>・</a:t>
            </a:r>
            <a:r>
              <a:rPr lang="en-US" altLang="ja-JP" sz="3600" dirty="0"/>
              <a:t>a deep neural network aimed to solve instance  </a:t>
            </a:r>
          </a:p>
          <a:p>
            <a:pPr algn="l"/>
            <a:r>
              <a:rPr lang="en-US" altLang="ja-JP" sz="3600" dirty="0"/>
              <a:t>   segmentation problem in machine learning or </a:t>
            </a:r>
          </a:p>
          <a:p>
            <a:pPr algn="l"/>
            <a:r>
              <a:rPr lang="en-US" altLang="ja-JP" sz="3600" dirty="0"/>
              <a:t>   computer vision.</a:t>
            </a:r>
          </a:p>
          <a:p>
            <a:pPr algn="l"/>
            <a:endParaRPr lang="en-US" altLang="ja-JP" sz="3600" dirty="0"/>
          </a:p>
          <a:p>
            <a:pPr algn="l"/>
            <a:r>
              <a:rPr lang="ja-JP" altLang="en-US" sz="3600" dirty="0"/>
              <a:t>・</a:t>
            </a:r>
            <a:r>
              <a:rPr lang="en-US" altLang="ja-JP" sz="3600" dirty="0"/>
              <a:t>can separate different object in an image or a video.   </a:t>
            </a:r>
          </a:p>
          <a:p>
            <a:pPr algn="l"/>
            <a:r>
              <a:rPr lang="en-US" altLang="ja-JP" sz="3600" dirty="0"/>
              <a:t>    If you give it a image, it gives you the object bounding </a:t>
            </a:r>
          </a:p>
          <a:p>
            <a:pPr algn="l"/>
            <a:r>
              <a:rPr lang="en-US" altLang="ja-JP" sz="3600" dirty="0"/>
              <a:t>    boxes, classes and masks.</a:t>
            </a:r>
          </a:p>
          <a:p>
            <a:pPr algn="l"/>
            <a:endParaRPr lang="en-US" altLang="ja-JP" sz="2800" dirty="0"/>
          </a:p>
          <a:p>
            <a:pPr algn="l"/>
            <a:endParaRPr lang="en-US" altLang="ja-JP" sz="2800" dirty="0"/>
          </a:p>
          <a:p>
            <a:pPr algn="l"/>
            <a:endParaRPr kumimoji="1" lang="en-US" altLang="ja-JP" sz="2800" dirty="0"/>
          </a:p>
        </p:txBody>
      </p:sp>
    </p:spTree>
    <p:extLst>
      <p:ext uri="{BB962C8B-B14F-4D97-AF65-F5344CB8AC3E}">
        <p14:creationId xmlns:p14="http://schemas.microsoft.com/office/powerpoint/2010/main" val="132017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0D30F-8F29-43F7-BC3F-0299E554D72D}"/>
              </a:ext>
            </a:extLst>
          </p:cNvPr>
          <p:cNvSpPr>
            <a:spLocks noGrp="1"/>
          </p:cNvSpPr>
          <p:nvPr>
            <p:ph type="title"/>
          </p:nvPr>
        </p:nvSpPr>
        <p:spPr>
          <a:xfrm>
            <a:off x="1383323" y="82389"/>
            <a:ext cx="10515600" cy="1325563"/>
          </a:xfrm>
        </p:spPr>
        <p:txBody>
          <a:bodyPr/>
          <a:lstStyle/>
          <a:p>
            <a:r>
              <a:rPr lang="en-US" altLang="ja-JP" dirty="0"/>
              <a:t>Introduction of mask-RCNN (</a:t>
            </a:r>
            <a:r>
              <a:rPr lang="en-US" altLang="ja-JP" dirty="0" err="1"/>
              <a:t>cont</a:t>
            </a:r>
            <a:r>
              <a:rPr lang="en-US" altLang="ja-JP" dirty="0"/>
              <a:t>)</a:t>
            </a:r>
            <a:endParaRPr kumimoji="1" lang="ja-JP" altLang="en-US" dirty="0"/>
          </a:p>
        </p:txBody>
      </p:sp>
      <p:pic>
        <p:nvPicPr>
          <p:cNvPr id="4" name="図 3">
            <a:extLst>
              <a:ext uri="{FF2B5EF4-FFF2-40B4-BE49-F238E27FC236}">
                <a16:creationId xmlns:a16="http://schemas.microsoft.com/office/drawing/2014/main" id="{3907BB94-29F9-4DDE-919B-EDDD67511268}"/>
              </a:ext>
            </a:extLst>
          </p:cNvPr>
          <p:cNvPicPr>
            <a:picLocks noChangeAspect="1"/>
          </p:cNvPicPr>
          <p:nvPr/>
        </p:nvPicPr>
        <p:blipFill rotWithShape="1">
          <a:blip r:embed="rId3"/>
          <a:srcRect l="14388" t="42041" r="71837" b="26531"/>
          <a:stretch/>
        </p:blipFill>
        <p:spPr>
          <a:xfrm>
            <a:off x="2348171" y="3746180"/>
            <a:ext cx="1679510" cy="2155373"/>
          </a:xfrm>
          <a:prstGeom prst="rect">
            <a:avLst/>
          </a:prstGeom>
        </p:spPr>
      </p:pic>
      <p:pic>
        <p:nvPicPr>
          <p:cNvPr id="1026" name="Picture 2" descr="https://code.fb.com/wp-content/uploads/2016/08/GEvd1wB3yImDEM8FAL0d0xYAAAAAbj0JAAAB.jpg">
            <a:extLst>
              <a:ext uri="{FF2B5EF4-FFF2-40B4-BE49-F238E27FC236}">
                <a16:creationId xmlns:a16="http://schemas.microsoft.com/office/drawing/2014/main" id="{CB60E6A9-A543-4EB9-87B7-287DEF4B92FC}"/>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121" t="36591" r="68400" b="19469"/>
          <a:stretch/>
        </p:blipFill>
        <p:spPr bwMode="auto">
          <a:xfrm>
            <a:off x="6096000" y="3848950"/>
            <a:ext cx="2848915" cy="848221"/>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1E8998C4-476B-4C82-98C5-1C3BDAAF0F1C}"/>
              </a:ext>
            </a:extLst>
          </p:cNvPr>
          <p:cNvPicPr>
            <a:picLocks noChangeAspect="1"/>
          </p:cNvPicPr>
          <p:nvPr/>
        </p:nvPicPr>
        <p:blipFill rotWithShape="1">
          <a:blip r:embed="rId5"/>
          <a:srcRect l="68522" t="35356" r="1197" b="17776"/>
          <a:stretch/>
        </p:blipFill>
        <p:spPr>
          <a:xfrm>
            <a:off x="6096000" y="4976906"/>
            <a:ext cx="2848915" cy="910651"/>
          </a:xfrm>
          <a:prstGeom prst="rect">
            <a:avLst/>
          </a:prstGeom>
        </p:spPr>
      </p:pic>
      <p:sp>
        <p:nvSpPr>
          <p:cNvPr id="6" name="テキスト ボックス 5">
            <a:extLst>
              <a:ext uri="{FF2B5EF4-FFF2-40B4-BE49-F238E27FC236}">
                <a16:creationId xmlns:a16="http://schemas.microsoft.com/office/drawing/2014/main" id="{6AC487C7-B3C9-4F47-A495-0BB4EC956226}"/>
              </a:ext>
            </a:extLst>
          </p:cNvPr>
          <p:cNvSpPr txBox="1"/>
          <p:nvPr/>
        </p:nvSpPr>
        <p:spPr>
          <a:xfrm>
            <a:off x="35169" y="956447"/>
            <a:ext cx="12344400" cy="2954655"/>
          </a:xfrm>
          <a:prstGeom prst="rect">
            <a:avLst/>
          </a:prstGeom>
          <a:noFill/>
        </p:spPr>
        <p:txBody>
          <a:bodyPr wrap="square" rtlCol="0">
            <a:spAutoFit/>
          </a:bodyPr>
          <a:lstStyle/>
          <a:p>
            <a:r>
              <a:rPr kumimoji="1" lang="ja-JP" altLang="en-US" sz="2800" dirty="0"/>
              <a:t>・</a:t>
            </a:r>
            <a:r>
              <a:rPr kumimoji="1" lang="en-US" altLang="ja-JP" sz="2800" dirty="0"/>
              <a:t>approach to Instance Segmentation</a:t>
            </a:r>
          </a:p>
          <a:p>
            <a:r>
              <a:rPr lang="ja-JP" altLang="en-US" sz="2800" dirty="0"/>
              <a:t>・</a:t>
            </a:r>
            <a:r>
              <a:rPr lang="en-US" altLang="ja-JP" sz="2800" dirty="0"/>
              <a:t>It can do the following things:</a:t>
            </a:r>
          </a:p>
          <a:p>
            <a:r>
              <a:rPr kumimoji="1" lang="en-US" altLang="ja-JP" sz="2800" dirty="0"/>
              <a:t>    1.object detection</a:t>
            </a:r>
          </a:p>
          <a:p>
            <a:r>
              <a:rPr lang="en-US" altLang="ja-JP" sz="2800" dirty="0"/>
              <a:t>    2.Semantic Segmentation</a:t>
            </a:r>
          </a:p>
          <a:p>
            <a:r>
              <a:rPr lang="en-US" altLang="ja-JP" sz="2800" dirty="0"/>
              <a:t>Therefore;</a:t>
            </a:r>
          </a:p>
          <a:p>
            <a:r>
              <a:rPr lang="en-US" altLang="ja-JP" sz="2800" b="1" dirty="0">
                <a:highlight>
                  <a:srgbClr val="FFFF00"/>
                </a:highlight>
              </a:rPr>
              <a:t>Object Detection + Semantic Segmentation = Instance Segmentation </a:t>
            </a:r>
          </a:p>
          <a:p>
            <a:endParaRPr kumimoji="1" lang="ja-JP" altLang="en-US" dirty="0"/>
          </a:p>
        </p:txBody>
      </p:sp>
      <p:sp>
        <p:nvSpPr>
          <p:cNvPr id="7" name="テキスト ボックス 6">
            <a:extLst>
              <a:ext uri="{FF2B5EF4-FFF2-40B4-BE49-F238E27FC236}">
                <a16:creationId xmlns:a16="http://schemas.microsoft.com/office/drawing/2014/main" id="{6FA13E92-8D7F-436A-BD21-1ADEEE7218B9}"/>
              </a:ext>
            </a:extLst>
          </p:cNvPr>
          <p:cNvSpPr txBox="1"/>
          <p:nvPr/>
        </p:nvSpPr>
        <p:spPr>
          <a:xfrm>
            <a:off x="1372473" y="5944614"/>
            <a:ext cx="4255478" cy="830997"/>
          </a:xfrm>
          <a:prstGeom prst="rect">
            <a:avLst/>
          </a:prstGeom>
          <a:noFill/>
        </p:spPr>
        <p:txBody>
          <a:bodyPr wrap="square" rtlCol="0">
            <a:spAutoFit/>
          </a:bodyPr>
          <a:lstStyle/>
          <a:p>
            <a:pPr marL="457200" indent="-457200">
              <a:buAutoNum type="arabicPeriod"/>
            </a:pPr>
            <a:r>
              <a:rPr kumimoji="1" lang="en-US" altLang="ja-JP" sz="2400" dirty="0"/>
              <a:t>Object detection</a:t>
            </a:r>
            <a:r>
              <a:rPr lang="ja-JP" altLang="en-US" sz="2400" dirty="0"/>
              <a:t> </a:t>
            </a:r>
            <a:r>
              <a:rPr lang="en-US" altLang="ja-JP" sz="2400" dirty="0"/>
              <a:t>based</a:t>
            </a:r>
            <a:r>
              <a:rPr lang="ja-JP" altLang="en-US" sz="2400" dirty="0"/>
              <a:t> </a:t>
            </a:r>
            <a:r>
              <a:rPr lang="en-US" altLang="ja-JP" sz="2400" dirty="0"/>
              <a:t>on</a:t>
            </a:r>
            <a:r>
              <a:rPr lang="ja-JP" altLang="en-US" sz="2400" dirty="0"/>
              <a:t> </a:t>
            </a:r>
            <a:r>
              <a:rPr lang="en-US" altLang="ja-JP" sz="2400" dirty="0"/>
              <a:t>faster-RCNN</a:t>
            </a:r>
            <a:endParaRPr kumimoji="1" lang="en-US" altLang="ja-JP" sz="2400" dirty="0"/>
          </a:p>
        </p:txBody>
      </p:sp>
      <p:sp>
        <p:nvSpPr>
          <p:cNvPr id="8" name="正方形/長方形 7">
            <a:extLst>
              <a:ext uri="{FF2B5EF4-FFF2-40B4-BE49-F238E27FC236}">
                <a16:creationId xmlns:a16="http://schemas.microsoft.com/office/drawing/2014/main" id="{A1A0BB99-BADF-4798-9AC1-8B3F29863362}"/>
              </a:ext>
            </a:extLst>
          </p:cNvPr>
          <p:cNvSpPr/>
          <p:nvPr/>
        </p:nvSpPr>
        <p:spPr>
          <a:xfrm>
            <a:off x="5627951" y="6033173"/>
            <a:ext cx="5402441" cy="830997"/>
          </a:xfrm>
          <a:prstGeom prst="rect">
            <a:avLst/>
          </a:prstGeom>
        </p:spPr>
        <p:txBody>
          <a:bodyPr wrap="none">
            <a:spAutoFit/>
          </a:bodyPr>
          <a:lstStyle/>
          <a:p>
            <a:r>
              <a:rPr lang="en-US" altLang="ja-JP" dirty="0"/>
              <a:t>2. </a:t>
            </a:r>
            <a:r>
              <a:rPr lang="en-US" altLang="ja-JP" sz="2400" dirty="0"/>
              <a:t>Semantic segmentation based on </a:t>
            </a:r>
          </a:p>
          <a:p>
            <a:r>
              <a:rPr lang="en-US" altLang="ja-JP" sz="2400" dirty="0"/>
              <a:t>   FCN(fully convolutional network)</a:t>
            </a:r>
            <a:endParaRPr lang="ja-JP" altLang="en-US" sz="2400" dirty="0"/>
          </a:p>
        </p:txBody>
      </p:sp>
    </p:spTree>
    <p:extLst>
      <p:ext uri="{BB962C8B-B14F-4D97-AF65-F5344CB8AC3E}">
        <p14:creationId xmlns:p14="http://schemas.microsoft.com/office/powerpoint/2010/main" val="44091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EAEFE-1D39-48E0-A5BF-91BE899A32F8}"/>
              </a:ext>
            </a:extLst>
          </p:cNvPr>
          <p:cNvSpPr>
            <a:spLocks noGrp="1"/>
          </p:cNvSpPr>
          <p:nvPr>
            <p:ph type="title"/>
          </p:nvPr>
        </p:nvSpPr>
        <p:spPr>
          <a:xfrm>
            <a:off x="997767" y="64552"/>
            <a:ext cx="10515600" cy="975812"/>
          </a:xfrm>
        </p:spPr>
        <p:txBody>
          <a:bodyPr/>
          <a:lstStyle/>
          <a:p>
            <a:r>
              <a:rPr kumimoji="1" lang="en-US" altLang="ja-JP" dirty="0"/>
              <a:t>Explanation of Faster-RCNN and FCN </a:t>
            </a:r>
            <a:endParaRPr kumimoji="1" lang="ja-JP" altLang="en-US" dirty="0"/>
          </a:p>
        </p:txBody>
      </p:sp>
      <p:pic>
        <p:nvPicPr>
          <p:cNvPr id="5" name="コンテンツ プレースホルダー 4">
            <a:extLst>
              <a:ext uri="{FF2B5EF4-FFF2-40B4-BE49-F238E27FC236}">
                <a16:creationId xmlns:a16="http://schemas.microsoft.com/office/drawing/2014/main" id="{60796246-9883-4BFE-BA4F-15581E3890A5}"/>
              </a:ext>
            </a:extLst>
          </p:cNvPr>
          <p:cNvPicPr>
            <a:picLocks noGrp="1" noChangeAspect="1"/>
          </p:cNvPicPr>
          <p:nvPr>
            <p:ph idx="1"/>
          </p:nvPr>
        </p:nvPicPr>
        <p:blipFill rotWithShape="1">
          <a:blip r:embed="rId2"/>
          <a:srcRect l="3490" t="23037" r="70907" b="29594"/>
          <a:stretch/>
        </p:blipFill>
        <p:spPr>
          <a:xfrm>
            <a:off x="678633" y="1200831"/>
            <a:ext cx="4436255" cy="4616806"/>
          </a:xfrm>
          <a:prstGeom prst="rect">
            <a:avLst/>
          </a:prstGeom>
        </p:spPr>
      </p:pic>
      <p:sp>
        <p:nvSpPr>
          <p:cNvPr id="6" name="テキスト ボックス 5">
            <a:extLst>
              <a:ext uri="{FF2B5EF4-FFF2-40B4-BE49-F238E27FC236}">
                <a16:creationId xmlns:a16="http://schemas.microsoft.com/office/drawing/2014/main" id="{FF377266-E049-41CD-BDD8-9CDE4887C63A}"/>
              </a:ext>
            </a:extLst>
          </p:cNvPr>
          <p:cNvSpPr txBox="1"/>
          <p:nvPr/>
        </p:nvSpPr>
        <p:spPr>
          <a:xfrm>
            <a:off x="6107723" y="5890571"/>
            <a:ext cx="6096000" cy="646331"/>
          </a:xfrm>
          <a:prstGeom prst="rect">
            <a:avLst/>
          </a:prstGeom>
          <a:noFill/>
        </p:spPr>
        <p:txBody>
          <a:bodyPr wrap="square" rtlCol="0">
            <a:spAutoFit/>
          </a:bodyPr>
          <a:lstStyle/>
          <a:p>
            <a:r>
              <a:rPr kumimoji="1" lang="en-US" altLang="ja-JP" dirty="0"/>
              <a:t>Fully convolutional networks can efficiently learn to make dense per pixel tasks like semantic segmentation</a:t>
            </a:r>
            <a:endParaRPr kumimoji="1" lang="ja-JP" altLang="en-US" dirty="0"/>
          </a:p>
        </p:txBody>
      </p:sp>
      <p:pic>
        <p:nvPicPr>
          <p:cNvPr id="7" name="図 6">
            <a:extLst>
              <a:ext uri="{FF2B5EF4-FFF2-40B4-BE49-F238E27FC236}">
                <a16:creationId xmlns:a16="http://schemas.microsoft.com/office/drawing/2014/main" id="{2E45048C-8FD2-4890-84A7-234125ACA5C0}"/>
              </a:ext>
            </a:extLst>
          </p:cNvPr>
          <p:cNvPicPr>
            <a:picLocks noChangeAspect="1"/>
          </p:cNvPicPr>
          <p:nvPr/>
        </p:nvPicPr>
        <p:blipFill rotWithShape="1">
          <a:blip r:embed="rId3"/>
          <a:srcRect l="4235" t="26542" r="55144" b="33333"/>
          <a:stretch/>
        </p:blipFill>
        <p:spPr>
          <a:xfrm>
            <a:off x="5326576" y="1820177"/>
            <a:ext cx="6186791" cy="3437624"/>
          </a:xfrm>
          <a:prstGeom prst="rect">
            <a:avLst/>
          </a:prstGeom>
        </p:spPr>
      </p:pic>
      <p:sp>
        <p:nvSpPr>
          <p:cNvPr id="8" name="テキスト ボックス 7">
            <a:extLst>
              <a:ext uri="{FF2B5EF4-FFF2-40B4-BE49-F238E27FC236}">
                <a16:creationId xmlns:a16="http://schemas.microsoft.com/office/drawing/2014/main" id="{789AB7D0-787F-4680-9138-7D1B3DD05E57}"/>
              </a:ext>
            </a:extLst>
          </p:cNvPr>
          <p:cNvSpPr txBox="1"/>
          <p:nvPr/>
        </p:nvSpPr>
        <p:spPr>
          <a:xfrm>
            <a:off x="159567" y="5817637"/>
            <a:ext cx="6096000" cy="923330"/>
          </a:xfrm>
          <a:prstGeom prst="rect">
            <a:avLst/>
          </a:prstGeom>
          <a:noFill/>
        </p:spPr>
        <p:txBody>
          <a:bodyPr wrap="square" rtlCol="0">
            <a:spAutoFit/>
          </a:bodyPr>
          <a:lstStyle/>
          <a:p>
            <a:r>
              <a:rPr kumimoji="1" lang="en-US" altLang="ja-JP" dirty="0"/>
              <a:t>Faster R-CNN uses a CNN feature extractor to extract image features. And then use a CNN region proposal network to create region of interests (</a:t>
            </a:r>
            <a:r>
              <a:rPr kumimoji="1" lang="en-US" altLang="ja-JP" dirty="0" err="1"/>
              <a:t>RoIs</a:t>
            </a:r>
            <a:r>
              <a:rPr kumimoji="1" lang="en-US" altLang="ja-JP" dirty="0"/>
              <a:t>).</a:t>
            </a:r>
            <a:endParaRPr kumimoji="1" lang="ja-JP" altLang="en-US" dirty="0"/>
          </a:p>
        </p:txBody>
      </p:sp>
    </p:spTree>
    <p:extLst>
      <p:ext uri="{BB962C8B-B14F-4D97-AF65-F5344CB8AC3E}">
        <p14:creationId xmlns:p14="http://schemas.microsoft.com/office/powerpoint/2010/main" val="249511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3C2A2-5B71-4281-A03E-FAD96F91E7EA}"/>
              </a:ext>
            </a:extLst>
          </p:cNvPr>
          <p:cNvSpPr>
            <a:spLocks noGrp="1"/>
          </p:cNvSpPr>
          <p:nvPr>
            <p:ph type="title"/>
          </p:nvPr>
        </p:nvSpPr>
        <p:spPr>
          <a:xfrm>
            <a:off x="1488831" y="294787"/>
            <a:ext cx="10515600" cy="1325563"/>
          </a:xfrm>
        </p:spPr>
        <p:txBody>
          <a:bodyPr/>
          <a:lstStyle/>
          <a:p>
            <a:r>
              <a:rPr lang="en-US" altLang="ja-JP" dirty="0"/>
              <a:t>Mask-RCNN Architecture </a:t>
            </a:r>
            <a:endParaRPr kumimoji="1" lang="ja-JP" altLang="en-US" dirty="0"/>
          </a:p>
        </p:txBody>
      </p:sp>
      <p:pic>
        <p:nvPicPr>
          <p:cNvPr id="4" name="コンテンツ プレースホルダー 3">
            <a:extLst>
              <a:ext uri="{FF2B5EF4-FFF2-40B4-BE49-F238E27FC236}">
                <a16:creationId xmlns:a16="http://schemas.microsoft.com/office/drawing/2014/main" id="{A5013394-4359-4475-A7FF-0181695C8482}"/>
              </a:ext>
            </a:extLst>
          </p:cNvPr>
          <p:cNvPicPr>
            <a:picLocks noGrp="1" noChangeAspect="1"/>
          </p:cNvPicPr>
          <p:nvPr>
            <p:ph idx="1"/>
          </p:nvPr>
        </p:nvPicPr>
        <p:blipFill rotWithShape="1">
          <a:blip r:embed="rId3"/>
          <a:srcRect l="45757" t="30786" r="13099" b="29610"/>
          <a:stretch/>
        </p:blipFill>
        <p:spPr>
          <a:xfrm>
            <a:off x="1297037" y="1371600"/>
            <a:ext cx="9214337" cy="4988978"/>
          </a:xfrm>
          <a:prstGeom prst="rect">
            <a:avLst/>
          </a:prstGeom>
        </p:spPr>
      </p:pic>
      <p:sp>
        <p:nvSpPr>
          <p:cNvPr id="5" name="楕円 4">
            <a:extLst>
              <a:ext uri="{FF2B5EF4-FFF2-40B4-BE49-F238E27FC236}">
                <a16:creationId xmlns:a16="http://schemas.microsoft.com/office/drawing/2014/main" id="{5D3BE4C7-072C-4239-9360-31E8C050E5AA}"/>
              </a:ext>
            </a:extLst>
          </p:cNvPr>
          <p:cNvSpPr/>
          <p:nvPr/>
        </p:nvSpPr>
        <p:spPr>
          <a:xfrm>
            <a:off x="6330462" y="1380255"/>
            <a:ext cx="1776732" cy="3991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66F7D17-E993-4385-9FEF-87F711D2D03B}"/>
              </a:ext>
            </a:extLst>
          </p:cNvPr>
          <p:cNvSpPr txBox="1"/>
          <p:nvPr/>
        </p:nvSpPr>
        <p:spPr>
          <a:xfrm>
            <a:off x="8503492" y="697020"/>
            <a:ext cx="1641231" cy="923330"/>
          </a:xfrm>
          <a:prstGeom prst="rect">
            <a:avLst/>
          </a:prstGeom>
          <a:noFill/>
        </p:spPr>
        <p:txBody>
          <a:bodyPr wrap="square" rtlCol="0">
            <a:spAutoFit/>
          </a:bodyPr>
          <a:lstStyle/>
          <a:p>
            <a:r>
              <a:rPr kumimoji="1" lang="en-US" altLang="ja-JP" dirty="0"/>
              <a:t>Fully Convolutional network</a:t>
            </a:r>
            <a:endParaRPr kumimoji="1" lang="ja-JP" altLang="en-US" dirty="0"/>
          </a:p>
        </p:txBody>
      </p:sp>
      <p:cxnSp>
        <p:nvCxnSpPr>
          <p:cNvPr id="8" name="直線矢印コネクタ 7">
            <a:extLst>
              <a:ext uri="{FF2B5EF4-FFF2-40B4-BE49-F238E27FC236}">
                <a16:creationId xmlns:a16="http://schemas.microsoft.com/office/drawing/2014/main" id="{36123886-050F-4E08-9629-9A452772493E}"/>
              </a:ext>
            </a:extLst>
          </p:cNvPr>
          <p:cNvCxnSpPr>
            <a:cxnSpLocks/>
            <a:endCxn id="5" idx="7"/>
          </p:cNvCxnSpPr>
          <p:nvPr/>
        </p:nvCxnSpPr>
        <p:spPr>
          <a:xfrm flipH="1">
            <a:off x="7846998" y="1371600"/>
            <a:ext cx="473285" cy="593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899306F0-ED6C-44A6-BB0B-FF57B3DCBAD6}"/>
              </a:ext>
            </a:extLst>
          </p:cNvPr>
          <p:cNvSpPr/>
          <p:nvPr/>
        </p:nvSpPr>
        <p:spPr>
          <a:xfrm>
            <a:off x="3288324" y="1494555"/>
            <a:ext cx="3019377" cy="386875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33D389-92F3-43F8-B976-ACEA6ED9A4F3}"/>
              </a:ext>
            </a:extLst>
          </p:cNvPr>
          <p:cNvSpPr txBox="1"/>
          <p:nvPr/>
        </p:nvSpPr>
        <p:spPr>
          <a:xfrm>
            <a:off x="3519052" y="1533766"/>
            <a:ext cx="1641231" cy="369332"/>
          </a:xfrm>
          <a:prstGeom prst="rect">
            <a:avLst/>
          </a:prstGeom>
          <a:noFill/>
        </p:spPr>
        <p:txBody>
          <a:bodyPr wrap="square" rtlCol="0">
            <a:spAutoFit/>
          </a:bodyPr>
          <a:lstStyle/>
          <a:p>
            <a:r>
              <a:rPr kumimoji="1" lang="en-US" altLang="ja-JP" dirty="0"/>
              <a:t>Faster</a:t>
            </a:r>
            <a:r>
              <a:rPr lang="en-US" altLang="ja-JP" dirty="0"/>
              <a:t>-RCNN</a:t>
            </a:r>
            <a:endParaRPr kumimoji="1" lang="en-US" altLang="ja-JP" dirty="0"/>
          </a:p>
        </p:txBody>
      </p:sp>
      <p:sp>
        <p:nvSpPr>
          <p:cNvPr id="12" name="テキスト ボックス 11">
            <a:extLst>
              <a:ext uri="{FF2B5EF4-FFF2-40B4-BE49-F238E27FC236}">
                <a16:creationId xmlns:a16="http://schemas.microsoft.com/office/drawing/2014/main" id="{B2AD9F94-8B16-4791-8ED6-E7E0BC616DE6}"/>
              </a:ext>
            </a:extLst>
          </p:cNvPr>
          <p:cNvSpPr txBox="1"/>
          <p:nvPr/>
        </p:nvSpPr>
        <p:spPr>
          <a:xfrm>
            <a:off x="2857844" y="6016808"/>
            <a:ext cx="7420708" cy="539933"/>
          </a:xfrm>
          <a:prstGeom prst="rect">
            <a:avLst/>
          </a:prstGeom>
          <a:noFill/>
        </p:spPr>
        <p:txBody>
          <a:bodyPr wrap="square" rtlCol="0">
            <a:spAutoFit/>
          </a:bodyPr>
          <a:lstStyle/>
          <a:p>
            <a:r>
              <a:rPr kumimoji="1" lang="en-US" altLang="ja-JP" sz="2800" b="1" dirty="0">
                <a:highlight>
                  <a:srgbClr val="FFFF00"/>
                </a:highlight>
              </a:rPr>
              <a:t>Faster-RCNN + FCN = Mask-RCNN</a:t>
            </a:r>
            <a:endParaRPr kumimoji="1" lang="ja-JP" altLang="en-US" sz="2800" b="1" dirty="0">
              <a:highlight>
                <a:srgbClr val="FFFF00"/>
              </a:highlight>
            </a:endParaRPr>
          </a:p>
        </p:txBody>
      </p:sp>
      <p:sp>
        <p:nvSpPr>
          <p:cNvPr id="3" name="テキスト ボックス 2">
            <a:extLst>
              <a:ext uri="{FF2B5EF4-FFF2-40B4-BE49-F238E27FC236}">
                <a16:creationId xmlns:a16="http://schemas.microsoft.com/office/drawing/2014/main" id="{2C8E3AF4-FFA9-4AFA-889C-C72C7C12EB35}"/>
              </a:ext>
            </a:extLst>
          </p:cNvPr>
          <p:cNvSpPr txBox="1"/>
          <p:nvPr/>
        </p:nvSpPr>
        <p:spPr>
          <a:xfrm>
            <a:off x="92662" y="3428931"/>
            <a:ext cx="1776732" cy="2585323"/>
          </a:xfrm>
          <a:prstGeom prst="rect">
            <a:avLst/>
          </a:prstGeom>
          <a:noFill/>
        </p:spPr>
        <p:txBody>
          <a:bodyPr wrap="square" rtlCol="0">
            <a:spAutoFit/>
          </a:bodyPr>
          <a:lstStyle/>
          <a:p>
            <a:r>
              <a:rPr kumimoji="1" lang="en-US" altLang="ja-JP" dirty="0"/>
              <a:t>To fix the </a:t>
            </a:r>
            <a:r>
              <a:rPr kumimoji="1" lang="en-US" altLang="ja-JP" dirty="0" err="1"/>
              <a:t>misallignment</a:t>
            </a:r>
            <a:r>
              <a:rPr kumimoji="1" lang="en-US" altLang="ja-JP" dirty="0"/>
              <a:t> , </a:t>
            </a:r>
            <a:r>
              <a:rPr kumimoji="1" lang="en-US" altLang="ja-JP" dirty="0" err="1"/>
              <a:t>RoIAlign</a:t>
            </a:r>
            <a:endParaRPr kumimoji="1" lang="en-US" altLang="ja-JP" dirty="0"/>
          </a:p>
          <a:p>
            <a:r>
              <a:rPr lang="en-US" altLang="ja-JP" dirty="0"/>
              <a:t>(</a:t>
            </a:r>
            <a:r>
              <a:rPr kumimoji="1" lang="en-US" altLang="ja-JP" dirty="0"/>
              <a:t> quantization-free layer) is used. It preserves exact spatial locations</a:t>
            </a:r>
            <a:endParaRPr kumimoji="1" lang="ja-JP" altLang="en-US" dirty="0"/>
          </a:p>
        </p:txBody>
      </p:sp>
      <p:sp>
        <p:nvSpPr>
          <p:cNvPr id="14" name="テキスト ボックス 13">
            <a:extLst>
              <a:ext uri="{FF2B5EF4-FFF2-40B4-BE49-F238E27FC236}">
                <a16:creationId xmlns:a16="http://schemas.microsoft.com/office/drawing/2014/main" id="{62874DF2-7CA3-454B-9CD4-D055D913C529}"/>
              </a:ext>
            </a:extLst>
          </p:cNvPr>
          <p:cNvSpPr txBox="1"/>
          <p:nvPr/>
        </p:nvSpPr>
        <p:spPr>
          <a:xfrm>
            <a:off x="10135094" y="2958323"/>
            <a:ext cx="2166144" cy="2862322"/>
          </a:xfrm>
          <a:prstGeom prst="rect">
            <a:avLst/>
          </a:prstGeom>
          <a:noFill/>
        </p:spPr>
        <p:txBody>
          <a:bodyPr wrap="square" rtlCol="0">
            <a:spAutoFit/>
          </a:bodyPr>
          <a:lstStyle/>
          <a:p>
            <a:r>
              <a:rPr kumimoji="1" lang="en-US" altLang="ja-JP" dirty="0"/>
              <a:t>Adding a branch for predicting segmentation masks on each Region of Interest, in parallel with the existing branch for classification and </a:t>
            </a:r>
            <a:r>
              <a:rPr kumimoji="1" lang="en-US" altLang="ja-JP" dirty="0" err="1"/>
              <a:t>boundin</a:t>
            </a:r>
            <a:r>
              <a:rPr kumimoji="1" lang="en-US" altLang="ja-JP" dirty="0"/>
              <a:t> </a:t>
            </a:r>
            <a:r>
              <a:rPr kumimoji="1" lang="en-US" altLang="ja-JP" dirty="0" err="1"/>
              <a:t>gbox</a:t>
            </a:r>
            <a:r>
              <a:rPr kumimoji="1" lang="en-US" altLang="ja-JP" dirty="0"/>
              <a:t> regression.</a:t>
            </a:r>
            <a:endParaRPr kumimoji="1" lang="ja-JP" altLang="en-US" dirty="0"/>
          </a:p>
        </p:txBody>
      </p:sp>
    </p:spTree>
    <p:extLst>
      <p:ext uri="{BB962C8B-B14F-4D97-AF65-F5344CB8AC3E}">
        <p14:creationId xmlns:p14="http://schemas.microsoft.com/office/powerpoint/2010/main" val="345581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2502662" cy="795809"/>
          </a:xfrm>
        </p:spPr>
        <p:txBody>
          <a:bodyPr>
            <a:noAutofit/>
          </a:bodyPr>
          <a:lstStyle/>
          <a:p>
            <a:r>
              <a:rPr lang="en-US" altLang="ja-JP" dirty="0"/>
              <a:t>ROI(Region of Interest)</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0" y="1132757"/>
            <a:ext cx="12092473" cy="5456086"/>
          </a:xfrm>
        </p:spPr>
        <p:txBody>
          <a:bodyPr>
            <a:normAutofit/>
          </a:bodyPr>
          <a:lstStyle/>
          <a:p>
            <a:pPr algn="l"/>
            <a:r>
              <a:rPr lang="ja-JP" altLang="en-US" sz="2600" dirty="0"/>
              <a:t>・</a:t>
            </a:r>
            <a:r>
              <a:rPr lang="en-US" altLang="ja-JP" sz="2800" dirty="0"/>
              <a:t>ROI are samples within a dataset identified for a particular purpose. </a:t>
            </a:r>
          </a:p>
          <a:p>
            <a:pPr algn="l"/>
            <a:r>
              <a:rPr lang="en-US" altLang="ja-JP" sz="2800" dirty="0"/>
              <a:t>In ROI, the warping (the process of digitally manipulating an image such that any shapes have been significantly distorted) is digitalized (the below left) as well as the warping (the below right): the cell boundaries of the target feature map are forced to realign with the boundary of the input feature maps. Therefore, each target cells may not be in the same size. </a:t>
            </a:r>
          </a:p>
        </p:txBody>
      </p:sp>
      <p:pic>
        <p:nvPicPr>
          <p:cNvPr id="4" name="図 3">
            <a:extLst>
              <a:ext uri="{FF2B5EF4-FFF2-40B4-BE49-F238E27FC236}">
                <a16:creationId xmlns:a16="http://schemas.microsoft.com/office/drawing/2014/main" id="{AC6714C8-9343-40B8-8523-96963F0AE1DD}"/>
              </a:ext>
            </a:extLst>
          </p:cNvPr>
          <p:cNvPicPr>
            <a:picLocks noChangeAspect="1"/>
          </p:cNvPicPr>
          <p:nvPr/>
        </p:nvPicPr>
        <p:blipFill rotWithShape="1">
          <a:blip r:embed="rId3"/>
          <a:srcRect l="27212" t="17713" r="52480" b="46253"/>
          <a:stretch/>
        </p:blipFill>
        <p:spPr>
          <a:xfrm>
            <a:off x="1740877" y="3763108"/>
            <a:ext cx="2831123" cy="2825736"/>
          </a:xfrm>
          <a:prstGeom prst="rect">
            <a:avLst/>
          </a:prstGeom>
        </p:spPr>
      </p:pic>
      <p:pic>
        <p:nvPicPr>
          <p:cNvPr id="5" name="図 4">
            <a:extLst>
              <a:ext uri="{FF2B5EF4-FFF2-40B4-BE49-F238E27FC236}">
                <a16:creationId xmlns:a16="http://schemas.microsoft.com/office/drawing/2014/main" id="{783D8CA9-5C2F-499A-976A-6777426DC587}"/>
              </a:ext>
            </a:extLst>
          </p:cNvPr>
          <p:cNvPicPr>
            <a:picLocks noChangeAspect="1"/>
          </p:cNvPicPr>
          <p:nvPr/>
        </p:nvPicPr>
        <p:blipFill rotWithShape="1">
          <a:blip r:embed="rId3"/>
          <a:srcRect l="26827" t="56402" r="54039" b="18718"/>
          <a:stretch/>
        </p:blipFill>
        <p:spPr>
          <a:xfrm>
            <a:off x="6096000" y="3959990"/>
            <a:ext cx="3686909" cy="2696644"/>
          </a:xfrm>
          <a:prstGeom prst="rect">
            <a:avLst/>
          </a:prstGeom>
        </p:spPr>
      </p:pic>
    </p:spTree>
    <p:extLst>
      <p:ext uri="{BB962C8B-B14F-4D97-AF65-F5344CB8AC3E}">
        <p14:creationId xmlns:p14="http://schemas.microsoft.com/office/powerpoint/2010/main" val="101016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E66E6-4C07-49A2-B783-14C79A822FFA}"/>
              </a:ext>
            </a:extLst>
          </p:cNvPr>
          <p:cNvSpPr>
            <a:spLocks noGrp="1"/>
          </p:cNvSpPr>
          <p:nvPr>
            <p:ph type="ctrTitle"/>
          </p:nvPr>
        </p:nvSpPr>
        <p:spPr>
          <a:xfrm>
            <a:off x="0" y="269157"/>
            <a:ext cx="12502662" cy="795809"/>
          </a:xfrm>
        </p:spPr>
        <p:txBody>
          <a:bodyPr>
            <a:noAutofit/>
          </a:bodyPr>
          <a:lstStyle/>
          <a:p>
            <a:r>
              <a:rPr lang="en-US" altLang="ja-JP" dirty="0"/>
              <a:t>ROI(Region of Interest) Align</a:t>
            </a:r>
            <a:endParaRPr kumimoji="1" lang="ja-JP" altLang="en-US" dirty="0"/>
          </a:p>
        </p:txBody>
      </p:sp>
      <p:sp>
        <p:nvSpPr>
          <p:cNvPr id="3" name="字幕 2">
            <a:extLst>
              <a:ext uri="{FF2B5EF4-FFF2-40B4-BE49-F238E27FC236}">
                <a16:creationId xmlns:a16="http://schemas.microsoft.com/office/drawing/2014/main" id="{B433C939-5902-42D8-B153-76A715E1C549}"/>
              </a:ext>
            </a:extLst>
          </p:cNvPr>
          <p:cNvSpPr>
            <a:spLocks noGrp="1"/>
          </p:cNvSpPr>
          <p:nvPr>
            <p:ph type="subTitle" idx="1"/>
          </p:nvPr>
        </p:nvSpPr>
        <p:spPr>
          <a:xfrm>
            <a:off x="0" y="1132757"/>
            <a:ext cx="12092473" cy="5456086"/>
          </a:xfrm>
        </p:spPr>
        <p:txBody>
          <a:bodyPr>
            <a:normAutofit/>
          </a:bodyPr>
          <a:lstStyle/>
          <a:p>
            <a:pPr algn="l"/>
            <a:r>
              <a:rPr lang="ja-JP" altLang="en-US" sz="2600" dirty="0"/>
              <a:t>・</a:t>
            </a:r>
            <a:r>
              <a:rPr lang="en-US" altLang="ja-JP" dirty="0"/>
              <a:t>Mask R-CNN uses </a:t>
            </a:r>
            <a:r>
              <a:rPr lang="en-US" altLang="ja-JP" b="1" dirty="0"/>
              <a:t>ROI Align </a:t>
            </a:r>
            <a:r>
              <a:rPr lang="en-US" altLang="ja-JP" dirty="0"/>
              <a:t>which does not digitalize the boundary of the cells (below left) and try to make every target cell to have the same size (below right). It also applies interpolation to calculate the feature map values within the cell better. For example, by applying interpolation</a:t>
            </a:r>
            <a:r>
              <a:rPr lang="ja-JP" altLang="en-US" dirty="0"/>
              <a:t> </a:t>
            </a:r>
            <a:r>
              <a:rPr lang="en-US" altLang="ja-JP" dirty="0"/>
              <a:t>(filling</a:t>
            </a:r>
            <a:r>
              <a:rPr lang="ja-JP" altLang="en-US" dirty="0"/>
              <a:t> </a:t>
            </a:r>
            <a:r>
              <a:rPr lang="en-US" altLang="ja-JP" dirty="0"/>
              <a:t>in</a:t>
            </a:r>
            <a:r>
              <a:rPr lang="ja-JP" altLang="en-US" dirty="0"/>
              <a:t> </a:t>
            </a:r>
            <a:r>
              <a:rPr lang="en-US" altLang="ja-JP" dirty="0"/>
              <a:t>frames</a:t>
            </a:r>
            <a:r>
              <a:rPr lang="ja-JP" altLang="en-US" dirty="0"/>
              <a:t> </a:t>
            </a:r>
            <a:r>
              <a:rPr lang="en-US" altLang="ja-JP" dirty="0"/>
              <a:t>between the key frames), the maximum feature value is changed from 0.8 to 0.88 now.</a:t>
            </a:r>
            <a:endParaRPr kumimoji="1" lang="en-US" altLang="ja-JP" sz="2600" dirty="0"/>
          </a:p>
          <a:p>
            <a:pPr algn="l"/>
            <a:r>
              <a:rPr kumimoji="1" lang="ja-JP" altLang="en-US" sz="2600" dirty="0"/>
              <a:t>・</a:t>
            </a:r>
            <a:r>
              <a:rPr kumimoji="1" lang="en-US" altLang="ja-JP" sz="2600" dirty="0"/>
              <a:t>In</a:t>
            </a:r>
            <a:r>
              <a:rPr kumimoji="1" lang="ja-JP" altLang="en-US" sz="2600" dirty="0"/>
              <a:t> </a:t>
            </a:r>
            <a:r>
              <a:rPr kumimoji="1" lang="en-US" altLang="ja-JP" sz="2600" dirty="0"/>
              <a:t>short,</a:t>
            </a:r>
            <a:r>
              <a:rPr kumimoji="1" lang="ja-JP" altLang="en-US" sz="2600" dirty="0"/>
              <a:t> </a:t>
            </a:r>
            <a:r>
              <a:rPr kumimoji="1" lang="en-US" altLang="ja-JP" sz="2600" b="1" dirty="0">
                <a:highlight>
                  <a:srgbClr val="FFFF00"/>
                </a:highlight>
              </a:rPr>
              <a:t>ROI Align makes significant improvements in the accuracy</a:t>
            </a:r>
            <a:r>
              <a:rPr kumimoji="1" lang="en-US" altLang="ja-JP" sz="2600" dirty="0"/>
              <a:t>.</a:t>
            </a:r>
            <a:endParaRPr kumimoji="1" lang="en-US" altLang="ja-JP" sz="2800" dirty="0"/>
          </a:p>
        </p:txBody>
      </p:sp>
      <p:pic>
        <p:nvPicPr>
          <p:cNvPr id="6" name="図 5">
            <a:extLst>
              <a:ext uri="{FF2B5EF4-FFF2-40B4-BE49-F238E27FC236}">
                <a16:creationId xmlns:a16="http://schemas.microsoft.com/office/drawing/2014/main" id="{D7B515EC-B2DD-4E7D-A2A4-B87B47C1B87D}"/>
              </a:ext>
            </a:extLst>
          </p:cNvPr>
          <p:cNvPicPr>
            <a:picLocks noChangeAspect="1"/>
          </p:cNvPicPr>
          <p:nvPr/>
        </p:nvPicPr>
        <p:blipFill rotWithShape="1">
          <a:blip r:embed="rId3"/>
          <a:srcRect l="50168" t="16518" r="26154" b="42307"/>
          <a:stretch/>
        </p:blipFill>
        <p:spPr>
          <a:xfrm>
            <a:off x="976198" y="3571859"/>
            <a:ext cx="3243993" cy="3173168"/>
          </a:xfrm>
          <a:prstGeom prst="rect">
            <a:avLst/>
          </a:prstGeom>
        </p:spPr>
      </p:pic>
      <p:pic>
        <p:nvPicPr>
          <p:cNvPr id="7" name="図 6">
            <a:extLst>
              <a:ext uri="{FF2B5EF4-FFF2-40B4-BE49-F238E27FC236}">
                <a16:creationId xmlns:a16="http://schemas.microsoft.com/office/drawing/2014/main" id="{58DCDC98-160A-418B-B0D7-F7B1DA8098D2}"/>
              </a:ext>
            </a:extLst>
          </p:cNvPr>
          <p:cNvPicPr>
            <a:picLocks noChangeAspect="1"/>
          </p:cNvPicPr>
          <p:nvPr/>
        </p:nvPicPr>
        <p:blipFill rotWithShape="1">
          <a:blip r:embed="rId4"/>
          <a:srcRect l="27404" t="62564" r="52981" b="11538"/>
          <a:stretch/>
        </p:blipFill>
        <p:spPr>
          <a:xfrm>
            <a:off x="6096000" y="3429000"/>
            <a:ext cx="4254842" cy="3159843"/>
          </a:xfrm>
          <a:prstGeom prst="rect">
            <a:avLst/>
          </a:prstGeom>
        </p:spPr>
      </p:pic>
    </p:spTree>
    <p:extLst>
      <p:ext uri="{BB962C8B-B14F-4D97-AF65-F5344CB8AC3E}">
        <p14:creationId xmlns:p14="http://schemas.microsoft.com/office/powerpoint/2010/main" val="1651636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35687</TotalTime>
  <Words>1955</Words>
  <Application>Microsoft Office PowerPoint</Application>
  <PresentationFormat>ワイド画面</PresentationFormat>
  <Paragraphs>183</Paragraphs>
  <Slides>23</Slides>
  <Notes>15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Animal Detection Based on  mask-RCNN and COCOdataset</vt:lpstr>
      <vt:lpstr>The Table of Content</vt:lpstr>
      <vt:lpstr>PowerPoint プレゼンテーション</vt:lpstr>
      <vt:lpstr>Introduction of mask-RCNN</vt:lpstr>
      <vt:lpstr>Introduction of mask-RCNN (cont)</vt:lpstr>
      <vt:lpstr>Explanation of Faster-RCNN and FCN </vt:lpstr>
      <vt:lpstr>Mask-RCNN Architecture </vt:lpstr>
      <vt:lpstr>ROI(Region of Interest)</vt:lpstr>
      <vt:lpstr>ROI(Region of Interest) Align</vt:lpstr>
      <vt:lpstr>Introduction of mask-RCNN(In detail)</vt:lpstr>
      <vt:lpstr>Introduction of Haar Cascades</vt:lpstr>
      <vt:lpstr>Data Set</vt:lpstr>
      <vt:lpstr>Comparison between our algorithm and others</vt:lpstr>
      <vt:lpstr>Comparison between our algorithm and others (cont)</vt:lpstr>
      <vt:lpstr>Innovative part</vt:lpstr>
      <vt:lpstr>Demonstration</vt:lpstr>
      <vt:lpstr>Simulation Results</vt:lpstr>
      <vt:lpstr>Conclusion</vt:lpstr>
      <vt:lpstr>Future Plan</vt:lpstr>
      <vt:lpstr>Reference</vt:lpstr>
      <vt:lpstr>Reference(cont)</vt:lpstr>
      <vt:lpstr>Reference(cont)</vt:lpstr>
      <vt:lpstr>Reference(cont)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Medical Image Diagnosis Support System and Apprication of the AI in Biomedical Image Processing</dc:title>
  <dc:creator>k</dc:creator>
  <cp:lastModifiedBy>k</cp:lastModifiedBy>
  <cp:revision>303</cp:revision>
  <dcterms:created xsi:type="dcterms:W3CDTF">2018-10-03T15:12:13Z</dcterms:created>
  <dcterms:modified xsi:type="dcterms:W3CDTF">2018-11-29T18:04:17Z</dcterms:modified>
</cp:coreProperties>
</file>