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 id="2147483664" r:id="rId7"/>
    <p:sldMasterId id="214748366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 id="411" r:id="rId165"/>
    <p:sldId id="412" r:id="rId166"/>
    <p:sldId id="413" r:id="rId167"/>
    <p:sldId id="414" r:id="rId168"/>
    <p:sldId id="415" r:id="rId169"/>
    <p:sldId id="416" r:id="rId170"/>
    <p:sldId id="417" r:id="rId171"/>
    <p:sldId id="418" r:id="rId172"/>
    <p:sldId id="419" r:id="rId173"/>
    <p:sldId id="420" r:id="rId174"/>
    <p:sldId id="421" r:id="rId175"/>
    <p:sldId id="422" r:id="rId176"/>
    <p:sldId id="423" r:id="rId177"/>
    <p:sldId id="424" r:id="rId178"/>
    <p:sldId id="425" r:id="rId179"/>
    <p:sldId id="426" r:id="rId180"/>
    <p:sldId id="427" r:id="rId181"/>
    <p:sldId id="428" r:id="rId182"/>
    <p:sldId id="429" r:id="rId183"/>
    <p:sldId id="430" r:id="rId184"/>
    <p:sldId id="431" r:id="rId185"/>
    <p:sldId id="432" r:id="rId186"/>
    <p:sldId id="433" r:id="rId187"/>
    <p:sldId id="434" r:id="rId188"/>
    <p:sldId id="435" r:id="rId189"/>
    <p:sldId id="436" r:id="rId190"/>
    <p:sldId id="437" r:id="rId191"/>
    <p:sldId id="438" r:id="rId192"/>
    <p:sldId id="439" r:id="rId193"/>
    <p:sldId id="440" r:id="rId194"/>
    <p:sldId id="441" r:id="rId195"/>
    <p:sldId id="442" r:id="rId196"/>
    <p:sldId id="443" r:id="rId197"/>
    <p:sldId id="444" r:id="rId198"/>
    <p:sldId id="445" r:id="rId199"/>
    <p:sldId id="446" r:id="rId200"/>
    <p:sldId id="447" r:id="rId201"/>
    <p:sldId id="448" r:id="rId202"/>
    <p:sldId id="449" r:id="rId203"/>
    <p:sldId id="450" r:id="rId204"/>
    <p:sldId id="451" r:id="rId205"/>
    <p:sldId id="452" r:id="rId206"/>
    <p:sldId id="453" r:id="rId207"/>
    <p:sldId id="454" r:id="rId208"/>
    <p:sldId id="455" r:id="rId209"/>
    <p:sldId id="456" r:id="rId210"/>
    <p:sldId id="457" r:id="rId211"/>
    <p:sldId id="458" r:id="rId212"/>
    <p:sldId id="459" r:id="rId213"/>
    <p:sldId id="460" r:id="rId214"/>
    <p:sldId id="461" r:id="rId215"/>
    <p:sldId id="462" r:id="rId216"/>
    <p:sldId id="463" r:id="rId217"/>
    <p:sldId id="464" r:id="rId218"/>
    <p:sldId id="465" r:id="rId219"/>
    <p:sldId id="466" r:id="rId220"/>
    <p:sldId id="467" r:id="rId221"/>
    <p:sldId id="468" r:id="rId222"/>
    <p:sldId id="469" r:id="rId223"/>
    <p:sldId id="470" r:id="rId224"/>
    <p:sldId id="471" r:id="rId225"/>
    <p:sldId id="472" r:id="rId226"/>
  </p:sldIdLst>
  <p:sldSz cy="6859575" cx="10440975"/>
  <p:notesSz cx="9309100" cy="6954825"/>
  <p:embeddedFontLst>
    <p:embeddedFont>
      <p:font typeface="Garamond"/>
      <p:regular r:id="rId227"/>
      <p:bold r:id="rId228"/>
      <p:italic r:id="rId229"/>
      <p:boldItalic r:id="rId230"/>
    </p:embeddedFont>
    <p:embeddedFont>
      <p:font typeface="Tahoma"/>
      <p:regular r:id="rId231"/>
      <p:bold r:id="rId2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000000"/>
          </p15:clr>
        </p15:guide>
        <p15:guide id="2" pos="328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340389-34E1-4281-84FD-1D897B171FFE}">
  <a:tblStyle styleId="{26340389-34E1-4281-84FD-1D897B171F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328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190" Type="http://schemas.openxmlformats.org/officeDocument/2006/relationships/slide" Target="slides/slide18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194" Type="http://schemas.openxmlformats.org/officeDocument/2006/relationships/slide" Target="slides/slide185.xml"/><Relationship Id="rId43" Type="http://schemas.openxmlformats.org/officeDocument/2006/relationships/slide" Target="slides/slide34.xml"/><Relationship Id="rId193" Type="http://schemas.openxmlformats.org/officeDocument/2006/relationships/slide" Target="slides/slide184.xml"/><Relationship Id="rId46" Type="http://schemas.openxmlformats.org/officeDocument/2006/relationships/slide" Target="slides/slide37.xml"/><Relationship Id="rId192" Type="http://schemas.openxmlformats.org/officeDocument/2006/relationships/slide" Target="slides/slide183.xml"/><Relationship Id="rId45" Type="http://schemas.openxmlformats.org/officeDocument/2006/relationships/slide" Target="slides/slide36.xml"/><Relationship Id="rId191" Type="http://schemas.openxmlformats.org/officeDocument/2006/relationships/slide" Target="slides/slide182.xml"/><Relationship Id="rId48" Type="http://schemas.openxmlformats.org/officeDocument/2006/relationships/slide" Target="slides/slide39.xml"/><Relationship Id="rId187" Type="http://schemas.openxmlformats.org/officeDocument/2006/relationships/slide" Target="slides/slide178.xml"/><Relationship Id="rId47" Type="http://schemas.openxmlformats.org/officeDocument/2006/relationships/slide" Target="slides/slide38.xml"/><Relationship Id="rId186" Type="http://schemas.openxmlformats.org/officeDocument/2006/relationships/slide" Target="slides/slide177.xml"/><Relationship Id="rId185" Type="http://schemas.openxmlformats.org/officeDocument/2006/relationships/slide" Target="slides/slide176.xml"/><Relationship Id="rId49" Type="http://schemas.openxmlformats.org/officeDocument/2006/relationships/slide" Target="slides/slide40.xml"/><Relationship Id="rId184" Type="http://schemas.openxmlformats.org/officeDocument/2006/relationships/slide" Target="slides/slide175.xml"/><Relationship Id="rId189" Type="http://schemas.openxmlformats.org/officeDocument/2006/relationships/slide" Target="slides/slide180.xml"/><Relationship Id="rId188" Type="http://schemas.openxmlformats.org/officeDocument/2006/relationships/slide" Target="slides/slide179.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183" Type="http://schemas.openxmlformats.org/officeDocument/2006/relationships/slide" Target="slides/slide174.xml"/><Relationship Id="rId32" Type="http://schemas.openxmlformats.org/officeDocument/2006/relationships/slide" Target="slides/slide23.xml"/><Relationship Id="rId182" Type="http://schemas.openxmlformats.org/officeDocument/2006/relationships/slide" Target="slides/slide173.xml"/><Relationship Id="rId35" Type="http://schemas.openxmlformats.org/officeDocument/2006/relationships/slide" Target="slides/slide26.xml"/><Relationship Id="rId181" Type="http://schemas.openxmlformats.org/officeDocument/2006/relationships/slide" Target="slides/slide172.xml"/><Relationship Id="rId34" Type="http://schemas.openxmlformats.org/officeDocument/2006/relationships/slide" Target="slides/slide25.xml"/><Relationship Id="rId180" Type="http://schemas.openxmlformats.org/officeDocument/2006/relationships/slide" Target="slides/slide171.xml"/><Relationship Id="rId37" Type="http://schemas.openxmlformats.org/officeDocument/2006/relationships/slide" Target="slides/slide28.xml"/><Relationship Id="rId176" Type="http://schemas.openxmlformats.org/officeDocument/2006/relationships/slide" Target="slides/slide167.xml"/><Relationship Id="rId36" Type="http://schemas.openxmlformats.org/officeDocument/2006/relationships/slide" Target="slides/slide27.xml"/><Relationship Id="rId175" Type="http://schemas.openxmlformats.org/officeDocument/2006/relationships/slide" Target="slides/slide166.xml"/><Relationship Id="rId39" Type="http://schemas.openxmlformats.org/officeDocument/2006/relationships/slide" Target="slides/slide30.xml"/><Relationship Id="rId174" Type="http://schemas.openxmlformats.org/officeDocument/2006/relationships/slide" Target="slides/slide165.xml"/><Relationship Id="rId38" Type="http://schemas.openxmlformats.org/officeDocument/2006/relationships/slide" Target="slides/slide29.xml"/><Relationship Id="rId173" Type="http://schemas.openxmlformats.org/officeDocument/2006/relationships/slide" Target="slides/slide164.xml"/><Relationship Id="rId179" Type="http://schemas.openxmlformats.org/officeDocument/2006/relationships/slide" Target="slides/slide170.xml"/><Relationship Id="rId178" Type="http://schemas.openxmlformats.org/officeDocument/2006/relationships/slide" Target="slides/slide169.xml"/><Relationship Id="rId177" Type="http://schemas.openxmlformats.org/officeDocument/2006/relationships/slide" Target="slides/slide168.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98" Type="http://schemas.openxmlformats.org/officeDocument/2006/relationships/slide" Target="slides/slide189.xml"/><Relationship Id="rId14" Type="http://schemas.openxmlformats.org/officeDocument/2006/relationships/slide" Target="slides/slide5.xml"/><Relationship Id="rId197" Type="http://schemas.openxmlformats.org/officeDocument/2006/relationships/slide" Target="slides/slide188.xml"/><Relationship Id="rId17" Type="http://schemas.openxmlformats.org/officeDocument/2006/relationships/slide" Target="slides/slide8.xml"/><Relationship Id="rId196" Type="http://schemas.openxmlformats.org/officeDocument/2006/relationships/slide" Target="slides/slide187.xml"/><Relationship Id="rId16" Type="http://schemas.openxmlformats.org/officeDocument/2006/relationships/slide" Target="slides/slide7.xml"/><Relationship Id="rId195" Type="http://schemas.openxmlformats.org/officeDocument/2006/relationships/slide" Target="slides/slide186.xml"/><Relationship Id="rId19" Type="http://schemas.openxmlformats.org/officeDocument/2006/relationships/slide" Target="slides/slide10.xml"/><Relationship Id="rId18" Type="http://schemas.openxmlformats.org/officeDocument/2006/relationships/slide" Target="slides/slide9.xml"/><Relationship Id="rId199" Type="http://schemas.openxmlformats.org/officeDocument/2006/relationships/slide" Target="slides/slide190.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150" Type="http://schemas.openxmlformats.org/officeDocument/2006/relationships/slide" Target="slides/slide141.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0.xml"/><Relationship Id="rId4" Type="http://schemas.openxmlformats.org/officeDocument/2006/relationships/tableStyles" Target="tableStyles.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slideMaster" Target="slideMasters/slideMaster1.xml"/><Relationship Id="rId147" Type="http://schemas.openxmlformats.org/officeDocument/2006/relationships/slide" Target="slides/slide138.xml"/><Relationship Id="rId6" Type="http://schemas.openxmlformats.org/officeDocument/2006/relationships/slideMaster" Target="slideMasters/slideMaster2.xml"/><Relationship Id="rId146" Type="http://schemas.openxmlformats.org/officeDocument/2006/relationships/slide" Target="slides/slide137.xml"/><Relationship Id="rId7" Type="http://schemas.openxmlformats.org/officeDocument/2006/relationships/slideMaster" Target="slideMasters/slideMaster3.xml"/><Relationship Id="rId145" Type="http://schemas.openxmlformats.org/officeDocument/2006/relationships/slide" Target="slides/slide136.xml"/><Relationship Id="rId8" Type="http://schemas.openxmlformats.org/officeDocument/2006/relationships/slideMaster" Target="slideMasters/slideMaster4.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172" Type="http://schemas.openxmlformats.org/officeDocument/2006/relationships/slide" Target="slides/slide163.xml"/><Relationship Id="rId65" Type="http://schemas.openxmlformats.org/officeDocument/2006/relationships/slide" Target="slides/slide56.xml"/><Relationship Id="rId171" Type="http://schemas.openxmlformats.org/officeDocument/2006/relationships/slide" Target="slides/slide162.xml"/><Relationship Id="rId68" Type="http://schemas.openxmlformats.org/officeDocument/2006/relationships/slide" Target="slides/slide59.xml"/><Relationship Id="rId170" Type="http://schemas.openxmlformats.org/officeDocument/2006/relationships/slide" Target="slides/slide161.xml"/><Relationship Id="rId67" Type="http://schemas.openxmlformats.org/officeDocument/2006/relationships/slide" Target="slides/slide58.xml"/><Relationship Id="rId60" Type="http://schemas.openxmlformats.org/officeDocument/2006/relationships/slide" Target="slides/slide51.xml"/><Relationship Id="rId165" Type="http://schemas.openxmlformats.org/officeDocument/2006/relationships/slide" Target="slides/slide156.xml"/><Relationship Id="rId69" Type="http://schemas.openxmlformats.org/officeDocument/2006/relationships/slide" Target="slides/slide60.xml"/><Relationship Id="rId164" Type="http://schemas.openxmlformats.org/officeDocument/2006/relationships/slide" Target="slides/slide155.xml"/><Relationship Id="rId163" Type="http://schemas.openxmlformats.org/officeDocument/2006/relationships/slide" Target="slides/slide154.xml"/><Relationship Id="rId162" Type="http://schemas.openxmlformats.org/officeDocument/2006/relationships/slide" Target="slides/slide153.xml"/><Relationship Id="rId169" Type="http://schemas.openxmlformats.org/officeDocument/2006/relationships/slide" Target="slides/slide160.xml"/><Relationship Id="rId168" Type="http://schemas.openxmlformats.org/officeDocument/2006/relationships/slide" Target="slides/slide159.xml"/><Relationship Id="rId167" Type="http://schemas.openxmlformats.org/officeDocument/2006/relationships/slide" Target="slides/slide158.xml"/><Relationship Id="rId166" Type="http://schemas.openxmlformats.org/officeDocument/2006/relationships/slide" Target="slides/slide157.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161" Type="http://schemas.openxmlformats.org/officeDocument/2006/relationships/slide" Target="slides/slide152.xml"/><Relationship Id="rId54" Type="http://schemas.openxmlformats.org/officeDocument/2006/relationships/slide" Target="slides/slide45.xml"/><Relationship Id="rId160" Type="http://schemas.openxmlformats.org/officeDocument/2006/relationships/slide" Target="slides/slide151.xml"/><Relationship Id="rId57" Type="http://schemas.openxmlformats.org/officeDocument/2006/relationships/slide" Target="slides/slide48.xml"/><Relationship Id="rId56" Type="http://schemas.openxmlformats.org/officeDocument/2006/relationships/slide" Target="slides/slide47.xml"/><Relationship Id="rId159" Type="http://schemas.openxmlformats.org/officeDocument/2006/relationships/slide" Target="slides/slide150.xml"/><Relationship Id="rId59" Type="http://schemas.openxmlformats.org/officeDocument/2006/relationships/slide" Target="slides/slide50.xml"/><Relationship Id="rId154" Type="http://schemas.openxmlformats.org/officeDocument/2006/relationships/slide" Target="slides/slide145.xml"/><Relationship Id="rId58" Type="http://schemas.openxmlformats.org/officeDocument/2006/relationships/slide" Target="slides/slide49.xml"/><Relationship Id="rId153" Type="http://schemas.openxmlformats.org/officeDocument/2006/relationships/slide" Target="slides/slide144.xml"/><Relationship Id="rId152" Type="http://schemas.openxmlformats.org/officeDocument/2006/relationships/slide" Target="slides/slide143.xml"/><Relationship Id="rId151" Type="http://schemas.openxmlformats.org/officeDocument/2006/relationships/slide" Target="slides/slide142.xml"/><Relationship Id="rId158" Type="http://schemas.openxmlformats.org/officeDocument/2006/relationships/slide" Target="slides/slide149.xml"/><Relationship Id="rId157" Type="http://schemas.openxmlformats.org/officeDocument/2006/relationships/slide" Target="slides/slide148.xml"/><Relationship Id="rId156" Type="http://schemas.openxmlformats.org/officeDocument/2006/relationships/slide" Target="slides/slide147.xml"/><Relationship Id="rId155" Type="http://schemas.openxmlformats.org/officeDocument/2006/relationships/slide" Target="slides/slide146.xml"/><Relationship Id="rId107" Type="http://schemas.openxmlformats.org/officeDocument/2006/relationships/slide" Target="slides/slide98.xml"/><Relationship Id="rId228" Type="http://schemas.openxmlformats.org/officeDocument/2006/relationships/font" Target="fonts/Garamond-bold.fntdata"/><Relationship Id="rId106" Type="http://schemas.openxmlformats.org/officeDocument/2006/relationships/slide" Target="slides/slide97.xml"/><Relationship Id="rId227" Type="http://schemas.openxmlformats.org/officeDocument/2006/relationships/font" Target="fonts/Garamond-regular.fntdata"/><Relationship Id="rId105" Type="http://schemas.openxmlformats.org/officeDocument/2006/relationships/slide" Target="slides/slide96.xml"/><Relationship Id="rId226" Type="http://schemas.openxmlformats.org/officeDocument/2006/relationships/slide" Target="slides/slide217.xml"/><Relationship Id="rId104" Type="http://schemas.openxmlformats.org/officeDocument/2006/relationships/slide" Target="slides/slide95.xml"/><Relationship Id="rId225" Type="http://schemas.openxmlformats.org/officeDocument/2006/relationships/slide" Target="slides/slide216.xml"/><Relationship Id="rId109" Type="http://schemas.openxmlformats.org/officeDocument/2006/relationships/slide" Target="slides/slide100.xml"/><Relationship Id="rId108" Type="http://schemas.openxmlformats.org/officeDocument/2006/relationships/slide" Target="slides/slide99.xml"/><Relationship Id="rId229" Type="http://schemas.openxmlformats.org/officeDocument/2006/relationships/font" Target="fonts/Garamond-italic.fntdata"/><Relationship Id="rId220" Type="http://schemas.openxmlformats.org/officeDocument/2006/relationships/slide" Target="slides/slide211.xml"/><Relationship Id="rId103" Type="http://schemas.openxmlformats.org/officeDocument/2006/relationships/slide" Target="slides/slide94.xml"/><Relationship Id="rId224" Type="http://schemas.openxmlformats.org/officeDocument/2006/relationships/slide" Target="slides/slide215.xml"/><Relationship Id="rId102" Type="http://schemas.openxmlformats.org/officeDocument/2006/relationships/slide" Target="slides/slide93.xml"/><Relationship Id="rId223" Type="http://schemas.openxmlformats.org/officeDocument/2006/relationships/slide" Target="slides/slide214.xml"/><Relationship Id="rId101" Type="http://schemas.openxmlformats.org/officeDocument/2006/relationships/slide" Target="slides/slide92.xml"/><Relationship Id="rId222" Type="http://schemas.openxmlformats.org/officeDocument/2006/relationships/slide" Target="slides/slide213.xml"/><Relationship Id="rId100" Type="http://schemas.openxmlformats.org/officeDocument/2006/relationships/slide" Target="slides/slide91.xml"/><Relationship Id="rId221" Type="http://schemas.openxmlformats.org/officeDocument/2006/relationships/slide" Target="slides/slide212.xml"/><Relationship Id="rId217" Type="http://schemas.openxmlformats.org/officeDocument/2006/relationships/slide" Target="slides/slide208.xml"/><Relationship Id="rId216" Type="http://schemas.openxmlformats.org/officeDocument/2006/relationships/slide" Target="slides/slide207.xml"/><Relationship Id="rId215" Type="http://schemas.openxmlformats.org/officeDocument/2006/relationships/slide" Target="slides/slide206.xml"/><Relationship Id="rId214" Type="http://schemas.openxmlformats.org/officeDocument/2006/relationships/slide" Target="slides/slide205.xml"/><Relationship Id="rId219" Type="http://schemas.openxmlformats.org/officeDocument/2006/relationships/slide" Target="slides/slide210.xml"/><Relationship Id="rId218" Type="http://schemas.openxmlformats.org/officeDocument/2006/relationships/slide" Target="slides/slide209.xml"/><Relationship Id="rId213" Type="http://schemas.openxmlformats.org/officeDocument/2006/relationships/slide" Target="slides/slide204.xml"/><Relationship Id="rId212" Type="http://schemas.openxmlformats.org/officeDocument/2006/relationships/slide" Target="slides/slide203.xml"/><Relationship Id="rId211" Type="http://schemas.openxmlformats.org/officeDocument/2006/relationships/slide" Target="slides/slide202.xml"/><Relationship Id="rId210" Type="http://schemas.openxmlformats.org/officeDocument/2006/relationships/slide" Target="slides/slide201.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1" Type="http://schemas.openxmlformats.org/officeDocument/2006/relationships/slide" Target="slides/slide112.xml"/><Relationship Id="rId120" Type="http://schemas.openxmlformats.org/officeDocument/2006/relationships/slide" Target="slides/slide111.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99" Type="http://schemas.openxmlformats.org/officeDocument/2006/relationships/slide" Target="slides/slide90.xml"/><Relationship Id="rId98" Type="http://schemas.openxmlformats.org/officeDocument/2006/relationships/slide" Target="slides/slide89.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10" Type="http://schemas.openxmlformats.org/officeDocument/2006/relationships/slide" Target="slides/slide101.xml"/><Relationship Id="rId231" Type="http://schemas.openxmlformats.org/officeDocument/2006/relationships/font" Target="fonts/Tahoma-regular.fntdata"/><Relationship Id="rId230" Type="http://schemas.openxmlformats.org/officeDocument/2006/relationships/font" Target="fonts/Garamond-boldItalic.fntdata"/><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232" Type="http://schemas.openxmlformats.org/officeDocument/2006/relationships/font" Target="fonts/Tahoma-bold.fntdata"/><Relationship Id="rId206" Type="http://schemas.openxmlformats.org/officeDocument/2006/relationships/slide" Target="slides/slide197.xml"/><Relationship Id="rId205" Type="http://schemas.openxmlformats.org/officeDocument/2006/relationships/slide" Target="slides/slide196.xml"/><Relationship Id="rId204" Type="http://schemas.openxmlformats.org/officeDocument/2006/relationships/slide" Target="slides/slide195.xml"/><Relationship Id="rId203" Type="http://schemas.openxmlformats.org/officeDocument/2006/relationships/slide" Target="slides/slide194.xml"/><Relationship Id="rId209" Type="http://schemas.openxmlformats.org/officeDocument/2006/relationships/slide" Target="slides/slide200.xml"/><Relationship Id="rId208" Type="http://schemas.openxmlformats.org/officeDocument/2006/relationships/slide" Target="slides/slide199.xml"/><Relationship Id="rId207" Type="http://schemas.openxmlformats.org/officeDocument/2006/relationships/slide" Target="slides/slide198.xml"/><Relationship Id="rId202" Type="http://schemas.openxmlformats.org/officeDocument/2006/relationships/slide" Target="slides/slide193.xml"/><Relationship Id="rId201" Type="http://schemas.openxmlformats.org/officeDocument/2006/relationships/slide" Target="slides/slide192.xml"/><Relationship Id="rId200" Type="http://schemas.openxmlformats.org/officeDocument/2006/relationships/slide" Target="slides/slide1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5425" cy="347662"/>
          </a:xfrm>
          <a:prstGeom prst="rect">
            <a:avLst/>
          </a:prstGeom>
          <a:noFill/>
          <a:ln>
            <a:noFill/>
          </a:ln>
        </p:spPr>
        <p:txBody>
          <a:bodyPr anchorCtr="0" anchor="t" bIns="46325" lIns="92650" spcFirstLastPara="1" rIns="92650" wrap="square" tIns="46325">
            <a:noAutofit/>
          </a:bodyPr>
          <a:lstStyle>
            <a:lvl1pPr lvl="0"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5273675" y="0"/>
            <a:ext cx="4035425" cy="347662"/>
          </a:xfrm>
          <a:prstGeom prst="rect">
            <a:avLst/>
          </a:prstGeom>
          <a:noFill/>
          <a:ln>
            <a:noFill/>
          </a:ln>
        </p:spPr>
        <p:txBody>
          <a:bodyPr anchorCtr="0" anchor="t" bIns="46325" lIns="92650" spcFirstLastPara="1" rIns="92650" wrap="square" tIns="46325">
            <a:noAutofit/>
          </a:bodyPr>
          <a:lstStyle>
            <a:lvl1pPr lvl="0"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607175"/>
            <a:ext cx="4035425" cy="347662"/>
          </a:xfrm>
          <a:prstGeom prst="rect">
            <a:avLst/>
          </a:prstGeom>
          <a:noFill/>
          <a:ln>
            <a:noFill/>
          </a:ln>
        </p:spPr>
        <p:txBody>
          <a:bodyPr anchorCtr="0" anchor="b" bIns="46325" lIns="92650" spcFirstLastPara="1" rIns="92650" wrap="square" tIns="46325">
            <a:noAutofit/>
          </a:bodyPr>
          <a:lstStyle>
            <a:lvl1pPr lvl="0"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 name="Google Shape;182;p1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0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7" name="Google Shape;1027;p10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10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0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5" name="Google Shape;1035;p10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6" name="Google Shape;1036;p10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10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43" name="Google Shape;1043;p10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4" name="Google Shape;1044;p10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0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51" name="Google Shape;1051;p10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2" name="Google Shape;1052;p10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0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59" name="Google Shape;1059;p10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0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66" name="Google Shape;1066;p10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0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73" name="Google Shape;1073;p10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0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80" name="Google Shape;1080;p10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0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87" name="Google Shape;1087;p10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0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94" name="Google Shape;1094;p10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3" name="Google Shape;193;p1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11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01" name="Google Shape;1101;p11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1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08" name="Google Shape;1108;p11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1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15" name="Google Shape;1115;p11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22" name="Google Shape;1122;p11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1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29" name="Google Shape;1129;p11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1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36" name="Google Shape;1136;p11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1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43" name="Google Shape;1143;p11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11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50" name="Google Shape;1150;p11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11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57" name="Google Shape;1157;p11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11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64" name="Google Shape;1164;p11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4" name="Google Shape;214;p1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12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71" name="Google Shape;1171;p12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2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78" name="Google Shape;1178;p12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2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85" name="Google Shape;1185;p12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2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92" name="Google Shape;1192;p12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12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99" name="Google Shape;1199;p12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2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06" name="Google Shape;1206;p12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12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13" name="Google Shape;1213;p12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2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20" name="Google Shape;1220;p12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2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27" name="Google Shape;1227;p12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2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34" name="Google Shape;1234;p12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3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42" name="Google Shape;1242;p13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3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49" name="Google Shape;1249;p13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3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56" name="Google Shape;1256;p13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3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63" name="Google Shape;1263;p13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3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70" name="Google Shape;1270;p13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13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77" name="Google Shape;1277;p13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3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84" name="Google Shape;1284;p13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13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91" name="Google Shape;1291;p13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3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298" name="Google Shape;1298;p13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13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05" name="Google Shape;1305;p13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 name="Google Shape;233;p1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4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13" name="Google Shape;1313;p14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14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25" name="Google Shape;1325;p14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14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32" name="Google Shape;1332;p14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4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39" name="Google Shape;1339;p14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4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46" name="Google Shape;1346;p14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p14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53" name="Google Shape;1353;p14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14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60" name="Google Shape;1360;p14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4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67" name="Google Shape;1367;p14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14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74" name="Google Shape;1374;p14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14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81" name="Google Shape;1381;p14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1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5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88" name="Google Shape;1388;p15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5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395" name="Google Shape;1395;p15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15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02" name="Google Shape;1402;p15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5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09" name="Google Shape;1409;p15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5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16" name="Google Shape;1416;p15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5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23" name="Google Shape;1423;p15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15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30" name="Google Shape;1430;p15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5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37" name="Google Shape;1437;p15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p15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44" name="Google Shape;1444;p15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5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51" name="Google Shape;1451;p15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 name="Google Shape;253;p1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16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58" name="Google Shape;1458;p16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16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65" name="Google Shape;1465;p16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16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72" name="Google Shape;1472;p16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16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79" name="Google Shape;1479;p16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16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86" name="Google Shape;1486;p16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16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493" name="Google Shape;1493;p16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16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00" name="Google Shape;1500;p16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16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07" name="Google Shape;1507;p16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16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14" name="Google Shape;1514;p16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16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21" name="Google Shape;1521;p16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 name="Google Shape;267;p1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17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29" name="Google Shape;1529;p17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17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39" name="Google Shape;1539;p17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p17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61" name="Google Shape;1561;p17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17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69" name="Google Shape;1569;p17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17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80" name="Google Shape;1580;p17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17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595" name="Google Shape;1595;p17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17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11" name="Google Shape;1611;p17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17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24" name="Google Shape;1624;p17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p17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43" name="Google Shape;1643;p17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17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55" name="Google Shape;1655;p17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 name="Google Shape;275;p1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18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62" name="Google Shape;1662;p18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18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69" name="Google Shape;1669;p18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18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87" name="Google Shape;1687;p18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18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94" name="Google Shape;1694;p18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18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01" name="Google Shape;1701;p18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18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09" name="Google Shape;1709;p18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p18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16" name="Google Shape;1716;p18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18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23" name="Google Shape;1723;p18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18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31" name="Google Shape;1731;p18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p18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38" name="Google Shape;1738;p18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 name="Google Shape;285;p1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p19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48" name="Google Shape;1748;p19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19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56" name="Google Shape;1756;p19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19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63" name="Google Shape;1763;p19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19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70" name="Google Shape;1770;p19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19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77" name="Google Shape;1777;p19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19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86" name="Google Shape;1786;p19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19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795" name="Google Shape;1795;p19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19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04" name="Google Shape;1804;p19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p19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11" name="Google Shape;1811;p19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p19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8" name="Google Shape;1818;p19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9" name="Google Shape;1819;p19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5" name="Google Shape;295;p2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20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6" name="Google Shape;1826;p20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7" name="Google Shape;1827;p20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20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34" name="Google Shape;1834;p20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5" name="Google Shape;1835;p20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20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2" name="Google Shape;1842;p20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3" name="Google Shape;1843;p20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p20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50" name="Google Shape;1850;p20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p20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57" name="Google Shape;1857;p20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20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66" name="Google Shape;1866;p20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p20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76" name="Google Shape;1876;p20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20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85" name="Google Shape;1885;p20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208: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894" name="Google Shape;1894;p20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p20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01" name="Google Shape;1901;p20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 name="Google Shape;305;p2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p210: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22" name="Google Shape;1922;p21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p211: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29" name="Google Shape;1929;p21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p212: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36" name="Google Shape;1936;p21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p21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43" name="Google Shape;1943;p21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21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50" name="Google Shape;1950;p21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215: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57" name="Google Shape;1957;p21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p217: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64" name="Google Shape;1964;p21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216: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971" name="Google Shape;1971;p21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 name="Google Shape;314;p2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 name="Google Shape;322;p2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0" name="Google Shape;330;p2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 name="Google Shape;338;p2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 name="Google Shape;346;p2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 name="Google Shape;354;p2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4" name="Google Shape;364;p2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2" name="Google Shape;372;p2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0" name="Google Shape;380;p3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3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 name="Google Shape;388;p3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6" name="Google Shape;396;p3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 name="Google Shape;404;p3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3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2" name="Google Shape;412;p3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3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0" name="Google Shape;420;p3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8" name="Google Shape;428;p3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3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6" name="Google Shape;436;p3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3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8" name="Google Shape;448;p3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3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8" name="Google Shape;458;p3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8" name="Google Shape;468;p4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4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8" name="Google Shape;478;p4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4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8" name="Google Shape;488;p4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4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0" name="Google Shape;500;p4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4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1" name="Google Shape;511;p4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4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9" name="Google Shape;519;p4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4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7" name="Google Shape;527;p4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5" name="Google Shape;535;p4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4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3" name="Google Shape;543;p4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4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3" name="Google Shape;563;p4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4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6" name="Google Shape;576;p5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5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9" name="Google Shape;589;p5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2" name="Google Shape;602;p5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5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10" name="Google Shape;610;p5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5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18" name="Google Shape;618;p5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5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6" name="Google Shape;626;p5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5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35" name="Google Shape;635;p5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6" name="Google Shape;636;p5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4" name="Google Shape;644;p5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5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2" name="Google Shape;652;p5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5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0" name="Google Shape;660;p5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1" name="Google Shape;661;p5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 name="Google Shape;134;p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8" name="Google Shape;668;p6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6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6" name="Google Shape;676;p6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6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4" name="Google Shape;684;p6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6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2" name="Google Shape;692;p6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6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0" name="Google Shape;700;p6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6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8" name="Google Shape;708;p6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6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16" name="Google Shape;716;p6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6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24" name="Google Shape;724;p6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5" name="Google Shape;725;p6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6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2" name="Google Shape;732;p6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3" name="Google Shape;733;p6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0" name="Google Shape;740;p6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6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p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8" name="Google Shape;748;p7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7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6" name="Google Shape;756;p7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7" name="Google Shape;757;p7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7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64" name="Google Shape;764;p7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5" name="Google Shape;765;p7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7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72" name="Google Shape;772;p7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7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0" name="Google Shape;780;p7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7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8" name="Google Shape;788;p7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9" name="Google Shape;789;p7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1" name="Google Shape;801;p7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2" name="Google Shape;802;p7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9" name="Google Shape;809;p7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7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17" name="Google Shape;817;p7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p7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5" name="Google Shape;825;p7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6" name="Google Shape;826;p7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 name="Google Shape;151;p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8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33" name="Google Shape;833;p8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4" name="Google Shape;834;p8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6" name="Google Shape;846;p8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7" name="Google Shape;847;p8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56" name="Google Shape;856;p8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7" name="Google Shape;857;p8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8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66" name="Google Shape;866;p8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7" name="Google Shape;867;p8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76" name="Google Shape;876;p8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8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8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0" name="Google Shape;890;p8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1" name="Google Shape;891;p8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8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2" name="Google Shape;902;p8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3" name="Google Shape;903;p8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14" name="Google Shape;914;p8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8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8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28" name="Google Shape;928;p8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8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8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36" name="Google Shape;936;p8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7" name="Google Shape;937;p8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1241425" y="3303587"/>
            <a:ext cx="6826250" cy="3128962"/>
          </a:xfrm>
          <a:prstGeom prst="rect">
            <a:avLst/>
          </a:prstGeom>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90: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44" name="Google Shape;944;p90: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p90: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91: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54" name="Google Shape;954;p91: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5" name="Google Shape;955;p91: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92: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3" name="Google Shape;963;p92: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4" name="Google Shape;964;p92: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93: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1" name="Google Shape;971;p93: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93: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94: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9" name="Google Shape;979;p94: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0" name="Google Shape;980;p94: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95: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7" name="Google Shape;987;p95: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p95: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96: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5" name="Google Shape;995;p96: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6" name="Google Shape;996;p96: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97: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3" name="Google Shape;1003;p97: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4" name="Google Shape;1004;p97: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98: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1" name="Google Shape;1011;p98: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2" name="Google Shape;1012;p98: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99:notes"/>
          <p:cNvSpPr txBox="1"/>
          <p:nvPr/>
        </p:nvSpPr>
        <p:spPr>
          <a:xfrm>
            <a:off x="5273675" y="6607175"/>
            <a:ext cx="4035425" cy="347662"/>
          </a:xfrm>
          <a:prstGeom prst="rect">
            <a:avLst/>
          </a:prstGeom>
          <a:noFill/>
          <a:ln>
            <a:noFill/>
          </a:ln>
        </p:spPr>
        <p:txBody>
          <a:bodyPr anchorCtr="0" anchor="b" bIns="46325" lIns="92650" spcFirstLastPara="1" rIns="92650" wrap="square" tIns="46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9" name="Google Shape;1019;p99:notes"/>
          <p:cNvSpPr/>
          <p:nvPr>
            <p:ph idx="2" type="sldImg"/>
          </p:nvPr>
        </p:nvSpPr>
        <p:spPr>
          <a:xfrm>
            <a:off x="2671762" y="522287"/>
            <a:ext cx="3967162" cy="2606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0" name="Google Shape;1020;p99:notes"/>
          <p:cNvSpPr txBox="1"/>
          <p:nvPr>
            <p:ph idx="1" type="body"/>
          </p:nvPr>
        </p:nvSpPr>
        <p:spPr>
          <a:xfrm>
            <a:off x="1241425" y="3303587"/>
            <a:ext cx="6826250" cy="3128962"/>
          </a:xfrm>
          <a:prstGeom prst="rect">
            <a:avLst/>
          </a:prstGeom>
          <a:noFill/>
          <a:ln>
            <a:noFill/>
          </a:ln>
        </p:spPr>
        <p:txBody>
          <a:bodyPr anchorCtr="0" anchor="t" bIns="46325" lIns="92650" spcFirstLastPara="1" rIns="92650" wrap="square" tIns="463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869950" y="2130425"/>
            <a:ext cx="8875713" cy="1471613"/>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sz="4300">
                <a:solidFill>
                  <a:srgbClr val="63177C"/>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652588" y="3887788"/>
            <a:ext cx="7308850" cy="1752600"/>
          </a:xfrm>
          <a:prstGeom prst="rect">
            <a:avLst/>
          </a:prstGeom>
          <a:noFill/>
          <a:ln>
            <a:noFill/>
          </a:ln>
        </p:spPr>
        <p:txBody>
          <a:bodyPr anchorCtr="0" anchor="t" bIns="49375" lIns="98750" spcFirstLastPara="1" rIns="98750" wrap="square" tIns="49375">
            <a:noAutofit/>
          </a:bodyPr>
          <a:lstStyle>
            <a:lvl1pPr lvl="0" algn="ctr">
              <a:spcBef>
                <a:spcPts val="1950"/>
              </a:spcBef>
              <a:spcAft>
                <a:spcPts val="0"/>
              </a:spcAft>
              <a:buSzPts val="2730"/>
              <a:buFont typeface="Noto Sans Symbols"/>
              <a:buNone/>
              <a:defRPr b="1" sz="3900">
                <a:solidFill>
                  <a:srgbClr val="74BA1A"/>
                </a:solidFill>
              </a:defRPr>
            </a:lvl1pPr>
            <a:lvl2pPr lvl="1" algn="l">
              <a:spcBef>
                <a:spcPts val="900"/>
              </a:spcBef>
              <a:spcAft>
                <a:spcPts val="0"/>
              </a:spcAft>
              <a:buSzPts val="1260"/>
              <a:buChar char="❖"/>
              <a:defRPr/>
            </a:lvl2pPr>
            <a:lvl3pPr lvl="2" algn="l">
              <a:spcBef>
                <a:spcPts val="900"/>
              </a:spcBef>
              <a:spcAft>
                <a:spcPts val="0"/>
              </a:spcAft>
              <a:buSzPts val="1800"/>
              <a:buChar char="–"/>
              <a:defRPr/>
            </a:lvl3pPr>
            <a:lvl4pPr lvl="3" algn="l">
              <a:spcBef>
                <a:spcPts val="900"/>
              </a:spcBef>
              <a:spcAft>
                <a:spcPts val="0"/>
              </a:spcAft>
              <a:buSzPts val="1800"/>
              <a:buChar char="»"/>
              <a:defRPr/>
            </a:lvl4pPr>
            <a:lvl5pPr lvl="4" algn="l">
              <a:spcBef>
                <a:spcPts val="900"/>
              </a:spcBef>
              <a:spcAft>
                <a:spcPts val="0"/>
              </a:spcAft>
              <a:buSzPts val="1800"/>
              <a:buChar char="–"/>
              <a:defRPr/>
            </a:lvl5pPr>
            <a:lvl6pPr lvl="5" algn="l">
              <a:spcBef>
                <a:spcPts val="900"/>
              </a:spcBef>
              <a:spcAft>
                <a:spcPts val="0"/>
              </a:spcAft>
              <a:buSzPts val="1800"/>
              <a:buChar char="–"/>
              <a:defRPr/>
            </a:lvl6pPr>
            <a:lvl7pPr lvl="6" algn="l">
              <a:spcBef>
                <a:spcPts val="900"/>
              </a:spcBef>
              <a:spcAft>
                <a:spcPts val="0"/>
              </a:spcAft>
              <a:buSzPts val="1800"/>
              <a:buChar char="–"/>
              <a:defRPr/>
            </a:lvl7pPr>
            <a:lvl8pPr lvl="7" algn="l">
              <a:spcBef>
                <a:spcPts val="900"/>
              </a:spcBef>
              <a:spcAft>
                <a:spcPts val="0"/>
              </a:spcAft>
              <a:buSzPts val="1800"/>
              <a:buChar char="–"/>
              <a:defRPr/>
            </a:lvl8pPr>
            <a:lvl9pPr lvl="8" algn="l">
              <a:spcBef>
                <a:spcPts val="900"/>
              </a:spcBef>
              <a:spcAft>
                <a:spcPts val="0"/>
              </a:spcAft>
              <a:buSzPts val="1800"/>
              <a:buChar char="–"/>
              <a:defRPr/>
            </a:lvl9pPr>
          </a:lstStyle>
          <a:p/>
        </p:txBody>
      </p:sp>
      <p:sp>
        <p:nvSpPr>
          <p:cNvPr id="21" name="Google Shape;21;p2"/>
          <p:cNvSpPr txBox="1"/>
          <p:nvPr>
            <p:ph idx="11" type="ftr"/>
          </p:nvPr>
        </p:nvSpPr>
        <p:spPr>
          <a:xfrm>
            <a:off x="3567112" y="6246812"/>
            <a:ext cx="3306762" cy="476250"/>
          </a:xfrm>
          <a:prstGeom prst="rect">
            <a:avLst/>
          </a:prstGeom>
          <a:noFill/>
          <a:ln>
            <a:noFill/>
          </a:ln>
        </p:spPr>
        <p:txBody>
          <a:bodyPr anchorCtr="0" anchor="t" bIns="0" lIns="98750" spcFirstLastPara="1" rIns="98750" wrap="square" tIns="0">
            <a:noAutofit/>
          </a:bodyPr>
          <a:lstStyle>
            <a:lvl1pPr lvl="0" algn="r">
              <a:lnSpc>
                <a:spcPct val="100000"/>
              </a:lnSpc>
              <a:spcBef>
                <a:spcPts val="0"/>
              </a:spcBef>
              <a:spcAft>
                <a:spcPts val="0"/>
              </a:spcAft>
              <a:buSzPts val="1400"/>
              <a:buNone/>
              <a:defRPr sz="1500">
                <a:solidFill>
                  <a:schemeClr val="lt1"/>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3"/>
          <p:cNvSpPr txBox="1"/>
          <p:nvPr>
            <p:ph type="title"/>
          </p:nvPr>
        </p:nvSpPr>
        <p:spPr>
          <a:xfrm>
            <a:off x="522288" y="274638"/>
            <a:ext cx="9396412" cy="1143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 type="body"/>
          </p:nvPr>
        </p:nvSpPr>
        <p:spPr>
          <a:xfrm>
            <a:off x="522288" y="1535113"/>
            <a:ext cx="4613275" cy="639762"/>
          </a:xfrm>
          <a:prstGeom prst="rect">
            <a:avLst/>
          </a:prstGeom>
          <a:noFill/>
          <a:ln>
            <a:noFill/>
          </a:ln>
        </p:spPr>
        <p:txBody>
          <a:bodyPr anchorCtr="0" anchor="b" bIns="49375" lIns="98750" spcFirstLastPara="1" rIns="98750" wrap="square" tIns="49375">
            <a:noAutofit/>
          </a:bodyPr>
          <a:lstStyle>
            <a:lvl1pPr indent="-228600" lvl="0" marL="457200" algn="l">
              <a:spcBef>
                <a:spcPts val="1200"/>
              </a:spcBef>
              <a:spcAft>
                <a:spcPts val="0"/>
              </a:spcAft>
              <a:buSzPts val="1680"/>
              <a:buNone/>
              <a:defRPr b="1" sz="2400"/>
            </a:lvl1pPr>
            <a:lvl2pPr indent="-228600" lvl="1" marL="914400" algn="l">
              <a:spcBef>
                <a:spcPts val="1000"/>
              </a:spcBef>
              <a:spcAft>
                <a:spcPts val="0"/>
              </a:spcAft>
              <a:buSzPts val="1400"/>
              <a:buNone/>
              <a:defRPr b="1" sz="2000"/>
            </a:lvl2pPr>
            <a:lvl3pPr indent="-228600" lvl="2" marL="1371600" algn="l">
              <a:spcBef>
                <a:spcPts val="900"/>
              </a:spcBef>
              <a:spcAft>
                <a:spcPts val="0"/>
              </a:spcAft>
              <a:buSzPts val="1800"/>
              <a:buNone/>
              <a:defRPr b="1" sz="1800"/>
            </a:lvl3pPr>
            <a:lvl4pPr indent="-228600" lvl="3" marL="1828800" algn="l">
              <a:spcBef>
                <a:spcPts val="800"/>
              </a:spcBef>
              <a:spcAft>
                <a:spcPts val="0"/>
              </a:spcAft>
              <a:buSzPts val="1600"/>
              <a:buNone/>
              <a:defRPr b="1" sz="1600"/>
            </a:lvl4pPr>
            <a:lvl5pPr indent="-228600" lvl="4" marL="2286000" algn="l">
              <a:spcBef>
                <a:spcPts val="800"/>
              </a:spcBef>
              <a:spcAft>
                <a:spcPts val="0"/>
              </a:spcAft>
              <a:buSzPts val="1600"/>
              <a:buNone/>
              <a:defRPr b="1" sz="1600"/>
            </a:lvl5pPr>
            <a:lvl6pPr indent="-228600" lvl="5" marL="2743200" algn="l">
              <a:spcBef>
                <a:spcPts val="800"/>
              </a:spcBef>
              <a:spcAft>
                <a:spcPts val="0"/>
              </a:spcAft>
              <a:buSzPts val="1600"/>
              <a:buNone/>
              <a:defRPr b="1" sz="1600"/>
            </a:lvl6pPr>
            <a:lvl7pPr indent="-228600" lvl="6" marL="3200400" algn="l">
              <a:spcBef>
                <a:spcPts val="800"/>
              </a:spcBef>
              <a:spcAft>
                <a:spcPts val="0"/>
              </a:spcAft>
              <a:buSzPts val="1600"/>
              <a:buNone/>
              <a:defRPr b="1" sz="1600"/>
            </a:lvl7pPr>
            <a:lvl8pPr indent="-228600" lvl="7" marL="3657600" algn="l">
              <a:spcBef>
                <a:spcPts val="800"/>
              </a:spcBef>
              <a:spcAft>
                <a:spcPts val="0"/>
              </a:spcAft>
              <a:buSzPts val="1600"/>
              <a:buNone/>
              <a:defRPr b="1" sz="1600"/>
            </a:lvl8pPr>
            <a:lvl9pPr indent="-228600" lvl="8" marL="4114800" algn="l">
              <a:spcBef>
                <a:spcPts val="800"/>
              </a:spcBef>
              <a:spcAft>
                <a:spcPts val="0"/>
              </a:spcAft>
              <a:buSzPts val="1600"/>
              <a:buNone/>
              <a:defRPr b="1" sz="1600"/>
            </a:lvl9pPr>
          </a:lstStyle>
          <a:p/>
        </p:txBody>
      </p:sp>
      <p:sp>
        <p:nvSpPr>
          <p:cNvPr id="62" name="Google Shape;62;p13"/>
          <p:cNvSpPr txBox="1"/>
          <p:nvPr>
            <p:ph idx="2" type="body"/>
          </p:nvPr>
        </p:nvSpPr>
        <p:spPr>
          <a:xfrm>
            <a:off x="522288" y="2174875"/>
            <a:ext cx="4613275" cy="3952875"/>
          </a:xfrm>
          <a:prstGeom prst="rect">
            <a:avLst/>
          </a:prstGeom>
          <a:noFill/>
          <a:ln>
            <a:noFill/>
          </a:ln>
        </p:spPr>
        <p:txBody>
          <a:bodyPr anchorCtr="0" anchor="t" bIns="49375" lIns="98750" spcFirstLastPara="1" rIns="98750" wrap="square" tIns="49375">
            <a:noAutofit/>
          </a:bodyPr>
          <a:lstStyle>
            <a:lvl1pPr indent="-335280" lvl="0" marL="457200" algn="l">
              <a:spcBef>
                <a:spcPts val="1200"/>
              </a:spcBef>
              <a:spcAft>
                <a:spcPts val="0"/>
              </a:spcAft>
              <a:buSzPts val="1680"/>
              <a:buChar char="■"/>
              <a:defRPr sz="2400"/>
            </a:lvl1pPr>
            <a:lvl2pPr indent="-317500" lvl="1" marL="914400" algn="l">
              <a:spcBef>
                <a:spcPts val="1000"/>
              </a:spcBef>
              <a:spcAft>
                <a:spcPts val="0"/>
              </a:spcAft>
              <a:buSzPts val="1400"/>
              <a:buChar char="❖"/>
              <a:defRPr sz="2000"/>
            </a:lvl2pPr>
            <a:lvl3pPr indent="-342900" lvl="2" marL="1371600" algn="l">
              <a:spcBef>
                <a:spcPts val="900"/>
              </a:spcBef>
              <a:spcAft>
                <a:spcPts val="0"/>
              </a:spcAft>
              <a:buSzPts val="1800"/>
              <a:buChar char="–"/>
              <a:defRPr sz="1800"/>
            </a:lvl3pPr>
            <a:lvl4pPr indent="-330200" lvl="3" marL="1828800" algn="l">
              <a:spcBef>
                <a:spcPts val="800"/>
              </a:spcBef>
              <a:spcAft>
                <a:spcPts val="0"/>
              </a:spcAft>
              <a:buSzPts val="1600"/>
              <a:buChar char="»"/>
              <a:defRPr sz="1600"/>
            </a:lvl4pPr>
            <a:lvl5pPr indent="-330200" lvl="4" marL="2286000" algn="l">
              <a:spcBef>
                <a:spcPts val="800"/>
              </a:spcBef>
              <a:spcAft>
                <a:spcPts val="0"/>
              </a:spcAft>
              <a:buSzPts val="1600"/>
              <a:buChar char="–"/>
              <a:defRPr sz="1600"/>
            </a:lvl5pPr>
            <a:lvl6pPr indent="-330200" lvl="5" marL="2743200" algn="l">
              <a:spcBef>
                <a:spcPts val="800"/>
              </a:spcBef>
              <a:spcAft>
                <a:spcPts val="0"/>
              </a:spcAft>
              <a:buSzPts val="1600"/>
              <a:buChar char="–"/>
              <a:defRPr sz="1600"/>
            </a:lvl6pPr>
            <a:lvl7pPr indent="-330200" lvl="6" marL="3200400" algn="l">
              <a:spcBef>
                <a:spcPts val="800"/>
              </a:spcBef>
              <a:spcAft>
                <a:spcPts val="0"/>
              </a:spcAft>
              <a:buSzPts val="1600"/>
              <a:buChar char="–"/>
              <a:defRPr sz="1600"/>
            </a:lvl7pPr>
            <a:lvl8pPr indent="-330200" lvl="7" marL="3657600" algn="l">
              <a:spcBef>
                <a:spcPts val="800"/>
              </a:spcBef>
              <a:spcAft>
                <a:spcPts val="0"/>
              </a:spcAft>
              <a:buSzPts val="1600"/>
              <a:buChar char="–"/>
              <a:defRPr sz="1600"/>
            </a:lvl8pPr>
            <a:lvl9pPr indent="-330200" lvl="8" marL="4114800" algn="l">
              <a:spcBef>
                <a:spcPts val="800"/>
              </a:spcBef>
              <a:spcAft>
                <a:spcPts val="0"/>
              </a:spcAft>
              <a:buSzPts val="1600"/>
              <a:buChar char="–"/>
              <a:defRPr sz="1600"/>
            </a:lvl9pPr>
          </a:lstStyle>
          <a:p/>
        </p:txBody>
      </p:sp>
      <p:sp>
        <p:nvSpPr>
          <p:cNvPr id="63" name="Google Shape;63;p13"/>
          <p:cNvSpPr txBox="1"/>
          <p:nvPr>
            <p:ph idx="3" type="body"/>
          </p:nvPr>
        </p:nvSpPr>
        <p:spPr>
          <a:xfrm>
            <a:off x="5303838" y="1535113"/>
            <a:ext cx="4614862" cy="639762"/>
          </a:xfrm>
          <a:prstGeom prst="rect">
            <a:avLst/>
          </a:prstGeom>
          <a:noFill/>
          <a:ln>
            <a:noFill/>
          </a:ln>
        </p:spPr>
        <p:txBody>
          <a:bodyPr anchorCtr="0" anchor="b" bIns="49375" lIns="98750" spcFirstLastPara="1" rIns="98750" wrap="square" tIns="49375">
            <a:noAutofit/>
          </a:bodyPr>
          <a:lstStyle>
            <a:lvl1pPr indent="-228600" lvl="0" marL="457200" algn="l">
              <a:spcBef>
                <a:spcPts val="1200"/>
              </a:spcBef>
              <a:spcAft>
                <a:spcPts val="0"/>
              </a:spcAft>
              <a:buSzPts val="1680"/>
              <a:buNone/>
              <a:defRPr b="1" sz="2400"/>
            </a:lvl1pPr>
            <a:lvl2pPr indent="-228600" lvl="1" marL="914400" algn="l">
              <a:spcBef>
                <a:spcPts val="1000"/>
              </a:spcBef>
              <a:spcAft>
                <a:spcPts val="0"/>
              </a:spcAft>
              <a:buSzPts val="1400"/>
              <a:buNone/>
              <a:defRPr b="1" sz="2000"/>
            </a:lvl2pPr>
            <a:lvl3pPr indent="-228600" lvl="2" marL="1371600" algn="l">
              <a:spcBef>
                <a:spcPts val="900"/>
              </a:spcBef>
              <a:spcAft>
                <a:spcPts val="0"/>
              </a:spcAft>
              <a:buSzPts val="1800"/>
              <a:buNone/>
              <a:defRPr b="1" sz="1800"/>
            </a:lvl3pPr>
            <a:lvl4pPr indent="-228600" lvl="3" marL="1828800" algn="l">
              <a:spcBef>
                <a:spcPts val="800"/>
              </a:spcBef>
              <a:spcAft>
                <a:spcPts val="0"/>
              </a:spcAft>
              <a:buSzPts val="1600"/>
              <a:buNone/>
              <a:defRPr b="1" sz="1600"/>
            </a:lvl4pPr>
            <a:lvl5pPr indent="-228600" lvl="4" marL="2286000" algn="l">
              <a:spcBef>
                <a:spcPts val="800"/>
              </a:spcBef>
              <a:spcAft>
                <a:spcPts val="0"/>
              </a:spcAft>
              <a:buSzPts val="1600"/>
              <a:buNone/>
              <a:defRPr b="1" sz="1600"/>
            </a:lvl5pPr>
            <a:lvl6pPr indent="-228600" lvl="5" marL="2743200" algn="l">
              <a:spcBef>
                <a:spcPts val="800"/>
              </a:spcBef>
              <a:spcAft>
                <a:spcPts val="0"/>
              </a:spcAft>
              <a:buSzPts val="1600"/>
              <a:buNone/>
              <a:defRPr b="1" sz="1600"/>
            </a:lvl6pPr>
            <a:lvl7pPr indent="-228600" lvl="6" marL="3200400" algn="l">
              <a:spcBef>
                <a:spcPts val="800"/>
              </a:spcBef>
              <a:spcAft>
                <a:spcPts val="0"/>
              </a:spcAft>
              <a:buSzPts val="1600"/>
              <a:buNone/>
              <a:defRPr b="1" sz="1600"/>
            </a:lvl7pPr>
            <a:lvl8pPr indent="-228600" lvl="7" marL="3657600" algn="l">
              <a:spcBef>
                <a:spcPts val="800"/>
              </a:spcBef>
              <a:spcAft>
                <a:spcPts val="0"/>
              </a:spcAft>
              <a:buSzPts val="1600"/>
              <a:buNone/>
              <a:defRPr b="1" sz="1600"/>
            </a:lvl8pPr>
            <a:lvl9pPr indent="-228600" lvl="8" marL="4114800" algn="l">
              <a:spcBef>
                <a:spcPts val="800"/>
              </a:spcBef>
              <a:spcAft>
                <a:spcPts val="0"/>
              </a:spcAft>
              <a:buSzPts val="1600"/>
              <a:buNone/>
              <a:defRPr b="1" sz="1600"/>
            </a:lvl9pPr>
          </a:lstStyle>
          <a:p/>
        </p:txBody>
      </p:sp>
      <p:sp>
        <p:nvSpPr>
          <p:cNvPr id="64" name="Google Shape;64;p13"/>
          <p:cNvSpPr txBox="1"/>
          <p:nvPr>
            <p:ph idx="4" type="body"/>
          </p:nvPr>
        </p:nvSpPr>
        <p:spPr>
          <a:xfrm>
            <a:off x="5303838" y="2174875"/>
            <a:ext cx="4614862" cy="3952875"/>
          </a:xfrm>
          <a:prstGeom prst="rect">
            <a:avLst/>
          </a:prstGeom>
          <a:noFill/>
          <a:ln>
            <a:noFill/>
          </a:ln>
        </p:spPr>
        <p:txBody>
          <a:bodyPr anchorCtr="0" anchor="t" bIns="49375" lIns="98750" spcFirstLastPara="1" rIns="98750" wrap="square" tIns="49375">
            <a:noAutofit/>
          </a:bodyPr>
          <a:lstStyle>
            <a:lvl1pPr indent="-335280" lvl="0" marL="457200" algn="l">
              <a:spcBef>
                <a:spcPts val="1200"/>
              </a:spcBef>
              <a:spcAft>
                <a:spcPts val="0"/>
              </a:spcAft>
              <a:buSzPts val="1680"/>
              <a:buChar char="■"/>
              <a:defRPr sz="2400"/>
            </a:lvl1pPr>
            <a:lvl2pPr indent="-317500" lvl="1" marL="914400" algn="l">
              <a:spcBef>
                <a:spcPts val="1000"/>
              </a:spcBef>
              <a:spcAft>
                <a:spcPts val="0"/>
              </a:spcAft>
              <a:buSzPts val="1400"/>
              <a:buChar char="❖"/>
              <a:defRPr sz="2000"/>
            </a:lvl2pPr>
            <a:lvl3pPr indent="-342900" lvl="2" marL="1371600" algn="l">
              <a:spcBef>
                <a:spcPts val="900"/>
              </a:spcBef>
              <a:spcAft>
                <a:spcPts val="0"/>
              </a:spcAft>
              <a:buSzPts val="1800"/>
              <a:buChar char="–"/>
              <a:defRPr sz="1800"/>
            </a:lvl3pPr>
            <a:lvl4pPr indent="-330200" lvl="3" marL="1828800" algn="l">
              <a:spcBef>
                <a:spcPts val="800"/>
              </a:spcBef>
              <a:spcAft>
                <a:spcPts val="0"/>
              </a:spcAft>
              <a:buSzPts val="1600"/>
              <a:buChar char="»"/>
              <a:defRPr sz="1600"/>
            </a:lvl4pPr>
            <a:lvl5pPr indent="-330200" lvl="4" marL="2286000" algn="l">
              <a:spcBef>
                <a:spcPts val="800"/>
              </a:spcBef>
              <a:spcAft>
                <a:spcPts val="0"/>
              </a:spcAft>
              <a:buSzPts val="1600"/>
              <a:buChar char="–"/>
              <a:defRPr sz="1600"/>
            </a:lvl5pPr>
            <a:lvl6pPr indent="-330200" lvl="5" marL="2743200" algn="l">
              <a:spcBef>
                <a:spcPts val="800"/>
              </a:spcBef>
              <a:spcAft>
                <a:spcPts val="0"/>
              </a:spcAft>
              <a:buSzPts val="1600"/>
              <a:buChar char="–"/>
              <a:defRPr sz="1600"/>
            </a:lvl6pPr>
            <a:lvl7pPr indent="-330200" lvl="6" marL="3200400" algn="l">
              <a:spcBef>
                <a:spcPts val="800"/>
              </a:spcBef>
              <a:spcAft>
                <a:spcPts val="0"/>
              </a:spcAft>
              <a:buSzPts val="1600"/>
              <a:buChar char="–"/>
              <a:defRPr sz="1600"/>
            </a:lvl7pPr>
            <a:lvl8pPr indent="-330200" lvl="7" marL="3657600" algn="l">
              <a:spcBef>
                <a:spcPts val="800"/>
              </a:spcBef>
              <a:spcAft>
                <a:spcPts val="0"/>
              </a:spcAft>
              <a:buSzPts val="1600"/>
              <a:buChar char="–"/>
              <a:defRPr sz="1600"/>
            </a:lvl8pPr>
            <a:lvl9pPr indent="-330200" lvl="8" marL="4114800" algn="l">
              <a:spcBef>
                <a:spcPts val="800"/>
              </a:spcBef>
              <a:spcAft>
                <a:spcPts val="0"/>
              </a:spcAft>
              <a:buSzPts val="1600"/>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4"/>
          <p:cNvSpPr txBox="1"/>
          <p:nvPr>
            <p:ph type="title"/>
          </p:nvPr>
        </p:nvSpPr>
        <p:spPr>
          <a:xfrm>
            <a:off x="825500" y="4408488"/>
            <a:ext cx="8874125" cy="13620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 type="body"/>
          </p:nvPr>
        </p:nvSpPr>
        <p:spPr>
          <a:xfrm>
            <a:off x="825500" y="2906713"/>
            <a:ext cx="8874125" cy="1501775"/>
          </a:xfrm>
          <a:prstGeom prst="rect">
            <a:avLst/>
          </a:prstGeom>
          <a:noFill/>
          <a:ln>
            <a:noFill/>
          </a:ln>
        </p:spPr>
        <p:txBody>
          <a:bodyPr anchorCtr="0" anchor="b" bIns="49375" lIns="98750" spcFirstLastPara="1" rIns="98750" wrap="square" tIns="49375">
            <a:noAutofit/>
          </a:bodyPr>
          <a:lstStyle>
            <a:lvl1pPr indent="-228600" lvl="0" marL="457200" algn="l">
              <a:spcBef>
                <a:spcPts val="1000"/>
              </a:spcBef>
              <a:spcAft>
                <a:spcPts val="0"/>
              </a:spcAft>
              <a:buSzPts val="1400"/>
              <a:buNone/>
              <a:defRPr sz="2000"/>
            </a:lvl1pPr>
            <a:lvl2pPr indent="-228600" lvl="1" marL="914400" algn="l">
              <a:spcBef>
                <a:spcPts val="900"/>
              </a:spcBef>
              <a:spcAft>
                <a:spcPts val="0"/>
              </a:spcAft>
              <a:buSzPts val="1260"/>
              <a:buNone/>
              <a:defRPr sz="1800"/>
            </a:lvl2pPr>
            <a:lvl3pPr indent="-228600" lvl="2" marL="1371600" algn="l">
              <a:spcBef>
                <a:spcPts val="800"/>
              </a:spcBef>
              <a:spcAft>
                <a:spcPts val="0"/>
              </a:spcAft>
              <a:buSzPts val="1600"/>
              <a:buNone/>
              <a:defRPr sz="1600"/>
            </a:lvl3pPr>
            <a:lvl4pPr indent="-228600" lvl="3" marL="1828800" algn="l">
              <a:spcBef>
                <a:spcPts val="700"/>
              </a:spcBef>
              <a:spcAft>
                <a:spcPts val="0"/>
              </a:spcAft>
              <a:buSzPts val="1400"/>
              <a:buNone/>
              <a:defRPr sz="1400"/>
            </a:lvl4pPr>
            <a:lvl5pPr indent="-228600" lvl="4" marL="2286000" algn="l">
              <a:spcBef>
                <a:spcPts val="700"/>
              </a:spcBef>
              <a:spcAft>
                <a:spcPts val="0"/>
              </a:spcAft>
              <a:buSzPts val="1400"/>
              <a:buNone/>
              <a:defRPr sz="1400"/>
            </a:lvl5pPr>
            <a:lvl6pPr indent="-228600" lvl="5" marL="2743200" algn="l">
              <a:spcBef>
                <a:spcPts val="700"/>
              </a:spcBef>
              <a:spcAft>
                <a:spcPts val="0"/>
              </a:spcAft>
              <a:buSzPts val="1400"/>
              <a:buNone/>
              <a:defRPr sz="1400"/>
            </a:lvl6pPr>
            <a:lvl7pPr indent="-228600" lvl="6" marL="3200400" algn="l">
              <a:spcBef>
                <a:spcPts val="700"/>
              </a:spcBef>
              <a:spcAft>
                <a:spcPts val="0"/>
              </a:spcAft>
              <a:buSzPts val="1400"/>
              <a:buNone/>
              <a:defRPr sz="1400"/>
            </a:lvl7pPr>
            <a:lvl8pPr indent="-228600" lvl="7" marL="3657600" algn="l">
              <a:spcBef>
                <a:spcPts val="700"/>
              </a:spcBef>
              <a:spcAft>
                <a:spcPts val="0"/>
              </a:spcAft>
              <a:buSzPts val="1400"/>
              <a:buNone/>
              <a:defRPr sz="1400"/>
            </a:lvl8pPr>
            <a:lvl9pPr indent="-228600" lvl="8" marL="4114800" algn="l">
              <a:spcBef>
                <a:spcPts val="700"/>
              </a:spcBef>
              <a:spcAft>
                <a:spcPts val="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8" name="Shape 78"/>
        <p:cNvGrpSpPr/>
        <p:nvPr/>
      </p:nvGrpSpPr>
      <p:grpSpPr>
        <a:xfrm>
          <a:off x="0" y="0"/>
          <a:ext cx="0" cy="0"/>
          <a:chOff x="0" y="0"/>
          <a:chExt cx="0" cy="0"/>
        </a:xfrm>
      </p:grpSpPr>
      <p:sp>
        <p:nvSpPr>
          <p:cNvPr id="79" name="Google Shape;79;p16"/>
          <p:cNvSpPr txBox="1"/>
          <p:nvPr>
            <p:ph type="title"/>
          </p:nvPr>
        </p:nvSpPr>
        <p:spPr>
          <a:xfrm>
            <a:off x="641686" y="228653"/>
            <a:ext cx="9799302" cy="65420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 type="body"/>
          </p:nvPr>
        </p:nvSpPr>
        <p:spPr>
          <a:xfrm>
            <a:off x="522050" y="1155968"/>
            <a:ext cx="4611436" cy="5170097"/>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
        <p:nvSpPr>
          <p:cNvPr id="81" name="Google Shape;81;p16"/>
          <p:cNvSpPr txBox="1"/>
          <p:nvPr>
            <p:ph idx="2" type="body"/>
          </p:nvPr>
        </p:nvSpPr>
        <p:spPr>
          <a:xfrm>
            <a:off x="5307502" y="1155968"/>
            <a:ext cx="4611436" cy="5170097"/>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
        <p:nvSpPr>
          <p:cNvPr id="82" name="Google Shape;82;p16"/>
          <p:cNvSpPr txBox="1"/>
          <p:nvPr>
            <p:ph idx="11" type="ftr"/>
          </p:nvPr>
        </p:nvSpPr>
        <p:spPr>
          <a:xfrm>
            <a:off x="603250" y="6540500"/>
            <a:ext cx="9048750" cy="320675"/>
          </a:xfrm>
          <a:prstGeom prst="rect">
            <a:avLst/>
          </a:prstGeom>
          <a:noFill/>
          <a:ln>
            <a:noFill/>
          </a:ln>
        </p:spPr>
        <p:txBody>
          <a:bodyPr anchorCtr="0" anchor="t" bIns="49425" lIns="98850" spcFirstLastPara="1" rIns="98850" wrap="square" tIns="4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lvl1pPr indent="0" lvl="0"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94" name="Shape 94"/>
        <p:cNvGrpSpPr/>
        <p:nvPr/>
      </p:nvGrpSpPr>
      <p:grpSpPr>
        <a:xfrm>
          <a:off x="0" y="0"/>
          <a:ext cx="0" cy="0"/>
          <a:chOff x="0" y="0"/>
          <a:chExt cx="0" cy="0"/>
        </a:xfrm>
      </p:grpSpPr>
      <p:sp>
        <p:nvSpPr>
          <p:cNvPr id="95" name="Google Shape;95;p18"/>
          <p:cNvSpPr txBox="1"/>
          <p:nvPr>
            <p:ph idx="1" type="body"/>
          </p:nvPr>
        </p:nvSpPr>
        <p:spPr>
          <a:xfrm>
            <a:off x="522049" y="228653"/>
            <a:ext cx="9918939" cy="6097412"/>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
        <p:nvSpPr>
          <p:cNvPr id="96" name="Google Shape;96;p18"/>
          <p:cNvSpPr txBox="1"/>
          <p:nvPr>
            <p:ph idx="11" type="ftr"/>
          </p:nvPr>
        </p:nvSpPr>
        <p:spPr>
          <a:xfrm>
            <a:off x="603250" y="6540500"/>
            <a:ext cx="9048750" cy="320675"/>
          </a:xfrm>
          <a:prstGeom prst="rect">
            <a:avLst/>
          </a:prstGeom>
          <a:noFill/>
          <a:ln>
            <a:noFill/>
          </a:ln>
        </p:spPr>
        <p:txBody>
          <a:bodyPr anchorCtr="0" anchor="t" bIns="49425" lIns="98850" spcFirstLastPara="1" rIns="98850" wrap="square" tIns="49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txBox="1"/>
          <p:nvPr>
            <p:ph idx="12" type="sldNum"/>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lvl1pPr indent="0" lvl="0"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260350" y="990600"/>
            <a:ext cx="4883150" cy="5335588"/>
          </a:xfrm>
          <a:prstGeom prst="rect">
            <a:avLst/>
          </a:prstGeom>
          <a:noFill/>
          <a:ln>
            <a:noFill/>
          </a:ln>
        </p:spPr>
        <p:txBody>
          <a:bodyPr anchorCtr="0" anchor="t" bIns="49375" lIns="98750" spcFirstLastPara="1" rIns="98750" wrap="square" tIns="49375">
            <a:noAutofit/>
          </a:bodyPr>
          <a:lstStyle>
            <a:lvl1pPr indent="-353060" lvl="0" marL="457200" algn="l">
              <a:spcBef>
                <a:spcPts val="1400"/>
              </a:spcBef>
              <a:spcAft>
                <a:spcPts val="0"/>
              </a:spcAft>
              <a:buSzPts val="1960"/>
              <a:buChar char="■"/>
              <a:defRPr sz="2800"/>
            </a:lvl1pPr>
            <a:lvl2pPr indent="-335280" lvl="1" marL="914400" algn="l">
              <a:spcBef>
                <a:spcPts val="1200"/>
              </a:spcBef>
              <a:spcAft>
                <a:spcPts val="0"/>
              </a:spcAft>
              <a:buSzPts val="1680"/>
              <a:buChar char="❖"/>
              <a:defRPr sz="2400"/>
            </a:lvl2pPr>
            <a:lvl3pPr indent="-355600" lvl="2" marL="1371600" algn="l">
              <a:spcBef>
                <a:spcPts val="1000"/>
              </a:spcBef>
              <a:spcAft>
                <a:spcPts val="0"/>
              </a:spcAft>
              <a:buSzPts val="2000"/>
              <a:buChar char="–"/>
              <a:defRPr sz="2000"/>
            </a:lvl3pPr>
            <a:lvl4pPr indent="-342900" lvl="3" marL="1828800" algn="l">
              <a:spcBef>
                <a:spcPts val="900"/>
              </a:spcBef>
              <a:spcAft>
                <a:spcPts val="0"/>
              </a:spcAft>
              <a:buSzPts val="1800"/>
              <a:buChar char="»"/>
              <a:defRPr sz="1800"/>
            </a:lvl4pPr>
            <a:lvl5pPr indent="-342900" lvl="4" marL="2286000" algn="l">
              <a:spcBef>
                <a:spcPts val="900"/>
              </a:spcBef>
              <a:spcAft>
                <a:spcPts val="0"/>
              </a:spcAft>
              <a:buSzPts val="1800"/>
              <a:buChar char="–"/>
              <a:defRPr sz="1800"/>
            </a:lvl5pPr>
            <a:lvl6pPr indent="-342900" lvl="5" marL="2743200" algn="l">
              <a:spcBef>
                <a:spcPts val="900"/>
              </a:spcBef>
              <a:spcAft>
                <a:spcPts val="0"/>
              </a:spcAft>
              <a:buSzPts val="1800"/>
              <a:buChar char="–"/>
              <a:defRPr sz="1800"/>
            </a:lvl6pPr>
            <a:lvl7pPr indent="-342900" lvl="6" marL="3200400" algn="l">
              <a:spcBef>
                <a:spcPts val="900"/>
              </a:spcBef>
              <a:spcAft>
                <a:spcPts val="0"/>
              </a:spcAft>
              <a:buSzPts val="1800"/>
              <a:buChar char="–"/>
              <a:defRPr sz="1800"/>
            </a:lvl7pPr>
            <a:lvl8pPr indent="-342900" lvl="7" marL="3657600" algn="l">
              <a:spcBef>
                <a:spcPts val="900"/>
              </a:spcBef>
              <a:spcAft>
                <a:spcPts val="0"/>
              </a:spcAft>
              <a:buSzPts val="1800"/>
              <a:buChar char="–"/>
              <a:defRPr sz="1800"/>
            </a:lvl8pPr>
            <a:lvl9pPr indent="-342900" lvl="8" marL="4114800" algn="l">
              <a:spcBef>
                <a:spcPts val="900"/>
              </a:spcBef>
              <a:spcAft>
                <a:spcPts val="0"/>
              </a:spcAft>
              <a:buSzPts val="1800"/>
              <a:buChar char="–"/>
              <a:defRPr sz="1800"/>
            </a:lvl9pPr>
          </a:lstStyle>
          <a:p/>
        </p:txBody>
      </p:sp>
      <p:sp>
        <p:nvSpPr>
          <p:cNvPr id="36" name="Google Shape;36;p5"/>
          <p:cNvSpPr txBox="1"/>
          <p:nvPr>
            <p:ph idx="2" type="body"/>
          </p:nvPr>
        </p:nvSpPr>
        <p:spPr>
          <a:xfrm>
            <a:off x="5295900" y="990600"/>
            <a:ext cx="4884738" cy="5335588"/>
          </a:xfrm>
          <a:prstGeom prst="rect">
            <a:avLst/>
          </a:prstGeom>
          <a:noFill/>
          <a:ln>
            <a:noFill/>
          </a:ln>
        </p:spPr>
        <p:txBody>
          <a:bodyPr anchorCtr="0" anchor="t" bIns="49375" lIns="98750" spcFirstLastPara="1" rIns="98750" wrap="square" tIns="49375">
            <a:noAutofit/>
          </a:bodyPr>
          <a:lstStyle>
            <a:lvl1pPr indent="-353060" lvl="0" marL="457200" algn="l">
              <a:spcBef>
                <a:spcPts val="1400"/>
              </a:spcBef>
              <a:spcAft>
                <a:spcPts val="0"/>
              </a:spcAft>
              <a:buSzPts val="1960"/>
              <a:buChar char="■"/>
              <a:defRPr sz="2800"/>
            </a:lvl1pPr>
            <a:lvl2pPr indent="-335280" lvl="1" marL="914400" algn="l">
              <a:spcBef>
                <a:spcPts val="1200"/>
              </a:spcBef>
              <a:spcAft>
                <a:spcPts val="0"/>
              </a:spcAft>
              <a:buSzPts val="1680"/>
              <a:buChar char="❖"/>
              <a:defRPr sz="2400"/>
            </a:lvl2pPr>
            <a:lvl3pPr indent="-355600" lvl="2" marL="1371600" algn="l">
              <a:spcBef>
                <a:spcPts val="1000"/>
              </a:spcBef>
              <a:spcAft>
                <a:spcPts val="0"/>
              </a:spcAft>
              <a:buSzPts val="2000"/>
              <a:buChar char="–"/>
              <a:defRPr sz="2000"/>
            </a:lvl3pPr>
            <a:lvl4pPr indent="-342900" lvl="3" marL="1828800" algn="l">
              <a:spcBef>
                <a:spcPts val="900"/>
              </a:spcBef>
              <a:spcAft>
                <a:spcPts val="0"/>
              </a:spcAft>
              <a:buSzPts val="1800"/>
              <a:buChar char="»"/>
              <a:defRPr sz="1800"/>
            </a:lvl4pPr>
            <a:lvl5pPr indent="-342900" lvl="4" marL="2286000" algn="l">
              <a:spcBef>
                <a:spcPts val="900"/>
              </a:spcBef>
              <a:spcAft>
                <a:spcPts val="0"/>
              </a:spcAft>
              <a:buSzPts val="1800"/>
              <a:buChar char="–"/>
              <a:defRPr sz="1800"/>
            </a:lvl5pPr>
            <a:lvl6pPr indent="-342900" lvl="5" marL="2743200" algn="l">
              <a:spcBef>
                <a:spcPts val="900"/>
              </a:spcBef>
              <a:spcAft>
                <a:spcPts val="0"/>
              </a:spcAft>
              <a:buSzPts val="1800"/>
              <a:buChar char="–"/>
              <a:defRPr sz="1800"/>
            </a:lvl6pPr>
            <a:lvl7pPr indent="-342900" lvl="6" marL="3200400" algn="l">
              <a:spcBef>
                <a:spcPts val="900"/>
              </a:spcBef>
              <a:spcAft>
                <a:spcPts val="0"/>
              </a:spcAft>
              <a:buSzPts val="1800"/>
              <a:buChar char="–"/>
              <a:defRPr sz="1800"/>
            </a:lvl7pPr>
            <a:lvl8pPr indent="-342900" lvl="7" marL="3657600" algn="l">
              <a:spcBef>
                <a:spcPts val="900"/>
              </a:spcBef>
              <a:spcAft>
                <a:spcPts val="0"/>
              </a:spcAft>
              <a:buSzPts val="1800"/>
              <a:buChar char="–"/>
              <a:defRPr sz="1800"/>
            </a:lvl8pPr>
            <a:lvl9pPr indent="-342900" lvl="8" marL="4114800" algn="l">
              <a:spcBef>
                <a:spcPts val="90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60350" y="46038"/>
            <a:ext cx="9920288" cy="71596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260350" y="990600"/>
            <a:ext cx="4883150" cy="5335588"/>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
        <p:nvSpPr>
          <p:cNvPr id="40" name="Google Shape;40;p6"/>
          <p:cNvSpPr txBox="1"/>
          <p:nvPr>
            <p:ph idx="2" type="body"/>
          </p:nvPr>
        </p:nvSpPr>
        <p:spPr>
          <a:xfrm>
            <a:off x="5295900" y="990600"/>
            <a:ext cx="4884738" cy="2590800"/>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
        <p:nvSpPr>
          <p:cNvPr id="41" name="Google Shape;41;p6"/>
          <p:cNvSpPr txBox="1"/>
          <p:nvPr>
            <p:ph idx="3" type="body"/>
          </p:nvPr>
        </p:nvSpPr>
        <p:spPr>
          <a:xfrm>
            <a:off x="5295900" y="3733800"/>
            <a:ext cx="4884738" cy="2592388"/>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7"/>
          <p:cNvSpPr txBox="1"/>
          <p:nvPr>
            <p:ph type="title"/>
          </p:nvPr>
        </p:nvSpPr>
        <p:spPr>
          <a:xfrm rot="5400000">
            <a:off x="5800726" y="1946275"/>
            <a:ext cx="6280150" cy="24796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 type="body"/>
          </p:nvPr>
        </p:nvSpPr>
        <p:spPr>
          <a:xfrm rot="5400000">
            <a:off x="764382" y="-457993"/>
            <a:ext cx="6280150" cy="7288213"/>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 type="body"/>
          </p:nvPr>
        </p:nvSpPr>
        <p:spPr>
          <a:xfrm rot="5400000">
            <a:off x="2552700" y="-1301750"/>
            <a:ext cx="5335587" cy="9920287"/>
          </a:xfrm>
          <a:prstGeom prst="rect">
            <a:avLst/>
          </a:prstGeom>
          <a:noFill/>
          <a:ln>
            <a:noFill/>
          </a:ln>
        </p:spPr>
        <p:txBody>
          <a:bodyPr anchorCtr="0" anchor="t" bIns="49375" lIns="98750" spcFirstLastPara="1" rIns="98750" wrap="square" tIns="49375">
            <a:noAutofit/>
          </a:bodyPr>
          <a:lstStyle>
            <a:lvl1pPr indent="-308610" lvl="0" marL="457200" algn="l">
              <a:spcBef>
                <a:spcPts val="900"/>
              </a:spcBef>
              <a:spcAft>
                <a:spcPts val="0"/>
              </a:spcAft>
              <a:buSzPts val="1260"/>
              <a:buChar char="■"/>
              <a:defRPr/>
            </a:lvl1pPr>
            <a:lvl2pPr indent="-308610" lvl="1" marL="914400" algn="l">
              <a:spcBef>
                <a:spcPts val="900"/>
              </a:spcBef>
              <a:spcAft>
                <a:spcPts val="0"/>
              </a:spcAft>
              <a:buSzPts val="1260"/>
              <a:buChar char="❖"/>
              <a:defRPr/>
            </a:lvl2pPr>
            <a:lvl3pPr indent="-342900" lvl="2" marL="1371600" algn="l">
              <a:spcBef>
                <a:spcPts val="900"/>
              </a:spcBef>
              <a:spcAft>
                <a:spcPts val="0"/>
              </a:spcAft>
              <a:buSzPts val="1800"/>
              <a:buChar char="–"/>
              <a:defRPr/>
            </a:lvl3pPr>
            <a:lvl4pPr indent="-342900" lvl="3" marL="1828800" algn="l">
              <a:spcBef>
                <a:spcPts val="900"/>
              </a:spcBef>
              <a:spcAft>
                <a:spcPts val="0"/>
              </a:spcAft>
              <a:buSzPts val="1800"/>
              <a:buChar char="»"/>
              <a:defRPr/>
            </a:lvl4pPr>
            <a:lvl5pPr indent="-342900" lvl="4" marL="2286000" algn="l">
              <a:spcBef>
                <a:spcPts val="900"/>
              </a:spcBef>
              <a:spcAft>
                <a:spcPts val="0"/>
              </a:spcAft>
              <a:buSzPts val="1800"/>
              <a:buChar char="–"/>
              <a:defRPr/>
            </a:lvl5pPr>
            <a:lvl6pPr indent="-342900" lvl="5" marL="2743200" algn="l">
              <a:spcBef>
                <a:spcPts val="900"/>
              </a:spcBef>
              <a:spcAft>
                <a:spcPts val="0"/>
              </a:spcAft>
              <a:buSzPts val="1800"/>
              <a:buChar char="–"/>
              <a:defRPr/>
            </a:lvl6pPr>
            <a:lvl7pPr indent="-342900" lvl="6" marL="3200400" algn="l">
              <a:spcBef>
                <a:spcPts val="900"/>
              </a:spcBef>
              <a:spcAft>
                <a:spcPts val="0"/>
              </a:spcAft>
              <a:buSzPts val="1800"/>
              <a:buChar char="–"/>
              <a:defRPr/>
            </a:lvl7pPr>
            <a:lvl8pPr indent="-342900" lvl="7" marL="3657600" algn="l">
              <a:spcBef>
                <a:spcPts val="900"/>
              </a:spcBef>
              <a:spcAft>
                <a:spcPts val="0"/>
              </a:spcAft>
              <a:buSzPts val="1800"/>
              <a:buChar char="–"/>
              <a:defRPr/>
            </a:lvl8pPr>
            <a:lvl9pPr indent="-342900" lvl="8" marL="4114800" algn="l">
              <a:spcBef>
                <a:spcPts val="9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9"/>
          <p:cNvSpPr txBox="1"/>
          <p:nvPr>
            <p:ph type="title"/>
          </p:nvPr>
        </p:nvSpPr>
        <p:spPr>
          <a:xfrm>
            <a:off x="2046288" y="4802188"/>
            <a:ext cx="6264275" cy="56673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p:nvPr>
            <p:ph idx="2" type="pic"/>
          </p:nvPr>
        </p:nvSpPr>
        <p:spPr>
          <a:xfrm>
            <a:off x="2046288" y="612775"/>
            <a:ext cx="6264275" cy="4116388"/>
          </a:xfrm>
          <a:prstGeom prst="rect">
            <a:avLst/>
          </a:prstGeom>
          <a:noFill/>
          <a:ln>
            <a:noFill/>
          </a:ln>
        </p:spPr>
        <p:txBody>
          <a:bodyPr anchorCtr="0" anchor="t" bIns="49375" lIns="98750" spcFirstLastPara="1" rIns="98750" wrap="square" tIns="49375">
            <a:noAutofit/>
          </a:bodyPr>
          <a:lstStyle>
            <a:lvl1pPr lvl="0" marR="0" rtl="0" algn="l">
              <a:spcBef>
                <a:spcPts val="1600"/>
              </a:spcBef>
              <a:spcAft>
                <a:spcPts val="0"/>
              </a:spcAft>
              <a:buClr>
                <a:srgbClr val="63177C"/>
              </a:buClr>
              <a:buSzPts val="2240"/>
              <a:buFont typeface="Noto Sans Symbols"/>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1400"/>
              </a:spcBef>
              <a:spcAft>
                <a:spcPts val="0"/>
              </a:spcAft>
              <a:buClr>
                <a:srgbClr val="FAA61A"/>
              </a:buClr>
              <a:buSzPts val="1960"/>
              <a:buFont typeface="Noto Sans Symbols"/>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1200"/>
              </a:spcBef>
              <a:spcAft>
                <a:spcPts val="0"/>
              </a:spcAft>
              <a:buClr>
                <a:srgbClr val="74BA45"/>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1000"/>
              </a:spcBef>
              <a:spcAft>
                <a:spcPts val="0"/>
              </a:spcAft>
              <a:buClr>
                <a:srgbClr val="FF6600"/>
              </a:buClr>
              <a:buSzPts val="20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51" name="Google Shape;51;p9"/>
          <p:cNvSpPr txBox="1"/>
          <p:nvPr>
            <p:ph idx="1" type="body"/>
          </p:nvPr>
        </p:nvSpPr>
        <p:spPr>
          <a:xfrm>
            <a:off x="2046288" y="5368925"/>
            <a:ext cx="6264275" cy="804863"/>
          </a:xfrm>
          <a:prstGeom prst="rect">
            <a:avLst/>
          </a:prstGeom>
          <a:noFill/>
          <a:ln>
            <a:noFill/>
          </a:ln>
        </p:spPr>
        <p:txBody>
          <a:bodyPr anchorCtr="0" anchor="t" bIns="49375" lIns="98750" spcFirstLastPara="1" rIns="98750" wrap="square" tIns="49375">
            <a:noAutofit/>
          </a:bodyPr>
          <a:lstStyle>
            <a:lvl1pPr indent="-228600" lvl="0" marL="457200" algn="l">
              <a:spcBef>
                <a:spcPts val="70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50"/>
              </a:spcBef>
              <a:spcAft>
                <a:spcPts val="0"/>
              </a:spcAft>
              <a:buSzPts val="900"/>
              <a:buNone/>
              <a:defRPr sz="900"/>
            </a:lvl5pPr>
            <a:lvl6pPr indent="-228600" lvl="5" marL="2743200" algn="l">
              <a:spcBef>
                <a:spcPts val="450"/>
              </a:spcBef>
              <a:spcAft>
                <a:spcPts val="0"/>
              </a:spcAft>
              <a:buSzPts val="900"/>
              <a:buNone/>
              <a:defRPr sz="900"/>
            </a:lvl6pPr>
            <a:lvl7pPr indent="-228600" lvl="6" marL="3200400" algn="l">
              <a:spcBef>
                <a:spcPts val="450"/>
              </a:spcBef>
              <a:spcAft>
                <a:spcPts val="0"/>
              </a:spcAft>
              <a:buSzPts val="900"/>
              <a:buNone/>
              <a:defRPr sz="900"/>
            </a:lvl7pPr>
            <a:lvl8pPr indent="-228600" lvl="7" marL="3657600" algn="l">
              <a:spcBef>
                <a:spcPts val="450"/>
              </a:spcBef>
              <a:spcAft>
                <a:spcPts val="0"/>
              </a:spcAft>
              <a:buSzPts val="900"/>
              <a:buNone/>
              <a:defRPr sz="900"/>
            </a:lvl8pPr>
            <a:lvl9pPr indent="-228600" lvl="8" marL="4114800" algn="l">
              <a:spcBef>
                <a:spcPts val="450"/>
              </a:spcBef>
              <a:spcAft>
                <a:spcPts val="0"/>
              </a:spcAft>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0"/>
          <p:cNvSpPr txBox="1"/>
          <p:nvPr>
            <p:ph type="title"/>
          </p:nvPr>
        </p:nvSpPr>
        <p:spPr>
          <a:xfrm>
            <a:off x="522288" y="273050"/>
            <a:ext cx="3435350" cy="11620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 type="body"/>
          </p:nvPr>
        </p:nvSpPr>
        <p:spPr>
          <a:xfrm>
            <a:off x="4081463" y="273050"/>
            <a:ext cx="5837237" cy="5854700"/>
          </a:xfrm>
          <a:prstGeom prst="rect">
            <a:avLst/>
          </a:prstGeom>
          <a:noFill/>
          <a:ln>
            <a:noFill/>
          </a:ln>
        </p:spPr>
        <p:txBody>
          <a:bodyPr anchorCtr="0" anchor="t" bIns="49375" lIns="98750" spcFirstLastPara="1" rIns="98750" wrap="square" tIns="49375">
            <a:noAutofit/>
          </a:bodyPr>
          <a:lstStyle>
            <a:lvl1pPr indent="-370840" lvl="0" marL="457200" algn="l">
              <a:spcBef>
                <a:spcPts val="1600"/>
              </a:spcBef>
              <a:spcAft>
                <a:spcPts val="0"/>
              </a:spcAft>
              <a:buSzPts val="2240"/>
              <a:buChar char="■"/>
              <a:defRPr sz="3200"/>
            </a:lvl1pPr>
            <a:lvl2pPr indent="-353060" lvl="1" marL="914400" algn="l">
              <a:spcBef>
                <a:spcPts val="1400"/>
              </a:spcBef>
              <a:spcAft>
                <a:spcPts val="0"/>
              </a:spcAft>
              <a:buSzPts val="1960"/>
              <a:buChar char="❖"/>
              <a:defRPr sz="2800"/>
            </a:lvl2pPr>
            <a:lvl3pPr indent="-381000" lvl="2" marL="1371600" algn="l">
              <a:spcBef>
                <a:spcPts val="1200"/>
              </a:spcBef>
              <a:spcAft>
                <a:spcPts val="0"/>
              </a:spcAft>
              <a:buSzPts val="2400"/>
              <a:buChar char="–"/>
              <a:defRPr sz="2400"/>
            </a:lvl3pPr>
            <a:lvl4pPr indent="-355600" lvl="3" marL="1828800" algn="l">
              <a:spcBef>
                <a:spcPts val="1000"/>
              </a:spcBef>
              <a:spcAft>
                <a:spcPts val="0"/>
              </a:spcAft>
              <a:buSzPts val="2000"/>
              <a:buChar char="»"/>
              <a:defRPr sz="2000"/>
            </a:lvl4pPr>
            <a:lvl5pPr indent="-355600" lvl="4" marL="2286000" algn="l">
              <a:spcBef>
                <a:spcPts val="1000"/>
              </a:spcBef>
              <a:spcAft>
                <a:spcPts val="0"/>
              </a:spcAft>
              <a:buSzPts val="2000"/>
              <a:buChar char="–"/>
              <a:defRPr sz="2000"/>
            </a:lvl5pPr>
            <a:lvl6pPr indent="-355600" lvl="5" marL="2743200" algn="l">
              <a:spcBef>
                <a:spcPts val="1000"/>
              </a:spcBef>
              <a:spcAft>
                <a:spcPts val="0"/>
              </a:spcAft>
              <a:buSzPts val="2000"/>
              <a:buChar char="–"/>
              <a:defRPr sz="2000"/>
            </a:lvl6pPr>
            <a:lvl7pPr indent="-355600" lvl="6" marL="3200400" algn="l">
              <a:spcBef>
                <a:spcPts val="1000"/>
              </a:spcBef>
              <a:spcAft>
                <a:spcPts val="0"/>
              </a:spcAft>
              <a:buSzPts val="2000"/>
              <a:buChar char="–"/>
              <a:defRPr sz="2000"/>
            </a:lvl7pPr>
            <a:lvl8pPr indent="-355600" lvl="7" marL="3657600" algn="l">
              <a:spcBef>
                <a:spcPts val="1000"/>
              </a:spcBef>
              <a:spcAft>
                <a:spcPts val="0"/>
              </a:spcAft>
              <a:buSzPts val="2000"/>
              <a:buChar char="–"/>
              <a:defRPr sz="2000"/>
            </a:lvl8pPr>
            <a:lvl9pPr indent="-355600" lvl="8" marL="4114800" algn="l">
              <a:spcBef>
                <a:spcPts val="1000"/>
              </a:spcBef>
              <a:spcAft>
                <a:spcPts val="0"/>
              </a:spcAft>
              <a:buSzPts val="2000"/>
              <a:buChar char="–"/>
              <a:defRPr sz="2000"/>
            </a:lvl9pPr>
          </a:lstStyle>
          <a:p/>
        </p:txBody>
      </p:sp>
      <p:sp>
        <p:nvSpPr>
          <p:cNvPr id="55" name="Google Shape;55;p10"/>
          <p:cNvSpPr txBox="1"/>
          <p:nvPr>
            <p:ph idx="2" type="body"/>
          </p:nvPr>
        </p:nvSpPr>
        <p:spPr>
          <a:xfrm>
            <a:off x="522288" y="1435100"/>
            <a:ext cx="3435350" cy="4692650"/>
          </a:xfrm>
          <a:prstGeom prst="rect">
            <a:avLst/>
          </a:prstGeom>
          <a:noFill/>
          <a:ln>
            <a:noFill/>
          </a:ln>
        </p:spPr>
        <p:txBody>
          <a:bodyPr anchorCtr="0" anchor="t" bIns="49375" lIns="98750" spcFirstLastPara="1" rIns="98750" wrap="square" tIns="49375">
            <a:noAutofit/>
          </a:bodyPr>
          <a:lstStyle>
            <a:lvl1pPr indent="-228600" lvl="0" marL="457200" algn="l">
              <a:spcBef>
                <a:spcPts val="70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500"/>
              </a:spcBef>
              <a:spcAft>
                <a:spcPts val="0"/>
              </a:spcAft>
              <a:buSzPts val="1000"/>
              <a:buNone/>
              <a:defRPr sz="1000"/>
            </a:lvl3pPr>
            <a:lvl4pPr indent="-228600" lvl="3" marL="1828800" algn="l">
              <a:spcBef>
                <a:spcPts val="450"/>
              </a:spcBef>
              <a:spcAft>
                <a:spcPts val="0"/>
              </a:spcAft>
              <a:buSzPts val="900"/>
              <a:buNone/>
              <a:defRPr sz="900"/>
            </a:lvl4pPr>
            <a:lvl5pPr indent="-228600" lvl="4" marL="2286000" algn="l">
              <a:spcBef>
                <a:spcPts val="450"/>
              </a:spcBef>
              <a:spcAft>
                <a:spcPts val="0"/>
              </a:spcAft>
              <a:buSzPts val="900"/>
              <a:buNone/>
              <a:defRPr sz="900"/>
            </a:lvl5pPr>
            <a:lvl6pPr indent="-228600" lvl="5" marL="2743200" algn="l">
              <a:spcBef>
                <a:spcPts val="450"/>
              </a:spcBef>
              <a:spcAft>
                <a:spcPts val="0"/>
              </a:spcAft>
              <a:buSzPts val="900"/>
              <a:buNone/>
              <a:defRPr sz="900"/>
            </a:lvl6pPr>
            <a:lvl7pPr indent="-228600" lvl="6" marL="3200400" algn="l">
              <a:spcBef>
                <a:spcPts val="450"/>
              </a:spcBef>
              <a:spcAft>
                <a:spcPts val="0"/>
              </a:spcAft>
              <a:buSzPts val="900"/>
              <a:buNone/>
              <a:defRPr sz="900"/>
            </a:lvl7pPr>
            <a:lvl8pPr indent="-228600" lvl="7" marL="3657600" algn="l">
              <a:spcBef>
                <a:spcPts val="450"/>
              </a:spcBef>
              <a:spcAft>
                <a:spcPts val="0"/>
              </a:spcAft>
              <a:buSzPts val="900"/>
              <a:buNone/>
              <a:defRPr sz="900"/>
            </a:lvl8pPr>
            <a:lvl9pPr indent="-228600" lvl="8" marL="4114800" algn="l">
              <a:spcBef>
                <a:spcPts val="45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8.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3.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630987"/>
            <a:ext cx="10440987" cy="2286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1" name="Google Shape;11;p1"/>
          <p:cNvSpPr txBox="1"/>
          <p:nvPr/>
        </p:nvSpPr>
        <p:spPr>
          <a:xfrm>
            <a:off x="0" y="0"/>
            <a:ext cx="10440987" cy="7620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descr="1952011_logo.jpg" id="12" name="Google Shape;12;p1"/>
          <p:cNvPicPr preferRelativeResize="0"/>
          <p:nvPr/>
        </p:nvPicPr>
        <p:blipFill rotWithShape="1">
          <a:blip r:embed="rId1">
            <a:alphaModFix/>
          </a:blip>
          <a:srcRect b="0" l="0" r="0" t="0"/>
          <a:stretch/>
        </p:blipFill>
        <p:spPr>
          <a:xfrm>
            <a:off x="8178800" y="107950"/>
            <a:ext cx="2262187" cy="501650"/>
          </a:xfrm>
          <a:prstGeom prst="rect">
            <a:avLst/>
          </a:prstGeom>
          <a:noFill/>
          <a:ln>
            <a:noFill/>
          </a:ln>
        </p:spPr>
      </p:pic>
      <p:cxnSp>
        <p:nvCxnSpPr>
          <p:cNvPr id="13" name="Google Shape;13;p1"/>
          <p:cNvCxnSpPr/>
          <p:nvPr/>
        </p:nvCxnSpPr>
        <p:spPr>
          <a:xfrm>
            <a:off x="0" y="762000"/>
            <a:ext cx="9144000" cy="0"/>
          </a:xfrm>
          <a:prstGeom prst="straightConnector1">
            <a:avLst/>
          </a:prstGeom>
          <a:noFill/>
          <a:ln cap="flat" cmpd="sng" w="38100">
            <a:solidFill>
              <a:srgbClr val="FAA61A"/>
            </a:solidFill>
            <a:prstDash val="solid"/>
            <a:miter lim="800000"/>
            <a:headEnd len="med" w="med" type="none"/>
            <a:tailEnd len="med" w="med" type="none"/>
          </a:ln>
        </p:spPr>
      </p:cxnSp>
      <p:cxnSp>
        <p:nvCxnSpPr>
          <p:cNvPr id="14" name="Google Shape;14;p1"/>
          <p:cNvCxnSpPr/>
          <p:nvPr/>
        </p:nvCxnSpPr>
        <p:spPr>
          <a:xfrm>
            <a:off x="0" y="6629400"/>
            <a:ext cx="9144000" cy="0"/>
          </a:xfrm>
          <a:prstGeom prst="straightConnector1">
            <a:avLst/>
          </a:prstGeom>
          <a:noFill/>
          <a:ln cap="flat" cmpd="sng" w="38100">
            <a:solidFill>
              <a:srgbClr val="FAA61A"/>
            </a:solidFill>
            <a:prstDash val="solid"/>
            <a:miter lim="800000"/>
            <a:headEnd len="med" w="med" type="none"/>
            <a:tailEnd len="med" w="med" type="none"/>
          </a:ln>
        </p:spPr>
      </p:cxnSp>
      <p:sp>
        <p:nvSpPr>
          <p:cNvPr id="15" name="Google Shape;15;p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lt1"/>
                </a:solidFill>
                <a:latin typeface="Arial"/>
                <a:ea typeface="Arial"/>
                <a:cs typeface="Arial"/>
                <a:sym typeface="Arial"/>
              </a:defRPr>
            </a:lvl9pPr>
          </a:lstStyle>
          <a:p/>
        </p:txBody>
      </p:sp>
      <p:sp>
        <p:nvSpPr>
          <p:cNvPr id="16" name="Google Shape;16;p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lvl1pPr indent="-344170" lvl="0" marL="457200" marR="0" rtl="0" algn="l">
              <a:spcBef>
                <a:spcPts val="1300"/>
              </a:spcBef>
              <a:spcAft>
                <a:spcPts val="0"/>
              </a:spcAft>
              <a:buClr>
                <a:srgbClr val="63177C"/>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26390" lvl="1" marL="914400" marR="0" rtl="0" algn="l">
              <a:spcBef>
                <a:spcPts val="1100"/>
              </a:spcBef>
              <a:spcAft>
                <a:spcPts val="0"/>
              </a:spcAft>
              <a:buClr>
                <a:srgbClr val="FAA61A"/>
              </a:buClr>
              <a:buSzPts val="154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49250" lvl="2" marL="1371600" marR="0" rtl="0" algn="l">
              <a:spcBef>
                <a:spcPts val="950"/>
              </a:spcBef>
              <a:spcAft>
                <a:spcPts val="0"/>
              </a:spcAft>
              <a:buClr>
                <a:srgbClr val="74BA45"/>
              </a:buClr>
              <a:buSzPts val="1900"/>
              <a:buFont typeface="Arial"/>
              <a:buChar char="–"/>
              <a:defRPr b="0" i="0" sz="1900" u="none" cap="none" strike="noStrike">
                <a:solidFill>
                  <a:schemeClr val="dk1"/>
                </a:solidFill>
                <a:latin typeface="Times New Roman"/>
                <a:ea typeface="Times New Roman"/>
                <a:cs typeface="Times New Roman"/>
                <a:sym typeface="Times New Roman"/>
              </a:defRPr>
            </a:lvl3pPr>
            <a:lvl4pPr indent="-349250" lvl="3" marL="1828800" marR="0" rtl="0" algn="l">
              <a:spcBef>
                <a:spcPts val="950"/>
              </a:spcBef>
              <a:spcAft>
                <a:spcPts val="0"/>
              </a:spcAft>
              <a:buClr>
                <a:srgbClr val="FF6600"/>
              </a:buClr>
              <a:buSzPts val="1900"/>
              <a:buFont typeface="Arial"/>
              <a:buChar char="»"/>
              <a:defRPr b="0" i="0" sz="19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1" type="ftr"/>
          </p:nvPr>
        </p:nvSpPr>
        <p:spPr>
          <a:xfrm>
            <a:off x="3567112" y="6246812"/>
            <a:ext cx="3306762" cy="476250"/>
          </a:xfrm>
          <a:prstGeom prst="rect">
            <a:avLst/>
          </a:prstGeom>
          <a:noFill/>
          <a:ln>
            <a:noFill/>
          </a:ln>
        </p:spPr>
        <p:txBody>
          <a:bodyPr anchorCtr="0" anchor="t" bIns="0" lIns="98750" spcFirstLastPara="1" rIns="98750" wrap="square" tIns="0">
            <a:noAutofit/>
          </a:bodyPr>
          <a:lstStyle>
            <a:lvl1pPr lvl="0" marR="0" rtl="0" algn="r">
              <a:lnSpc>
                <a:spcPct val="100000"/>
              </a:lnSpc>
              <a:spcBef>
                <a:spcPts val="0"/>
              </a:spcBef>
              <a:spcAft>
                <a:spcPts val="0"/>
              </a:spcAft>
              <a:buSzPts val="1400"/>
              <a:buNone/>
              <a:defRPr b="0" i="0" sz="1500" u="none">
                <a:solidFill>
                  <a:schemeClr val="lt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nvSpPr>
        <p:spPr>
          <a:xfrm>
            <a:off x="0" y="0"/>
            <a:ext cx="10440987" cy="7620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descr="1952011_logo.jpg" id="24" name="Google Shape;24;p3"/>
          <p:cNvPicPr preferRelativeResize="0"/>
          <p:nvPr/>
        </p:nvPicPr>
        <p:blipFill rotWithShape="1">
          <a:blip r:embed="rId1">
            <a:alphaModFix/>
          </a:blip>
          <a:srcRect b="0" l="0" r="0" t="0"/>
          <a:stretch/>
        </p:blipFill>
        <p:spPr>
          <a:xfrm>
            <a:off x="8439150" y="152400"/>
            <a:ext cx="2001837" cy="442912"/>
          </a:xfrm>
          <a:prstGeom prst="rect">
            <a:avLst/>
          </a:prstGeom>
          <a:noFill/>
          <a:ln>
            <a:noFill/>
          </a:ln>
        </p:spPr>
      </p:pic>
      <p:sp>
        <p:nvSpPr>
          <p:cNvPr id="25" name="Google Shape;25;p3"/>
          <p:cNvSpPr txBox="1"/>
          <p:nvPr/>
        </p:nvSpPr>
        <p:spPr>
          <a:xfrm>
            <a:off x="0" y="6402387"/>
            <a:ext cx="10440987" cy="4572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r">
              <a:lnSpc>
                <a:spcPct val="100000"/>
              </a:lnSpc>
              <a:spcBef>
                <a:spcPts val="0"/>
              </a:spcBef>
              <a:spcAft>
                <a:spcPts val="0"/>
              </a:spcAft>
              <a:buClr>
                <a:schemeClr val="lt1"/>
              </a:buClr>
              <a:buSzPts val="1100"/>
              <a:buFont typeface="Courier New"/>
              <a:buNone/>
            </a:pPr>
            <a:r>
              <a:rPr b="0" i="0" lang="en-US" sz="1100" u="none">
                <a:solidFill>
                  <a:schemeClr val="lt1"/>
                </a:solidFill>
                <a:latin typeface="Courier New"/>
                <a:ea typeface="Courier New"/>
                <a:cs typeface="Courier New"/>
                <a:sym typeface="Courier New"/>
              </a:rPr>
              <a:t>	Slide </a:t>
            </a:r>
            <a:fld id="{00000000-1234-1234-1234-123412341234}" type="slidenum">
              <a:rPr b="0" i="0" lang="en-US" sz="1100" u="none">
                <a:solidFill>
                  <a:schemeClr val="lt1"/>
                </a:solidFill>
                <a:latin typeface="Courier New"/>
                <a:ea typeface="Courier New"/>
                <a:cs typeface="Courier New"/>
                <a:sym typeface="Courier New"/>
              </a:rPr>
              <a:t>‹#›</a:t>
            </a:fld>
            <a:r>
              <a:rPr b="0" i="0" lang="en-US" sz="1100" u="none">
                <a:solidFill>
                  <a:schemeClr val="lt1"/>
                </a:solidFill>
                <a:latin typeface="Courier New"/>
                <a:ea typeface="Courier New"/>
                <a:cs typeface="Courier New"/>
                <a:sym typeface="Courier New"/>
              </a:rPr>
              <a:t>/26</a:t>
            </a:r>
            <a:endParaRPr/>
          </a:p>
        </p:txBody>
      </p:sp>
      <p:sp>
        <p:nvSpPr>
          <p:cNvPr id="26" name="Google Shape;26;p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lt1"/>
                </a:solidFill>
                <a:latin typeface="Arial"/>
                <a:ea typeface="Arial"/>
                <a:cs typeface="Arial"/>
                <a:sym typeface="Arial"/>
              </a:defRPr>
            </a:lvl9pPr>
          </a:lstStyle>
          <a:p/>
        </p:txBody>
      </p:sp>
      <p:sp>
        <p:nvSpPr>
          <p:cNvPr id="27" name="Google Shape;27;p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lvl1pPr indent="-344170" lvl="0" marL="457200" marR="0" rtl="0" algn="l">
              <a:spcBef>
                <a:spcPts val="1300"/>
              </a:spcBef>
              <a:spcAft>
                <a:spcPts val="0"/>
              </a:spcAft>
              <a:buClr>
                <a:srgbClr val="63177C"/>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26390" lvl="1" marL="914400" marR="0" rtl="0" algn="l">
              <a:spcBef>
                <a:spcPts val="1100"/>
              </a:spcBef>
              <a:spcAft>
                <a:spcPts val="0"/>
              </a:spcAft>
              <a:buClr>
                <a:srgbClr val="FAA61A"/>
              </a:buClr>
              <a:buSzPts val="154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49250" lvl="2" marL="1371600" marR="0" rtl="0" algn="l">
              <a:spcBef>
                <a:spcPts val="950"/>
              </a:spcBef>
              <a:spcAft>
                <a:spcPts val="0"/>
              </a:spcAft>
              <a:buClr>
                <a:srgbClr val="74BA45"/>
              </a:buClr>
              <a:buSzPts val="1900"/>
              <a:buFont typeface="Arial"/>
              <a:buChar char="–"/>
              <a:defRPr b="0" i="0" sz="1900" u="none" cap="none" strike="noStrike">
                <a:solidFill>
                  <a:schemeClr val="dk1"/>
                </a:solidFill>
                <a:latin typeface="Times New Roman"/>
                <a:ea typeface="Times New Roman"/>
                <a:cs typeface="Times New Roman"/>
                <a:sym typeface="Times New Roman"/>
              </a:defRPr>
            </a:lvl3pPr>
            <a:lvl4pPr indent="-349250" lvl="3" marL="1828800" marR="0" rtl="0" algn="l">
              <a:spcBef>
                <a:spcPts val="950"/>
              </a:spcBef>
              <a:spcAft>
                <a:spcPts val="0"/>
              </a:spcAft>
              <a:buClr>
                <a:srgbClr val="FF6600"/>
              </a:buClr>
              <a:buSzPts val="1900"/>
              <a:buFont typeface="Arial"/>
              <a:buChar char="»"/>
              <a:defRPr b="0" i="0" sz="19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9pPr>
          </a:lstStyle>
          <a:p/>
        </p:txBody>
      </p:sp>
      <p:cxnSp>
        <p:nvCxnSpPr>
          <p:cNvPr id="28" name="Google Shape;28;p3"/>
          <p:cNvCxnSpPr/>
          <p:nvPr/>
        </p:nvCxnSpPr>
        <p:spPr>
          <a:xfrm>
            <a:off x="0" y="762000"/>
            <a:ext cx="9144000" cy="0"/>
          </a:xfrm>
          <a:prstGeom prst="straightConnector1">
            <a:avLst/>
          </a:prstGeom>
          <a:noFill/>
          <a:ln cap="flat" cmpd="sng" w="38100">
            <a:solidFill>
              <a:srgbClr val="FAA61A"/>
            </a:solidFill>
            <a:prstDash val="solid"/>
            <a:miter lim="800000"/>
            <a:headEnd len="med" w="med" type="none"/>
            <a:tailEnd len="med" w="med" type="none"/>
          </a:ln>
        </p:spPr>
      </p:cxnSp>
      <p:cxnSp>
        <p:nvCxnSpPr>
          <p:cNvPr id="29" name="Google Shape;29;p3"/>
          <p:cNvCxnSpPr/>
          <p:nvPr/>
        </p:nvCxnSpPr>
        <p:spPr>
          <a:xfrm>
            <a:off x="0" y="6400800"/>
            <a:ext cx="9144000" cy="0"/>
          </a:xfrm>
          <a:prstGeom prst="straightConnector1">
            <a:avLst/>
          </a:prstGeom>
          <a:noFill/>
          <a:ln cap="flat" cmpd="sng" w="19050">
            <a:solidFill>
              <a:srgbClr val="FAA61A"/>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nvSpPr>
        <p:spPr>
          <a:xfrm>
            <a:off x="0" y="0"/>
            <a:ext cx="10440987" cy="7620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descr="1952011_logo.jpg" id="70" name="Google Shape;70;p15"/>
          <p:cNvPicPr preferRelativeResize="0"/>
          <p:nvPr/>
        </p:nvPicPr>
        <p:blipFill rotWithShape="1">
          <a:blip r:embed="rId1">
            <a:alphaModFix/>
          </a:blip>
          <a:srcRect b="0" l="0" r="0" t="0"/>
          <a:stretch/>
        </p:blipFill>
        <p:spPr>
          <a:xfrm>
            <a:off x="8439150" y="152400"/>
            <a:ext cx="2001837" cy="442912"/>
          </a:xfrm>
          <a:prstGeom prst="rect">
            <a:avLst/>
          </a:prstGeom>
          <a:noFill/>
          <a:ln>
            <a:noFill/>
          </a:ln>
        </p:spPr>
      </p:pic>
      <p:sp>
        <p:nvSpPr>
          <p:cNvPr id="71" name="Google Shape;71;p15"/>
          <p:cNvSpPr txBox="1"/>
          <p:nvPr/>
        </p:nvSpPr>
        <p:spPr>
          <a:xfrm>
            <a:off x="0" y="6402387"/>
            <a:ext cx="10440987" cy="4572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r">
              <a:lnSpc>
                <a:spcPct val="100000"/>
              </a:lnSpc>
              <a:spcBef>
                <a:spcPts val="0"/>
              </a:spcBef>
              <a:spcAft>
                <a:spcPts val="0"/>
              </a:spcAft>
              <a:buClr>
                <a:schemeClr val="lt1"/>
              </a:buClr>
              <a:buSzPts val="1100"/>
              <a:buFont typeface="Courier New"/>
              <a:buNone/>
            </a:pPr>
            <a:r>
              <a:rPr b="0" i="0" lang="en-US" sz="1100" u="none">
                <a:solidFill>
                  <a:schemeClr val="lt1"/>
                </a:solidFill>
                <a:latin typeface="Courier New"/>
                <a:ea typeface="Courier New"/>
                <a:cs typeface="Courier New"/>
                <a:sym typeface="Courier New"/>
              </a:rPr>
              <a:t>	Slide </a:t>
            </a:r>
            <a:fld id="{00000000-1234-1234-1234-123412341234}" type="slidenum">
              <a:rPr b="0" i="0" lang="en-US" sz="1100" u="none">
                <a:solidFill>
                  <a:schemeClr val="lt1"/>
                </a:solidFill>
                <a:latin typeface="Courier New"/>
                <a:ea typeface="Courier New"/>
                <a:cs typeface="Courier New"/>
                <a:sym typeface="Courier New"/>
              </a:rPr>
              <a:t>‹#›</a:t>
            </a:fld>
            <a:r>
              <a:rPr b="0" i="0" lang="en-US" sz="1100" u="none">
                <a:solidFill>
                  <a:schemeClr val="lt1"/>
                </a:solidFill>
                <a:latin typeface="Courier New"/>
                <a:ea typeface="Courier New"/>
                <a:cs typeface="Courier New"/>
                <a:sym typeface="Courier New"/>
              </a:rPr>
              <a:t>/26</a:t>
            </a:r>
            <a:endParaRPr/>
          </a:p>
        </p:txBody>
      </p:sp>
      <p:cxnSp>
        <p:nvCxnSpPr>
          <p:cNvPr id="72" name="Google Shape;72;p15"/>
          <p:cNvCxnSpPr/>
          <p:nvPr/>
        </p:nvCxnSpPr>
        <p:spPr>
          <a:xfrm>
            <a:off x="0" y="762000"/>
            <a:ext cx="9144000" cy="0"/>
          </a:xfrm>
          <a:prstGeom prst="straightConnector1">
            <a:avLst/>
          </a:prstGeom>
          <a:noFill/>
          <a:ln cap="flat" cmpd="sng" w="38100">
            <a:solidFill>
              <a:srgbClr val="FAA61A"/>
            </a:solidFill>
            <a:prstDash val="solid"/>
            <a:miter lim="800000"/>
            <a:headEnd len="med" w="med" type="none"/>
            <a:tailEnd len="med" w="med" type="none"/>
          </a:ln>
        </p:spPr>
      </p:cxnSp>
      <p:cxnSp>
        <p:nvCxnSpPr>
          <p:cNvPr id="73" name="Google Shape;73;p15"/>
          <p:cNvCxnSpPr/>
          <p:nvPr/>
        </p:nvCxnSpPr>
        <p:spPr>
          <a:xfrm>
            <a:off x="0" y="6400800"/>
            <a:ext cx="9144000" cy="0"/>
          </a:xfrm>
          <a:prstGeom prst="straightConnector1">
            <a:avLst/>
          </a:prstGeom>
          <a:noFill/>
          <a:ln cap="flat" cmpd="sng" w="19050">
            <a:solidFill>
              <a:srgbClr val="FAA61A"/>
            </a:solidFill>
            <a:prstDash val="solid"/>
            <a:miter lim="800000"/>
            <a:headEnd len="med" w="med" type="none"/>
            <a:tailEnd len="med" w="med" type="none"/>
          </a:ln>
        </p:spPr>
      </p:cxnSp>
      <p:sp>
        <p:nvSpPr>
          <p:cNvPr id="74" name="Google Shape;74;p1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lt1"/>
                </a:solidFill>
                <a:latin typeface="Arial"/>
                <a:ea typeface="Arial"/>
                <a:cs typeface="Arial"/>
                <a:sym typeface="Arial"/>
              </a:defRPr>
            </a:lvl9pPr>
          </a:lstStyle>
          <a:p/>
        </p:txBody>
      </p:sp>
      <p:sp>
        <p:nvSpPr>
          <p:cNvPr id="75" name="Google Shape;75;p1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lvl1pPr indent="-344170" lvl="0" marL="457200" marR="0" rtl="0" algn="l">
              <a:spcBef>
                <a:spcPts val="1300"/>
              </a:spcBef>
              <a:spcAft>
                <a:spcPts val="0"/>
              </a:spcAft>
              <a:buClr>
                <a:srgbClr val="63177C"/>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26390" lvl="1" marL="914400" marR="0" rtl="0" algn="l">
              <a:spcBef>
                <a:spcPts val="1100"/>
              </a:spcBef>
              <a:spcAft>
                <a:spcPts val="0"/>
              </a:spcAft>
              <a:buClr>
                <a:srgbClr val="FAA61A"/>
              </a:buClr>
              <a:buSzPts val="154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49250" lvl="2" marL="1371600" marR="0" rtl="0" algn="l">
              <a:spcBef>
                <a:spcPts val="950"/>
              </a:spcBef>
              <a:spcAft>
                <a:spcPts val="0"/>
              </a:spcAft>
              <a:buClr>
                <a:srgbClr val="74BA45"/>
              </a:buClr>
              <a:buSzPts val="1900"/>
              <a:buFont typeface="Arial"/>
              <a:buChar char="–"/>
              <a:defRPr b="0" i="0" sz="1900" u="none" cap="none" strike="noStrike">
                <a:solidFill>
                  <a:schemeClr val="dk1"/>
                </a:solidFill>
                <a:latin typeface="Times New Roman"/>
                <a:ea typeface="Times New Roman"/>
                <a:cs typeface="Times New Roman"/>
                <a:sym typeface="Times New Roman"/>
              </a:defRPr>
            </a:lvl3pPr>
            <a:lvl4pPr indent="-349250" lvl="3" marL="1828800" marR="0" rtl="0" algn="l">
              <a:spcBef>
                <a:spcPts val="950"/>
              </a:spcBef>
              <a:spcAft>
                <a:spcPts val="0"/>
              </a:spcAft>
              <a:buClr>
                <a:srgbClr val="FF6600"/>
              </a:buClr>
              <a:buSzPts val="1900"/>
              <a:buFont typeface="Arial"/>
              <a:buChar char="»"/>
              <a:defRPr b="0" i="0" sz="19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9pPr>
          </a:lstStyle>
          <a:p/>
        </p:txBody>
      </p:sp>
      <p:sp>
        <p:nvSpPr>
          <p:cNvPr id="76" name="Google Shape;76;p15"/>
          <p:cNvSpPr txBox="1"/>
          <p:nvPr>
            <p:ph idx="11" type="ftr"/>
          </p:nvPr>
        </p:nvSpPr>
        <p:spPr>
          <a:xfrm>
            <a:off x="603250" y="6540500"/>
            <a:ext cx="9048750" cy="320675"/>
          </a:xfrm>
          <a:prstGeom prst="rect">
            <a:avLst/>
          </a:prstGeom>
          <a:noFill/>
          <a:ln>
            <a:noFill/>
          </a:ln>
        </p:spPr>
        <p:txBody>
          <a:bodyPr anchorCtr="0" anchor="t" bIns="49425" lIns="98850" spcFirstLastPara="1" rIns="98850" wrap="square" tIns="49425">
            <a:noAutofit/>
          </a:bodyPr>
          <a:lstStyle>
            <a:lvl1pPr lvl="0" marR="0" rtl="0" algn="l">
              <a:lnSpc>
                <a:spcPct val="100000"/>
              </a:lnSpc>
              <a:spcBef>
                <a:spcPts val="0"/>
              </a:spcBef>
              <a:spcAft>
                <a:spcPts val="0"/>
              </a:spcAft>
              <a:buSzPts val="1400"/>
              <a:buNone/>
              <a:defRPr b="0" i="0" sz="19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9pPr>
          </a:lstStyle>
          <a:p/>
        </p:txBody>
      </p:sp>
      <p:sp>
        <p:nvSpPr>
          <p:cNvPr id="77" name="Google Shape;77;p15"/>
          <p:cNvSpPr txBox="1"/>
          <p:nvPr>
            <p:ph idx="12" type="sldNum"/>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lvl1pPr indent="0" lvl="0"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7"/>
          <p:cNvSpPr txBox="1"/>
          <p:nvPr/>
        </p:nvSpPr>
        <p:spPr>
          <a:xfrm>
            <a:off x="0" y="0"/>
            <a:ext cx="10440987" cy="7620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descr="1952011_logo.jpg" id="86" name="Google Shape;86;p17"/>
          <p:cNvPicPr preferRelativeResize="0"/>
          <p:nvPr/>
        </p:nvPicPr>
        <p:blipFill rotWithShape="1">
          <a:blip r:embed="rId1">
            <a:alphaModFix/>
          </a:blip>
          <a:srcRect b="0" l="0" r="0" t="0"/>
          <a:stretch/>
        </p:blipFill>
        <p:spPr>
          <a:xfrm>
            <a:off x="8439150" y="152400"/>
            <a:ext cx="2001837" cy="442912"/>
          </a:xfrm>
          <a:prstGeom prst="rect">
            <a:avLst/>
          </a:prstGeom>
          <a:noFill/>
          <a:ln>
            <a:noFill/>
          </a:ln>
        </p:spPr>
      </p:pic>
      <p:sp>
        <p:nvSpPr>
          <p:cNvPr id="87" name="Google Shape;87;p17"/>
          <p:cNvSpPr txBox="1"/>
          <p:nvPr/>
        </p:nvSpPr>
        <p:spPr>
          <a:xfrm>
            <a:off x="0" y="6402387"/>
            <a:ext cx="10440987" cy="457200"/>
          </a:xfrm>
          <a:prstGeom prst="rect">
            <a:avLst/>
          </a:prstGeom>
          <a:solidFill>
            <a:srgbClr val="63177C"/>
          </a:solidFill>
          <a:ln>
            <a:noFill/>
          </a:ln>
        </p:spPr>
        <p:txBody>
          <a:bodyPr anchorCtr="0" anchor="ctr" bIns="49375" lIns="98750" spcFirstLastPara="1" rIns="98750" wrap="square" tIns="49375">
            <a:noAutofit/>
          </a:bodyPr>
          <a:lstStyle/>
          <a:p>
            <a:pPr indent="0" lvl="0" marL="0" marR="0" rtl="0" algn="r">
              <a:lnSpc>
                <a:spcPct val="100000"/>
              </a:lnSpc>
              <a:spcBef>
                <a:spcPts val="0"/>
              </a:spcBef>
              <a:spcAft>
                <a:spcPts val="0"/>
              </a:spcAft>
              <a:buClr>
                <a:schemeClr val="lt1"/>
              </a:buClr>
              <a:buSzPts val="1100"/>
              <a:buFont typeface="Courier New"/>
              <a:buNone/>
            </a:pPr>
            <a:r>
              <a:rPr b="0" i="0" lang="en-US" sz="1100" u="none">
                <a:solidFill>
                  <a:schemeClr val="lt1"/>
                </a:solidFill>
                <a:latin typeface="Courier New"/>
                <a:ea typeface="Courier New"/>
                <a:cs typeface="Courier New"/>
                <a:sym typeface="Courier New"/>
              </a:rPr>
              <a:t>	Slide </a:t>
            </a:r>
            <a:fld id="{00000000-1234-1234-1234-123412341234}" type="slidenum">
              <a:rPr b="0" i="0" lang="en-US" sz="1100" u="none">
                <a:solidFill>
                  <a:schemeClr val="lt1"/>
                </a:solidFill>
                <a:latin typeface="Courier New"/>
                <a:ea typeface="Courier New"/>
                <a:cs typeface="Courier New"/>
                <a:sym typeface="Courier New"/>
              </a:rPr>
              <a:t>‹#›</a:t>
            </a:fld>
            <a:r>
              <a:rPr b="0" i="0" lang="en-US" sz="1100" u="none">
                <a:solidFill>
                  <a:schemeClr val="lt1"/>
                </a:solidFill>
                <a:latin typeface="Courier New"/>
                <a:ea typeface="Courier New"/>
                <a:cs typeface="Courier New"/>
                <a:sym typeface="Courier New"/>
              </a:rPr>
              <a:t>/26</a:t>
            </a:r>
            <a:endParaRPr/>
          </a:p>
        </p:txBody>
      </p:sp>
      <p:cxnSp>
        <p:nvCxnSpPr>
          <p:cNvPr id="88" name="Google Shape;88;p17"/>
          <p:cNvCxnSpPr/>
          <p:nvPr/>
        </p:nvCxnSpPr>
        <p:spPr>
          <a:xfrm>
            <a:off x="0" y="762000"/>
            <a:ext cx="9144000" cy="0"/>
          </a:xfrm>
          <a:prstGeom prst="straightConnector1">
            <a:avLst/>
          </a:prstGeom>
          <a:noFill/>
          <a:ln cap="flat" cmpd="sng" w="38100">
            <a:solidFill>
              <a:srgbClr val="FAA61A"/>
            </a:solidFill>
            <a:prstDash val="solid"/>
            <a:miter lim="800000"/>
            <a:headEnd len="med" w="med" type="none"/>
            <a:tailEnd len="med" w="med" type="none"/>
          </a:ln>
        </p:spPr>
      </p:cxnSp>
      <p:cxnSp>
        <p:nvCxnSpPr>
          <p:cNvPr id="89" name="Google Shape;89;p17"/>
          <p:cNvCxnSpPr/>
          <p:nvPr/>
        </p:nvCxnSpPr>
        <p:spPr>
          <a:xfrm>
            <a:off x="0" y="6400800"/>
            <a:ext cx="9144000" cy="0"/>
          </a:xfrm>
          <a:prstGeom prst="straightConnector1">
            <a:avLst/>
          </a:prstGeom>
          <a:noFill/>
          <a:ln cap="flat" cmpd="sng" w="19050">
            <a:solidFill>
              <a:srgbClr val="FAA61A"/>
            </a:solidFill>
            <a:prstDash val="solid"/>
            <a:miter lim="800000"/>
            <a:headEnd len="med" w="med" type="none"/>
            <a:tailEnd len="med" w="med" type="none"/>
          </a:ln>
        </p:spPr>
      </p:cxnSp>
      <p:sp>
        <p:nvSpPr>
          <p:cNvPr id="90" name="Google Shape;90;p1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lt1"/>
                </a:solidFill>
                <a:latin typeface="Arial"/>
                <a:ea typeface="Arial"/>
                <a:cs typeface="Arial"/>
                <a:sym typeface="Arial"/>
              </a:defRPr>
            </a:lvl9pPr>
          </a:lstStyle>
          <a:p/>
        </p:txBody>
      </p:sp>
      <p:sp>
        <p:nvSpPr>
          <p:cNvPr id="91" name="Google Shape;91;p1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lvl1pPr indent="-344170" lvl="0" marL="457200" marR="0" rtl="0" algn="l">
              <a:spcBef>
                <a:spcPts val="1300"/>
              </a:spcBef>
              <a:spcAft>
                <a:spcPts val="0"/>
              </a:spcAft>
              <a:buClr>
                <a:srgbClr val="63177C"/>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26390" lvl="1" marL="914400" marR="0" rtl="0" algn="l">
              <a:spcBef>
                <a:spcPts val="1100"/>
              </a:spcBef>
              <a:spcAft>
                <a:spcPts val="0"/>
              </a:spcAft>
              <a:buClr>
                <a:srgbClr val="FAA61A"/>
              </a:buClr>
              <a:buSzPts val="154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49250" lvl="2" marL="1371600" marR="0" rtl="0" algn="l">
              <a:spcBef>
                <a:spcPts val="950"/>
              </a:spcBef>
              <a:spcAft>
                <a:spcPts val="0"/>
              </a:spcAft>
              <a:buClr>
                <a:srgbClr val="74BA45"/>
              </a:buClr>
              <a:buSzPts val="1900"/>
              <a:buFont typeface="Arial"/>
              <a:buChar char="–"/>
              <a:defRPr b="0" i="0" sz="1900" u="none" cap="none" strike="noStrike">
                <a:solidFill>
                  <a:schemeClr val="dk1"/>
                </a:solidFill>
                <a:latin typeface="Times New Roman"/>
                <a:ea typeface="Times New Roman"/>
                <a:cs typeface="Times New Roman"/>
                <a:sym typeface="Times New Roman"/>
              </a:defRPr>
            </a:lvl3pPr>
            <a:lvl4pPr indent="-349250" lvl="3" marL="1828800" marR="0" rtl="0" algn="l">
              <a:spcBef>
                <a:spcPts val="950"/>
              </a:spcBef>
              <a:spcAft>
                <a:spcPts val="0"/>
              </a:spcAft>
              <a:buClr>
                <a:srgbClr val="FF6600"/>
              </a:buClr>
              <a:buSzPts val="1900"/>
              <a:buFont typeface="Arial"/>
              <a:buChar char="»"/>
              <a:defRPr b="0" i="0" sz="1900" u="none" cap="none" strike="noStrike">
                <a:solidFill>
                  <a:schemeClr val="dk1"/>
                </a:solidFill>
                <a:latin typeface="Times New Roman"/>
                <a:ea typeface="Times New Roman"/>
                <a:cs typeface="Times New Roman"/>
                <a:sym typeface="Times New Roman"/>
              </a:defRPr>
            </a:lvl4pPr>
            <a:lvl5pPr indent="-336550" lvl="4" marL="22860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5pPr>
            <a:lvl6pPr indent="-336550" lvl="5" marL="27432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6pPr>
            <a:lvl7pPr indent="-336550" lvl="6" marL="32004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7pPr>
            <a:lvl8pPr indent="-336550" lvl="7" marL="36576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8pPr>
            <a:lvl9pPr indent="-336550" lvl="8" marL="4114800" marR="0" rtl="0" algn="l">
              <a:spcBef>
                <a:spcPts val="850"/>
              </a:spcBef>
              <a:spcAft>
                <a:spcPts val="0"/>
              </a:spcAft>
              <a:buClr>
                <a:srgbClr val="FF6600"/>
              </a:buClr>
              <a:buSzPts val="1700"/>
              <a:buFont typeface="Arial"/>
              <a:buChar char="–"/>
              <a:defRPr b="0" i="0" sz="1700" u="none" cap="none" strike="noStrike">
                <a:solidFill>
                  <a:schemeClr val="dk1"/>
                </a:solidFill>
                <a:latin typeface="Times New Roman"/>
                <a:ea typeface="Times New Roman"/>
                <a:cs typeface="Times New Roman"/>
                <a:sym typeface="Times New Roman"/>
              </a:defRPr>
            </a:lvl9pPr>
          </a:lstStyle>
          <a:p/>
        </p:txBody>
      </p:sp>
      <p:sp>
        <p:nvSpPr>
          <p:cNvPr id="92" name="Google Shape;92;p17"/>
          <p:cNvSpPr txBox="1"/>
          <p:nvPr>
            <p:ph idx="11" type="ftr"/>
          </p:nvPr>
        </p:nvSpPr>
        <p:spPr>
          <a:xfrm>
            <a:off x="603250" y="6540500"/>
            <a:ext cx="9048750" cy="320675"/>
          </a:xfrm>
          <a:prstGeom prst="rect">
            <a:avLst/>
          </a:prstGeom>
          <a:noFill/>
          <a:ln>
            <a:noFill/>
          </a:ln>
        </p:spPr>
        <p:txBody>
          <a:bodyPr anchorCtr="0" anchor="t" bIns="49425" lIns="98850" spcFirstLastPara="1" rIns="98850" wrap="square" tIns="49425">
            <a:noAutofit/>
          </a:bodyPr>
          <a:lstStyle>
            <a:lvl1pPr lvl="0" marR="0" rtl="0" algn="l">
              <a:lnSpc>
                <a:spcPct val="100000"/>
              </a:lnSpc>
              <a:spcBef>
                <a:spcPts val="0"/>
              </a:spcBef>
              <a:spcAft>
                <a:spcPts val="0"/>
              </a:spcAft>
              <a:buSzPts val="1400"/>
              <a:buNone/>
              <a:defRPr b="0" i="0" sz="19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900" u="none" cap="none" strike="noStrike">
                <a:solidFill>
                  <a:schemeClr val="dk1"/>
                </a:solidFill>
                <a:latin typeface="Tahoma"/>
                <a:ea typeface="Tahoma"/>
                <a:cs typeface="Tahoma"/>
                <a:sym typeface="Tahoma"/>
              </a:defRPr>
            </a:lvl9pPr>
          </a:lstStyle>
          <a:p/>
        </p:txBody>
      </p:sp>
      <p:sp>
        <p:nvSpPr>
          <p:cNvPr id="93" name="Google Shape;93;p17"/>
          <p:cNvSpPr txBox="1"/>
          <p:nvPr>
            <p:ph idx="12" type="sldNum"/>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lvl1pPr indent="0" lvl="0"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900"/>
              <a:buFont typeface="Tahoma"/>
              <a:buNone/>
              <a:defRPr b="0" i="0" sz="19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3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0.xml"/><Relationship Id="rId3" Type="http://schemas.openxmlformats.org/officeDocument/2006/relationships/image" Target="../media/image30.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 Id="rId3" Type="http://schemas.openxmlformats.org/officeDocument/2006/relationships/image" Target="../media/image36.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 Id="rId3" Type="http://schemas.openxmlformats.org/officeDocument/2006/relationships/image" Target="../media/image3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 Id="rId3" Type="http://schemas.openxmlformats.org/officeDocument/2006/relationships/image" Target="../media/image4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 Id="rId3" Type="http://schemas.openxmlformats.org/officeDocument/2006/relationships/image" Target="../media/image37.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 Id="rId3" Type="http://schemas.openxmlformats.org/officeDocument/2006/relationships/image" Target="../media/image4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 Id="rId3" Type="http://schemas.openxmlformats.org/officeDocument/2006/relationships/image" Target="../media/image4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 Id="rId3" Type="http://schemas.openxmlformats.org/officeDocument/2006/relationships/image" Target="../media/image35.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 Id="rId3" Type="http://schemas.openxmlformats.org/officeDocument/2006/relationships/image" Target="../media/image3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 Id="rId3" Type="http://schemas.openxmlformats.org/officeDocument/2006/relationships/image" Target="../media/image50.png"/><Relationship Id="rId4" Type="http://schemas.openxmlformats.org/officeDocument/2006/relationships/image" Target="../media/image38.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 Id="rId3" Type="http://schemas.openxmlformats.org/officeDocument/2006/relationships/image" Target="../media/image44.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 Id="rId3" Type="http://schemas.openxmlformats.org/officeDocument/2006/relationships/image" Target="../media/image40.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 Id="rId3"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 Id="rId3" Type="http://schemas.openxmlformats.org/officeDocument/2006/relationships/image" Target="../media/image47.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 Id="rId3" Type="http://schemas.openxmlformats.org/officeDocument/2006/relationships/image" Target="../media/image51.png"/><Relationship Id="rId4" Type="http://schemas.openxmlformats.org/officeDocument/2006/relationships/image" Target="../media/image4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 Id="rId3" Type="http://schemas.openxmlformats.org/officeDocument/2006/relationships/image" Target="../media/image4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 Id="rId3" Type="http://schemas.openxmlformats.org/officeDocument/2006/relationships/image" Target="../media/image49.png"/><Relationship Id="rId4" Type="http://schemas.openxmlformats.org/officeDocument/2006/relationships/image" Target="../media/image45.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 Id="rId3" Type="http://schemas.openxmlformats.org/officeDocument/2006/relationships/image" Target="../media/image59.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 Id="rId3" Type="http://schemas.openxmlformats.org/officeDocument/2006/relationships/image" Target="../media/image60.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 Id="rId3" Type="http://schemas.openxmlformats.org/officeDocument/2006/relationships/image" Target="../media/image52.png"/><Relationship Id="rId4" Type="http://schemas.openxmlformats.org/officeDocument/2006/relationships/image" Target="../media/image53.png"/><Relationship Id="rId9" Type="http://schemas.openxmlformats.org/officeDocument/2006/relationships/image" Target="../media/image58.png"/><Relationship Id="rId5" Type="http://schemas.openxmlformats.org/officeDocument/2006/relationships/image" Target="../media/image54.png"/><Relationship Id="rId6" Type="http://schemas.openxmlformats.org/officeDocument/2006/relationships/image" Target="../media/image56.png"/><Relationship Id="rId7" Type="http://schemas.openxmlformats.org/officeDocument/2006/relationships/image" Target="../media/image55.png"/><Relationship Id="rId8"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jpg"/><Relationship Id="rId4" Type="http://schemas.openxmlformats.org/officeDocument/2006/relationships/image" Target="../media/image21.png"/><Relationship Id="rId5" Type="http://schemas.openxmlformats.org/officeDocument/2006/relationships/image" Target="../media/image27.jpg"/><Relationship Id="rId6" Type="http://schemas.openxmlformats.org/officeDocument/2006/relationships/image" Target="../media/image16.png"/><Relationship Id="rId7"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3.png"/><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9.jpg"/><Relationship Id="rId4"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0.jpg"/><Relationship Id="rId4" Type="http://schemas.openxmlformats.org/officeDocument/2006/relationships/image" Target="../media/image39.jpg"/><Relationship Id="rId5" Type="http://schemas.openxmlformats.org/officeDocument/2006/relationships/image" Target="../media/image1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869950" y="2130425"/>
            <a:ext cx="8875712" cy="24431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63177C"/>
              </a:buClr>
              <a:buSzPts val="4300"/>
              <a:buFont typeface="Verdana"/>
              <a:buNone/>
            </a:pPr>
            <a:r>
              <a:rPr b="1" i="0" lang="en-US" sz="4300" u="none">
                <a:solidFill>
                  <a:srgbClr val="63177C"/>
                </a:solidFill>
                <a:latin typeface="Verdana"/>
                <a:ea typeface="Verdana"/>
                <a:cs typeface="Verdana"/>
                <a:sym typeface="Verdana"/>
              </a:rPr>
              <a:t>BÀI GIẢNG</a:t>
            </a:r>
            <a:br>
              <a:rPr b="1" i="0" lang="en-US" sz="4300" u="none">
                <a:solidFill>
                  <a:srgbClr val="63177C"/>
                </a:solidFill>
                <a:latin typeface="Verdana"/>
                <a:ea typeface="Verdana"/>
                <a:cs typeface="Verdana"/>
                <a:sym typeface="Verdana"/>
              </a:rPr>
            </a:br>
            <a:r>
              <a:rPr b="1" i="0" lang="en-US" sz="4300" u="none">
                <a:solidFill>
                  <a:srgbClr val="63177C"/>
                </a:solidFill>
                <a:latin typeface="Verdana"/>
                <a:ea typeface="Verdana"/>
                <a:cs typeface="Verdana"/>
                <a:sym typeface="Verdana"/>
              </a:rPr>
              <a:t>EXCEL</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2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6" name="Google Shape;186;p28"/>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87" name="Google Shape;187;p28"/>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88" name="Google Shape;188;p28"/>
          <p:cNvPicPr preferRelativeResize="0"/>
          <p:nvPr/>
        </p:nvPicPr>
        <p:blipFill rotWithShape="1">
          <a:blip r:embed="rId3">
            <a:alphaModFix/>
          </a:blip>
          <a:srcRect b="0" l="0" r="0" t="0"/>
          <a:stretch/>
        </p:blipFill>
        <p:spPr>
          <a:xfrm>
            <a:off x="8266112" y="1600200"/>
            <a:ext cx="646112" cy="517525"/>
          </a:xfrm>
          <a:prstGeom prst="rect">
            <a:avLst/>
          </a:prstGeom>
          <a:noFill/>
          <a:ln>
            <a:noFill/>
          </a:ln>
        </p:spPr>
      </p:pic>
      <p:sp>
        <p:nvSpPr>
          <p:cNvPr id="189" name="Google Shape;189;p28"/>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
        <p:nvSpPr>
          <p:cNvPr id="190" name="Google Shape;190;p28"/>
          <p:cNvSpPr txBox="1"/>
          <p:nvPr/>
        </p:nvSpPr>
        <p:spPr>
          <a:xfrm>
            <a:off x="493712" y="1143000"/>
            <a:ext cx="9453562" cy="5335587"/>
          </a:xfrm>
          <a:prstGeom prst="rect">
            <a:avLst/>
          </a:prstGeom>
          <a:noFill/>
          <a:ln>
            <a:noFill/>
          </a:ln>
        </p:spPr>
        <p:txBody>
          <a:bodyPr anchorCtr="0" anchor="t" bIns="49425" lIns="98850" spcFirstLastPara="1" rIns="98850" wrap="square" tIns="49425">
            <a:noAutofit/>
          </a:bodyPr>
          <a:lstStyle/>
          <a:p>
            <a:pPr indent="-369887" lvl="0" marL="369887" marR="0" rtl="0" algn="just">
              <a:lnSpc>
                <a:spcPct val="110000"/>
              </a:lnSpc>
              <a:spcBef>
                <a:spcPts val="0"/>
              </a:spcBef>
              <a:spcAft>
                <a:spcPts val="0"/>
              </a:spcAft>
              <a:buClr>
                <a:schemeClr val="hlink"/>
              </a:buClr>
              <a:buSzPts val="3000"/>
              <a:buFont typeface="Verdana"/>
              <a:buChar char="•"/>
            </a:pPr>
            <a:r>
              <a:rPr b="0" i="0" lang="en-US" sz="3000" u="none">
                <a:solidFill>
                  <a:srgbClr val="0000FF"/>
                </a:solidFill>
                <a:latin typeface="Verdana"/>
                <a:ea typeface="Verdana"/>
                <a:cs typeface="Verdana"/>
                <a:sym typeface="Verdana"/>
              </a:rPr>
              <a:t>Ghi tệp v</a:t>
            </a:r>
            <a:r>
              <a:rPr b="0" i="0" lang="en-US" sz="3000" u="none">
                <a:solidFill>
                  <a:srgbClr val="0000FF"/>
                </a:solidFill>
                <a:latin typeface="Arial"/>
                <a:ea typeface="Arial"/>
                <a:cs typeface="Arial"/>
                <a:sym typeface="Arial"/>
              </a:rPr>
              <a:t>à</a:t>
            </a:r>
            <a:r>
              <a:rPr b="0" i="0" lang="en-US" sz="3000" u="none">
                <a:solidFill>
                  <a:srgbClr val="0000FF"/>
                </a:solidFill>
                <a:latin typeface="Verdana"/>
                <a:ea typeface="Verdana"/>
                <a:cs typeface="Verdana"/>
                <a:sym typeface="Verdana"/>
              </a:rPr>
              <a:t>o ổ đĩa (Save)</a:t>
            </a:r>
            <a:endParaRPr/>
          </a:p>
          <a:p>
            <a:pPr indent="-307974" lvl="1" marL="801687" marR="0" rtl="0" algn="just">
              <a:lnSpc>
                <a:spcPct val="110000"/>
              </a:lnSpc>
              <a:spcBef>
                <a:spcPts val="560"/>
              </a:spcBef>
              <a:spcAft>
                <a:spcPts val="0"/>
              </a:spcAft>
              <a:buClr>
                <a:schemeClr val="accent1"/>
              </a:buClr>
              <a:buSzPts val="2800"/>
              <a:buFont typeface="Noto Sans Symbols"/>
              <a:buChar char="▪"/>
            </a:pPr>
            <a:r>
              <a:rPr b="0" i="0" lang="en-US" sz="2800" u="none" cap="none" strike="noStrike">
                <a:solidFill>
                  <a:schemeClr val="dk2"/>
                </a:solidFill>
                <a:latin typeface="Arial"/>
                <a:ea typeface="Arial"/>
                <a:cs typeface="Arial"/>
                <a:sym typeface="Arial"/>
              </a:rPr>
              <a:t>C1: Kích chuột vào biểu tượng Save      trên Toolbar.</a:t>
            </a:r>
            <a:endParaRPr/>
          </a:p>
          <a:p>
            <a:pPr indent="-307974" lvl="1" marL="801687" marR="0" rtl="0" algn="l">
              <a:lnSpc>
                <a:spcPct val="110000"/>
              </a:lnSpc>
              <a:spcBef>
                <a:spcPts val="560"/>
              </a:spcBef>
              <a:spcAft>
                <a:spcPts val="0"/>
              </a:spcAft>
              <a:buClr>
                <a:schemeClr val="accent1"/>
              </a:buClr>
              <a:buSzPts val="2800"/>
              <a:buFont typeface="Noto Sans Symbols"/>
              <a:buChar char="▪"/>
            </a:pPr>
            <a:r>
              <a:rPr b="0" i="0" lang="en-US" sz="2800" u="none" cap="none" strike="noStrike">
                <a:solidFill>
                  <a:schemeClr val="dk2"/>
                </a:solidFill>
                <a:latin typeface="Arial"/>
                <a:ea typeface="Arial"/>
                <a:cs typeface="Arial"/>
                <a:sym typeface="Arial"/>
              </a:rPr>
              <a:t>C2: Ấn tổ hợp phím Ctrl+S.</a:t>
            </a:r>
            <a:endParaRPr/>
          </a:p>
          <a:p>
            <a:pPr indent="-307974" lvl="1" marL="801687" marR="0" rtl="0" algn="l">
              <a:lnSpc>
                <a:spcPct val="110000"/>
              </a:lnSpc>
              <a:spcBef>
                <a:spcPts val="560"/>
              </a:spcBef>
              <a:spcAft>
                <a:spcPts val="0"/>
              </a:spcAft>
              <a:buClr>
                <a:schemeClr val="accent1"/>
              </a:buClr>
              <a:buSzPts val="2800"/>
              <a:buFont typeface="Noto Sans Symbols"/>
              <a:buChar char="▪"/>
            </a:pPr>
            <a:r>
              <a:rPr b="0" i="0" lang="en-US" sz="2800" u="none" cap="none" strike="noStrike">
                <a:solidFill>
                  <a:schemeClr val="dk2"/>
                </a:solidFill>
                <a:latin typeface="Arial"/>
                <a:ea typeface="Arial"/>
                <a:cs typeface="Arial"/>
                <a:sym typeface="Arial"/>
              </a:rPr>
              <a:t>C3: Vào menu File</a:t>
            </a:r>
            <a:r>
              <a:rPr b="1" i="0" lang="en-US" sz="2800" u="none" cap="none" strike="noStrike">
                <a:solidFill>
                  <a:schemeClr val="dk2"/>
                </a:solidFill>
                <a:latin typeface="Arial"/>
                <a:ea typeface="Arial"/>
                <a:cs typeface="Arial"/>
                <a:sym typeface="Arial"/>
              </a:rPr>
              <a:t>/</a:t>
            </a:r>
            <a:r>
              <a:rPr b="0" i="0" lang="en-US" sz="2800" u="none" cap="none" strike="noStrike">
                <a:solidFill>
                  <a:schemeClr val="dk2"/>
                </a:solidFill>
                <a:latin typeface="Arial"/>
                <a:ea typeface="Arial"/>
                <a:cs typeface="Arial"/>
                <a:sym typeface="Arial"/>
              </a:rPr>
              <a:t>Save.</a:t>
            </a:r>
            <a:endParaRPr/>
          </a:p>
          <a:p>
            <a:pPr indent="-369887" lvl="0" marL="369887" marR="0" rtl="0" algn="just">
              <a:lnSpc>
                <a:spcPct val="110000"/>
              </a:lnSpc>
              <a:spcBef>
                <a:spcPts val="480"/>
              </a:spcBef>
              <a:spcAft>
                <a:spcPts val="0"/>
              </a:spcAft>
              <a:buClr>
                <a:srgbClr val="FF0066"/>
              </a:buClr>
              <a:buSzPts val="1920"/>
              <a:buFont typeface="Noto Sans Symbols"/>
              <a:buChar char="✔"/>
            </a:pPr>
            <a:r>
              <a:rPr b="0" i="1" lang="en-US" sz="2400" u="sng">
                <a:solidFill>
                  <a:srgbClr val="006666"/>
                </a:solidFill>
                <a:latin typeface="Verdana"/>
                <a:ea typeface="Verdana"/>
                <a:cs typeface="Verdana"/>
                <a:sym typeface="Verdana"/>
              </a:rPr>
              <a:t>Nếu tệp đã được ghi trước từ trước</a:t>
            </a:r>
            <a:r>
              <a:rPr b="0" i="1" lang="en-US" sz="2400" u="none">
                <a:solidFill>
                  <a:srgbClr val="006666"/>
                </a:solidFill>
                <a:latin typeface="Verdana"/>
                <a:ea typeface="Verdana"/>
                <a:cs typeface="Verdana"/>
                <a:sym typeface="Verdana"/>
              </a:rPr>
              <a:t> thì lần ghi tệp hiện tại sẽ ghi lại sự thay đổi kể từ lần ghi trước (</a:t>
            </a:r>
            <a:r>
              <a:rPr b="0" i="1" lang="en-US" sz="2400" u="none">
                <a:solidFill>
                  <a:srgbClr val="E30308"/>
                </a:solidFill>
                <a:latin typeface="Verdana"/>
                <a:ea typeface="Verdana"/>
                <a:cs typeface="Verdana"/>
                <a:sym typeface="Verdana"/>
              </a:rPr>
              <a:t>có cảm giác là Excel không thực hiện việc gì</a:t>
            </a:r>
            <a:r>
              <a:rPr b="0" i="1" lang="en-US" sz="2400" u="none">
                <a:solidFill>
                  <a:srgbClr val="006666"/>
                </a:solidFill>
                <a:latin typeface="Verdana"/>
                <a:ea typeface="Verdana"/>
                <a:cs typeface="Verdana"/>
                <a:sym typeface="Verdana"/>
              </a:rPr>
              <a:t>).</a:t>
            </a:r>
            <a:endParaRPr/>
          </a:p>
          <a:p>
            <a:pPr indent="-369887" lvl="0" marL="369887" marR="0" rtl="0" algn="just">
              <a:lnSpc>
                <a:spcPct val="110000"/>
              </a:lnSpc>
              <a:spcBef>
                <a:spcPts val="480"/>
              </a:spcBef>
              <a:spcAft>
                <a:spcPts val="0"/>
              </a:spcAft>
              <a:buClr>
                <a:srgbClr val="FF0066"/>
              </a:buClr>
              <a:buSzPts val="1920"/>
              <a:buFont typeface="Noto Sans Symbols"/>
              <a:buChar char="✔"/>
            </a:pPr>
            <a:r>
              <a:rPr b="0" i="1" lang="en-US" sz="2400" u="sng">
                <a:solidFill>
                  <a:srgbClr val="006666"/>
                </a:solidFill>
                <a:latin typeface="Verdana"/>
                <a:ea typeface="Verdana"/>
                <a:cs typeface="Verdana"/>
                <a:sym typeface="Verdana"/>
              </a:rPr>
              <a:t>Nếu tệp chưa được ghi lần nào</a:t>
            </a:r>
            <a:r>
              <a:rPr b="0" i="1" lang="en-US" sz="2400" u="none">
                <a:solidFill>
                  <a:srgbClr val="006666"/>
                </a:solidFill>
                <a:latin typeface="Verdana"/>
                <a:ea typeface="Verdana"/>
                <a:cs typeface="Verdana"/>
                <a:sym typeface="Verdana"/>
              </a:rPr>
              <a:t> sẽ xuất hiện hộp thoại Save As, chọn nơi ghi tệp trong khung Save in, gõ tên tệp cần ghi vào khung File name, ấn nút Save.</a:t>
            </a:r>
            <a:endParaRPr/>
          </a:p>
        </p:txBody>
      </p:sp>
    </p:spTree>
  </p:cSld>
  <p:clrMapOvr>
    <a:masterClrMapping/>
  </p:clrMapOvr>
  <p:transition spd="slow">
    <p:fade thruBlk="1"/>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1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31" name="Google Shape;1031;p11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Địa chỉ tương đối, tuyệt đối</a:t>
            </a:r>
            <a:endParaRPr/>
          </a:p>
        </p:txBody>
      </p:sp>
      <p:sp>
        <p:nvSpPr>
          <p:cNvPr id="1032" name="Google Shape;1032;p11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Sao chép công thức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chọn ô chứa công thức muốn sao chép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Đặt con trỏ chuột vào góc phải dưới của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Biểu tượng chuột chuyển thành hình dấu thập mầu đên nét đơn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phím trái, kéo và di chuyển chuột theo dòng hoặc theo cột đến các ô cần sao chép</a:t>
            </a:r>
            <a:endParaRPr/>
          </a:p>
          <a:p>
            <a:pPr indent="-125412" lvl="2" marL="1235075" rtl="0" algn="l">
              <a:lnSpc>
                <a:spcPct val="100000"/>
              </a:lnSpc>
              <a:spcBef>
                <a:spcPts val="950"/>
              </a:spcBef>
              <a:spcAft>
                <a:spcPts val="0"/>
              </a:spcAft>
              <a:buClr>
                <a:srgbClr val="74BA45"/>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1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39" name="Google Shape;1039;p11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hàm</a:t>
            </a:r>
            <a:endParaRPr/>
          </a:p>
        </p:txBody>
      </p:sp>
      <p:sp>
        <p:nvSpPr>
          <p:cNvPr id="1040" name="Google Shape;1040;p11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Giới thiệu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&lt;Tên hàm&gt;(đối số 1, đối số 2,…, đối số 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Đối số có thể là</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Giá trị kiểu số, xâu,…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Địa chỉ ô hoặc vùng ô</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Một hàm khác</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2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47" name="Google Shape;1047;p12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hàm</a:t>
            </a:r>
            <a:endParaRPr/>
          </a:p>
        </p:txBody>
      </p:sp>
      <p:sp>
        <p:nvSpPr>
          <p:cNvPr id="1048" name="Google Shape;1048;p120"/>
          <p:cNvSpPr txBox="1"/>
          <p:nvPr>
            <p:ph idx="1" type="body"/>
          </p:nvPr>
        </p:nvSpPr>
        <p:spPr>
          <a:xfrm>
            <a:off x="434975" y="1066800"/>
            <a:ext cx="8874125"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hàm</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gõ trực tiếp vào ô theo dạng </a:t>
            </a:r>
            <a:endParaRPr/>
          </a:p>
          <a:p>
            <a:pPr indent="-246062" lvl="2" marL="1235075" rtl="0" algn="l">
              <a:lnSpc>
                <a:spcPct val="90000"/>
              </a:lnSpc>
              <a:spcBef>
                <a:spcPts val="950"/>
              </a:spcBef>
              <a:spcAft>
                <a:spcPts val="0"/>
              </a:spcAft>
              <a:buSzPts val="1900"/>
              <a:buNone/>
            </a:pPr>
            <a:r>
              <a:rPr b="0" i="0" lang="en-US" sz="1900" u="none">
                <a:solidFill>
                  <a:schemeClr val="dk1"/>
                </a:solidFill>
                <a:latin typeface="Times New Roman"/>
                <a:ea typeface="Times New Roman"/>
                <a:cs typeface="Times New Roman"/>
                <a:sym typeface="Times New Roman"/>
              </a:rPr>
              <a:t>“</a:t>
            </a:r>
            <a:r>
              <a:rPr b="1" i="1" lang="en-US" sz="1900" u="none">
                <a:solidFill>
                  <a:schemeClr val="dk1"/>
                </a:solidFill>
                <a:latin typeface="Times New Roman"/>
                <a:ea typeface="Times New Roman"/>
                <a:cs typeface="Times New Roman"/>
                <a:sym typeface="Times New Roman"/>
              </a:rPr>
              <a:t>=&lt;Tên hàm&gt;(đối số 1, đối số 2,…, đối số n)</a:t>
            </a:r>
            <a:r>
              <a:rPr b="0" i="0" lang="en-US" sz="1900" u="none">
                <a:solidFill>
                  <a:schemeClr val="dk1"/>
                </a:solidFill>
                <a:latin typeface="Times New Roman"/>
                <a:ea typeface="Times New Roman"/>
                <a:cs typeface="Times New Roman"/>
                <a:sym typeface="Times New Roman"/>
              </a:rPr>
              <a:t>”</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2:</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Chuyển con trỏ ô về ô muốn nhập công thức</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Insert</a:t>
            </a:r>
            <a:r>
              <a:rPr b="0" i="0" lang="en-US" sz="1900" u="none">
                <a:solidFill>
                  <a:schemeClr val="dk1"/>
                </a:solidFill>
                <a:latin typeface="Times New Roman"/>
                <a:ea typeface="Times New Roman"/>
                <a:cs typeface="Times New Roman"/>
                <a:sym typeface="Times New Roman"/>
              </a:rPr>
              <a:t> </a:t>
            </a: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a:t>
            </a:r>
            <a:r>
              <a:rPr b="1" i="0" lang="en-US" sz="1900" u="none">
                <a:solidFill>
                  <a:schemeClr val="dk1"/>
                </a:solidFill>
                <a:latin typeface="Times New Roman"/>
                <a:ea typeface="Times New Roman"/>
                <a:cs typeface="Times New Roman"/>
                <a:sym typeface="Times New Roman"/>
              </a:rPr>
              <a:t>Function</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loại hàm trong mục </a:t>
            </a:r>
            <a:r>
              <a:rPr b="1" i="0" lang="en-US" sz="1900" u="none">
                <a:solidFill>
                  <a:schemeClr val="dk1"/>
                </a:solidFill>
                <a:latin typeface="Times New Roman"/>
                <a:ea typeface="Times New Roman"/>
                <a:cs typeface="Times New Roman"/>
                <a:sym typeface="Times New Roman"/>
              </a:rPr>
              <a:t>Function Category</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hàm trong mục </a:t>
            </a:r>
            <a:r>
              <a:rPr b="1" i="0" lang="en-US" sz="1900" u="none">
                <a:solidFill>
                  <a:schemeClr val="dk1"/>
                </a:solidFill>
                <a:latin typeface="Times New Roman"/>
                <a:ea typeface="Times New Roman"/>
                <a:cs typeface="Times New Roman"/>
                <a:sym typeface="Times New Roman"/>
              </a:rPr>
              <a:t>Function name</a:t>
            </a:r>
            <a:r>
              <a:rPr b="0" i="0" lang="en-US" sz="1900" u="none">
                <a:solidFill>
                  <a:schemeClr val="dk1"/>
                </a:solidFill>
                <a:latin typeface="Times New Roman"/>
                <a:ea typeface="Times New Roman"/>
                <a:cs typeface="Times New Roman"/>
                <a:sym typeface="Times New Roman"/>
              </a:rPr>
              <a:t> </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 Nhấn nút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Nhập các đối số cần thiết</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hoàn tất</a:t>
            </a:r>
            <a:endParaRPr b="0" i="0" sz="1900" u="none">
              <a:solidFill>
                <a:schemeClr val="dk1"/>
              </a:solidFill>
              <a:latin typeface="Times New Roman"/>
              <a:ea typeface="Times New Roman"/>
              <a:cs typeface="Times New Roman"/>
              <a:sym typeface="Times New Roman"/>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2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55" name="Google Shape;1055;p12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hàm</a:t>
            </a:r>
            <a:endParaRPr/>
          </a:p>
        </p:txBody>
      </p:sp>
      <p:sp>
        <p:nvSpPr>
          <p:cNvPr id="1056" name="Google Shape;1056;p12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hàm tính toán nhanh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vùng muốn xem kết quả tính toán nhanh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Xem kết quả hiển thị trên thanh trạng thái</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lại hàm tính toán nhanh: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Kích phải chuột vào chữ </a:t>
            </a:r>
            <a:r>
              <a:rPr b="1" i="0" lang="en-US" sz="1900" u="none">
                <a:solidFill>
                  <a:schemeClr val="dk1"/>
                </a:solidFill>
                <a:latin typeface="Times New Roman"/>
                <a:ea typeface="Times New Roman"/>
                <a:cs typeface="Times New Roman"/>
                <a:sym typeface="Times New Roman"/>
              </a:rPr>
              <a:t>NUM</a:t>
            </a:r>
            <a:r>
              <a:rPr b="0" i="0" lang="en-US" sz="1900" u="none">
                <a:solidFill>
                  <a:schemeClr val="dk1"/>
                </a:solidFill>
                <a:latin typeface="Times New Roman"/>
                <a:ea typeface="Times New Roman"/>
                <a:cs typeface="Times New Roman"/>
                <a:sym typeface="Times New Roman"/>
              </a:rPr>
              <a:t> trên thanh trạng thái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một hàm khác trong danh sách xuất hiện</a:t>
            </a:r>
            <a:endParaRPr/>
          </a:p>
        </p:txBody>
      </p:sp>
    </p:spTree>
  </p:cSld>
  <p:clrMapOvr>
    <a:masterClrMapping/>
  </p:clrMapOvr>
  <p:transition spd="slow">
    <p:fade thruBlk="1"/>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2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62" name="Google Shape;1062;p12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số học : HàmABS</a:t>
            </a:r>
            <a:endParaRPr/>
          </a:p>
        </p:txBody>
      </p:sp>
      <p:sp>
        <p:nvSpPr>
          <p:cNvPr id="1063" name="Google Shape;1063;p12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4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Hàm ABS</a:t>
            </a:r>
            <a:r>
              <a:rPr b="1" i="0" lang="en-US" sz="2600" u="none">
                <a:solidFill>
                  <a:schemeClr val="dk1"/>
                </a:solidFill>
                <a:latin typeface="Times New Roman"/>
                <a:ea typeface="Times New Roman"/>
                <a:cs typeface="Times New Roman"/>
                <a:sym typeface="Times New Roman"/>
              </a:rPr>
              <a:t> </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Cú pháp	: =ABS(Number)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Công dụng	: trả về trị tuyệt đối của (Number).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Ví dụ	: ABS(-5) trả về giá trị 5</a:t>
            </a:r>
            <a:endParaRPr/>
          </a:p>
        </p:txBody>
      </p:sp>
    </p:spTree>
  </p:cSld>
  <p:clrMapOvr>
    <a:masterClrMapping/>
  </p:clrMapOvr>
  <p:transition spd="slow">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2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69" name="Google Shape;1069;p12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2"/>
              </a:buClr>
              <a:buSzPts val="3900"/>
              <a:buFont typeface="Arial"/>
              <a:buNone/>
            </a:pPr>
            <a:r>
              <a:rPr b="1" i="0" lang="en-US" sz="3900" u="sng">
                <a:solidFill>
                  <a:schemeClr val="accent2"/>
                </a:solidFill>
                <a:latin typeface="Arial"/>
                <a:ea typeface="Arial"/>
                <a:cs typeface="Arial"/>
                <a:sym typeface="Arial"/>
              </a:rPr>
              <a:t>Hàm SQRT</a:t>
            </a:r>
            <a:endParaRPr/>
          </a:p>
        </p:txBody>
      </p:sp>
      <p:sp>
        <p:nvSpPr>
          <p:cNvPr id="1070" name="Google Shape;1070;p12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Hàm SQRT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=SQRT(Number)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căn bậc hai của 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=SQRT(9)  trả về giá trị 3.</a:t>
            </a:r>
            <a:endParaRPr b="1"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2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76" name="Google Shape;1076;p12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INT; MOD</a:t>
            </a:r>
            <a:endParaRPr/>
          </a:p>
        </p:txBody>
      </p:sp>
      <p:sp>
        <p:nvSpPr>
          <p:cNvPr id="1077" name="Google Shape;1077;p12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INT</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=INT(Number)</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phần nguyên của (Number).</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INT(5.9) trả về giá trị 5.</a:t>
            </a:r>
            <a:endParaRPr/>
          </a:p>
          <a:p>
            <a:pPr indent="-371475" lvl="0" marL="371475" rtl="0" algn="l">
              <a:lnSpc>
                <a:spcPct val="140000"/>
              </a:lnSpc>
              <a:spcBef>
                <a:spcPts val="1300"/>
              </a:spcBef>
              <a:spcAft>
                <a:spcPts val="0"/>
              </a:spcAft>
              <a:buSzPts val="1820"/>
              <a:buNone/>
            </a:pPr>
            <a:r>
              <a:rPr b="0" i="0" lang="en-US" sz="2600" u="sng">
                <a:solidFill>
                  <a:schemeClr val="accent2"/>
                </a:solidFill>
                <a:latin typeface="Times New Roman"/>
                <a:ea typeface="Times New Roman"/>
                <a:cs typeface="Times New Roman"/>
                <a:sym typeface="Times New Roman"/>
              </a:rPr>
              <a:t> Hàm MOD</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=MOD(Number,divisor)</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trả về giá trị phần dư của </a:t>
            </a:r>
            <a:r>
              <a:rPr b="0" i="1" lang="en-US" sz="2200" u="none">
                <a:solidFill>
                  <a:schemeClr val="dk1"/>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chia cho số bị chia </a:t>
            </a:r>
            <a:r>
              <a:rPr b="0" i="1" lang="en-US" sz="2200" u="none">
                <a:solidFill>
                  <a:schemeClr val="dk1"/>
                </a:solidFill>
                <a:latin typeface="Times New Roman"/>
                <a:ea typeface="Times New Roman"/>
                <a:cs typeface="Times New Roman"/>
                <a:sym typeface="Times New Roman"/>
              </a:rPr>
              <a:t>divisor.</a:t>
            </a:r>
            <a:endParaRPr/>
          </a:p>
          <a:p>
            <a:pPr indent="-273685" lvl="0" marL="371475" rtl="0" algn="l">
              <a:spcBef>
                <a:spcPts val="1100"/>
              </a:spcBef>
              <a:spcAft>
                <a:spcPts val="0"/>
              </a:spcAft>
              <a:buSzPts val="1540"/>
              <a:buNone/>
            </a:pPr>
            <a:r>
              <a:t/>
            </a:r>
            <a:endParaRPr b="0" i="1"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2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83" name="Google Shape;1083;p12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Round</a:t>
            </a:r>
            <a:endParaRPr/>
          </a:p>
        </p:txBody>
      </p:sp>
      <p:sp>
        <p:nvSpPr>
          <p:cNvPr id="1084" name="Google Shape;1084;p12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3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ROUND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Cú pháp: =ROUND(number, num_digits)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Công dụng: Hàm làm tròn </a:t>
            </a:r>
            <a:r>
              <a:rPr b="0" i="1" lang="en-US" sz="2200" u="none">
                <a:solidFill>
                  <a:srgbClr val="CC0000"/>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với độ chính xác đến con số </a:t>
            </a:r>
            <a:r>
              <a:rPr b="0" i="1" lang="en-US" sz="2200" u="none">
                <a:solidFill>
                  <a:srgbClr val="CC0000"/>
                </a:solidFill>
                <a:latin typeface="Times New Roman"/>
                <a:ea typeface="Times New Roman"/>
                <a:cs typeface="Times New Roman"/>
                <a:sym typeface="Times New Roman"/>
              </a:rPr>
              <a:t>num_digits</a:t>
            </a:r>
            <a:r>
              <a:rPr b="0" i="0" lang="en-US" sz="2200" u="none">
                <a:solidFill>
                  <a:schemeClr val="dk1"/>
                </a:solidFill>
                <a:latin typeface="Times New Roman"/>
                <a:ea typeface="Times New Roman"/>
                <a:cs typeface="Times New Roman"/>
                <a:sym typeface="Times New Roman"/>
              </a:rPr>
              <a: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 Nếu num_digits &gt; 0 hàm làm tròn phần thập phân,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 Nếu num_digits = 0 hàm lấy phần nguyên,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 Nếu num_digits &lt; 0 hàm làm tròn phần nguyên.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Ví dụ:	 =ROUND(123.456789,3) → 123.457</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90" name="Google Shape;1090;p12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ROUNDUP, ROUNDDOWN</a:t>
            </a:r>
            <a:endParaRPr/>
          </a:p>
        </p:txBody>
      </p:sp>
      <p:sp>
        <p:nvSpPr>
          <p:cNvPr id="1091" name="Google Shape;1091;p12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3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ROUNDUP, ROUNDDOWN</a:t>
            </a:r>
            <a:endParaRPr/>
          </a:p>
          <a:p>
            <a:pPr indent="-371475" lvl="0" marL="371475" rtl="0" algn="l">
              <a:lnSpc>
                <a:spcPct val="13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Hàm ROUNDUP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Tương tự hàm Round nhưng làm tròn lên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VD: =roundup(9.23,1) = 9.3</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 Hàm ROUNDDOWN</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Tương tự hàm Round nhưng làm tròn xuống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VD: =rounddown(9.27,1) = 9.2</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2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97" name="Google Shape;1097;p12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xử lý chuỗi : Hàm LEFT</a:t>
            </a:r>
            <a:endParaRPr/>
          </a:p>
        </p:txBody>
      </p:sp>
      <p:sp>
        <p:nvSpPr>
          <p:cNvPr id="1098" name="Google Shape;1098;p12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LEFT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=LEFT(Text,[num_chars])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một chuỗi con gồm </a:t>
            </a:r>
            <a:r>
              <a:rPr b="1" i="1" lang="en-US" sz="2200" u="none">
                <a:solidFill>
                  <a:srgbClr val="CC0000"/>
                </a:solidFill>
                <a:latin typeface="Times New Roman"/>
                <a:ea typeface="Times New Roman"/>
                <a:cs typeface="Times New Roman"/>
                <a:sym typeface="Times New Roman"/>
              </a:rPr>
              <a:t>num_chars</a:t>
            </a:r>
            <a:r>
              <a:rPr b="0" i="0" lang="en-US" sz="2200" u="none">
                <a:solidFill>
                  <a:schemeClr val="dk1"/>
                </a:solidFill>
                <a:latin typeface="Times New Roman"/>
                <a:ea typeface="Times New Roman"/>
                <a:cs typeface="Times New Roman"/>
                <a:sym typeface="Times New Roman"/>
              </a:rPr>
              <a:t> ký tự bên trái của </a:t>
            </a:r>
            <a:r>
              <a:rPr b="1" i="1" lang="en-US" sz="2200" u="none">
                <a:solidFill>
                  <a:srgbClr val="CC0000"/>
                </a:solidFill>
                <a:latin typeface="Times New Roman"/>
                <a:ea typeface="Times New Roman"/>
                <a:cs typeface="Times New Roman"/>
                <a:sym typeface="Times New Roman"/>
              </a:rPr>
              <a:t>text</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=LEFT(“VIETHAN”,4) trả  về chuỗi “VIET”</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7" name="Google Shape;197;p29"/>
          <p:cNvSpPr txBox="1"/>
          <p:nvPr>
            <p:ph idx="1" type="body"/>
          </p:nvPr>
        </p:nvSpPr>
        <p:spPr>
          <a:xfrm>
            <a:off x="522287" y="1155700"/>
            <a:ext cx="9396412" cy="2044700"/>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540"/>
              <a:buFont typeface="Noto Sans Symbols"/>
              <a:buChar char="■"/>
            </a:pPr>
            <a:r>
              <a:rPr b="0" i="0" lang="en-US" sz="2200" u="none">
                <a:solidFill>
                  <a:schemeClr val="dk1"/>
                </a:solidFill>
                <a:latin typeface="Times New Roman"/>
                <a:ea typeface="Times New Roman"/>
                <a:cs typeface="Times New Roman"/>
                <a:sym typeface="Times New Roman"/>
              </a:rPr>
              <a:t>Ghi lưu bảng t</a:t>
            </a:r>
            <a:r>
              <a:rPr b="0" i="0" lang="en-US" sz="2200" u="none">
                <a:solidFill>
                  <a:schemeClr val="dk1"/>
                </a:solidFill>
                <a:latin typeface="Arial"/>
                <a:ea typeface="Arial"/>
                <a:cs typeface="Arial"/>
                <a:sym typeface="Arial"/>
              </a:rPr>
              <a:t>í</a:t>
            </a:r>
            <a:r>
              <a:rPr b="0" i="0" lang="en-US" sz="2200" u="none">
                <a:solidFill>
                  <a:schemeClr val="dk1"/>
                </a:solidFill>
                <a:latin typeface="Times New Roman"/>
                <a:ea typeface="Times New Roman"/>
                <a:cs typeface="Times New Roman"/>
                <a:sym typeface="Times New Roman"/>
              </a:rPr>
              <a:t>nh dưới một tên kh</a:t>
            </a:r>
            <a:r>
              <a:rPr b="0" i="0" lang="en-US" sz="2200" u="none">
                <a:solidFill>
                  <a:schemeClr val="dk1"/>
                </a:solidFill>
                <a:latin typeface="Arial"/>
                <a:ea typeface="Arial"/>
                <a:cs typeface="Arial"/>
                <a:sym typeface="Arial"/>
              </a:rPr>
              <a:t>á</a:t>
            </a:r>
            <a:r>
              <a:rPr b="0" i="0" lang="en-US" sz="2200" u="none">
                <a:solidFill>
                  <a:schemeClr val="dk1"/>
                </a:solidFill>
                <a:latin typeface="Times New Roman"/>
                <a:ea typeface="Times New Roman"/>
                <a:cs typeface="Times New Roman"/>
                <a:sym typeface="Times New Roman"/>
              </a:rPr>
              <a:t>c</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Save as</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thư mục chứa tệp tin trong hộp </a:t>
            </a:r>
            <a:r>
              <a:rPr b="1" i="0" lang="en-US" sz="2200" u="none">
                <a:solidFill>
                  <a:schemeClr val="dk1"/>
                </a:solidFill>
                <a:latin typeface="Times New Roman"/>
                <a:ea typeface="Times New Roman"/>
                <a:cs typeface="Times New Roman"/>
                <a:sym typeface="Times New Roman"/>
              </a:rPr>
              <a:t>Save in</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tên mới vào hộp </a:t>
            </a:r>
            <a:r>
              <a:rPr b="1" i="0" lang="en-US" sz="2200" u="none">
                <a:solidFill>
                  <a:schemeClr val="dk1"/>
                </a:solidFill>
                <a:latin typeface="Times New Roman"/>
                <a:ea typeface="Times New Roman"/>
                <a:cs typeface="Times New Roman"/>
                <a:sym typeface="Times New Roman"/>
              </a:rPr>
              <a:t>File name</a:t>
            </a:r>
            <a:endParaRPr/>
          </a:p>
          <a:p>
            <a:pPr indent="-309562" lvl="1" marL="8032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Save</a:t>
            </a:r>
            <a:r>
              <a:rPr b="0" i="0" lang="en-US" sz="2200" u="none">
                <a:solidFill>
                  <a:schemeClr val="dk1"/>
                </a:solidFill>
                <a:latin typeface="Times New Roman"/>
                <a:ea typeface="Times New Roman"/>
                <a:cs typeface="Times New Roman"/>
                <a:sym typeface="Times New Roman"/>
              </a:rPr>
              <a:t> để ghi</a:t>
            </a:r>
            <a:endParaRPr/>
          </a:p>
          <a:p>
            <a:pPr indent="-211772" lvl="1" marL="803275" rtl="0" algn="l">
              <a:lnSpc>
                <a:spcPct val="110000"/>
              </a:lnSpc>
              <a:spcBef>
                <a:spcPts val="1100"/>
              </a:spcBef>
              <a:spcAft>
                <a:spcPts val="0"/>
              </a:spcAft>
              <a:buClr>
                <a:srgbClr val="FAA61A"/>
              </a:buClr>
              <a:buSzPts val="1540"/>
              <a:buFont typeface="Noto Sans Symbols"/>
              <a:buNone/>
            </a:pPr>
            <a:r>
              <a:t/>
            </a:r>
            <a:endParaRPr b="1"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
        <p:nvSpPr>
          <p:cNvPr id="198" name="Google Shape;198;p29"/>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99" name="Google Shape;199;p29"/>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00" name="Google Shape;200;p29"/>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grpSp>
        <p:nvGrpSpPr>
          <p:cNvPr id="201" name="Google Shape;201;p29"/>
          <p:cNvGrpSpPr/>
          <p:nvPr/>
        </p:nvGrpSpPr>
        <p:grpSpPr>
          <a:xfrm>
            <a:off x="2630487" y="3963987"/>
            <a:ext cx="6096000" cy="2165350"/>
            <a:chOff x="793" y="1661"/>
            <a:chExt cx="4550" cy="2209"/>
          </a:xfrm>
        </p:grpSpPr>
        <p:pic>
          <p:nvPicPr>
            <p:cNvPr id="202" name="Google Shape;202;p29"/>
            <p:cNvPicPr preferRelativeResize="0"/>
            <p:nvPr/>
          </p:nvPicPr>
          <p:blipFill rotWithShape="1">
            <a:blip r:embed="rId3">
              <a:alphaModFix/>
            </a:blip>
            <a:srcRect b="0" l="0" r="0" t="0"/>
            <a:stretch/>
          </p:blipFill>
          <p:spPr>
            <a:xfrm>
              <a:off x="793" y="1661"/>
              <a:ext cx="3357" cy="2195"/>
            </a:xfrm>
            <a:prstGeom prst="rect">
              <a:avLst/>
            </a:prstGeom>
            <a:noFill/>
            <a:ln>
              <a:noFill/>
            </a:ln>
          </p:spPr>
        </p:pic>
        <p:sp>
          <p:nvSpPr>
            <p:cNvPr id="203" name="Google Shape;203;p29"/>
            <p:cNvSpPr txBox="1"/>
            <p:nvPr/>
          </p:nvSpPr>
          <p:spPr>
            <a:xfrm>
              <a:off x="2497" y="2306"/>
              <a:ext cx="1425" cy="2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1. Chọn nơi ghi tệp</a:t>
              </a:r>
              <a:endParaRPr/>
            </a:p>
          </p:txBody>
        </p:sp>
        <p:sp>
          <p:nvSpPr>
            <p:cNvPr id="204" name="Google Shape;204;p29"/>
            <p:cNvSpPr txBox="1"/>
            <p:nvPr/>
          </p:nvSpPr>
          <p:spPr>
            <a:xfrm>
              <a:off x="1944" y="2614"/>
              <a:ext cx="1572" cy="2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2. Gõ tên mới cho tệp</a:t>
              </a:r>
              <a:endParaRPr/>
            </a:p>
          </p:txBody>
        </p:sp>
        <p:sp>
          <p:nvSpPr>
            <p:cNvPr id="205" name="Google Shape;205;p29"/>
            <p:cNvSpPr txBox="1"/>
            <p:nvPr/>
          </p:nvSpPr>
          <p:spPr>
            <a:xfrm>
              <a:off x="3017" y="2932"/>
              <a:ext cx="1134" cy="52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3. Bấm nút Save để ghi tệp</a:t>
              </a:r>
              <a:endParaRPr/>
            </a:p>
          </p:txBody>
        </p:sp>
        <p:cxnSp>
          <p:nvCxnSpPr>
            <p:cNvPr id="206" name="Google Shape;206;p29"/>
            <p:cNvCxnSpPr/>
            <p:nvPr/>
          </p:nvCxnSpPr>
          <p:spPr>
            <a:xfrm rot="10800000">
              <a:off x="2336" y="1888"/>
              <a:ext cx="408" cy="453"/>
            </a:xfrm>
            <a:prstGeom prst="straightConnector1">
              <a:avLst/>
            </a:prstGeom>
            <a:noFill/>
            <a:ln cap="flat" cmpd="sng" w="25400">
              <a:solidFill>
                <a:srgbClr val="CC3399"/>
              </a:solidFill>
              <a:prstDash val="solid"/>
              <a:miter lim="800000"/>
              <a:headEnd len="med" w="med" type="none"/>
              <a:tailEnd len="med" w="med" type="stealth"/>
            </a:ln>
          </p:spPr>
        </p:cxnSp>
        <p:cxnSp>
          <p:nvCxnSpPr>
            <p:cNvPr id="207" name="Google Shape;207;p29"/>
            <p:cNvCxnSpPr/>
            <p:nvPr/>
          </p:nvCxnSpPr>
          <p:spPr>
            <a:xfrm flipH="1">
              <a:off x="2562" y="2886"/>
              <a:ext cx="1" cy="726"/>
            </a:xfrm>
            <a:prstGeom prst="straightConnector1">
              <a:avLst/>
            </a:prstGeom>
            <a:noFill/>
            <a:ln cap="flat" cmpd="sng" w="25400">
              <a:solidFill>
                <a:srgbClr val="CC3399"/>
              </a:solidFill>
              <a:prstDash val="solid"/>
              <a:miter lim="800000"/>
              <a:headEnd len="med" w="med" type="none"/>
              <a:tailEnd len="med" w="med" type="stealth"/>
            </a:ln>
          </p:spPr>
        </p:cxnSp>
        <p:cxnSp>
          <p:nvCxnSpPr>
            <p:cNvPr id="208" name="Google Shape;208;p29"/>
            <p:cNvCxnSpPr/>
            <p:nvPr/>
          </p:nvCxnSpPr>
          <p:spPr>
            <a:xfrm>
              <a:off x="3787" y="3339"/>
              <a:ext cx="1" cy="240"/>
            </a:xfrm>
            <a:prstGeom prst="straightConnector1">
              <a:avLst/>
            </a:prstGeom>
            <a:noFill/>
            <a:ln cap="flat" cmpd="sng" w="25400">
              <a:solidFill>
                <a:srgbClr val="CC3399"/>
              </a:solidFill>
              <a:prstDash val="solid"/>
              <a:miter lim="800000"/>
              <a:headEnd len="med" w="med" type="none"/>
              <a:tailEnd len="med" w="med" type="stealth"/>
            </a:ln>
          </p:spPr>
        </p:cxnSp>
        <p:sp>
          <p:nvSpPr>
            <p:cNvPr id="209" name="Google Shape;209;p29"/>
            <p:cNvSpPr txBox="1"/>
            <p:nvPr/>
          </p:nvSpPr>
          <p:spPr>
            <a:xfrm>
              <a:off x="4289" y="3113"/>
              <a:ext cx="1054" cy="7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Bấm nút Cancel để hủy lệnh ghi tệp</a:t>
              </a:r>
              <a:endParaRPr/>
            </a:p>
          </p:txBody>
        </p:sp>
        <p:cxnSp>
          <p:nvCxnSpPr>
            <p:cNvPr id="210" name="Google Shape;210;p29"/>
            <p:cNvCxnSpPr/>
            <p:nvPr/>
          </p:nvCxnSpPr>
          <p:spPr>
            <a:xfrm flipH="1">
              <a:off x="3969" y="3505"/>
              <a:ext cx="330" cy="243"/>
            </a:xfrm>
            <a:prstGeom prst="straightConnector1">
              <a:avLst/>
            </a:prstGeom>
            <a:noFill/>
            <a:ln cap="flat" cmpd="sng" w="25400">
              <a:solidFill>
                <a:srgbClr val="CC3399"/>
              </a:solidFill>
              <a:prstDash val="solid"/>
              <a:miter lim="800000"/>
              <a:headEnd len="med" w="med" type="none"/>
              <a:tailEnd len="med" w="med" type="stealth"/>
            </a:ln>
          </p:spPr>
        </p:cxnSp>
      </p:grpSp>
      <p:sp>
        <p:nvSpPr>
          <p:cNvPr id="211" name="Google Shape;211;p29"/>
          <p:cNvSpPr txBox="1"/>
          <p:nvPr/>
        </p:nvSpPr>
        <p:spPr>
          <a:xfrm>
            <a:off x="1044575" y="3506787"/>
            <a:ext cx="522287" cy="560387"/>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FF0066"/>
              </a:buClr>
              <a:buSzPts val="3000"/>
              <a:buFont typeface="Arial"/>
              <a:buNone/>
            </a:pPr>
            <a:r>
              <a:rPr b="1" i="0" lang="en-US" sz="3000" u="none">
                <a:solidFill>
                  <a:srgbClr val="FF0066"/>
                </a:solidFill>
                <a:latin typeface="Arial"/>
                <a:ea typeface="Arial"/>
                <a:cs typeface="Arial"/>
                <a:sym typeface="Arial"/>
              </a:rPr>
              <a: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2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04" name="Google Shape;1104;p12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RIGHT</a:t>
            </a:r>
            <a:endParaRPr/>
          </a:p>
        </p:txBody>
      </p:sp>
      <p:sp>
        <p:nvSpPr>
          <p:cNvPr id="1105" name="Google Shape;1105;p12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RIGHT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=RIGHT(Text,[num_chars])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một chuỗi con gồm </a:t>
            </a:r>
            <a:r>
              <a:rPr b="1" i="1" lang="en-US" sz="2200" u="none">
                <a:solidFill>
                  <a:srgbClr val="CC0000"/>
                </a:solidFill>
                <a:latin typeface="Times New Roman"/>
                <a:ea typeface="Times New Roman"/>
                <a:cs typeface="Times New Roman"/>
                <a:sym typeface="Times New Roman"/>
              </a:rPr>
              <a:t>num_chars</a:t>
            </a:r>
            <a:r>
              <a:rPr b="0" i="0" lang="en-US" sz="2200" u="none">
                <a:solidFill>
                  <a:schemeClr val="dk1"/>
                </a:solidFill>
                <a:latin typeface="Times New Roman"/>
                <a:ea typeface="Times New Roman"/>
                <a:cs typeface="Times New Roman"/>
                <a:sym typeface="Times New Roman"/>
              </a:rPr>
              <a:t> ký tự bên phải của </a:t>
            </a:r>
            <a:r>
              <a:rPr b="1" i="1" lang="en-US" sz="2200" u="none">
                <a:solidFill>
                  <a:srgbClr val="CC0000"/>
                </a:solidFill>
                <a:latin typeface="Times New Roman"/>
                <a:ea typeface="Times New Roman"/>
                <a:cs typeface="Times New Roman"/>
                <a:sym typeface="Times New Roman"/>
              </a:rPr>
              <a:t>text</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=Right(“VIETHAN”,3) trả  về chuỗi “HAN”</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2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11" name="Google Shape;1111;p12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MID</a:t>
            </a:r>
            <a:endParaRPr/>
          </a:p>
        </p:txBody>
      </p:sp>
      <p:sp>
        <p:nvSpPr>
          <p:cNvPr id="1112" name="Google Shape;1112;p12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MID</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=MID(Text,start_num,num_chars)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a:t>
            </a:r>
            <a:r>
              <a:rPr b="1" i="1" lang="en-US" sz="2200" u="none">
                <a:solidFill>
                  <a:srgbClr val="CC0000"/>
                </a:solidFill>
                <a:latin typeface="Times New Roman"/>
                <a:ea typeface="Times New Roman"/>
                <a:cs typeface="Times New Roman"/>
                <a:sym typeface="Times New Roman"/>
              </a:rPr>
              <a:t>num_char</a:t>
            </a:r>
            <a:r>
              <a:rPr b="0" i="0" lang="en-US" sz="2200" u="none">
                <a:solidFill>
                  <a:schemeClr val="dk1"/>
                </a:solidFill>
                <a:latin typeface="Times New Roman"/>
                <a:ea typeface="Times New Roman"/>
                <a:cs typeface="Times New Roman"/>
                <a:sym typeface="Times New Roman"/>
              </a:rPr>
              <a:t> ký tự của </a:t>
            </a:r>
            <a:r>
              <a:rPr b="1" i="1" lang="en-US" sz="2200" u="none">
                <a:solidFill>
                  <a:srgbClr val="CC0000"/>
                </a:solidFill>
                <a:latin typeface="Times New Roman"/>
                <a:ea typeface="Times New Roman"/>
                <a:cs typeface="Times New Roman"/>
                <a:sym typeface="Times New Roman"/>
              </a:rPr>
              <a:t>text</a:t>
            </a:r>
            <a:r>
              <a:rPr b="0" i="0" lang="en-US" sz="2200" u="none">
                <a:solidFill>
                  <a:schemeClr val="dk1"/>
                </a:solidFill>
                <a:latin typeface="Times New Roman"/>
                <a:ea typeface="Times New Roman"/>
                <a:cs typeface="Times New Roman"/>
                <a:sym typeface="Times New Roman"/>
              </a:rPr>
              <a:t> bắt đầu từ vị trí </a:t>
            </a:r>
            <a:r>
              <a:rPr b="1" i="1" lang="en-US" sz="2200" u="none">
                <a:solidFill>
                  <a:srgbClr val="CC0000"/>
                </a:solidFill>
                <a:latin typeface="Times New Roman"/>
                <a:ea typeface="Times New Roman"/>
                <a:cs typeface="Times New Roman"/>
                <a:sym typeface="Times New Roman"/>
              </a:rPr>
              <a:t>numstart.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=MID(“VIETHANIT”,5,3) trả  về chuỗi “HAN”</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3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18" name="Google Shape;1118;p13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UPPER, LOWER</a:t>
            </a:r>
            <a:endParaRPr/>
          </a:p>
        </p:txBody>
      </p:sp>
      <p:sp>
        <p:nvSpPr>
          <p:cNvPr id="1119" name="Google Shape;1119;p13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SzPts val="1470"/>
              <a:buNone/>
            </a:pPr>
            <a:r>
              <a:rPr b="0" i="0" lang="en-US" sz="2100" u="sng">
                <a:solidFill>
                  <a:schemeClr val="accent2"/>
                </a:solidFill>
                <a:latin typeface="Times New Roman"/>
                <a:ea typeface="Times New Roman"/>
                <a:cs typeface="Times New Roman"/>
                <a:sym typeface="Times New Roman"/>
              </a:rPr>
              <a:t> Hàm UPPER</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Cú pháp	: =UPPER(Text)</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Công dụng	: trả về chuỗi Text đã được đổi sang dạng chữ in.</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Ví dụ	: =UPPER(“VieTHaN”) trả về chuỗi “VIETHAN”</a:t>
            </a:r>
            <a:endParaRPr/>
          </a:p>
          <a:p>
            <a:pPr indent="-371475" lvl="0" marL="371475" rtl="0" algn="l">
              <a:lnSpc>
                <a:spcPct val="110000"/>
              </a:lnSpc>
              <a:spcBef>
                <a:spcPts val="1050"/>
              </a:spcBef>
              <a:spcAft>
                <a:spcPts val="0"/>
              </a:spcAft>
              <a:buSzPts val="1470"/>
              <a:buNone/>
            </a:pPr>
            <a:r>
              <a:rPr b="0" i="0" lang="en-US" sz="2100" u="sng">
                <a:solidFill>
                  <a:schemeClr val="accent2"/>
                </a:solidFill>
                <a:latin typeface="Times New Roman"/>
                <a:ea typeface="Times New Roman"/>
                <a:cs typeface="Times New Roman"/>
                <a:sym typeface="Times New Roman"/>
              </a:rPr>
              <a:t> Hàm LOWER()</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Cú pháp	: =LOWER(Text)</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Công dụng	: trả về chuỗi Text đã được đổi sang dạng chữ thường.</a:t>
            </a:r>
            <a:endParaRPr/>
          </a:p>
          <a:p>
            <a:pPr indent="-309562" lvl="1" marL="803275" rtl="0" algn="l">
              <a:lnSpc>
                <a:spcPct val="110000"/>
              </a:lnSpc>
              <a:spcBef>
                <a:spcPts val="1150"/>
              </a:spcBef>
              <a:spcAft>
                <a:spcPts val="0"/>
              </a:spcAft>
              <a:buClr>
                <a:srgbClr val="FAA61A"/>
              </a:buClr>
              <a:buSzPts val="1610"/>
              <a:buFont typeface="Noto Sans Symbols"/>
              <a:buChar char="❖"/>
            </a:pPr>
            <a:r>
              <a:rPr b="0" i="0" lang="en-US" sz="2300" u="none">
                <a:solidFill>
                  <a:schemeClr val="dk1"/>
                </a:solidFill>
                <a:latin typeface="Times New Roman"/>
                <a:ea typeface="Times New Roman"/>
                <a:cs typeface="Times New Roman"/>
                <a:sym typeface="Times New Roman"/>
              </a:rPr>
              <a:t>Ví dụ	: =Lower(“VieTHaN”,4) trả  về chuỗi “viethan”</a:t>
            </a:r>
            <a:endParaRPr/>
          </a:p>
          <a:p>
            <a:pPr indent="-269240" lvl="0" marL="371475" rtl="0" algn="l">
              <a:spcBef>
                <a:spcPts val="1150"/>
              </a:spcBef>
              <a:spcAft>
                <a:spcPts val="0"/>
              </a:spcAft>
              <a:buSzPts val="1610"/>
              <a:buNone/>
            </a:pPr>
            <a:r>
              <a:t/>
            </a:r>
            <a:endParaRPr b="0" i="0" sz="23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3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25" name="Google Shape;1125;p13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PROPER</a:t>
            </a:r>
            <a:endParaRPr/>
          </a:p>
        </p:txBody>
      </p:sp>
      <p:sp>
        <p:nvSpPr>
          <p:cNvPr id="1126" name="Google Shape;1126;p13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PROPER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=PROPER(Text)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chuỗi Text, trong đó kí tự đầu tiên mỗi từ đã được đổi sang dạng chữ in.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=Proper(“NGUYỄN văn AN”) trả  về chuỗi “Nguyễn Văn An”</a:t>
            </a:r>
            <a:endParaRPr/>
          </a:p>
          <a:p>
            <a:pPr indent="-255905" lvl="0" marL="371475" rtl="0" algn="l">
              <a:lnSpc>
                <a:spcPct val="100000"/>
              </a:lnSpc>
              <a:spcBef>
                <a:spcPts val="1300"/>
              </a:spcBef>
              <a:spcAft>
                <a:spcPts val="0"/>
              </a:spcAft>
              <a:buClr>
                <a:srgbClr val="63177C"/>
              </a:buClr>
              <a:buSzPts val="1820"/>
              <a:buFont typeface="Noto Sans Symbols"/>
              <a:buNone/>
            </a:pPr>
            <a:r>
              <a:t/>
            </a:r>
            <a:endParaRPr b="0" i="0" sz="2600" u="none">
              <a:solidFill>
                <a:schemeClr val="dk1"/>
              </a:solidFill>
              <a:latin typeface="Times New Roman"/>
              <a:ea typeface="Times New Roman"/>
              <a:cs typeface="Times New Roman"/>
              <a:sym typeface="Times New Roman"/>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3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32" name="Google Shape;1132;p13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TRIM</a:t>
            </a:r>
            <a:endParaRPr/>
          </a:p>
        </p:txBody>
      </p:sp>
      <p:sp>
        <p:nvSpPr>
          <p:cNvPr id="1133" name="Google Shape;1133;p13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TRIM</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=TRIM(Text)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chuỗi Text, trong đó kí tự trắng ở đầu và cuối chuỗi đã được cắt bỏ. đồng thời loại bỏ đi những khoảng trắng thừa giữa các từ (khoảng cách giữ hai từ nhiều hơn một kí tự trắng)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=Trim(“      HỒ CHÍ    MINH      ”) trả  về chuỗi “HỒ CHÍ MINH”</a:t>
            </a:r>
            <a:endParaRPr b="1"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3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39" name="Google Shape;1139;p13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LEN</a:t>
            </a:r>
            <a:endParaRPr/>
          </a:p>
        </p:txBody>
      </p:sp>
      <p:sp>
        <p:nvSpPr>
          <p:cNvPr id="1140" name="Google Shape;1140;p13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LEN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=LEN(Text)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độ dài của chuỗi đã cho.</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=LEN(“HỒ CHÍ MINH”) trả  về số 11</a:t>
            </a:r>
            <a:endParaRPr b="1"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3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46" name="Google Shape;1146;p13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VALUE</a:t>
            </a:r>
            <a:endParaRPr/>
          </a:p>
        </p:txBody>
      </p:sp>
      <p:sp>
        <p:nvSpPr>
          <p:cNvPr id="1147" name="Google Shape;1147;p13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VALUE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=VALUE(text)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Chuyển chuỗi text sang dữ liệu kiểu số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=value(“2006”) trả  về giá trị số 2006.</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3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53" name="Google Shape;1153;p13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thời gian</a:t>
            </a:r>
            <a:endParaRPr/>
          </a:p>
        </p:txBody>
      </p:sp>
      <p:sp>
        <p:nvSpPr>
          <p:cNvPr id="1154" name="Google Shape;1154;p13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5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TODAY</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TODAY()</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Trả về ngày hiện hành của Hệ thống.</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=TODAY() → “01/01/2008”</a:t>
            </a:r>
            <a:endParaRPr/>
          </a:p>
          <a:p>
            <a:pPr indent="-371475" lvl="0" marL="371475" rtl="0" algn="l">
              <a:lnSpc>
                <a:spcPct val="105000"/>
              </a:lnSpc>
              <a:spcBef>
                <a:spcPts val="1300"/>
              </a:spcBef>
              <a:spcAft>
                <a:spcPts val="0"/>
              </a:spcAft>
              <a:buSzPts val="1820"/>
              <a:buNone/>
            </a:pPr>
            <a:r>
              <a:rPr b="0" i="0" lang="en-US" sz="2600" u="sng">
                <a:solidFill>
                  <a:schemeClr val="accent2"/>
                </a:solidFill>
                <a:latin typeface="Times New Roman"/>
                <a:ea typeface="Times New Roman"/>
                <a:cs typeface="Times New Roman"/>
                <a:sym typeface="Times New Roman"/>
              </a:rPr>
              <a:t> Hàm NOW</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=NOW()</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Trả về ngày và giờ hiện hành của Hệ thống.</a:t>
            </a:r>
            <a:endParaRPr/>
          </a:p>
          <a:p>
            <a:pPr indent="-309562" lvl="1" marL="803275" rtl="0" algn="l">
              <a:lnSpc>
                <a:spcPct val="105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=NOW() → “01/01/2008 11:59”</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3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60" name="Google Shape;1160;p13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WEEKDAY</a:t>
            </a:r>
            <a:endParaRPr/>
          </a:p>
        </p:txBody>
      </p:sp>
      <p:sp>
        <p:nvSpPr>
          <p:cNvPr id="1161" name="Google Shape;1161;p13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Hàm WEEKDAY</a:t>
            </a:r>
            <a:endParaRPr/>
          </a:p>
          <a:p>
            <a:pPr indent="-309562" lvl="1" marL="803275" rtl="0" algn="l">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Cú pháp: = WEEKDAY(serial_number,[return_type])</a:t>
            </a:r>
            <a:endParaRPr/>
          </a:p>
          <a:p>
            <a:pPr indent="-309562" lvl="1" marL="803275" rtl="0" algn="l">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Công dụng:Trả về số thứ tự của ngày serial_number trong tuần.Nếu Return_type là:</a:t>
            </a:r>
            <a:endParaRPr/>
          </a:p>
          <a:p>
            <a:pPr indent="-371475" lvl="0" marL="371475" rtl="0" algn="l">
              <a:lnSpc>
                <a:spcPct val="10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	1 hoặc bỏ trống: Số 1(Chủ Nhật) cho đến số 7 (Thứ 7).</a:t>
            </a:r>
            <a:endParaRPr/>
          </a:p>
          <a:p>
            <a:pPr indent="-371475" lvl="0" marL="371475" rtl="0" algn="l">
              <a:lnSpc>
                <a:spcPct val="10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	2 	  : Số 1(Thứ 2) cho đến số 7(Chủ Nhật).</a:t>
            </a:r>
            <a:endParaRPr/>
          </a:p>
          <a:p>
            <a:pPr indent="-371475" lvl="0" marL="371475" rtl="0" algn="l">
              <a:lnSpc>
                <a:spcPct val="10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	3     : Số 0 (Thứ 2) cho đến số 6(Chủ Nhật).</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3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67" name="Google Shape;1167;p13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DAY</a:t>
            </a:r>
            <a:endParaRPr/>
          </a:p>
        </p:txBody>
      </p:sp>
      <p:sp>
        <p:nvSpPr>
          <p:cNvPr id="1168" name="Google Shape;1168;p13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DAY</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=DAY(serial_number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là ngày trong chuỗi serial_number. </a:t>
            </a:r>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Ngày được trả về là số nguyên từ 1-&gt;31</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=DAY(“01/04/2009”) --&gt; kết quả là 1</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18" name="Google Shape;218;p30"/>
          <p:cNvSpPr txBox="1"/>
          <p:nvPr>
            <p:ph idx="1" type="body"/>
          </p:nvPr>
        </p:nvSpPr>
        <p:spPr>
          <a:xfrm>
            <a:off x="434975" y="1155700"/>
            <a:ext cx="9658350" cy="51704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lưu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theo kiểu tệp tin kh</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lệnh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Save as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thư mục chứa tệp tin trong hộp </a:t>
            </a:r>
            <a:r>
              <a:rPr b="1" i="0" lang="en-US" sz="2200" u="none">
                <a:solidFill>
                  <a:schemeClr val="dk1"/>
                </a:solidFill>
                <a:latin typeface="Times New Roman"/>
                <a:ea typeface="Times New Roman"/>
                <a:cs typeface="Times New Roman"/>
                <a:sym typeface="Times New Roman"/>
              </a:rPr>
              <a:t>Save in</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tên mới vào hộp </a:t>
            </a:r>
            <a:r>
              <a:rPr b="1" i="0" lang="en-US" sz="2200" u="none">
                <a:solidFill>
                  <a:schemeClr val="dk1"/>
                </a:solidFill>
                <a:latin typeface="Times New Roman"/>
                <a:ea typeface="Times New Roman"/>
                <a:cs typeface="Times New Roman"/>
                <a:sym typeface="Times New Roman"/>
              </a:rPr>
              <a:t>File name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kiểu tệp tin muốn ghi trong hộp </a:t>
            </a:r>
            <a:r>
              <a:rPr b="1" i="0" lang="en-US" sz="2200" u="none">
                <a:solidFill>
                  <a:schemeClr val="dk1"/>
                </a:solidFill>
                <a:latin typeface="Times New Roman"/>
                <a:ea typeface="Times New Roman"/>
                <a:cs typeface="Times New Roman"/>
                <a:sym typeface="Times New Roman"/>
              </a:rPr>
              <a:t>Save as type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Save</a:t>
            </a:r>
            <a:r>
              <a:rPr b="0" i="0" lang="en-US" sz="2200" u="none">
                <a:solidFill>
                  <a:schemeClr val="dk1"/>
                </a:solidFill>
                <a:latin typeface="Times New Roman"/>
                <a:ea typeface="Times New Roman"/>
                <a:cs typeface="Times New Roman"/>
                <a:sym typeface="Times New Roman"/>
              </a:rPr>
              <a:t> để ghi</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219" name="Google Shape;219;p30"/>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20" name="Google Shape;220;p30"/>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21" name="Google Shape;221;p30"/>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3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74" name="Google Shape;1174;p13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MONTH</a:t>
            </a:r>
            <a:endParaRPr/>
          </a:p>
        </p:txBody>
      </p:sp>
      <p:sp>
        <p:nvSpPr>
          <p:cNvPr id="1175" name="Google Shape;1175;p13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MONTH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=MONTH(serial_number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là tháng trong chuỗi serial_number. </a:t>
            </a:r>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Ngày được trả về là số nguyên từ 1-&gt;12</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=Month(“01/04/2005”) --&gt; kết quả là 4</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81" name="Google Shape;1181;p13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YEAR</a:t>
            </a:r>
            <a:endParaRPr/>
          </a:p>
        </p:txBody>
      </p:sp>
      <p:sp>
        <p:nvSpPr>
          <p:cNvPr id="1182" name="Google Shape;1182;p13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YEAR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=YEAR(serial_number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là năm trong chuỗi serial_number.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=Month(“01/04/2005”) --&gt; kết quả là 2005</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4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88" name="Google Shape;1188;p14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HOUR, MINUTE,SECOND</a:t>
            </a:r>
            <a:endParaRPr/>
          </a:p>
        </p:txBody>
      </p:sp>
      <p:sp>
        <p:nvSpPr>
          <p:cNvPr id="1189" name="Google Shape;1189;p14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HOUR, MINUTE, SECOND:</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chung: Tênhàm(serial_number):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Hàm tách giờ, phút hoặc giây từ chuỗi dữ liệu thời gian của </a:t>
            </a:r>
            <a:r>
              <a:rPr b="1" i="1" lang="en-US" sz="2200" u="none">
                <a:solidFill>
                  <a:srgbClr val="CC0000"/>
                </a:solidFill>
                <a:latin typeface="Times New Roman"/>
                <a:ea typeface="Times New Roman"/>
                <a:cs typeface="Times New Roman"/>
                <a:sym typeface="Times New Roman"/>
              </a:rPr>
              <a:t>serial_number</a:t>
            </a:r>
            <a:r>
              <a:rPr b="0" i="0" lang="en-US" sz="2200" u="none">
                <a:solidFill>
                  <a:schemeClr val="dk1"/>
                </a:solidFill>
                <a:latin typeface="Times New Roman"/>
                <a:ea typeface="Times New Roman"/>
                <a:cs typeface="Times New Roman"/>
                <a:sym typeface="Times New Roman"/>
              </a:rPr>
              <a: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a:t>
            </a:r>
            <a:endParaRPr/>
          </a:p>
          <a:p>
            <a:pPr indent="-246062" lvl="2" marL="1235075" rtl="0" algn="l">
              <a:lnSpc>
                <a:spcPct val="100000"/>
              </a:lnSpc>
              <a:spcBef>
                <a:spcPts val="1500"/>
              </a:spcBef>
              <a:spcAft>
                <a:spcPts val="0"/>
              </a:spcAft>
              <a:buSzPts val="3000"/>
              <a:buNone/>
            </a:pPr>
            <a:r>
              <a:rPr b="0" i="0" lang="en-US" sz="3000" u="none">
                <a:solidFill>
                  <a:schemeClr val="dk1"/>
                </a:solidFill>
                <a:latin typeface="Times New Roman"/>
                <a:ea typeface="Times New Roman"/>
                <a:cs typeface="Times New Roman"/>
                <a:sym typeface="Times New Roman"/>
              </a:rPr>
              <a:t>		= HOUR(“11:59:30”) → 11</a:t>
            </a:r>
            <a:endParaRPr/>
          </a:p>
          <a:p>
            <a:pPr indent="-246062" lvl="2" marL="1235075" rtl="0" algn="l">
              <a:lnSpc>
                <a:spcPct val="100000"/>
              </a:lnSpc>
              <a:spcBef>
                <a:spcPts val="1500"/>
              </a:spcBef>
              <a:spcAft>
                <a:spcPts val="0"/>
              </a:spcAft>
              <a:buSzPts val="3000"/>
              <a:buNone/>
            </a:pPr>
            <a:r>
              <a:rPr b="0" i="0" lang="en-US" sz="3000" u="none">
                <a:solidFill>
                  <a:schemeClr val="dk1"/>
                </a:solidFill>
                <a:latin typeface="Times New Roman"/>
                <a:ea typeface="Times New Roman"/>
                <a:cs typeface="Times New Roman"/>
                <a:sym typeface="Times New Roman"/>
              </a:rPr>
              <a:t>		= MINUTE(“11:59:30”)  → 59</a:t>
            </a:r>
            <a:endParaRPr/>
          </a:p>
          <a:p>
            <a:pPr indent="-246062" lvl="2" marL="1235075" rtl="0" algn="l">
              <a:lnSpc>
                <a:spcPct val="100000"/>
              </a:lnSpc>
              <a:spcBef>
                <a:spcPts val="1500"/>
              </a:spcBef>
              <a:spcAft>
                <a:spcPts val="0"/>
              </a:spcAft>
              <a:buSzPts val="3000"/>
              <a:buNone/>
            </a:pPr>
            <a:r>
              <a:rPr b="0" i="0" lang="en-US" sz="3000" u="none">
                <a:solidFill>
                  <a:schemeClr val="dk1"/>
                </a:solidFill>
                <a:latin typeface="Times New Roman"/>
                <a:ea typeface="Times New Roman"/>
                <a:cs typeface="Times New Roman"/>
                <a:sym typeface="Times New Roman"/>
              </a:rPr>
              <a:t>		= SECOND(“11:59:30”) → 30</a:t>
            </a:r>
            <a:endParaRPr/>
          </a:p>
          <a:p>
            <a:pPr indent="-238125" lvl="0" marL="371475" rtl="0" algn="l">
              <a:spcBef>
                <a:spcPts val="1500"/>
              </a:spcBef>
              <a:spcAft>
                <a:spcPts val="0"/>
              </a:spcAft>
              <a:buSzPts val="2100"/>
              <a:buNone/>
            </a:pPr>
            <a:r>
              <a:t/>
            </a:r>
            <a:endParaRPr b="0" i="0" sz="3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4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95" name="Google Shape;1195;p14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DATE</a:t>
            </a:r>
            <a:endParaRPr/>
          </a:p>
        </p:txBody>
      </p:sp>
      <p:sp>
        <p:nvSpPr>
          <p:cNvPr id="1196" name="Google Shape;1196;p14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DATE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 DATE(year,month,day)</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Hiển thị các đối số ở dữ liệu kiểu ngày.</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=DATE(10,1,29) → 29/1/2010 </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4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02" name="Google Shape;1202;p142"/>
          <p:cNvSpPr txBox="1"/>
          <p:nvPr>
            <p:ph type="title"/>
          </p:nvPr>
        </p:nvSpPr>
        <p:spPr>
          <a:xfrm>
            <a:off x="641350" y="228600"/>
            <a:ext cx="9321800" cy="6540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6.4.4 Hàm xử lý dữ liệu ngày giờ</a:t>
            </a:r>
            <a:endParaRPr/>
          </a:p>
        </p:txBody>
      </p:sp>
      <p:sp>
        <p:nvSpPr>
          <p:cNvPr id="1203" name="Google Shape;1203;p142"/>
          <p:cNvSpPr txBox="1"/>
          <p:nvPr>
            <p:ph idx="1" type="body"/>
          </p:nvPr>
        </p:nvSpPr>
        <p:spPr>
          <a:xfrm>
            <a:off x="260350" y="1447800"/>
            <a:ext cx="10180637" cy="48783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6.4.4.7 Hàm TIME</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TIME(hour,minute,second)</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Hiển thị các đối số dưới dạng giờ.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=Time(17,30,01) → 17:30:01 hoặc 5:30 PM </a:t>
            </a:r>
            <a:endParaRPr/>
          </a:p>
        </p:txBody>
      </p:sp>
    </p:spTree>
  </p:cSld>
  <p:clrMapOvr>
    <a:masterClrMapping/>
  </p:clrMapOvr>
  <p:transition spd="slow">
    <p:fade thruBlk="1"/>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4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09" name="Google Shape;1209;p14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6.4.5. Hàm xử lý dữ liệu dạng Logic</a:t>
            </a:r>
            <a:endParaRPr/>
          </a:p>
        </p:txBody>
      </p:sp>
      <p:sp>
        <p:nvSpPr>
          <p:cNvPr id="1210" name="Google Shape;1210;p143"/>
          <p:cNvSpPr txBox="1"/>
          <p:nvPr>
            <p:ph idx="1" type="body"/>
          </p:nvPr>
        </p:nvSpPr>
        <p:spPr>
          <a:xfrm>
            <a:off x="0" y="1371600"/>
            <a:ext cx="10440987" cy="54879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Hàm logic được xây dựng dựa trên các biểu thức logic. Biểu thức logic là những biểu thức chỉ trả về một trong hai giá trị: True (đúng) hoặc False (sai).</a:t>
            </a:r>
            <a:endParaRPr/>
          </a:p>
        </p:txBody>
      </p:sp>
    </p:spTree>
  </p:cSld>
  <p:clrMapOvr>
    <a:masterClrMapping/>
  </p:clrMapOvr>
  <p:transition spd="slow">
    <p:fade thruBlk="1"/>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4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16" name="Google Shape;1216;p14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xử lý dữ liệu dạng Logic</a:t>
            </a:r>
            <a:endParaRPr/>
          </a:p>
        </p:txBody>
      </p:sp>
      <p:sp>
        <p:nvSpPr>
          <p:cNvPr id="1217" name="Google Shape;1217;p144"/>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AND</a:t>
            </a:r>
            <a:endParaRPr/>
          </a:p>
          <a:p>
            <a:pPr indent="-658812" lvl="0" marL="658812" rtl="0" algn="l">
              <a:lnSpc>
                <a:spcPct val="100000"/>
              </a:lnSpc>
              <a:spcBef>
                <a:spcPts val="1350"/>
              </a:spcBef>
              <a:spcAft>
                <a:spcPts val="0"/>
              </a:spcAft>
              <a:buClr>
                <a:srgbClr val="63177C"/>
              </a:buClr>
              <a:buSzPts val="1890"/>
              <a:buFont typeface="Noto Sans Symbols"/>
              <a:buChar char="■"/>
            </a:pPr>
            <a:r>
              <a:rPr b="0" i="0" lang="en-US" sz="2700" u="none">
                <a:solidFill>
                  <a:schemeClr val="dk1"/>
                </a:solidFill>
                <a:latin typeface="Times New Roman"/>
                <a:ea typeface="Times New Roman"/>
                <a:cs typeface="Times New Roman"/>
                <a:sym typeface="Times New Roman"/>
              </a:rPr>
              <a:t>Cú pháp	: =AND(logical1, logical2,...)</a:t>
            </a:r>
            <a:endParaRPr/>
          </a:p>
          <a:p>
            <a:pPr indent="-658812" lvl="0" marL="658812" rtl="0" algn="l">
              <a:lnSpc>
                <a:spcPct val="100000"/>
              </a:lnSpc>
              <a:spcBef>
                <a:spcPts val="1350"/>
              </a:spcBef>
              <a:spcAft>
                <a:spcPts val="0"/>
              </a:spcAft>
              <a:buClr>
                <a:srgbClr val="63177C"/>
              </a:buClr>
              <a:buSzPts val="1890"/>
              <a:buFont typeface="Noto Sans Symbols"/>
              <a:buChar char="■"/>
            </a:pPr>
            <a:r>
              <a:rPr b="0" i="0" lang="en-US" sz="2700" u="none">
                <a:solidFill>
                  <a:schemeClr val="dk1"/>
                </a:solidFill>
                <a:latin typeface="Times New Roman"/>
                <a:ea typeface="Times New Roman"/>
                <a:cs typeface="Times New Roman"/>
                <a:sym typeface="Times New Roman"/>
              </a:rPr>
              <a:t>Công dụng: dùng để liên lết điều kiện để kiểm tra đồng bộ, trong đó: logical1, logical2, ... là những biểu thức logic.</a:t>
            </a:r>
            <a:endParaRPr/>
          </a:p>
          <a:p>
            <a:pPr indent="-658812" lvl="0" marL="658812" rtl="0" algn="l">
              <a:lnSpc>
                <a:spcPct val="100000"/>
              </a:lnSpc>
              <a:spcBef>
                <a:spcPts val="1350"/>
              </a:spcBef>
              <a:spcAft>
                <a:spcPts val="0"/>
              </a:spcAft>
              <a:buClr>
                <a:srgbClr val="63177C"/>
              </a:buClr>
              <a:buSzPts val="1890"/>
              <a:buFont typeface="Noto Sans Symbols"/>
              <a:buChar char="■"/>
            </a:pPr>
            <a:r>
              <a:rPr b="0" i="0" lang="en-US" sz="2700" u="none">
                <a:solidFill>
                  <a:schemeClr val="dk1"/>
                </a:solidFill>
                <a:latin typeface="Times New Roman"/>
                <a:ea typeface="Times New Roman"/>
                <a:cs typeface="Times New Roman"/>
                <a:sym typeface="Times New Roman"/>
              </a:rPr>
              <a:t>Kết quả của hàm là True (đúng) nếu tất cả các đối số là True, các trường hợp còn lại cho giá trị False (sai)</a:t>
            </a:r>
            <a:endParaRPr/>
          </a:p>
          <a:p>
            <a:pPr indent="-658812" lvl="0" marL="658812" rtl="0" algn="l">
              <a:lnSpc>
                <a:spcPct val="100000"/>
              </a:lnSpc>
              <a:spcBef>
                <a:spcPts val="1350"/>
              </a:spcBef>
              <a:spcAft>
                <a:spcPts val="0"/>
              </a:spcAft>
              <a:buClr>
                <a:srgbClr val="63177C"/>
              </a:buClr>
              <a:buSzPts val="1890"/>
              <a:buFont typeface="Noto Sans Symbols"/>
              <a:buChar char="■"/>
            </a:pPr>
            <a:r>
              <a:rPr b="0" i="0" lang="en-US" sz="2700" u="none">
                <a:solidFill>
                  <a:schemeClr val="dk1"/>
                </a:solidFill>
                <a:latin typeface="Times New Roman"/>
                <a:ea typeface="Times New Roman"/>
                <a:cs typeface="Times New Roman"/>
                <a:sym typeface="Times New Roman"/>
              </a:rPr>
              <a:t>Ví dụ: =AND(3&lt;6, 4&gt;5) cho giá trị False</a:t>
            </a:r>
            <a:endParaRPr/>
          </a:p>
        </p:txBody>
      </p:sp>
    </p:spTree>
  </p:cSld>
  <p:clrMapOvr>
    <a:masterClrMapping/>
  </p:clrMapOvr>
  <p:transition spd="slow">
    <p:fade thruBlk="1"/>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4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23" name="Google Shape;1223;p14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 Hàm xử lý dữ liệu dạng Logic</a:t>
            </a:r>
            <a:endParaRPr/>
          </a:p>
        </p:txBody>
      </p:sp>
      <p:sp>
        <p:nvSpPr>
          <p:cNvPr id="1224" name="Google Shape;1224;p145"/>
          <p:cNvSpPr txBox="1"/>
          <p:nvPr>
            <p:ph idx="1" type="body"/>
          </p:nvPr>
        </p:nvSpPr>
        <p:spPr>
          <a:xfrm>
            <a:off x="0" y="1295400"/>
            <a:ext cx="10353675" cy="51069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OR</a:t>
            </a:r>
            <a:endParaRPr/>
          </a:p>
          <a:p>
            <a:pPr indent="-658812" lvl="0" marL="658812" rtl="0" algn="l">
              <a:lnSpc>
                <a:spcPct val="10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Cú pháp:	 =OR(logical1, logical2,...)</a:t>
            </a:r>
            <a:endParaRPr/>
          </a:p>
          <a:p>
            <a:pPr indent="-658812" lvl="0" marL="658812" rtl="0" algn="l">
              <a:lnSpc>
                <a:spcPct val="10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Công dụng: dùng để liên lết điều kiện để kiểm tra đồng bộ, trong đó: logical1, logical1, ... là những biểu thức logic.</a:t>
            </a:r>
            <a:endParaRPr/>
          </a:p>
          <a:p>
            <a:pPr indent="-658812" lvl="0" marL="658812" rtl="0" algn="l">
              <a:lnSpc>
                <a:spcPct val="10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Kết quả của hàm là False (sai) nếu tất cả các đối số là False, các trường hợp còn lại cho giá trị True (đúng)</a:t>
            </a:r>
            <a:endParaRPr/>
          </a:p>
          <a:p>
            <a:pPr indent="-658812" lvl="0" marL="658812" rtl="0" algn="l">
              <a:lnSpc>
                <a:spcPct val="10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Ví dụ: 	=OR(3&gt;6, 4&gt;5) cho giá trị False.</a:t>
            </a:r>
            <a:endParaRPr/>
          </a:p>
        </p:txBody>
      </p:sp>
    </p:spTree>
  </p:cSld>
  <p:clrMapOvr>
    <a:masterClrMapping/>
  </p:clrMapOvr>
  <p:transition spd="slow">
    <p:fade thruBlk="1"/>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4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30" name="Google Shape;1230;p146"/>
          <p:cNvSpPr txBox="1"/>
          <p:nvPr>
            <p:ph type="title"/>
          </p:nvPr>
        </p:nvSpPr>
        <p:spPr>
          <a:xfrm>
            <a:off x="641350" y="228600"/>
            <a:ext cx="9799637" cy="6540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xử lý dữ liệu dạng Logic</a:t>
            </a:r>
            <a:endParaRPr/>
          </a:p>
        </p:txBody>
      </p:sp>
      <p:sp>
        <p:nvSpPr>
          <p:cNvPr id="1231" name="Google Shape;1231;p146"/>
          <p:cNvSpPr txBox="1"/>
          <p:nvPr>
            <p:ph idx="1" type="body"/>
          </p:nvPr>
        </p:nvSpPr>
        <p:spPr>
          <a:xfrm>
            <a:off x="0" y="1447800"/>
            <a:ext cx="10353675" cy="33543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NOT()</a:t>
            </a:r>
            <a:endParaRPr/>
          </a:p>
          <a:p>
            <a:pPr indent="-576262" lvl="1" marL="10699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=NOT(logical)</a:t>
            </a:r>
            <a:endParaRPr/>
          </a:p>
          <a:p>
            <a:pPr indent="-576262" lvl="1" marL="10699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:trả về trị phủ định của biểu thức logic</a:t>
            </a:r>
            <a:endParaRPr/>
          </a:p>
          <a:p>
            <a:pPr indent="-576262" lvl="1" marL="10699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=NOT(3&lt;6) cho giá trị False.</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37" name="Google Shape;1237;p147"/>
          <p:cNvSpPr txBox="1"/>
          <p:nvPr>
            <p:ph type="title"/>
          </p:nvPr>
        </p:nvSpPr>
        <p:spPr>
          <a:xfrm>
            <a:off x="641350" y="228600"/>
            <a:ext cx="9799637" cy="6540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xử lý dữ liệu dạng Logic</a:t>
            </a:r>
            <a:endParaRPr/>
          </a:p>
        </p:txBody>
      </p:sp>
      <p:sp>
        <p:nvSpPr>
          <p:cNvPr id="1238" name="Google Shape;1238;p147"/>
          <p:cNvSpPr txBox="1"/>
          <p:nvPr>
            <p:ph idx="1" type="body"/>
          </p:nvPr>
        </p:nvSpPr>
        <p:spPr>
          <a:xfrm>
            <a:off x="695325" y="1524000"/>
            <a:ext cx="9571037" cy="762000"/>
          </a:xfrm>
          <a:prstGeom prst="rect">
            <a:avLst/>
          </a:prstGeom>
          <a:noFill/>
          <a:ln>
            <a:noFill/>
          </a:ln>
        </p:spPr>
        <p:txBody>
          <a:bodyPr anchorCtr="0" anchor="t" bIns="49375" lIns="98750" spcFirstLastPara="1" rIns="98750" wrap="square" tIns="49375">
            <a:noAutofit/>
          </a:bodyPr>
          <a:lstStyle/>
          <a:p>
            <a:pPr indent="-658812" lvl="0" marL="658812" rtl="0" algn="ctr">
              <a:lnSpc>
                <a:spcPct val="100000"/>
              </a:lnSpc>
              <a:spcBef>
                <a:spcPts val="0"/>
              </a:spcBef>
              <a:spcAft>
                <a:spcPts val="0"/>
              </a:spcAft>
              <a:buSzPts val="1820"/>
              <a:buNone/>
            </a:pPr>
            <a:r>
              <a:rPr b="0" i="0" lang="en-US" sz="2600" u="none">
                <a:solidFill>
                  <a:schemeClr val="dk1"/>
                </a:solidFill>
                <a:latin typeface="Times New Roman"/>
                <a:ea typeface="Times New Roman"/>
                <a:cs typeface="Times New Roman"/>
                <a:sym typeface="Times New Roman"/>
              </a:rPr>
              <a:t>Bảng tổng hợp hàm AND, OR, NOT</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graphicFrame>
        <p:nvGraphicFramePr>
          <p:cNvPr id="1239" name="Google Shape;1239;p147"/>
          <p:cNvGraphicFramePr/>
          <p:nvPr/>
        </p:nvGraphicFramePr>
        <p:xfrm>
          <a:off x="522287" y="2090737"/>
          <a:ext cx="3000000" cy="3000000"/>
        </p:xfrm>
        <a:graphic>
          <a:graphicData uri="http://schemas.openxmlformats.org/drawingml/2006/table">
            <a:tbl>
              <a:tblPr>
                <a:noFill/>
                <a:tableStyleId>{26340389-34E1-4281-84FD-1D897B171FFE}</a:tableStyleId>
              </a:tblPr>
              <a:tblGrid>
                <a:gridCol w="1574800"/>
                <a:gridCol w="1576375"/>
                <a:gridCol w="2308225"/>
                <a:gridCol w="1789100"/>
                <a:gridCol w="2147875"/>
              </a:tblGrid>
              <a:tr h="560375">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A</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B</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AND(A,B)</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OR(A,B)</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NOT(A)</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0375">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8800">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0375">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0375">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FALSE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cap="none" strike="noStrike">
                          <a:solidFill>
                            <a:srgbClr val="0000FF"/>
                          </a:solidFill>
                          <a:latin typeface="Verdana"/>
                          <a:ea typeface="Verdana"/>
                          <a:cs typeface="Verdana"/>
                          <a:sym typeface="Verdana"/>
                        </a:rPr>
                        <a:t>TRUE</a:t>
                      </a:r>
                      <a:endParaRPr/>
                    </a:p>
                  </a:txBody>
                  <a:tcPr marT="45725" marB="45725" marR="104400" marL="104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27" name="Google Shape;227;p3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bảng tính mẫu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🡪New</a:t>
            </a:r>
            <a:r>
              <a:rPr b="0" i="0" lang="en-US" sz="2200" u="none">
                <a:solidFill>
                  <a:schemeClr val="dk1"/>
                </a:solidFill>
                <a:latin typeface="Times New Roman"/>
                <a:ea typeface="Times New Roman"/>
                <a:cs typeface="Times New Roman"/>
                <a:sym typeface="Times New Roman"/>
              </a:rPr>
              <a:t> </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Spreadsheet Solutions</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đúp vào mẫu </a:t>
            </a:r>
            <a:r>
              <a:rPr b="1" i="0" lang="en-US" sz="2200" u="none">
                <a:solidFill>
                  <a:schemeClr val="dk1"/>
                </a:solidFill>
                <a:latin typeface="Times New Roman"/>
                <a:ea typeface="Times New Roman"/>
                <a:cs typeface="Times New Roman"/>
                <a:sym typeface="Times New Roman"/>
              </a:rPr>
              <a:t>Purchase Order</a:t>
            </a:r>
            <a:r>
              <a:rPr b="0" i="0" lang="en-US" sz="2200" u="none">
                <a:solidFill>
                  <a:schemeClr val="dk1"/>
                </a:solidFill>
                <a:latin typeface="Times New Roman"/>
                <a:ea typeface="Times New Roman"/>
                <a:cs typeface="Times New Roman"/>
                <a:sym typeface="Times New Roman"/>
              </a:rPr>
              <a:t> </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Bảng tính mới theo mẫu vừa chọn được mở ra </a:t>
            </a:r>
            <a:endParaRPr/>
          </a:p>
          <a:p>
            <a:pPr indent="-309562" lvl="1" marL="803275" rtl="0" algn="just">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228" name="Google Shape;228;p31"/>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29" name="Google Shape;229;p31"/>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30" name="Google Shape;230;p31"/>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45" name="Google Shape;1245;p14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xử lý dữ liệu dạng Logic</a:t>
            </a:r>
            <a:endParaRPr/>
          </a:p>
        </p:txBody>
      </p:sp>
      <p:sp>
        <p:nvSpPr>
          <p:cNvPr id="1246" name="Google Shape;1246;p148"/>
          <p:cNvSpPr txBox="1"/>
          <p:nvPr>
            <p:ph idx="1" type="body"/>
          </p:nvPr>
        </p:nvSpPr>
        <p:spPr>
          <a:xfrm>
            <a:off x="0" y="12954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IF</a:t>
            </a:r>
            <a:endParaRPr/>
          </a:p>
          <a:p>
            <a:pPr indent="-576262" lvl="1" marL="1069975" rtl="0" algn="l">
              <a:lnSpc>
                <a:spcPct val="110000"/>
              </a:lnSpc>
              <a:spcBef>
                <a:spcPts val="104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Cú pháp: = IF(logical_test,[value_if_true],[value_if_false])</a:t>
            </a:r>
            <a:endParaRPr/>
          </a:p>
          <a:p>
            <a:pPr indent="-576262" lvl="1" marL="1069975" rtl="0" algn="l">
              <a:lnSpc>
                <a:spcPct val="110000"/>
              </a:lnSpc>
              <a:spcBef>
                <a:spcPts val="104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Công dụng: </a:t>
            </a:r>
            <a:r>
              <a:rPr b="0" i="0" lang="en-US" sz="2600" u="none">
                <a:solidFill>
                  <a:srgbClr val="542DB5"/>
                </a:solidFill>
                <a:latin typeface="Times New Roman"/>
                <a:ea typeface="Times New Roman"/>
                <a:cs typeface="Times New Roman"/>
                <a:sym typeface="Times New Roman"/>
              </a:rPr>
              <a:t>Trả lại giá trị ghi trong value_if_true(giá trị khi đúng) nếu logical_test (biểu thức logic) là TRUE </a:t>
            </a:r>
            <a:endParaRPr/>
          </a:p>
          <a:p>
            <a:pPr indent="-576262" lvl="1" marL="1069975" rtl="0" algn="l">
              <a:lnSpc>
                <a:spcPct val="110000"/>
              </a:lnSpc>
              <a:spcBef>
                <a:spcPts val="1040"/>
              </a:spcBef>
              <a:spcAft>
                <a:spcPts val="0"/>
              </a:spcAft>
              <a:buSzPts val="1820"/>
              <a:buNone/>
            </a:pPr>
            <a:r>
              <a:rPr b="0" i="0" lang="en-US" sz="2600" u="none">
                <a:solidFill>
                  <a:srgbClr val="542DB5"/>
                </a:solidFill>
                <a:latin typeface="Times New Roman"/>
                <a:ea typeface="Times New Roman"/>
                <a:cs typeface="Times New Roman"/>
                <a:sym typeface="Times New Roman"/>
              </a:rPr>
              <a:t>	Ngược trả về giá trị ghi trong value_if_false(giá trị khi sai) nếu logical_test (biểu thức logic) là FALSE</a:t>
            </a:r>
            <a:endParaRPr/>
          </a:p>
          <a:p>
            <a:pPr indent="-576262" lvl="1" marL="1069975" rtl="0" algn="l">
              <a:lnSpc>
                <a:spcPct val="110000"/>
              </a:lnSpc>
              <a:spcBef>
                <a:spcPts val="1040"/>
              </a:spcBef>
              <a:spcAft>
                <a:spcPts val="0"/>
              </a:spcAft>
              <a:buSzPts val="1820"/>
              <a:buNone/>
            </a:pPr>
            <a:r>
              <a:rPr b="0" i="0" lang="en-US" sz="2600" u="none">
                <a:solidFill>
                  <a:schemeClr val="dk1"/>
                </a:solidFill>
                <a:latin typeface="Times New Roman"/>
                <a:ea typeface="Times New Roman"/>
                <a:cs typeface="Times New Roman"/>
                <a:sym typeface="Times New Roman"/>
              </a:rPr>
              <a:t>	Hàm IF có thể lồng nhau đến 7 cấp. </a:t>
            </a:r>
            <a:endParaRPr/>
          </a:p>
          <a:p>
            <a:pPr indent="-576262" lvl="1" marL="1069975" rtl="0" algn="l">
              <a:lnSpc>
                <a:spcPct val="110000"/>
              </a:lnSpc>
              <a:spcBef>
                <a:spcPts val="104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Ví dụ:  Nếu ô B5 có giá trị &gt;=5 thì ô tại vị trí chèn hàm IF nhận giá trị Đạt, nếu &lt; 5 thì Hỏng. Gõ công thức cho ô cần tính như sau: = IF(B5&gt;=5,"Đạt“,"Hỏng")</a:t>
            </a:r>
            <a:endParaRPr/>
          </a:p>
        </p:txBody>
      </p:sp>
    </p:spTree>
  </p:cSld>
  <p:clrMapOvr>
    <a:masterClrMapping/>
  </p:clrMapOvr>
  <p:transition spd="slow">
    <p:fade thruBlk="1"/>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4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52" name="Google Shape;1252;p14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thống kê</a:t>
            </a:r>
            <a:endParaRPr/>
          </a:p>
        </p:txBody>
      </p:sp>
      <p:sp>
        <p:nvSpPr>
          <p:cNvPr id="1253" name="Google Shape;1253;p14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MAX</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MAX(number1, number2, ...) 			= MAX(range)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lớn nhất trong danh sách đối 		 số hoặc trong vùng.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=MAX(4,2,16,0) trả về giá trị 16</a:t>
            </a:r>
            <a:endParaRPr b="1"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5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59" name="Google Shape;1259;p15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Hàm thống kê</a:t>
            </a:r>
            <a:endParaRPr/>
          </a:p>
        </p:txBody>
      </p:sp>
      <p:sp>
        <p:nvSpPr>
          <p:cNvPr id="1260" name="Google Shape;1260;p150"/>
          <p:cNvSpPr txBox="1"/>
          <p:nvPr>
            <p:ph idx="1" type="body"/>
          </p:nvPr>
        </p:nvSpPr>
        <p:spPr>
          <a:xfrm>
            <a:off x="0" y="1371600"/>
            <a:ext cx="10093325" cy="4573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MIN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MIN(number1, number2,...) </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 MIN(range)</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nhỏ nhất trong danh sách đối 		 số hoặc trong vùng.</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=MIN(4,2,16,0) trả về giá trị 0</a:t>
            </a:r>
            <a:endParaRPr/>
          </a:p>
        </p:txBody>
      </p:sp>
    </p:spTree>
  </p:cSld>
  <p:clrMapOvr>
    <a:masterClrMapping/>
  </p:clrMapOvr>
  <p:transition spd="slow">
    <p:fade thruBlk="1"/>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5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66" name="Google Shape;1266;p15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267" name="Google Shape;1267;p151"/>
          <p:cNvSpPr txBox="1"/>
          <p:nvPr>
            <p:ph idx="1" type="body"/>
          </p:nvPr>
        </p:nvSpPr>
        <p:spPr>
          <a:xfrm>
            <a:off x="0" y="12954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AVERAGE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AVERAGE(number1, number2, ...) hoặc 		= AVERAGE(range)</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 trả về giá trị trung bình cộng của danh 		sách đối số hoặc của vùng.</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=AVERAGE(7,8,5,4) trả về giá trị 6.</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5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73" name="Google Shape;1273;p15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274" name="Google Shape;1274;p152"/>
          <p:cNvSpPr txBox="1"/>
          <p:nvPr>
            <p:ph idx="1" type="body"/>
          </p:nvPr>
        </p:nvSpPr>
        <p:spPr>
          <a:xfrm>
            <a:off x="0" y="1295400"/>
            <a:ext cx="10440987"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4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SUM</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:=SUM(number1,[number2],[number3],…)</a:t>
            </a:r>
            <a:endParaRPr/>
          </a:p>
          <a:p>
            <a:pPr indent="-309562" lvl="1" marL="8032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:Hàm tính tổng của dãy số</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:=SUM(1,3,4,7) → 15 (1+3+4+7= 15)</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5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80" name="Google Shape;1280;p15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281" name="Google Shape;1281;p153"/>
          <p:cNvSpPr txBox="1"/>
          <p:nvPr>
            <p:ph idx="1" type="body"/>
          </p:nvPr>
        </p:nvSpPr>
        <p:spPr>
          <a:xfrm>
            <a:off x="0" y="1371600"/>
            <a:ext cx="10093325" cy="4573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820"/>
              <a:buNone/>
            </a:pPr>
            <a:r>
              <a:rPr b="0" i="0" lang="en-US" sz="2600" u="sng">
                <a:solidFill>
                  <a:schemeClr val="accent2"/>
                </a:solidFill>
                <a:latin typeface="Times New Roman"/>
                <a:ea typeface="Times New Roman"/>
                <a:cs typeface="Times New Roman"/>
                <a:sym typeface="Times New Roman"/>
              </a:rPr>
              <a:t> Hàm COUNT</a:t>
            </a:r>
            <a:r>
              <a:rPr b="0" i="0" lang="en-US" sz="2600" u="none">
                <a:solidFill>
                  <a:schemeClr val="dk1"/>
                </a:solidFill>
                <a:latin typeface="Times New Roman"/>
                <a:ea typeface="Times New Roman"/>
                <a:cs typeface="Times New Roman"/>
                <a:sym typeface="Times New Roman"/>
              </a:rPr>
              <a:t>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COUNT(value1, value2…)</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 COUNT(range)</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:đếm số lượng ô có chứa dữ liệu </a:t>
            </a:r>
            <a:r>
              <a:rPr b="0" i="0" lang="en-US" sz="2200" u="none">
                <a:solidFill>
                  <a:srgbClr val="CC0000"/>
                </a:solidFill>
                <a:latin typeface="Times New Roman"/>
                <a:ea typeface="Times New Roman"/>
                <a:cs typeface="Times New Roman"/>
                <a:sym typeface="Times New Roman"/>
              </a:rPr>
              <a:t>kiểu số</a:t>
            </a:r>
            <a:r>
              <a:rPr b="0" i="0" lang="en-US" sz="2200" u="none">
                <a:solidFill>
                  <a:schemeClr val="dk1"/>
                </a:solidFill>
                <a:latin typeface="Times New Roman"/>
                <a:ea typeface="Times New Roman"/>
                <a:cs typeface="Times New Roman"/>
                <a:sym typeface="Times New Roman"/>
              </a:rPr>
              <a:t> 		trong vùng hoặc được liệt kê trong 			ngoặc(không đếm ô chuỗi và ô rỗng).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 	= COUNT(2,ab,5,4) trả về giá trị là 3</a:t>
            </a:r>
            <a:endParaRPr/>
          </a:p>
        </p:txBody>
      </p:sp>
    </p:spTree>
  </p:cSld>
  <p:clrMapOvr>
    <a:masterClrMapping/>
  </p:clrMapOvr>
  <p:transition spd="slow">
    <p:fade thruBlk="1"/>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15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87" name="Google Shape;1287;p15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288" name="Google Shape;1288;p154"/>
          <p:cNvSpPr txBox="1"/>
          <p:nvPr>
            <p:ph idx="1" type="body"/>
          </p:nvPr>
        </p:nvSpPr>
        <p:spPr>
          <a:xfrm>
            <a:off x="0" y="1524000"/>
            <a:ext cx="10093325" cy="4573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COUNTA, hàm COUNTBLANK</a:t>
            </a:r>
            <a:r>
              <a:rPr b="0" i="0" lang="en-US" sz="2800" u="none">
                <a:solidFill>
                  <a:schemeClr val="dk1"/>
                </a:solidFill>
                <a:latin typeface="Times New Roman"/>
                <a:ea typeface="Times New Roman"/>
                <a:cs typeface="Times New Roman"/>
                <a:sym typeface="Times New Roman"/>
              </a:rPr>
              <a:t> </a:t>
            </a:r>
            <a:endParaRPr/>
          </a:p>
          <a:p>
            <a:pPr indent="-658812" lvl="0" marL="658812" rtl="0" algn="l">
              <a:lnSpc>
                <a:spcPct val="11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COUNTA: đếm số lượng ô có </a:t>
            </a:r>
            <a:r>
              <a:rPr b="0" i="0" lang="en-US" sz="2800" u="none">
                <a:solidFill>
                  <a:srgbClr val="CC0000"/>
                </a:solidFill>
                <a:latin typeface="Times New Roman"/>
                <a:ea typeface="Times New Roman"/>
                <a:cs typeface="Times New Roman"/>
                <a:sym typeface="Times New Roman"/>
              </a:rPr>
              <a:t>chứa</a:t>
            </a:r>
            <a:r>
              <a:rPr b="0" i="0" lang="en-US" sz="2800" u="none">
                <a:solidFill>
                  <a:schemeClr val="dk1"/>
                </a:solidFill>
                <a:latin typeface="Times New Roman"/>
                <a:ea typeface="Times New Roman"/>
                <a:cs typeface="Times New Roman"/>
                <a:sym typeface="Times New Roman"/>
              </a:rPr>
              <a:t> </a:t>
            </a:r>
            <a:r>
              <a:rPr b="0" i="0" lang="en-US" sz="2800" u="none">
                <a:solidFill>
                  <a:srgbClr val="CC0000"/>
                </a:solidFill>
                <a:latin typeface="Times New Roman"/>
                <a:ea typeface="Times New Roman"/>
                <a:cs typeface="Times New Roman"/>
                <a:sym typeface="Times New Roman"/>
              </a:rPr>
              <a:t>dữ liệu </a:t>
            </a:r>
            <a:r>
              <a:rPr b="0" i="0" lang="en-US" sz="2800" u="none">
                <a:solidFill>
                  <a:schemeClr val="dk1"/>
                </a:solidFill>
                <a:latin typeface="Times New Roman"/>
                <a:ea typeface="Times New Roman"/>
                <a:cs typeface="Times New Roman"/>
                <a:sym typeface="Times New Roman"/>
              </a:rPr>
              <a:t>(không phân biệt kiểu số hay kiểu chuỗi).</a:t>
            </a:r>
            <a:endParaRPr/>
          </a:p>
          <a:p>
            <a:pPr indent="-658812" lvl="0" marL="658812" rtl="0" algn="l">
              <a:lnSpc>
                <a:spcPct val="11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COUNTBLANK: đếm số lượng ô rỗng trong vùng  </a:t>
            </a:r>
            <a:endParaRPr/>
          </a:p>
        </p:txBody>
      </p:sp>
    </p:spTree>
  </p:cSld>
  <p:clrMapOvr>
    <a:masterClrMapping/>
  </p:clrMapOvr>
  <p:transition spd="slow">
    <p:fade thruBlk="1"/>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5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94" name="Google Shape;1294;p15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295" name="Google Shape;1295;p155"/>
          <p:cNvSpPr txBox="1"/>
          <p:nvPr>
            <p:ph idx="1" type="body"/>
          </p:nvPr>
        </p:nvSpPr>
        <p:spPr>
          <a:xfrm>
            <a:off x="0" y="1524000"/>
            <a:ext cx="10440987" cy="4954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RANK</a:t>
            </a:r>
            <a:r>
              <a:rPr b="0" i="0" lang="en-US" sz="2600" u="none">
                <a:solidFill>
                  <a:schemeClr val="dk1"/>
                </a:solidFill>
                <a:latin typeface="Times New Roman"/>
                <a:ea typeface="Times New Roman"/>
                <a:cs typeface="Times New Roman"/>
                <a:sym typeface="Times New Roman"/>
              </a:rPr>
              <a:t>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RANK(number,ref,order)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:Sắp xếp vị thứ của số </a:t>
            </a:r>
            <a:r>
              <a:rPr b="1" i="1" lang="en-US" sz="2200" u="none">
                <a:solidFill>
                  <a:srgbClr val="CC0000"/>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trong vùng tham chiếu </a:t>
            </a:r>
            <a:r>
              <a:rPr b="1" i="1" lang="en-US" sz="2200" u="none">
                <a:solidFill>
                  <a:srgbClr val="CC0000"/>
                </a:solidFill>
                <a:latin typeface="Times New Roman"/>
                <a:ea typeface="Times New Roman"/>
                <a:cs typeface="Times New Roman"/>
                <a:sym typeface="Times New Roman"/>
              </a:rPr>
              <a:t>ref</a:t>
            </a:r>
            <a:r>
              <a:rPr b="0" i="0" lang="en-US" sz="2200" u="none">
                <a:solidFill>
                  <a:schemeClr val="dk1"/>
                </a:solidFill>
                <a:latin typeface="Times New Roman"/>
                <a:ea typeface="Times New Roman"/>
                <a:cs typeface="Times New Roman"/>
                <a:sym typeface="Times New Roman"/>
              </a:rPr>
              <a:t>, dựa vào cách sắp xếp </a:t>
            </a:r>
            <a:r>
              <a:rPr b="1" i="1" lang="en-US" sz="2200" u="none">
                <a:solidFill>
                  <a:srgbClr val="CC0000"/>
                </a:solidFill>
                <a:latin typeface="Times New Roman"/>
                <a:ea typeface="Times New Roman"/>
                <a:cs typeface="Times New Roman"/>
                <a:sym typeface="Times New Roman"/>
              </a:rPr>
              <a:t>order</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Nếu order =0, hoặc bỏ trống, Excel sẽ sắp xếp theo thứ tự giảm dần (giá trị lớn nhất sẽ ở vị trí 1)</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Nếu order khác 0, Excel sẽ sắp xếp theo thứ tự tăng dần (giá trị lớn nhỏ sẽ ở vị trí 1)</a:t>
            </a:r>
            <a:endParaRPr/>
          </a:p>
        </p:txBody>
      </p:sp>
    </p:spTree>
  </p:cSld>
  <p:clrMapOvr>
    <a:masterClrMapping/>
  </p:clrMapOvr>
  <p:transition spd="slow">
    <p:fade thruBlk="1"/>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01" name="Google Shape;1301;p15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302" name="Google Shape;1302;p156"/>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371475" lvl="0" marL="371475" rtl="0" algn="l">
              <a:lnSpc>
                <a:spcPct val="13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SUMIF </a:t>
            </a:r>
            <a:endParaRPr/>
          </a:p>
          <a:p>
            <a:pPr indent="-309562" lvl="1" marL="8032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=SUMIF (range,criteria,[sum_range])</a:t>
            </a:r>
            <a:endParaRPr/>
          </a:p>
          <a:p>
            <a:pPr indent="-309562" lvl="1" marL="8032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Hàm tính tổng các ô thỏa mãn điều kiện.</a:t>
            </a:r>
            <a:endParaRPr/>
          </a:p>
          <a:p>
            <a:pPr indent="-246062" lvl="2" marL="1235075" rtl="0" algn="l">
              <a:lnSpc>
                <a:spcPct val="130000"/>
              </a:lnSpc>
              <a:spcBef>
                <a:spcPts val="1500"/>
              </a:spcBef>
              <a:spcAft>
                <a:spcPts val="0"/>
              </a:spcAft>
              <a:buClr>
                <a:srgbClr val="74BA45"/>
              </a:buClr>
              <a:buSzPts val="3000"/>
              <a:buFont typeface="Arial"/>
              <a:buChar char="–"/>
            </a:pPr>
            <a:r>
              <a:rPr b="1" i="1" lang="en-US" sz="3000" u="none">
                <a:solidFill>
                  <a:srgbClr val="245B88"/>
                </a:solidFill>
                <a:latin typeface="Times New Roman"/>
                <a:ea typeface="Times New Roman"/>
                <a:cs typeface="Times New Roman"/>
                <a:sym typeface="Times New Roman"/>
              </a:rPr>
              <a:t>range</a:t>
            </a:r>
            <a:r>
              <a:rPr b="0" i="0" lang="en-US" sz="3000" u="none">
                <a:solidFill>
                  <a:schemeClr val="dk1"/>
                </a:solidFill>
                <a:latin typeface="Times New Roman"/>
                <a:ea typeface="Times New Roman"/>
                <a:cs typeface="Times New Roman"/>
                <a:sym typeface="Times New Roman"/>
              </a:rPr>
              <a:t>: Vùng điều kiện</a:t>
            </a:r>
            <a:endParaRPr/>
          </a:p>
          <a:p>
            <a:pPr indent="-246062" lvl="2" marL="1235075" rtl="0" algn="l">
              <a:lnSpc>
                <a:spcPct val="130000"/>
              </a:lnSpc>
              <a:spcBef>
                <a:spcPts val="1500"/>
              </a:spcBef>
              <a:spcAft>
                <a:spcPts val="0"/>
              </a:spcAft>
              <a:buClr>
                <a:srgbClr val="74BA45"/>
              </a:buClr>
              <a:buSzPts val="3000"/>
              <a:buFont typeface="Arial"/>
              <a:buChar char="–"/>
            </a:pPr>
            <a:r>
              <a:rPr b="1" i="1" lang="en-US" sz="3000" u="none">
                <a:solidFill>
                  <a:srgbClr val="245B88"/>
                </a:solidFill>
                <a:latin typeface="Times New Roman"/>
                <a:ea typeface="Times New Roman"/>
                <a:cs typeface="Times New Roman"/>
                <a:sym typeface="Times New Roman"/>
              </a:rPr>
              <a:t>criteria</a:t>
            </a:r>
            <a:r>
              <a:rPr b="0" i="0" lang="en-US" sz="3000" u="none">
                <a:solidFill>
                  <a:schemeClr val="dk1"/>
                </a:solidFill>
                <a:latin typeface="Times New Roman"/>
                <a:ea typeface="Times New Roman"/>
                <a:cs typeface="Times New Roman"/>
                <a:sym typeface="Times New Roman"/>
              </a:rPr>
              <a:t>: Điều kiện tính tổng, có thể là số, chữ hoặc biểu  thức</a:t>
            </a:r>
            <a:endParaRPr/>
          </a:p>
          <a:p>
            <a:pPr indent="-246062" lvl="2" marL="1235075" rtl="0" algn="l">
              <a:lnSpc>
                <a:spcPct val="130000"/>
              </a:lnSpc>
              <a:spcBef>
                <a:spcPts val="1500"/>
              </a:spcBef>
              <a:spcAft>
                <a:spcPts val="0"/>
              </a:spcAft>
              <a:buClr>
                <a:srgbClr val="74BA45"/>
              </a:buClr>
              <a:buSzPts val="3000"/>
              <a:buFont typeface="Arial"/>
              <a:buChar char="–"/>
            </a:pPr>
            <a:r>
              <a:rPr b="1" i="1" lang="en-US" sz="3000" u="none">
                <a:solidFill>
                  <a:srgbClr val="245B88"/>
                </a:solidFill>
                <a:latin typeface="Times New Roman"/>
                <a:ea typeface="Times New Roman"/>
                <a:cs typeface="Times New Roman"/>
                <a:sym typeface="Times New Roman"/>
              </a:rPr>
              <a:t>sum_range</a:t>
            </a:r>
            <a:r>
              <a:rPr b="0" i="0" lang="en-US" sz="3000" u="none">
                <a:solidFill>
                  <a:schemeClr val="dk1"/>
                </a:solidFill>
                <a:latin typeface="Times New Roman"/>
                <a:ea typeface="Times New Roman"/>
                <a:cs typeface="Times New Roman"/>
                <a:sym typeface="Times New Roman"/>
              </a:rPr>
              <a:t>: Vùng tính tổng</a:t>
            </a:r>
            <a:endParaRPr/>
          </a:p>
          <a:p>
            <a:pPr indent="-309562" lvl="1" marL="803275" rtl="0" algn="l">
              <a:lnSpc>
                <a:spcPct val="13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Hàm SUMIF chỉ tính tổng theo 1 điều kiện.</a:t>
            </a:r>
            <a:endParaRPr/>
          </a:p>
        </p:txBody>
      </p:sp>
    </p:spTree>
  </p:cSld>
  <p:clrMapOvr>
    <a:masterClrMapping/>
  </p:clrMapOvr>
  <p:transition spd="slow">
    <p:fade thruBlk="1"/>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5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08" name="Google Shape;1308;p157"/>
          <p:cNvSpPr txBox="1"/>
          <p:nvPr>
            <p:ph type="title"/>
          </p:nvPr>
        </p:nvSpPr>
        <p:spPr>
          <a:xfrm>
            <a:off x="641350" y="228600"/>
            <a:ext cx="9799637" cy="6540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309" name="Google Shape;1309;p157"/>
          <p:cNvSpPr txBox="1"/>
          <p:nvPr>
            <p:ph idx="1" type="body"/>
          </p:nvPr>
        </p:nvSpPr>
        <p:spPr>
          <a:xfrm>
            <a:off x="0" y="1371600"/>
            <a:ext cx="6149975" cy="2325687"/>
          </a:xfrm>
          <a:prstGeom prst="rect">
            <a:avLst/>
          </a:prstGeom>
          <a:noFill/>
          <a:ln>
            <a:noFill/>
          </a:ln>
        </p:spPr>
        <p:txBody>
          <a:bodyPr anchorCtr="0" anchor="t" bIns="49375" lIns="98750" spcFirstLastPara="1" rIns="98750" wrap="square" tIns="49375">
            <a:noAutofit/>
          </a:bodyPr>
          <a:lstStyle/>
          <a:p>
            <a:pPr indent="-371475" lvl="0" marL="371475" rtl="0" algn="l">
              <a:lnSpc>
                <a:spcPct val="130000"/>
              </a:lnSpc>
              <a:spcBef>
                <a:spcPts val="0"/>
              </a:spcBef>
              <a:spcAft>
                <a:spcPts val="0"/>
              </a:spcAft>
              <a:buSzPts val="1680"/>
              <a:buNone/>
            </a:pPr>
            <a:r>
              <a:rPr b="0" i="0" lang="en-US" sz="2400" u="sng">
                <a:solidFill>
                  <a:schemeClr val="accent2"/>
                </a:solidFill>
                <a:latin typeface="Times New Roman"/>
                <a:ea typeface="Times New Roman"/>
                <a:cs typeface="Times New Roman"/>
                <a:sym typeface="Times New Roman"/>
              </a:rPr>
              <a:t> Hàm SUMIF </a:t>
            </a:r>
            <a:endParaRPr/>
          </a:p>
          <a:p>
            <a:pPr indent="-371475" lvl="0" marL="371475" rtl="0" algn="l">
              <a:lnSpc>
                <a:spcPct val="130000"/>
              </a:lnSpc>
              <a:spcBef>
                <a:spcPts val="1300"/>
              </a:spcBef>
              <a:spcAft>
                <a:spcPts val="0"/>
              </a:spcAft>
              <a:buSzPts val="1820"/>
              <a:buNone/>
            </a:pPr>
            <a:r>
              <a:rPr b="1"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Ví dụ:Tính số lượng của sản phẩm bánh</a:t>
            </a:r>
            <a:endParaRPr/>
          </a:p>
          <a:p>
            <a:pPr indent="-309562" lvl="1" marL="803275" rtl="0" algn="l">
              <a:lnSpc>
                <a:spcPct val="13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 Sumif(D2:D5,”bánh”,E2:E5)</a:t>
            </a:r>
            <a:endParaRPr/>
          </a:p>
        </p:txBody>
      </p:sp>
      <p:graphicFrame>
        <p:nvGraphicFramePr>
          <p:cNvPr id="1310" name="Google Shape;1310;p157"/>
          <p:cNvGraphicFramePr/>
          <p:nvPr/>
        </p:nvGraphicFramePr>
        <p:xfrm>
          <a:off x="5481637" y="2895600"/>
          <a:ext cx="3000000" cy="3000000"/>
        </p:xfrm>
        <a:graphic>
          <a:graphicData uri="http://schemas.openxmlformats.org/drawingml/2006/table">
            <a:tbl>
              <a:tblPr>
                <a:noFill/>
                <a:tableStyleId>{26340389-34E1-4281-84FD-1D897B171FFE}</a:tableStyleId>
              </a:tblPr>
              <a:tblGrid>
                <a:gridCol w="869950"/>
                <a:gridCol w="2001825"/>
                <a:gridCol w="1912925"/>
              </a:tblGrid>
              <a:tr h="6080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D</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E</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530225">
                <a:tc>
                  <a:txBody>
                    <a:bodyPr/>
                    <a:lstStyle/>
                    <a:p>
                      <a:pPr indent="-342900" lvl="0" marL="342900" marR="0" rtl="0" algn="just">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1</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Sản phẩm</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Số lượng</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225">
                <a:tc>
                  <a:txBody>
                    <a:bodyPr/>
                    <a:lstStyle/>
                    <a:p>
                      <a:pPr indent="-342900" lvl="0" marL="342900" marR="0" rtl="0" algn="just">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2</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Kẹo</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4</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1800">
                <a:tc>
                  <a:txBody>
                    <a:bodyPr/>
                    <a:lstStyle/>
                    <a:p>
                      <a:pPr indent="-342900" lvl="0" marL="342900" marR="0" rtl="0" algn="just">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3</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Bánh</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9</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225">
                <a:tc>
                  <a:txBody>
                    <a:bodyPr/>
                    <a:lstStyle/>
                    <a:p>
                      <a:pPr indent="-342900" lvl="0" marL="342900" marR="0" rtl="0" algn="just">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4</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Mứt</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8</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225">
                <a:tc>
                  <a:txBody>
                    <a:bodyPr/>
                    <a:lstStyle/>
                    <a:p>
                      <a:pPr indent="-342900" lvl="0" marL="342900" marR="0" rtl="0" algn="just">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5</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Bánh</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20000"/>
                        </a:lnSpc>
                        <a:spcBef>
                          <a:spcPts val="0"/>
                        </a:spcBef>
                        <a:spcAft>
                          <a:spcPts val="0"/>
                        </a:spcAft>
                        <a:buClr>
                          <a:srgbClr val="0000FF"/>
                        </a:buClr>
                        <a:buSzPts val="2400"/>
                        <a:buFont typeface="Verdana"/>
                        <a:buNone/>
                      </a:pPr>
                      <a:r>
                        <a:rPr b="0" i="0" lang="en-US" sz="2400" u="none">
                          <a:solidFill>
                            <a:srgbClr val="0000FF"/>
                          </a:solidFill>
                          <a:latin typeface="Verdana"/>
                          <a:ea typeface="Verdana"/>
                          <a:cs typeface="Verdana"/>
                          <a:sym typeface="Verdana"/>
                        </a:rPr>
                        <a:t>6</a:t>
                      </a:r>
                      <a:endParaRPr/>
                    </a:p>
                  </a:txBody>
                  <a:tcPr marT="45725" marB="45725" marR="104400" marL="104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37" name="Google Shape;237;p3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bảng tính như một tệp tin mẫu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Save as</a:t>
            </a:r>
            <a:endParaRPr b="1"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hộp </a:t>
            </a:r>
            <a:r>
              <a:rPr b="1" i="0" lang="en-US" sz="2200" u="none">
                <a:solidFill>
                  <a:schemeClr val="dk1"/>
                </a:solidFill>
                <a:latin typeface="Times New Roman"/>
                <a:ea typeface="Times New Roman"/>
                <a:cs typeface="Times New Roman"/>
                <a:sym typeface="Times New Roman"/>
              </a:rPr>
              <a:t>Save in</a:t>
            </a:r>
            <a:r>
              <a:rPr b="0" i="0" lang="en-US" sz="2200" u="none">
                <a:solidFill>
                  <a:schemeClr val="dk1"/>
                </a:solidFill>
                <a:latin typeface="Times New Roman"/>
                <a:ea typeface="Times New Roman"/>
                <a:cs typeface="Times New Roman"/>
                <a:sym typeface="Times New Roman"/>
              </a:rPr>
              <a:t> chọn thư mục chứa tệp</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Nhập tên cho tên tệp tin mẫu vào hộp </a:t>
            </a:r>
            <a:r>
              <a:rPr b="1" i="0" lang="en-US" sz="2200" u="none">
                <a:solidFill>
                  <a:schemeClr val="dk1"/>
                </a:solidFill>
                <a:latin typeface="Times New Roman"/>
                <a:ea typeface="Times New Roman"/>
                <a:cs typeface="Times New Roman"/>
                <a:sym typeface="Times New Roman"/>
              </a:rPr>
              <a:t>File name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hộp </a:t>
            </a:r>
            <a:r>
              <a:rPr b="1" i="0" lang="en-US" sz="2200" u="none">
                <a:solidFill>
                  <a:schemeClr val="dk1"/>
                </a:solidFill>
                <a:latin typeface="Times New Roman"/>
                <a:ea typeface="Times New Roman"/>
                <a:cs typeface="Times New Roman"/>
                <a:sym typeface="Times New Roman"/>
              </a:rPr>
              <a:t>Save as type</a:t>
            </a:r>
            <a:r>
              <a:rPr b="0" i="0" lang="en-US" sz="2200" u="none">
                <a:solidFill>
                  <a:schemeClr val="dk1"/>
                </a:solidFill>
                <a:latin typeface="Times New Roman"/>
                <a:ea typeface="Times New Roman"/>
                <a:cs typeface="Times New Roman"/>
                <a:sym typeface="Times New Roman"/>
              </a:rPr>
              <a:t> chọn </a:t>
            </a:r>
            <a:r>
              <a:rPr b="1" i="0" lang="en-US" sz="2200" u="none">
                <a:solidFill>
                  <a:schemeClr val="dk1"/>
                </a:solidFill>
                <a:latin typeface="Times New Roman"/>
                <a:ea typeface="Times New Roman"/>
                <a:cs typeface="Times New Roman"/>
                <a:sym typeface="Times New Roman"/>
              </a:rPr>
              <a:t>Template(*.xlt)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Save</a:t>
            </a:r>
            <a:r>
              <a:rPr b="0" i="0" lang="en-US" sz="2200" u="none">
                <a:solidFill>
                  <a:schemeClr val="dk1"/>
                </a:solidFill>
                <a:latin typeface="Times New Roman"/>
                <a:ea typeface="Times New Roman"/>
                <a:cs typeface="Times New Roman"/>
                <a:sym typeface="Times New Roman"/>
              </a:rPr>
              <a:t> để ghi</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238" name="Google Shape;238;p32"/>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39" name="Google Shape;239;p32"/>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40" name="Google Shape;240;p32"/>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5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16" name="Google Shape;1316;p15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thống kê</a:t>
            </a:r>
            <a:endParaRPr/>
          </a:p>
        </p:txBody>
      </p:sp>
      <p:sp>
        <p:nvSpPr>
          <p:cNvPr id="1317" name="Google Shape;1317;p158"/>
          <p:cNvSpPr txBox="1"/>
          <p:nvPr>
            <p:ph idx="1" type="body"/>
          </p:nvPr>
        </p:nvSpPr>
        <p:spPr>
          <a:xfrm>
            <a:off x="0" y="1524000"/>
            <a:ext cx="10440987" cy="37353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COUNTIF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 COUNTIF( range,criteria)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:đếm số lượng ô trong vùng range thỏa mãn điều kiện criteria </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Ví dụ: Cho bảng tính như sau, yêu cầu đếm số mặt hàng có số lượng &gt;=15</a:t>
            </a:r>
            <a:endParaRPr/>
          </a:p>
          <a:p>
            <a:pPr indent="-576262" lvl="1" marL="10699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endParaRPr/>
          </a:p>
        </p:txBody>
      </p:sp>
      <p:grpSp>
        <p:nvGrpSpPr>
          <p:cNvPr id="1318" name="Google Shape;1318;p158"/>
          <p:cNvGrpSpPr/>
          <p:nvPr/>
        </p:nvGrpSpPr>
        <p:grpSpPr>
          <a:xfrm>
            <a:off x="609600" y="4725987"/>
            <a:ext cx="9831387" cy="1755775"/>
            <a:chOff x="336" y="2832"/>
            <a:chExt cx="5424" cy="1106"/>
          </a:xfrm>
        </p:grpSpPr>
        <p:pic>
          <p:nvPicPr>
            <p:cNvPr id="1319" name="Google Shape;1319;p158"/>
            <p:cNvPicPr preferRelativeResize="0"/>
            <p:nvPr/>
          </p:nvPicPr>
          <p:blipFill rotWithShape="1">
            <a:blip r:embed="rId3">
              <a:alphaModFix/>
            </a:blip>
            <a:srcRect b="56703" l="0" r="47031" t="21652"/>
            <a:stretch/>
          </p:blipFill>
          <p:spPr>
            <a:xfrm>
              <a:off x="336" y="2832"/>
              <a:ext cx="4191" cy="1077"/>
            </a:xfrm>
            <a:prstGeom prst="rect">
              <a:avLst/>
            </a:prstGeom>
            <a:noFill/>
            <a:ln>
              <a:noFill/>
            </a:ln>
          </p:spPr>
        </p:pic>
        <p:sp>
          <p:nvSpPr>
            <p:cNvPr id="1320" name="Google Shape;1320;p158"/>
            <p:cNvSpPr txBox="1"/>
            <p:nvPr/>
          </p:nvSpPr>
          <p:spPr>
            <a:xfrm>
              <a:off x="3264" y="3696"/>
              <a:ext cx="2496" cy="242"/>
            </a:xfrm>
            <a:prstGeom prst="rect">
              <a:avLst/>
            </a:prstGeom>
            <a:solidFill>
              <a:schemeClr val="accent1"/>
            </a:solidFill>
            <a:ln cap="flat" cmpd="sng" w="2857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187325" lvl="1" marL="311150" marR="0" rtl="0" algn="l">
                <a:lnSpc>
                  <a:spcPct val="100000"/>
                </a:lnSpc>
                <a:spcBef>
                  <a:spcPts val="0"/>
                </a:spcBef>
                <a:spcAft>
                  <a:spcPts val="0"/>
                </a:spcAft>
                <a:buClr>
                  <a:schemeClr val="dk1"/>
                </a:buClr>
                <a:buSzPts val="1900"/>
                <a:buFont typeface="Times New Roman"/>
                <a:buNone/>
              </a:pPr>
              <a:r>
                <a:rPr b="0" i="0" lang="en-US" sz="1900" u="none" cap="none" strike="noStrike">
                  <a:solidFill>
                    <a:schemeClr val="dk1"/>
                  </a:solidFill>
                  <a:latin typeface="Times New Roman"/>
                  <a:ea typeface="Times New Roman"/>
                  <a:cs typeface="Times New Roman"/>
                  <a:sym typeface="Times New Roman"/>
                </a:rPr>
                <a:t>Kết quả sẽ trả về giá trị là 3.</a:t>
              </a:r>
              <a:endParaRPr/>
            </a:p>
          </p:txBody>
        </p:sp>
        <p:sp>
          <p:nvSpPr>
            <p:cNvPr id="1321" name="Google Shape;1321;p158"/>
            <p:cNvSpPr/>
            <p:nvPr/>
          </p:nvSpPr>
          <p:spPr>
            <a:xfrm>
              <a:off x="2752" y="3000"/>
              <a:ext cx="1923" cy="476"/>
            </a:xfrm>
            <a:prstGeom prst="ellipse">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322" name="Google Shape;1322;p158"/>
            <p:cNvSpPr/>
            <p:nvPr/>
          </p:nvSpPr>
          <p:spPr>
            <a:xfrm>
              <a:off x="2966" y="3389"/>
              <a:ext cx="279" cy="455"/>
            </a:xfrm>
            <a:custGeom>
              <a:rect b="b" l="l" r="r" t="t"/>
              <a:pathLst>
                <a:path extrusionOk="0" h="504" w="272">
                  <a:moveTo>
                    <a:pt x="80" y="0"/>
                  </a:moveTo>
                  <a:cubicBezTo>
                    <a:pt x="40" y="180"/>
                    <a:pt x="0" y="360"/>
                    <a:pt x="32" y="432"/>
                  </a:cubicBezTo>
                  <a:cubicBezTo>
                    <a:pt x="64" y="504"/>
                    <a:pt x="248" y="400"/>
                    <a:pt x="272" y="432"/>
                  </a:cubicBezTo>
                </a:path>
              </a:pathLst>
            </a:custGeom>
            <a:noFill/>
            <a:ln cap="flat" cmpd="sng" w="28575">
              <a:solidFill>
                <a:srgbClr val="CC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grpSp>
    </p:spTree>
  </p:cSld>
  <p:clrMapOvr>
    <a:masterClrMapping/>
  </p:clrMapOvr>
  <p:transition spd="slow">
    <p:fade thruBlk="1"/>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15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28" name="Google Shape;1328;p15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29" name="Google Shape;1329;p159"/>
          <p:cNvSpPr txBox="1"/>
          <p:nvPr>
            <p:ph idx="1" type="body"/>
          </p:nvPr>
        </p:nvSpPr>
        <p:spPr>
          <a:xfrm>
            <a:off x="0" y="15240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VLOOKUP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a:t>
            </a:r>
            <a:endParaRPr/>
          </a:p>
          <a:p>
            <a:pPr indent="-576262" lvl="1" marL="1069975" rtl="0" algn="l">
              <a:lnSpc>
                <a:spcPct val="110000"/>
              </a:lnSpc>
              <a:spcBef>
                <a:spcPts val="1100"/>
              </a:spcBef>
              <a:spcAft>
                <a:spcPts val="0"/>
              </a:spcAft>
              <a:buSzPts val="1540"/>
              <a:buNone/>
            </a:pPr>
            <a:r>
              <a:rPr b="0" i="0" lang="en-US" sz="2200" u="none">
                <a:solidFill>
                  <a:srgbClr val="A50021"/>
                </a:solidFill>
                <a:latin typeface="Times New Roman"/>
                <a:ea typeface="Times New Roman"/>
                <a:cs typeface="Times New Roman"/>
                <a:sym typeface="Times New Roman"/>
              </a:rPr>
              <a:t>	=</a:t>
            </a:r>
            <a:r>
              <a:rPr b="1" i="0" lang="en-US" sz="2200" u="none">
                <a:solidFill>
                  <a:srgbClr val="A50021"/>
                </a:solidFill>
                <a:latin typeface="Times New Roman"/>
                <a:ea typeface="Times New Roman"/>
                <a:cs typeface="Times New Roman"/>
                <a:sym typeface="Times New Roman"/>
              </a:rPr>
              <a:t>VLOOKUP(lookup_value,table_array,</a:t>
            </a:r>
            <a:endParaRPr/>
          </a:p>
          <a:p>
            <a:pPr indent="-576262" lvl="1" marL="1069975" rtl="0" algn="l">
              <a:lnSpc>
                <a:spcPct val="110000"/>
              </a:lnSpc>
              <a:spcBef>
                <a:spcPts val="1100"/>
              </a:spcBef>
              <a:spcAft>
                <a:spcPts val="0"/>
              </a:spcAft>
              <a:buSzPts val="1540"/>
              <a:buNone/>
            </a:pPr>
            <a:r>
              <a:rPr b="1" i="0" lang="en-US" sz="2200" u="none">
                <a:solidFill>
                  <a:srgbClr val="A50021"/>
                </a:solidFill>
                <a:latin typeface="Times New Roman"/>
                <a:ea typeface="Times New Roman"/>
                <a:cs typeface="Times New Roman"/>
                <a:sym typeface="Times New Roman"/>
              </a:rPr>
              <a:t>			   col_index_num,[range_lookup])</a:t>
            </a:r>
            <a:endParaRPr b="0" i="0" sz="2200" u="none">
              <a:solidFill>
                <a:srgbClr val="A50021"/>
              </a:solidFill>
              <a:latin typeface="Times New Roman"/>
              <a:ea typeface="Times New Roman"/>
              <a:cs typeface="Times New Roman"/>
              <a:sym typeface="Times New Roman"/>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đó:</a:t>
            </a:r>
            <a:endParaRPr/>
          </a:p>
          <a:p>
            <a:pPr indent="-493712" lvl="2" marL="1482725" rtl="0" algn="l">
              <a:lnSpc>
                <a:spcPct val="11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lookup_value</a:t>
            </a:r>
            <a:r>
              <a:rPr b="0" i="0" lang="en-US" sz="1900" u="none">
                <a:solidFill>
                  <a:schemeClr val="dk1"/>
                </a:solidFill>
                <a:latin typeface="Times New Roman"/>
                <a:ea typeface="Times New Roman"/>
                <a:cs typeface="Times New Roman"/>
                <a:sym typeface="Times New Roman"/>
              </a:rPr>
              <a:t> là giá trị tìm kiếm, lookup_value có thể là một giá trị, một tham chiếu hoặc một chuỗi văn bản.</a:t>
            </a:r>
            <a:endParaRPr/>
          </a:p>
          <a:p>
            <a:pPr indent="-493712" lvl="2" marL="1482725" rtl="0" algn="l">
              <a:lnSpc>
                <a:spcPct val="11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table_array</a:t>
            </a:r>
            <a:r>
              <a:rPr b="0" i="0" lang="en-US" sz="1900" u="none">
                <a:solidFill>
                  <a:schemeClr val="dk1"/>
                </a:solidFill>
                <a:latin typeface="Times New Roman"/>
                <a:ea typeface="Times New Roman"/>
                <a:cs typeface="Times New Roman"/>
                <a:sym typeface="Times New Roman"/>
              </a:rPr>
              <a:t> là bảng chứa thông tin dữ liệu muốn tìm.</a:t>
            </a:r>
            <a:endParaRPr/>
          </a:p>
        </p:txBody>
      </p:sp>
    </p:spTree>
  </p:cSld>
  <p:clrMapOvr>
    <a:masterClrMapping/>
  </p:clrMapOvr>
  <p:transition spd="slow">
    <p:fade thruBlk="1"/>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16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35" name="Google Shape;1335;p16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36" name="Google Shape;1336;p160"/>
          <p:cNvSpPr txBox="1"/>
          <p:nvPr>
            <p:ph idx="1" type="body"/>
          </p:nvPr>
        </p:nvSpPr>
        <p:spPr>
          <a:xfrm>
            <a:off x="0" y="15240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VLOOKUP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493712" lvl="2" marL="148272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col_index_num</a:t>
            </a:r>
            <a:r>
              <a:rPr b="0" i="0" lang="en-US" sz="1900" u="none">
                <a:solidFill>
                  <a:schemeClr val="dk1"/>
                </a:solidFill>
                <a:latin typeface="Times New Roman"/>
                <a:ea typeface="Times New Roman"/>
                <a:cs typeface="Times New Roman"/>
                <a:sym typeface="Times New Roman"/>
              </a:rPr>
              <a:t> là thứ tự của cột(từ trái sang) trong table_array mà </a:t>
            </a:r>
            <a:r>
              <a:rPr b="1" i="0" lang="en-US" sz="1900" u="none">
                <a:solidFill>
                  <a:schemeClr val="dk1"/>
                </a:solidFill>
                <a:latin typeface="Times New Roman"/>
                <a:ea typeface="Times New Roman"/>
                <a:cs typeface="Times New Roman"/>
                <a:sym typeface="Times New Roman"/>
              </a:rPr>
              <a:t>hàm Vlookup</a:t>
            </a:r>
            <a:r>
              <a:rPr b="0" i="0" lang="en-US" sz="1900" u="none">
                <a:solidFill>
                  <a:schemeClr val="dk1"/>
                </a:solidFill>
                <a:latin typeface="Times New Roman"/>
                <a:ea typeface="Times New Roman"/>
                <a:cs typeface="Times New Roman"/>
                <a:sym typeface="Times New Roman"/>
              </a:rPr>
              <a:t> sẽ nhận về một trong những giá trị của cột này nếu tìm thấy.</a:t>
            </a:r>
            <a:endParaRPr/>
          </a:p>
          <a:p>
            <a:pPr indent="-493712" lvl="2" marL="148272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range_lookup</a:t>
            </a:r>
            <a:r>
              <a:rPr b="0" i="0" lang="en-US" sz="1900" u="none">
                <a:solidFill>
                  <a:schemeClr val="dk1"/>
                </a:solidFill>
                <a:latin typeface="Times New Roman"/>
                <a:ea typeface="Times New Roman"/>
                <a:cs typeface="Times New Roman"/>
                <a:sym typeface="Times New Roman"/>
              </a:rPr>
              <a:t>: giá trị logic </a:t>
            </a:r>
            <a:r>
              <a:rPr b="1" i="0" lang="en-US" sz="1900" u="none">
                <a:solidFill>
                  <a:schemeClr val="dk1"/>
                </a:solidFill>
                <a:latin typeface="Times New Roman"/>
                <a:ea typeface="Times New Roman"/>
                <a:cs typeface="Times New Roman"/>
                <a:sym typeface="Times New Roman"/>
              </a:rPr>
              <a:t>true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1</a:t>
            </a:r>
            <a:r>
              <a:rPr b="0" i="0" lang="en-US" sz="1900" u="none">
                <a:solidFill>
                  <a:schemeClr val="dk1"/>
                </a:solidFill>
                <a:latin typeface="Times New Roman"/>
                <a:ea typeface="Times New Roman"/>
                <a:cs typeface="Times New Roman"/>
                <a:sym typeface="Times New Roman"/>
              </a:rPr>
              <a:t>) hoặc </a:t>
            </a:r>
            <a:r>
              <a:rPr b="1" i="0" lang="en-US" sz="1900" u="none">
                <a:solidFill>
                  <a:schemeClr val="dk1"/>
                </a:solidFill>
                <a:latin typeface="Times New Roman"/>
                <a:ea typeface="Times New Roman"/>
                <a:cs typeface="Times New Roman"/>
                <a:sym typeface="Times New Roman"/>
              </a:rPr>
              <a:t>false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0</a:t>
            </a:r>
            <a:r>
              <a:rPr b="0" i="0" lang="en-US" sz="1900" u="none">
                <a:solidFill>
                  <a:schemeClr val="dk1"/>
                </a:solidFill>
                <a:latin typeface="Times New Roman"/>
                <a:ea typeface="Times New Roman"/>
                <a:cs typeface="Times New Roman"/>
                <a:sym typeface="Times New Roman"/>
              </a:rPr>
              <a:t>) để xác định kiểu tìm.</a:t>
            </a:r>
            <a:endParaRPr b="0" i="1" sz="1900" u="none">
              <a:solidFill>
                <a:schemeClr val="dk1"/>
              </a:solidFill>
              <a:latin typeface="Times New Roman"/>
              <a:ea typeface="Times New Roman"/>
              <a:cs typeface="Times New Roman"/>
              <a:sym typeface="Times New Roman"/>
            </a:endParaRPr>
          </a:p>
          <a:p>
            <a:pPr indent="-493712" lvl="2" marL="1482725" rtl="0" algn="l">
              <a:lnSpc>
                <a:spcPct val="100000"/>
              </a:lnSpc>
              <a:spcBef>
                <a:spcPts val="950"/>
              </a:spcBef>
              <a:spcAft>
                <a:spcPts val="0"/>
              </a:spcAft>
              <a:buSzPts val="1900"/>
              <a:buNone/>
            </a:pPr>
            <a:r>
              <a:rPr b="0" i="0" lang="en-US" sz="1900" u="none">
                <a:solidFill>
                  <a:schemeClr val="dk1"/>
                </a:solidFill>
                <a:latin typeface="Times New Roman"/>
                <a:ea typeface="Times New Roman"/>
                <a:cs typeface="Times New Roman"/>
                <a:sym typeface="Times New Roman"/>
              </a:rPr>
              <a:t>	Nếu giá trị này là 0 hoặc bỏ trống dò tìm chính xác</a:t>
            </a:r>
            <a:endParaRPr/>
          </a:p>
          <a:p>
            <a:pPr indent="-493712" lvl="2" marL="1482725" rtl="0" algn="l">
              <a:lnSpc>
                <a:spcPct val="100000"/>
              </a:lnSpc>
              <a:spcBef>
                <a:spcPts val="950"/>
              </a:spcBef>
              <a:spcAft>
                <a:spcPts val="0"/>
              </a:spcAft>
              <a:buSzPts val="1900"/>
              <a:buNone/>
            </a:pPr>
            <a:r>
              <a:rPr b="0" i="0" lang="en-US" sz="1900" u="none">
                <a:solidFill>
                  <a:schemeClr val="dk1"/>
                </a:solidFill>
                <a:latin typeface="Times New Roman"/>
                <a:ea typeface="Times New Roman"/>
                <a:cs typeface="Times New Roman"/>
                <a:sym typeface="Times New Roman"/>
              </a:rPr>
              <a:t>	Nếu là 1 dò theo khoảng và danh sách giá trị tìm kiếm phải được sắp xếp theo chiều tăng dần.</a:t>
            </a:r>
            <a:endParaRPr/>
          </a:p>
        </p:txBody>
      </p:sp>
    </p:spTree>
  </p:cSld>
  <p:clrMapOvr>
    <a:masterClrMapping/>
  </p:clrMapOvr>
  <p:transition spd="slow">
    <p:fade thruBlk="1"/>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6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42" name="Google Shape;1342;p16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43" name="Google Shape;1343;p161"/>
          <p:cNvSpPr txBox="1"/>
          <p:nvPr>
            <p:ph idx="1" type="body"/>
          </p:nvPr>
        </p:nvSpPr>
        <p:spPr>
          <a:xfrm>
            <a:off x="0" y="15240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VLOOKUP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658812" lvl="0" marL="658812" rtl="0" algn="l">
              <a:lnSpc>
                <a:spcPct val="11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Công dụng: </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Hàm này dùng để trả về giá trị cho ô hiện hành dựa vào “trị dò” và “bảng dò”. Excel đem “trị dò” dò vào cột đầu tiên trong bảng dò, nếu tìm thấy thì trả về dữ liệu ở cột tham chiếu trên bảng dò phụ thuộc vào cách dò. Nếu cách dò =1(true), dò theo khoảng; nếu cách dò =0 (false) dò chính xác.</a:t>
            </a:r>
            <a:endParaRPr/>
          </a:p>
        </p:txBody>
      </p:sp>
    </p:spTree>
  </p:cSld>
  <p:clrMapOvr>
    <a:masterClrMapping/>
  </p:clrMapOvr>
  <p:transition spd="slow">
    <p:fade thruBlk="1"/>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6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49" name="Google Shape;1349;p16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50" name="Google Shape;1350;p162"/>
          <p:cNvSpPr txBox="1"/>
          <p:nvPr>
            <p:ph idx="1" type="body"/>
          </p:nvPr>
        </p:nvSpPr>
        <p:spPr>
          <a:xfrm>
            <a:off x="0" y="1524000"/>
            <a:ext cx="10440987" cy="4954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VLOOKUP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600"/>
              </a:spcBef>
              <a:spcAft>
                <a:spcPts val="0"/>
              </a:spcAft>
              <a:buClr>
                <a:srgbClr val="FAA61A"/>
              </a:buClr>
              <a:buSzPts val="2240"/>
              <a:buFont typeface="Noto Sans Symbols"/>
              <a:buChar char="❖"/>
            </a:pPr>
            <a:r>
              <a:rPr b="0" i="0" lang="en-US" sz="3200" u="none">
                <a:solidFill>
                  <a:schemeClr val="dk1"/>
                </a:solidFill>
                <a:latin typeface="Times New Roman"/>
                <a:ea typeface="Times New Roman"/>
                <a:cs typeface="Times New Roman"/>
                <a:sym typeface="Times New Roman"/>
              </a:rPr>
              <a:t>Lưu ý:</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Bảng dò thường được chọn là địa chỉ tuyệt đối.</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Có thể lồng các hàm khác vào trong hàm Vlookup.</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Lỗi #N/A: dò tìm không có giá trị </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Lỗi #REF: cột tham chiếu không tồn tại trong bảng dò.</a:t>
            </a:r>
            <a:endParaRPr/>
          </a:p>
          <a:p>
            <a:pPr indent="-238125" lvl="0" marL="371475" rtl="0" algn="l">
              <a:spcBef>
                <a:spcPts val="1500"/>
              </a:spcBef>
              <a:spcAft>
                <a:spcPts val="0"/>
              </a:spcAft>
              <a:buSzPts val="2100"/>
              <a:buNone/>
            </a:pPr>
            <a:r>
              <a:t/>
            </a:r>
            <a:endParaRPr b="0" i="0" sz="3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16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56" name="Google Shape;1356;p16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57" name="Google Shape;1357;p163"/>
          <p:cNvSpPr txBox="1"/>
          <p:nvPr>
            <p:ph idx="1" type="body"/>
          </p:nvPr>
        </p:nvSpPr>
        <p:spPr>
          <a:xfrm>
            <a:off x="0" y="1524000"/>
            <a:ext cx="10440987" cy="5335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HLOOKUP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HLOOKUP(lookup_value,table_array,</a:t>
            </a:r>
            <a:endParaRPr/>
          </a:p>
          <a:p>
            <a:pPr indent="-576262" lvl="1" marL="1069975" rtl="0" algn="l">
              <a:lnSpc>
                <a:spcPct val="110000"/>
              </a:lnSpc>
              <a:spcBef>
                <a:spcPts val="1100"/>
              </a:spcBef>
              <a:spcAft>
                <a:spcPts val="0"/>
              </a:spcAft>
              <a:buSzPts val="1540"/>
              <a:buNone/>
            </a:pPr>
            <a:r>
              <a:rPr b="1" i="0" lang="en-US" sz="2200" u="none">
                <a:solidFill>
                  <a:schemeClr val="dk1"/>
                </a:solidFill>
                <a:latin typeface="Times New Roman"/>
                <a:ea typeface="Times New Roman"/>
                <a:cs typeface="Times New Roman"/>
                <a:sym typeface="Times New Roman"/>
              </a:rPr>
              <a:t>			   row_index_num,[range_lookup])</a:t>
            </a:r>
            <a:endParaRPr b="0" i="0" sz="22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đó:</a:t>
            </a:r>
            <a:endParaRPr/>
          </a:p>
          <a:p>
            <a:pPr indent="-493712" lvl="2" marL="1482725" rtl="0" algn="l">
              <a:lnSpc>
                <a:spcPct val="11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lookup_value</a:t>
            </a:r>
            <a:r>
              <a:rPr b="0" i="0" lang="en-US" sz="1900" u="none">
                <a:solidFill>
                  <a:schemeClr val="dk1"/>
                </a:solidFill>
                <a:latin typeface="Times New Roman"/>
                <a:ea typeface="Times New Roman"/>
                <a:cs typeface="Times New Roman"/>
                <a:sym typeface="Times New Roman"/>
              </a:rPr>
              <a:t> là giá trị tìm kiếm, lookup_value có thể là một giá trị, một tham chiếu hoặc một chuỗi văn bản.</a:t>
            </a:r>
            <a:endParaRPr/>
          </a:p>
          <a:p>
            <a:pPr indent="-493712" lvl="2" marL="1482725" rtl="0" algn="l">
              <a:lnSpc>
                <a:spcPct val="11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table_array</a:t>
            </a:r>
            <a:r>
              <a:rPr b="0" i="0" lang="en-US" sz="1900" u="none">
                <a:solidFill>
                  <a:schemeClr val="dk1"/>
                </a:solidFill>
                <a:latin typeface="Times New Roman"/>
                <a:ea typeface="Times New Roman"/>
                <a:cs typeface="Times New Roman"/>
                <a:sym typeface="Times New Roman"/>
              </a:rPr>
              <a:t> là bảng chứa thông tin dữ liệu muốn tìm.</a:t>
            </a:r>
            <a:endParaRPr/>
          </a:p>
        </p:txBody>
      </p:sp>
    </p:spTree>
  </p:cSld>
  <p:clrMapOvr>
    <a:masterClrMapping/>
  </p:clrMapOvr>
  <p:transition spd="slow">
    <p:fade thruBlk="1"/>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6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63" name="Google Shape;1363;p16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64" name="Google Shape;1364;p164"/>
          <p:cNvSpPr txBox="1"/>
          <p:nvPr>
            <p:ph idx="1" type="body"/>
          </p:nvPr>
        </p:nvSpPr>
        <p:spPr>
          <a:xfrm>
            <a:off x="0" y="1295400"/>
            <a:ext cx="10353675" cy="5335587"/>
          </a:xfrm>
          <a:prstGeom prst="rect">
            <a:avLst/>
          </a:prstGeom>
          <a:noFill/>
          <a:ln>
            <a:noFill/>
          </a:ln>
        </p:spPr>
        <p:txBody>
          <a:bodyPr anchorCtr="0" anchor="t" bIns="49375" lIns="98750" spcFirstLastPara="1" rIns="98750" wrap="square" tIns="49375">
            <a:noAutofit/>
          </a:bodyPr>
          <a:lstStyle/>
          <a:p>
            <a:pPr indent="-431800" lvl="0" marL="431800"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HLOOKUP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246062" lvl="2" marL="1235075" rtl="0" algn="l">
              <a:lnSpc>
                <a:spcPct val="100000"/>
              </a:lnSpc>
              <a:spcBef>
                <a:spcPts val="1450"/>
              </a:spcBef>
              <a:spcAft>
                <a:spcPts val="0"/>
              </a:spcAft>
              <a:buClr>
                <a:srgbClr val="74BA45"/>
              </a:buClr>
              <a:buSzPts val="2900"/>
              <a:buFont typeface="Arial"/>
              <a:buChar char="–"/>
            </a:pPr>
            <a:r>
              <a:rPr b="1" i="0" lang="en-US" sz="2900" u="none">
                <a:solidFill>
                  <a:schemeClr val="dk1"/>
                </a:solidFill>
                <a:latin typeface="Times New Roman"/>
                <a:ea typeface="Times New Roman"/>
                <a:cs typeface="Times New Roman"/>
                <a:sym typeface="Times New Roman"/>
              </a:rPr>
              <a:t>row_index_num</a:t>
            </a:r>
            <a:r>
              <a:rPr b="0" i="0" lang="en-US" sz="2900" u="none">
                <a:solidFill>
                  <a:schemeClr val="dk1"/>
                </a:solidFill>
                <a:latin typeface="Times New Roman"/>
                <a:ea typeface="Times New Roman"/>
                <a:cs typeface="Times New Roman"/>
                <a:sym typeface="Times New Roman"/>
              </a:rPr>
              <a:t> là thứ tự của hàng(từ trên xuống dưới) trong table_array mà </a:t>
            </a:r>
            <a:r>
              <a:rPr b="1" i="0" lang="en-US" sz="2900" u="none">
                <a:solidFill>
                  <a:schemeClr val="dk1"/>
                </a:solidFill>
                <a:latin typeface="Times New Roman"/>
                <a:ea typeface="Times New Roman"/>
                <a:cs typeface="Times New Roman"/>
                <a:sym typeface="Times New Roman"/>
              </a:rPr>
              <a:t>hàm Vlookup</a:t>
            </a:r>
            <a:r>
              <a:rPr b="0" i="0" lang="en-US" sz="2900" u="none">
                <a:solidFill>
                  <a:schemeClr val="dk1"/>
                </a:solidFill>
                <a:latin typeface="Times New Roman"/>
                <a:ea typeface="Times New Roman"/>
                <a:cs typeface="Times New Roman"/>
                <a:sym typeface="Times New Roman"/>
              </a:rPr>
              <a:t> sẽ nhận về một trong những giá trị của hàng này nếu tìm thấy.</a:t>
            </a:r>
            <a:endParaRPr/>
          </a:p>
          <a:p>
            <a:pPr indent="-246062" lvl="2" marL="1235075" rtl="0" algn="l">
              <a:lnSpc>
                <a:spcPct val="100000"/>
              </a:lnSpc>
              <a:spcBef>
                <a:spcPts val="1450"/>
              </a:spcBef>
              <a:spcAft>
                <a:spcPts val="0"/>
              </a:spcAft>
              <a:buClr>
                <a:srgbClr val="74BA45"/>
              </a:buClr>
              <a:buSzPts val="2900"/>
              <a:buFont typeface="Arial"/>
              <a:buChar char="–"/>
            </a:pPr>
            <a:r>
              <a:rPr b="1" i="0" lang="en-US" sz="2900" u="none">
                <a:solidFill>
                  <a:schemeClr val="dk1"/>
                </a:solidFill>
                <a:latin typeface="Times New Roman"/>
                <a:ea typeface="Times New Roman"/>
                <a:cs typeface="Times New Roman"/>
                <a:sym typeface="Times New Roman"/>
              </a:rPr>
              <a:t>range_lookup</a:t>
            </a:r>
            <a:r>
              <a:rPr b="0" i="0" lang="en-US" sz="2900" u="none">
                <a:solidFill>
                  <a:schemeClr val="dk1"/>
                </a:solidFill>
                <a:latin typeface="Times New Roman"/>
                <a:ea typeface="Times New Roman"/>
                <a:cs typeface="Times New Roman"/>
                <a:sym typeface="Times New Roman"/>
              </a:rPr>
              <a:t>: giá trị logic </a:t>
            </a:r>
            <a:r>
              <a:rPr b="1" i="0" lang="en-US" sz="2900" u="none">
                <a:solidFill>
                  <a:schemeClr val="dk1"/>
                </a:solidFill>
                <a:latin typeface="Times New Roman"/>
                <a:ea typeface="Times New Roman"/>
                <a:cs typeface="Times New Roman"/>
                <a:sym typeface="Times New Roman"/>
              </a:rPr>
              <a:t>true</a:t>
            </a:r>
            <a:r>
              <a:rPr b="0" i="0" lang="en-US" sz="2900" u="none">
                <a:solidFill>
                  <a:schemeClr val="dk1"/>
                </a:solidFill>
                <a:latin typeface="Times New Roman"/>
                <a:ea typeface="Times New Roman"/>
                <a:cs typeface="Times New Roman"/>
                <a:sym typeface="Times New Roman"/>
              </a:rPr>
              <a:t>(</a:t>
            </a:r>
            <a:r>
              <a:rPr b="1" i="0" lang="en-US" sz="2900" u="none">
                <a:solidFill>
                  <a:schemeClr val="dk1"/>
                </a:solidFill>
                <a:latin typeface="Times New Roman"/>
                <a:ea typeface="Times New Roman"/>
                <a:cs typeface="Times New Roman"/>
                <a:sym typeface="Times New Roman"/>
              </a:rPr>
              <a:t>1</a:t>
            </a:r>
            <a:r>
              <a:rPr b="0" i="0" lang="en-US" sz="2900" u="none">
                <a:solidFill>
                  <a:schemeClr val="dk1"/>
                </a:solidFill>
                <a:latin typeface="Times New Roman"/>
                <a:ea typeface="Times New Roman"/>
                <a:cs typeface="Times New Roman"/>
                <a:sym typeface="Times New Roman"/>
              </a:rPr>
              <a:t>) hoặc </a:t>
            </a:r>
            <a:r>
              <a:rPr b="1" i="0" lang="en-US" sz="2900" u="none">
                <a:solidFill>
                  <a:schemeClr val="dk1"/>
                </a:solidFill>
                <a:latin typeface="Times New Roman"/>
                <a:ea typeface="Times New Roman"/>
                <a:cs typeface="Times New Roman"/>
                <a:sym typeface="Times New Roman"/>
              </a:rPr>
              <a:t>false</a:t>
            </a:r>
            <a:r>
              <a:rPr b="0" i="0" lang="en-US" sz="2900" u="none">
                <a:solidFill>
                  <a:schemeClr val="dk1"/>
                </a:solidFill>
                <a:latin typeface="Times New Roman"/>
                <a:ea typeface="Times New Roman"/>
                <a:cs typeface="Times New Roman"/>
                <a:sym typeface="Times New Roman"/>
              </a:rPr>
              <a:t>(</a:t>
            </a:r>
            <a:r>
              <a:rPr b="1" i="0" lang="en-US" sz="2900" u="none">
                <a:solidFill>
                  <a:schemeClr val="dk1"/>
                </a:solidFill>
                <a:latin typeface="Times New Roman"/>
                <a:ea typeface="Times New Roman"/>
                <a:cs typeface="Times New Roman"/>
                <a:sym typeface="Times New Roman"/>
              </a:rPr>
              <a:t>0</a:t>
            </a:r>
            <a:r>
              <a:rPr b="0" i="0" lang="en-US" sz="2900" u="none">
                <a:solidFill>
                  <a:schemeClr val="dk1"/>
                </a:solidFill>
                <a:latin typeface="Times New Roman"/>
                <a:ea typeface="Times New Roman"/>
                <a:cs typeface="Times New Roman"/>
                <a:sym typeface="Times New Roman"/>
              </a:rPr>
              <a:t>) để xác định kiểu tìm.</a:t>
            </a:r>
            <a:endParaRPr b="0" i="1" sz="2900" u="none">
              <a:solidFill>
                <a:schemeClr val="dk1"/>
              </a:solidFill>
              <a:latin typeface="Times New Roman"/>
              <a:ea typeface="Times New Roman"/>
              <a:cs typeface="Times New Roman"/>
              <a:sym typeface="Times New Roman"/>
            </a:endParaRPr>
          </a:p>
          <a:p>
            <a:pPr indent="-246062" lvl="2" marL="1235075" rtl="0" algn="l">
              <a:lnSpc>
                <a:spcPct val="100000"/>
              </a:lnSpc>
              <a:spcBef>
                <a:spcPts val="1450"/>
              </a:spcBef>
              <a:spcAft>
                <a:spcPts val="0"/>
              </a:spcAft>
              <a:buSzPts val="2900"/>
              <a:buNone/>
            </a:pPr>
            <a:r>
              <a:rPr b="0" i="0" lang="en-US" sz="2900" u="none">
                <a:solidFill>
                  <a:schemeClr val="dk1"/>
                </a:solidFill>
                <a:latin typeface="Times New Roman"/>
                <a:ea typeface="Times New Roman"/>
                <a:cs typeface="Times New Roman"/>
                <a:sym typeface="Times New Roman"/>
              </a:rPr>
              <a:t>	Nếu giá trị này là 0 hoặc bỏ trống dò tìm chính xác</a:t>
            </a:r>
            <a:endParaRPr/>
          </a:p>
          <a:p>
            <a:pPr indent="-246062" lvl="2" marL="1235075" rtl="0" algn="l">
              <a:lnSpc>
                <a:spcPct val="100000"/>
              </a:lnSpc>
              <a:spcBef>
                <a:spcPts val="1450"/>
              </a:spcBef>
              <a:spcAft>
                <a:spcPts val="0"/>
              </a:spcAft>
              <a:buSzPts val="2900"/>
              <a:buNone/>
            </a:pPr>
            <a:r>
              <a:rPr b="0" i="0" lang="en-US" sz="2900" u="none">
                <a:solidFill>
                  <a:schemeClr val="dk1"/>
                </a:solidFill>
                <a:latin typeface="Times New Roman"/>
                <a:ea typeface="Times New Roman"/>
                <a:cs typeface="Times New Roman"/>
                <a:sym typeface="Times New Roman"/>
              </a:rPr>
              <a:t>	Nếu là 1 dò theo khoảng và danh sách giá trị tìm kiếm phải được sắp xếp theo chiều tăng dần.</a:t>
            </a:r>
            <a:endParaRPr/>
          </a:p>
        </p:txBody>
      </p:sp>
    </p:spTree>
  </p:cSld>
  <p:clrMapOvr>
    <a:masterClrMapping/>
  </p:clrMapOvr>
  <p:transition spd="slow">
    <p:fade thruBlk="1"/>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6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70" name="Google Shape;1370;p16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71" name="Google Shape;1371;p165"/>
          <p:cNvSpPr txBox="1"/>
          <p:nvPr>
            <p:ph idx="1" type="body"/>
          </p:nvPr>
        </p:nvSpPr>
        <p:spPr>
          <a:xfrm>
            <a:off x="0" y="1295400"/>
            <a:ext cx="10440987" cy="4573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HLOOKUP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 </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Hàm này dùng để trả về giá trị cho ô hiện hành dựa vào “trị dò” và “bảng dò”. Excel đem “trị dò” dò vào hàng đầu tiên trong bảng dò, nếu tìm thấy thì trả về dữ liệu ở hàng tham chiếu trên bảng dò phụ thuộc vào cách dò. Nếu cách dò =1(true), dò theo khoảng; nếu cách dò =0 (false) dò chính xác.</a:t>
            </a:r>
            <a:endParaRPr/>
          </a:p>
        </p:txBody>
      </p:sp>
    </p:spTree>
  </p:cSld>
  <p:clrMapOvr>
    <a:masterClrMapping/>
  </p:clrMapOvr>
  <p:transition spd="slow">
    <p:fade thruBlk="1"/>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6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77" name="Google Shape;1377;p16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78" name="Google Shape;1378;p166"/>
          <p:cNvSpPr txBox="1"/>
          <p:nvPr>
            <p:ph idx="1" type="body"/>
          </p:nvPr>
        </p:nvSpPr>
        <p:spPr>
          <a:xfrm>
            <a:off x="0" y="1447800"/>
            <a:ext cx="10440987" cy="4954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HLOOKUP</a:t>
            </a:r>
            <a:r>
              <a:rPr b="0"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600"/>
              </a:spcBef>
              <a:spcAft>
                <a:spcPts val="0"/>
              </a:spcAft>
              <a:buClr>
                <a:srgbClr val="FAA61A"/>
              </a:buClr>
              <a:buSzPts val="2240"/>
              <a:buFont typeface="Noto Sans Symbols"/>
              <a:buChar char="❖"/>
            </a:pPr>
            <a:r>
              <a:rPr b="0" i="0" lang="en-US" sz="3200" u="none">
                <a:solidFill>
                  <a:schemeClr val="dk1"/>
                </a:solidFill>
                <a:latin typeface="Times New Roman"/>
                <a:ea typeface="Times New Roman"/>
                <a:cs typeface="Times New Roman"/>
                <a:sym typeface="Times New Roman"/>
              </a:rPr>
              <a:t>Lưu ý:</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Bảng dò thường được chọn là địa chỉ tuyệt đối.</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Có thể lồng các hàm khác vào trong hàm Vlookup.</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Lỗi #N/A: dò tìm không có giá trị </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Lỗi #REF: cột tham chiếu không tồn tại trong bảng dò.</a:t>
            </a:r>
            <a:endParaRPr/>
          </a:p>
          <a:p>
            <a:pPr indent="-238125" lvl="0" marL="371475" rtl="0" algn="l">
              <a:spcBef>
                <a:spcPts val="1500"/>
              </a:spcBef>
              <a:spcAft>
                <a:spcPts val="0"/>
              </a:spcAft>
              <a:buSzPts val="2100"/>
              <a:buNone/>
            </a:pPr>
            <a:r>
              <a:t/>
            </a:r>
            <a:endParaRPr b="0" i="0" sz="3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6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84" name="Google Shape;1384;p16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85" name="Google Shape;1385;p167"/>
          <p:cNvSpPr txBox="1"/>
          <p:nvPr>
            <p:ph idx="1" type="body"/>
          </p:nvPr>
        </p:nvSpPr>
        <p:spPr>
          <a:xfrm>
            <a:off x="0" y="1371600"/>
            <a:ext cx="10440987" cy="54879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INDEX</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Cú pháp 1:</a:t>
            </a:r>
            <a:r>
              <a:rPr b="1" i="0" lang="en-US" sz="2200" u="none">
                <a:solidFill>
                  <a:schemeClr val="dk1"/>
                </a:solidFill>
                <a:latin typeface="Times New Roman"/>
                <a:ea typeface="Times New Roman"/>
                <a:cs typeface="Times New Roman"/>
                <a:sym typeface="Times New Roman"/>
              </a:rPr>
              <a:t>	=INDEX(array,row_num,[column_num])</a:t>
            </a:r>
            <a:endParaRPr/>
          </a:p>
          <a:p>
            <a:pPr indent="-576262" lvl="1" marL="1069975" rtl="0" algn="l">
              <a:lnSpc>
                <a:spcPct val="11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Công dụng:</a:t>
            </a:r>
            <a:endParaRPr/>
          </a:p>
          <a:p>
            <a:pPr indent="-576262" lvl="1" marL="1069975" rtl="0" algn="l">
              <a:lnSpc>
                <a:spcPct val="11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Hàm trả về giá trị tại vị trí hàng thứ </a:t>
            </a:r>
            <a:r>
              <a:rPr b="1" i="1" lang="en-US" sz="2200" u="none">
                <a:solidFill>
                  <a:srgbClr val="CC0000"/>
                </a:solidFill>
                <a:latin typeface="Times New Roman"/>
                <a:ea typeface="Times New Roman"/>
                <a:cs typeface="Times New Roman"/>
                <a:sym typeface="Times New Roman"/>
              </a:rPr>
              <a:t>row_num</a:t>
            </a:r>
            <a:r>
              <a:rPr b="0" i="0" lang="en-US" sz="2200" u="none">
                <a:solidFill>
                  <a:schemeClr val="dk1"/>
                </a:solidFill>
                <a:latin typeface="Times New Roman"/>
                <a:ea typeface="Times New Roman"/>
                <a:cs typeface="Times New Roman"/>
                <a:sym typeface="Times New Roman"/>
              </a:rPr>
              <a:t> và cột thứ </a:t>
            </a:r>
            <a:r>
              <a:rPr b="1" i="1" lang="en-US" sz="2200" u="none">
                <a:solidFill>
                  <a:srgbClr val="CC0000"/>
                </a:solidFill>
                <a:latin typeface="Times New Roman"/>
                <a:ea typeface="Times New Roman"/>
                <a:cs typeface="Times New Roman"/>
                <a:sym typeface="Times New Roman"/>
              </a:rPr>
              <a:t>column_num </a:t>
            </a:r>
            <a:r>
              <a:rPr b="0" i="0" lang="en-US" sz="2200" u="none">
                <a:solidFill>
                  <a:schemeClr val="dk1"/>
                </a:solidFill>
                <a:latin typeface="Times New Roman"/>
                <a:ea typeface="Times New Roman"/>
                <a:cs typeface="Times New Roman"/>
                <a:sym typeface="Times New Roman"/>
              </a:rPr>
              <a:t>trong </a:t>
            </a:r>
            <a:r>
              <a:rPr b="1" i="1" lang="en-US" sz="2200" u="none">
                <a:solidFill>
                  <a:srgbClr val="CC0000"/>
                </a:solidFill>
                <a:latin typeface="Times New Roman"/>
                <a:ea typeface="Times New Roman"/>
                <a:cs typeface="Times New Roman"/>
                <a:sym typeface="Times New Roman"/>
              </a:rPr>
              <a:t>array</a:t>
            </a:r>
            <a:r>
              <a:rPr b="0" i="0" lang="en-US" sz="2200" u="none">
                <a:solidFill>
                  <a:schemeClr val="dk1"/>
                </a:solidFill>
                <a:latin typeface="Times New Roman"/>
                <a:ea typeface="Times New Roman"/>
                <a:cs typeface="Times New Roman"/>
                <a:sym typeface="Times New Roman"/>
              </a:rPr>
              <a:t>. </a:t>
            </a:r>
            <a:r>
              <a:rPr b="1" i="1" lang="en-US" sz="2200" u="none">
                <a:solidFill>
                  <a:schemeClr val="dk1"/>
                </a:solidFill>
                <a:latin typeface="Times New Roman"/>
                <a:ea typeface="Times New Roman"/>
                <a:cs typeface="Times New Roman"/>
                <a:sym typeface="Times New Roman"/>
              </a:rPr>
              <a:t>Array</a:t>
            </a:r>
            <a:r>
              <a:rPr b="0" i="0" lang="en-US" sz="2200" u="none">
                <a:solidFill>
                  <a:schemeClr val="dk1"/>
                </a:solidFill>
                <a:latin typeface="Times New Roman"/>
                <a:ea typeface="Times New Roman"/>
                <a:cs typeface="Times New Roman"/>
                <a:sym typeface="Times New Roman"/>
              </a:rPr>
              <a:t> có thể là mảng hoặc một vùng dữ liệu.</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47" name="Google Shape;247;p3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bảng tính để có thể đưa lên trang web</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Save as</a:t>
            </a:r>
            <a:endParaRPr b="1"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hộp </a:t>
            </a:r>
            <a:r>
              <a:rPr b="1" i="0" lang="en-US" sz="2200" u="none">
                <a:solidFill>
                  <a:schemeClr val="dk1"/>
                </a:solidFill>
                <a:latin typeface="Times New Roman"/>
                <a:ea typeface="Times New Roman"/>
                <a:cs typeface="Times New Roman"/>
                <a:sym typeface="Times New Roman"/>
              </a:rPr>
              <a:t>Save in</a:t>
            </a:r>
            <a:r>
              <a:rPr b="0" i="0" lang="en-US" sz="2200" u="none">
                <a:solidFill>
                  <a:schemeClr val="dk1"/>
                </a:solidFill>
                <a:latin typeface="Times New Roman"/>
                <a:ea typeface="Times New Roman"/>
                <a:cs typeface="Times New Roman"/>
                <a:sym typeface="Times New Roman"/>
              </a:rPr>
              <a:t> chọn thư mục chứa tệp</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Nhập tên cho tên tệp tin mẫu vào hộp </a:t>
            </a:r>
            <a:r>
              <a:rPr b="1" i="0" lang="en-US" sz="2200" u="none">
                <a:solidFill>
                  <a:schemeClr val="dk1"/>
                </a:solidFill>
                <a:latin typeface="Times New Roman"/>
                <a:ea typeface="Times New Roman"/>
                <a:cs typeface="Times New Roman"/>
                <a:sym typeface="Times New Roman"/>
              </a:rPr>
              <a:t>File name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hộp </a:t>
            </a:r>
            <a:r>
              <a:rPr b="1" i="0" lang="en-US" sz="2200" u="none">
                <a:solidFill>
                  <a:schemeClr val="dk1"/>
                </a:solidFill>
                <a:latin typeface="Times New Roman"/>
                <a:ea typeface="Times New Roman"/>
                <a:cs typeface="Times New Roman"/>
                <a:sym typeface="Times New Roman"/>
              </a:rPr>
              <a:t>Save as type</a:t>
            </a:r>
            <a:r>
              <a:rPr b="0" i="0" lang="en-US" sz="2200" u="none">
                <a:solidFill>
                  <a:schemeClr val="dk1"/>
                </a:solidFill>
                <a:latin typeface="Times New Roman"/>
                <a:ea typeface="Times New Roman"/>
                <a:cs typeface="Times New Roman"/>
                <a:sym typeface="Times New Roman"/>
              </a:rPr>
              <a:t> chọn </a:t>
            </a:r>
            <a:r>
              <a:rPr b="1" i="0" lang="en-US" sz="2200" u="none">
                <a:solidFill>
                  <a:schemeClr val="dk1"/>
                </a:solidFill>
                <a:latin typeface="Times New Roman"/>
                <a:ea typeface="Times New Roman"/>
                <a:cs typeface="Times New Roman"/>
                <a:sym typeface="Times New Roman"/>
              </a:rPr>
              <a:t>WebPage (*.htm:*.html)</a:t>
            </a:r>
            <a:r>
              <a:rPr b="0" i="0" lang="en-US" sz="2200" u="none">
                <a:solidFill>
                  <a:schemeClr val="dk1"/>
                </a:solidFill>
                <a:latin typeface="Times New Roman"/>
                <a:ea typeface="Times New Roman"/>
                <a:cs typeface="Times New Roman"/>
                <a:sym typeface="Times New Roman"/>
              </a:rPr>
              <a:t> </a:t>
            </a:r>
            <a:endParaRPr b="1"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Save</a:t>
            </a:r>
            <a:r>
              <a:rPr b="0" i="0" lang="en-US" sz="2200" u="none">
                <a:solidFill>
                  <a:schemeClr val="dk1"/>
                </a:solidFill>
                <a:latin typeface="Times New Roman"/>
                <a:ea typeface="Times New Roman"/>
                <a:cs typeface="Times New Roman"/>
                <a:sym typeface="Times New Roman"/>
              </a:rPr>
              <a:t> để ghi</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248" name="Google Shape;248;p33"/>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49" name="Google Shape;249;p33"/>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50" name="Google Shape;250;p33"/>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6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91" name="Google Shape;1391;p16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92" name="Google Shape;1392;p168"/>
          <p:cNvSpPr txBox="1"/>
          <p:nvPr>
            <p:ph idx="1" type="body"/>
          </p:nvPr>
        </p:nvSpPr>
        <p:spPr>
          <a:xfrm>
            <a:off x="0" y="1295400"/>
            <a:ext cx="10440987" cy="51831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MATCH </a:t>
            </a:r>
            <a:endParaRPr/>
          </a:p>
          <a:p>
            <a:pPr indent="-287337" lvl="1" marL="781050" rtl="0" algn="l">
              <a:lnSpc>
                <a:spcPct val="110000"/>
              </a:lnSpc>
              <a:spcBef>
                <a:spcPts val="1550"/>
              </a:spcBef>
              <a:spcAft>
                <a:spcPts val="0"/>
              </a:spcAft>
              <a:buClr>
                <a:srgbClr val="FAA61A"/>
              </a:buClr>
              <a:buSzPts val="2170"/>
              <a:buFont typeface="Noto Sans Symbols"/>
              <a:buChar char="❖"/>
            </a:pPr>
            <a:r>
              <a:rPr b="0" i="0" lang="en-US" sz="3100" u="none">
                <a:solidFill>
                  <a:schemeClr val="dk1"/>
                </a:solidFill>
                <a:latin typeface="Times New Roman"/>
                <a:ea typeface="Times New Roman"/>
                <a:cs typeface="Times New Roman"/>
                <a:sym typeface="Times New Roman"/>
              </a:rPr>
              <a:t>Cú pháp:</a:t>
            </a:r>
            <a:endParaRPr/>
          </a:p>
          <a:p>
            <a:pPr indent="-287337" lvl="1" marL="781050" rtl="0" algn="l">
              <a:lnSpc>
                <a:spcPct val="110000"/>
              </a:lnSpc>
              <a:spcBef>
                <a:spcPts val="1550"/>
              </a:spcBef>
              <a:spcAft>
                <a:spcPts val="0"/>
              </a:spcAft>
              <a:buSzPts val="2170"/>
              <a:buNone/>
            </a:pPr>
            <a:r>
              <a:rPr b="0" i="0" lang="en-US" sz="3100" u="none">
                <a:solidFill>
                  <a:schemeClr val="dk1"/>
                </a:solidFill>
                <a:latin typeface="Times New Roman"/>
                <a:ea typeface="Times New Roman"/>
                <a:cs typeface="Times New Roman"/>
                <a:sym typeface="Times New Roman"/>
              </a:rPr>
              <a:t>	MATCH(lookup_value,lookup_array,[match_type])</a:t>
            </a:r>
            <a:endParaRPr/>
          </a:p>
          <a:p>
            <a:pPr indent="-287337" lvl="1" marL="781050" rtl="0" algn="l">
              <a:lnSpc>
                <a:spcPct val="110000"/>
              </a:lnSpc>
              <a:spcBef>
                <a:spcPts val="1550"/>
              </a:spcBef>
              <a:spcAft>
                <a:spcPts val="0"/>
              </a:spcAft>
              <a:buClr>
                <a:srgbClr val="FAA61A"/>
              </a:buClr>
              <a:buSzPts val="2170"/>
              <a:buFont typeface="Noto Sans Symbols"/>
              <a:buChar char="❖"/>
            </a:pPr>
            <a:r>
              <a:rPr b="0" i="0" lang="en-US" sz="3100" u="none">
                <a:solidFill>
                  <a:schemeClr val="dk1"/>
                </a:solidFill>
                <a:latin typeface="Times New Roman"/>
                <a:ea typeface="Times New Roman"/>
                <a:cs typeface="Times New Roman"/>
                <a:sym typeface="Times New Roman"/>
              </a:rPr>
              <a:t>Công dụng:</a:t>
            </a:r>
            <a:endParaRPr/>
          </a:p>
          <a:p>
            <a:pPr indent="-287337" lvl="1" marL="781050" rtl="0" algn="l">
              <a:lnSpc>
                <a:spcPct val="110000"/>
              </a:lnSpc>
              <a:spcBef>
                <a:spcPts val="1550"/>
              </a:spcBef>
              <a:spcAft>
                <a:spcPts val="0"/>
              </a:spcAft>
              <a:buSzPts val="2170"/>
              <a:buNone/>
            </a:pPr>
            <a:r>
              <a:rPr b="0" i="0" lang="en-US" sz="3100" u="none">
                <a:solidFill>
                  <a:schemeClr val="dk1"/>
                </a:solidFill>
                <a:latin typeface="Times New Roman"/>
                <a:ea typeface="Times New Roman"/>
                <a:cs typeface="Times New Roman"/>
                <a:sym typeface="Times New Roman"/>
              </a:rPr>
              <a:t>	Hàm trả về vị trí của giá trị tìm kiếm </a:t>
            </a:r>
            <a:r>
              <a:rPr b="1" i="1" lang="en-US" sz="3100" u="none">
                <a:solidFill>
                  <a:srgbClr val="CC0000"/>
                </a:solidFill>
                <a:latin typeface="Times New Roman"/>
                <a:ea typeface="Times New Roman"/>
                <a:cs typeface="Times New Roman"/>
                <a:sym typeface="Times New Roman"/>
              </a:rPr>
              <a:t>lookup_value</a:t>
            </a:r>
            <a:r>
              <a:rPr b="0" i="0" lang="en-US" sz="3100" u="none">
                <a:solidFill>
                  <a:schemeClr val="dk1"/>
                </a:solidFill>
                <a:latin typeface="Times New Roman"/>
                <a:ea typeface="Times New Roman"/>
                <a:cs typeface="Times New Roman"/>
                <a:sym typeface="Times New Roman"/>
              </a:rPr>
              <a:t> trong vùng tìm kiếm </a:t>
            </a:r>
            <a:r>
              <a:rPr b="1" i="1" lang="en-US" sz="3100" u="none">
                <a:solidFill>
                  <a:srgbClr val="CC0000"/>
                </a:solidFill>
                <a:latin typeface="Times New Roman"/>
                <a:ea typeface="Times New Roman"/>
                <a:cs typeface="Times New Roman"/>
                <a:sym typeface="Times New Roman"/>
              </a:rPr>
              <a:t>lookup_array</a:t>
            </a:r>
            <a:r>
              <a:rPr b="0" i="0" lang="en-US" sz="3100" u="none">
                <a:solidFill>
                  <a:schemeClr val="dk1"/>
                </a:solidFill>
                <a:latin typeface="Times New Roman"/>
                <a:ea typeface="Times New Roman"/>
                <a:cs typeface="Times New Roman"/>
                <a:sym typeface="Times New Roman"/>
              </a:rPr>
              <a:t> dựa vào kiểu tìm kiếm </a:t>
            </a:r>
            <a:r>
              <a:rPr b="1" i="1" lang="en-US" sz="3100" u="none">
                <a:solidFill>
                  <a:srgbClr val="CC0000"/>
                </a:solidFill>
                <a:latin typeface="Times New Roman"/>
                <a:ea typeface="Times New Roman"/>
                <a:cs typeface="Times New Roman"/>
                <a:sym typeface="Times New Roman"/>
              </a:rPr>
              <a:t>match_type</a:t>
            </a:r>
            <a:r>
              <a:rPr b="0" i="0" lang="en-US" sz="31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6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98" name="Google Shape;1398;p16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399" name="Google Shape;1399;p169"/>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MATCH </a:t>
            </a:r>
            <a:endParaRPr b="1" i="0" sz="28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600"/>
              </a:spcBef>
              <a:spcAft>
                <a:spcPts val="0"/>
              </a:spcAft>
              <a:buClr>
                <a:srgbClr val="FAA61A"/>
              </a:buClr>
              <a:buSzPts val="2240"/>
              <a:buFont typeface="Noto Sans Symbols"/>
              <a:buChar char="❖"/>
            </a:pPr>
            <a:r>
              <a:rPr b="1" i="0" lang="en-US" sz="3200" u="none">
                <a:solidFill>
                  <a:schemeClr val="dk1"/>
                </a:solidFill>
                <a:latin typeface="Times New Roman"/>
                <a:ea typeface="Times New Roman"/>
                <a:cs typeface="Times New Roman"/>
                <a:sym typeface="Times New Roman"/>
              </a:rPr>
              <a:t>Trong đó</a:t>
            </a:r>
            <a:r>
              <a:rPr b="0" i="0" lang="en-US" sz="3200" u="none">
                <a:solidFill>
                  <a:schemeClr val="dk1"/>
                </a:solidFill>
                <a:latin typeface="Times New Roman"/>
                <a:ea typeface="Times New Roman"/>
                <a:cs typeface="Times New Roman"/>
                <a:sym typeface="Times New Roman"/>
              </a:rPr>
              <a:t> :</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Vùng tìm kiếm </a:t>
            </a:r>
            <a:r>
              <a:rPr b="1" i="1" lang="en-US" sz="3000" u="none">
                <a:solidFill>
                  <a:srgbClr val="CC0000"/>
                </a:solidFill>
                <a:latin typeface="Times New Roman"/>
                <a:ea typeface="Times New Roman"/>
                <a:cs typeface="Times New Roman"/>
                <a:sym typeface="Times New Roman"/>
              </a:rPr>
              <a:t>lookup_array</a:t>
            </a:r>
            <a:r>
              <a:rPr b="1" i="0" lang="en-US" sz="3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phải là mảng 1 chiều.</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Kiểu tìm kiếm </a:t>
            </a:r>
            <a:r>
              <a:rPr b="1" i="1" lang="en-US" sz="3000" u="none">
                <a:solidFill>
                  <a:srgbClr val="CC0000"/>
                </a:solidFill>
                <a:latin typeface="Times New Roman"/>
                <a:ea typeface="Times New Roman"/>
                <a:cs typeface="Times New Roman"/>
                <a:sym typeface="Times New Roman"/>
              </a:rPr>
              <a:t>match_type</a:t>
            </a:r>
            <a:r>
              <a:rPr b="1" i="0" lang="en-US" sz="3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có thể là </a:t>
            </a:r>
            <a:r>
              <a:rPr b="1" i="0" lang="en-US" sz="3000" u="none">
                <a:solidFill>
                  <a:schemeClr val="dk1"/>
                </a:solidFill>
                <a:latin typeface="Times New Roman"/>
                <a:ea typeface="Times New Roman"/>
                <a:cs typeface="Times New Roman"/>
                <a:sym typeface="Times New Roman"/>
              </a:rPr>
              <a:t>0</a:t>
            </a:r>
            <a:r>
              <a:rPr b="0" i="0" lang="en-US" sz="3000" u="none">
                <a:solidFill>
                  <a:schemeClr val="dk1"/>
                </a:solidFill>
                <a:latin typeface="Times New Roman"/>
                <a:ea typeface="Times New Roman"/>
                <a:cs typeface="Times New Roman"/>
                <a:sym typeface="Times New Roman"/>
              </a:rPr>
              <a:t> hoặc </a:t>
            </a:r>
            <a:r>
              <a:rPr b="1" i="0" lang="en-US" sz="3000" u="none">
                <a:solidFill>
                  <a:schemeClr val="dk1"/>
                </a:solidFill>
                <a:latin typeface="Times New Roman"/>
                <a:ea typeface="Times New Roman"/>
                <a:cs typeface="Times New Roman"/>
                <a:sym typeface="Times New Roman"/>
              </a:rPr>
              <a:t>1</a:t>
            </a:r>
            <a:r>
              <a:rPr b="0" i="0" lang="en-US" sz="3000" u="none">
                <a:solidFill>
                  <a:schemeClr val="dk1"/>
                </a:solidFill>
                <a:latin typeface="Times New Roman"/>
                <a:ea typeface="Times New Roman"/>
                <a:cs typeface="Times New Roman"/>
                <a:sym typeface="Times New Roman"/>
              </a:rPr>
              <a:t>.</a:t>
            </a:r>
            <a:endParaRPr/>
          </a:p>
          <a:p>
            <a:pPr indent="-493712" lvl="2" marL="1482725" rtl="0" algn="l">
              <a:lnSpc>
                <a:spcPct val="110000"/>
              </a:lnSpc>
              <a:spcBef>
                <a:spcPts val="1500"/>
              </a:spcBef>
              <a:spcAft>
                <a:spcPts val="0"/>
              </a:spcAft>
              <a:buSzPts val="3000"/>
              <a:buNone/>
            </a:pPr>
            <a:r>
              <a:rPr b="0" i="0" lang="en-US" sz="3000" u="none">
                <a:solidFill>
                  <a:schemeClr val="dk1"/>
                </a:solidFill>
                <a:latin typeface="Times New Roman"/>
                <a:ea typeface="Times New Roman"/>
                <a:cs typeface="Times New Roman"/>
                <a:sym typeface="Times New Roman"/>
              </a:rPr>
              <a:t>	Nếu là </a:t>
            </a:r>
            <a:r>
              <a:rPr b="1" i="0" lang="en-US" sz="3000" u="none">
                <a:solidFill>
                  <a:schemeClr val="dk1"/>
                </a:solidFill>
                <a:latin typeface="Times New Roman"/>
                <a:ea typeface="Times New Roman"/>
                <a:cs typeface="Times New Roman"/>
                <a:sym typeface="Times New Roman"/>
              </a:rPr>
              <a:t>1</a:t>
            </a:r>
            <a:r>
              <a:rPr b="0" i="0" lang="en-US" sz="3000" u="none">
                <a:solidFill>
                  <a:schemeClr val="dk1"/>
                </a:solidFill>
                <a:latin typeface="Times New Roman"/>
                <a:ea typeface="Times New Roman"/>
                <a:cs typeface="Times New Roman"/>
                <a:sym typeface="Times New Roman"/>
              </a:rPr>
              <a:t> hoặc -1, tìm kiếm theo khoảng và vùng tìm kiếm phải được sắp xếp theo thứ tự giảm dần(-1) hoặc tăng dần (1)</a:t>
            </a:r>
            <a:endParaRPr/>
          </a:p>
          <a:p>
            <a:pPr indent="-493712" lvl="2" marL="1482725" rtl="0" algn="l">
              <a:lnSpc>
                <a:spcPct val="110000"/>
              </a:lnSpc>
              <a:spcBef>
                <a:spcPts val="1500"/>
              </a:spcBef>
              <a:spcAft>
                <a:spcPts val="0"/>
              </a:spcAft>
              <a:buSzPts val="3000"/>
              <a:buNone/>
            </a:pPr>
            <a:r>
              <a:rPr b="0" i="0" lang="en-US" sz="3000" u="none">
                <a:solidFill>
                  <a:schemeClr val="dk1"/>
                </a:solidFill>
                <a:latin typeface="Times New Roman"/>
                <a:ea typeface="Times New Roman"/>
                <a:cs typeface="Times New Roman"/>
                <a:sym typeface="Times New Roman"/>
              </a:rPr>
              <a:t>	Nếu là </a:t>
            </a:r>
            <a:r>
              <a:rPr b="1" i="0" lang="en-US" sz="3000" u="none">
                <a:solidFill>
                  <a:schemeClr val="dk1"/>
                </a:solidFill>
                <a:latin typeface="Times New Roman"/>
                <a:ea typeface="Times New Roman"/>
                <a:cs typeface="Times New Roman"/>
                <a:sym typeface="Times New Roman"/>
              </a:rPr>
              <a:t>0</a:t>
            </a:r>
            <a:r>
              <a:rPr b="0" i="0" lang="en-US" sz="3000" u="none">
                <a:solidFill>
                  <a:schemeClr val="dk1"/>
                </a:solidFill>
                <a:latin typeface="Times New Roman"/>
                <a:ea typeface="Times New Roman"/>
                <a:cs typeface="Times New Roman"/>
                <a:sym typeface="Times New Roman"/>
              </a:rPr>
              <a:t> tìm kiếm chính xác.</a:t>
            </a:r>
            <a:endParaRPr/>
          </a:p>
        </p:txBody>
      </p:sp>
    </p:spTree>
  </p:cSld>
  <p:clrMapOvr>
    <a:masterClrMapping/>
  </p:clrMapOvr>
  <p:transition spd="slow">
    <p:fade thruBlk="1"/>
  </p:transition>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17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05" name="Google Shape;1405;p17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Hàm tra cứu và tham chiếu</a:t>
            </a:r>
            <a:endParaRPr/>
          </a:p>
        </p:txBody>
      </p:sp>
      <p:sp>
        <p:nvSpPr>
          <p:cNvPr id="1406" name="Google Shape;1406;p170"/>
          <p:cNvSpPr txBox="1"/>
          <p:nvPr>
            <p:ph idx="1" type="body"/>
          </p:nvPr>
        </p:nvSpPr>
        <p:spPr>
          <a:xfrm>
            <a:off x="0" y="1524000"/>
            <a:ext cx="10440987" cy="4954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Hàm MATCH </a:t>
            </a:r>
            <a:endParaRPr b="1" i="0" sz="2600" u="none">
              <a:solidFill>
                <a:schemeClr val="dk1"/>
              </a:solidFill>
              <a:latin typeface="Times New Roman"/>
              <a:ea typeface="Times New Roman"/>
              <a:cs typeface="Times New Roman"/>
              <a:sym typeface="Times New Roman"/>
            </a:endParaRPr>
          </a:p>
          <a:p>
            <a:pPr indent="-576262" lvl="1" marL="1069975" rtl="0" algn="l">
              <a:lnSpc>
                <a:spcPct val="110000"/>
              </a:lnSpc>
              <a:spcBef>
                <a:spcPts val="1600"/>
              </a:spcBef>
              <a:spcAft>
                <a:spcPts val="0"/>
              </a:spcAft>
              <a:buClr>
                <a:srgbClr val="FAA61A"/>
              </a:buClr>
              <a:buSzPts val="2240"/>
              <a:buFont typeface="Noto Sans Symbols"/>
              <a:buChar char="❖"/>
            </a:pPr>
            <a:r>
              <a:rPr b="0" i="0" lang="en-US" sz="3200" u="none">
                <a:solidFill>
                  <a:schemeClr val="dk1"/>
                </a:solidFill>
                <a:latin typeface="Times New Roman"/>
                <a:ea typeface="Times New Roman"/>
                <a:cs typeface="Times New Roman"/>
                <a:sym typeface="Times New Roman"/>
              </a:rPr>
              <a:t>Lưu ý :</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Hàm Match không phân biệt chữ hoa và thường.</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Nếu tìm kiếm không thành công trả về lỗi </a:t>
            </a:r>
            <a:r>
              <a:rPr b="1" i="0" lang="en-US" sz="3000" u="none">
                <a:solidFill>
                  <a:schemeClr val="dk1"/>
                </a:solidFill>
                <a:latin typeface="Times New Roman"/>
                <a:ea typeface="Times New Roman"/>
                <a:cs typeface="Times New Roman"/>
                <a:sym typeface="Times New Roman"/>
              </a:rPr>
              <a:t>#N/A</a:t>
            </a:r>
            <a:r>
              <a:rPr b="0" i="0" lang="en-US" sz="3000" u="none">
                <a:solidFill>
                  <a:schemeClr val="dk1"/>
                </a:solidFill>
                <a:latin typeface="Times New Roman"/>
                <a:ea typeface="Times New Roman"/>
                <a:cs typeface="Times New Roman"/>
                <a:sym typeface="Times New Roman"/>
              </a:rPr>
              <a:t>.</a:t>
            </a:r>
            <a:endParaRPr/>
          </a:p>
          <a:p>
            <a:pPr indent="-493712" lvl="2" marL="1482725" rtl="0" algn="l">
              <a:lnSpc>
                <a:spcPct val="110000"/>
              </a:lnSpc>
              <a:spcBef>
                <a:spcPts val="1500"/>
              </a:spcBef>
              <a:spcAft>
                <a:spcPts val="0"/>
              </a:spcAft>
              <a:buClr>
                <a:srgbClr val="74BA45"/>
              </a:buClr>
              <a:buSzPts val="3000"/>
              <a:buFont typeface="Arial"/>
              <a:buChar char="–"/>
            </a:pPr>
            <a:r>
              <a:rPr b="0" i="0" lang="en-US" sz="3000" u="none">
                <a:solidFill>
                  <a:schemeClr val="dk1"/>
                </a:solidFill>
                <a:latin typeface="Times New Roman"/>
                <a:ea typeface="Times New Roman"/>
                <a:cs typeface="Times New Roman"/>
                <a:sym typeface="Times New Roman"/>
              </a:rPr>
              <a:t>Trong trường hợp match_type(kiểu tìm kiếm) là 0, và lookup_value là kiểu text, ta có thể sử dụng ký tự đại diện *,? để tìm kiếm, và sẽ trả về vị trí tìm thấy đầu tiên của giá trị đó.</a:t>
            </a:r>
            <a:endParaRPr/>
          </a:p>
        </p:txBody>
      </p:sp>
    </p:spTree>
  </p:cSld>
  <p:clrMapOvr>
    <a:masterClrMapping/>
  </p:clrMapOvr>
  <p:transition spd="slow">
    <p:fade thruBlk="1"/>
  </p:transition>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17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12" name="Google Shape;1412;p17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13" name="Google Shape;1413;p17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DAVERAGE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database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field</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criteria</a:t>
            </a:r>
            <a:r>
              <a:rPr b="0" i="0" lang="en-US" sz="19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p:txBody>
      </p:sp>
    </p:spTree>
  </p:cSld>
  <p:clrMapOvr>
    <a:masterClrMapping/>
  </p:clrMapOvr>
  <p:transition spd="slow">
    <p:fade thruBlk="1"/>
  </p:transition>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7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19" name="Google Shape;1419;p17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20" name="Google Shape;1420;p17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540"/>
              <a:buFont typeface="Noto Sans Symbols"/>
              <a:buChar char="■"/>
            </a:pPr>
            <a:r>
              <a:rPr b="1" i="0" lang="en-US" sz="2200" u="none">
                <a:solidFill>
                  <a:schemeClr val="dk1"/>
                </a:solidFill>
                <a:latin typeface="Times New Roman"/>
                <a:ea typeface="Times New Roman"/>
                <a:cs typeface="Times New Roman"/>
                <a:sym typeface="Times New Roman"/>
              </a:rPr>
              <a:t>DAVERAGE</a:t>
            </a:r>
            <a:r>
              <a:rPr b="0" i="0" lang="en-US" sz="2200" u="none">
                <a:solidFill>
                  <a:schemeClr val="dk1"/>
                </a:solidFill>
                <a:latin typeface="Times New Roman"/>
                <a:ea typeface="Times New Roman"/>
                <a:cs typeface="Times New Roman"/>
                <a:sym typeface="Times New Roman"/>
              </a:rPr>
              <a:t>(</a:t>
            </a:r>
            <a:r>
              <a:rPr b="1" i="0" lang="en-US" sz="2200" u="none">
                <a:solidFill>
                  <a:schemeClr val="dk1"/>
                </a:solidFill>
                <a:latin typeface="Times New Roman"/>
                <a:ea typeface="Times New Roman"/>
                <a:cs typeface="Times New Roman"/>
                <a:sym typeface="Times New Roman"/>
              </a:rPr>
              <a:t>database</a:t>
            </a:r>
            <a:r>
              <a:rPr b="0" i="0" lang="en-US" sz="2200" u="none">
                <a:solidFill>
                  <a:schemeClr val="dk1"/>
                </a:solidFill>
                <a:latin typeface="Times New Roman"/>
                <a:ea typeface="Times New Roman"/>
                <a:cs typeface="Times New Roman"/>
                <a:sym typeface="Times New Roman"/>
              </a:rPr>
              <a:t>,</a:t>
            </a:r>
            <a:r>
              <a:rPr b="1" i="0" lang="en-US" sz="2200" u="none">
                <a:solidFill>
                  <a:schemeClr val="dk1"/>
                </a:solidFill>
                <a:latin typeface="Times New Roman"/>
                <a:ea typeface="Times New Roman"/>
                <a:cs typeface="Times New Roman"/>
                <a:sym typeface="Times New Roman"/>
              </a:rPr>
              <a:t>field</a:t>
            </a:r>
            <a:r>
              <a:rPr b="0" i="0" lang="en-US" sz="2200" u="none">
                <a:solidFill>
                  <a:schemeClr val="dk1"/>
                </a:solidFill>
                <a:latin typeface="Times New Roman"/>
                <a:ea typeface="Times New Roman"/>
                <a:cs typeface="Times New Roman"/>
                <a:sym typeface="Times New Roman"/>
              </a:rPr>
              <a:t>,</a:t>
            </a:r>
            <a:r>
              <a:rPr b="1" i="0" lang="en-US" sz="2200" u="none">
                <a:solidFill>
                  <a:schemeClr val="dk1"/>
                </a:solidFill>
                <a:latin typeface="Times New Roman"/>
                <a:ea typeface="Times New Roman"/>
                <a:cs typeface="Times New Roman"/>
                <a:sym typeface="Times New Roman"/>
              </a:rPr>
              <a:t>criteria</a:t>
            </a:r>
            <a:r>
              <a:rPr b="0" i="0" lang="en-US" sz="2200" u="none">
                <a:solidFill>
                  <a:schemeClr val="dk1"/>
                </a:solidFill>
                <a:latin typeface="Times New Roman"/>
                <a:ea typeface="Times New Roman"/>
                <a:cs typeface="Times New Roman"/>
                <a:sym typeface="Times New Roman"/>
              </a:rPr>
              <a:t>)</a:t>
            </a:r>
            <a:endParaRPr/>
          </a:p>
          <a:p>
            <a:pPr indent="-371475" lvl="0" marL="371475" rtl="0" algn="l">
              <a:lnSpc>
                <a:spcPct val="110000"/>
              </a:lnSpc>
              <a:spcBef>
                <a:spcPts val="1100"/>
              </a:spcBef>
              <a:spcAft>
                <a:spcPts val="0"/>
              </a:spcAft>
              <a:buClr>
                <a:srgbClr val="63177C"/>
              </a:buClr>
              <a:buSzPts val="1540"/>
              <a:buFont typeface="Noto Sans Symbols"/>
              <a:buChar char="■"/>
            </a:pPr>
            <a:r>
              <a:rPr b="0" i="0" lang="en-US" sz="2200" u="none">
                <a:solidFill>
                  <a:schemeClr val="dk1"/>
                </a:solidFill>
                <a:latin typeface="Times New Roman"/>
                <a:ea typeface="Times New Roman"/>
                <a:cs typeface="Times New Roman"/>
                <a:sym typeface="Times New Roman"/>
              </a:rPr>
              <a:t>Cơ sở dữ liệu (Database ) là vùng ô trong danh sách dữ liệu. Trong đó dòng là mẫu tin, cột là trường loại dữ liệu. Dòng đầu là nhãn cho biết thông tin trong cột.</a:t>
            </a:r>
            <a:endParaRPr/>
          </a:p>
          <a:p>
            <a:pPr indent="-371475" lvl="0" marL="371475" rtl="0" algn="l">
              <a:lnSpc>
                <a:spcPct val="110000"/>
              </a:lnSpc>
              <a:spcBef>
                <a:spcPts val="1100"/>
              </a:spcBef>
              <a:spcAft>
                <a:spcPts val="0"/>
              </a:spcAft>
              <a:buClr>
                <a:srgbClr val="63177C"/>
              </a:buClr>
              <a:buSzPts val="1540"/>
              <a:buFont typeface="Noto Sans Symbols"/>
              <a:buChar char="■"/>
            </a:pPr>
            <a:r>
              <a:rPr b="0" i="0" lang="en-US" sz="2200" u="none">
                <a:solidFill>
                  <a:schemeClr val="dk1"/>
                </a:solidFill>
                <a:latin typeface="Times New Roman"/>
                <a:ea typeface="Times New Roman"/>
                <a:cs typeface="Times New Roman"/>
                <a:sym typeface="Times New Roman"/>
              </a:rPr>
              <a:t>Field-Trường chỉ định cột nào sử dụng trong hàm. Trường có thể là text nằm trong dấu nháy kép là nhãn tên trường hay là số đại diện cho thứ tự cột ..</a:t>
            </a:r>
            <a:endParaRPr/>
          </a:p>
          <a:p>
            <a:pPr indent="-371475" lvl="0" marL="371475" rtl="0" algn="l">
              <a:lnSpc>
                <a:spcPct val="110000"/>
              </a:lnSpc>
              <a:spcBef>
                <a:spcPts val="1100"/>
              </a:spcBef>
              <a:spcAft>
                <a:spcPts val="0"/>
              </a:spcAft>
              <a:buClr>
                <a:srgbClr val="63177C"/>
              </a:buClr>
              <a:buSzPts val="1540"/>
              <a:buFont typeface="Noto Sans Symbols"/>
              <a:buChar char="■"/>
            </a:pPr>
            <a:r>
              <a:rPr b="0" i="0" lang="en-US" sz="2200" u="none">
                <a:solidFill>
                  <a:schemeClr val="dk1"/>
                </a:solidFill>
                <a:latin typeface="Times New Roman"/>
                <a:ea typeface="Times New Roman"/>
                <a:cs typeface="Times New Roman"/>
                <a:sym typeface="Times New Roman"/>
              </a:rPr>
              <a:t>Criteria tiêu chuẩn là vùng ô chứa điều kiện yêu cầu xác lập. Biến tiêu chuẩn có thể là khối nào thỏa mãn ít nhất dòng đầu khối tiêu chuẩn là các nhãn trường –Field và ô dưới nhãn chứa điều kiện tiêu chuẩn</a:t>
            </a:r>
            <a:endParaRPr/>
          </a:p>
        </p:txBody>
      </p:sp>
    </p:spTree>
  </p:cSld>
  <p:clrMapOvr>
    <a:masterClrMapping/>
  </p:clrMapOvr>
  <p:transition spd="slow">
    <p:fade thruBlk="1"/>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7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26" name="Google Shape;1426;p17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27" name="Google Shape;1427;p17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DCOUNT</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database</a:t>
            </a:r>
            <a:r>
              <a:rPr b="0" i="0" lang="en-US" sz="1900" u="none">
                <a:solidFill>
                  <a:schemeClr val="dk1"/>
                </a:solidFill>
                <a:latin typeface="Times New Roman"/>
                <a:ea typeface="Times New Roman"/>
                <a:cs typeface="Times New Roman"/>
                <a:sym typeface="Times New Roman"/>
              </a:rPr>
              <a:t>,field,</a:t>
            </a:r>
            <a:r>
              <a:rPr b="1" i="0" lang="en-US" sz="1900" u="none">
                <a:solidFill>
                  <a:schemeClr val="dk1"/>
                </a:solidFill>
                <a:latin typeface="Times New Roman"/>
                <a:ea typeface="Times New Roman"/>
                <a:cs typeface="Times New Roman"/>
                <a:sym typeface="Times New Roman"/>
              </a:rPr>
              <a:t>criteria</a:t>
            </a:r>
            <a:r>
              <a:rPr b="0" i="0" lang="en-US" sz="19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p:txBody>
      </p:sp>
    </p:spTree>
  </p:cSld>
  <p:clrMapOvr>
    <a:masterClrMapping/>
  </p:clrMapOvr>
  <p:transition spd="slow">
    <p:fade thruBlk="1"/>
  </p:transition>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17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33" name="Google Shape;1433;p17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34" name="Google Shape;1434;p17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DCOUNTA</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database</a:t>
            </a:r>
            <a:r>
              <a:rPr b="0" i="0" lang="en-US" sz="1900" u="none">
                <a:solidFill>
                  <a:schemeClr val="dk1"/>
                </a:solidFill>
                <a:latin typeface="Times New Roman"/>
                <a:ea typeface="Times New Roman"/>
                <a:cs typeface="Times New Roman"/>
                <a:sym typeface="Times New Roman"/>
              </a:rPr>
              <a:t>,field,</a:t>
            </a:r>
            <a:r>
              <a:rPr b="1" i="0" lang="en-US" sz="1900" u="none">
                <a:solidFill>
                  <a:schemeClr val="dk1"/>
                </a:solidFill>
                <a:latin typeface="Times New Roman"/>
                <a:ea typeface="Times New Roman"/>
                <a:cs typeface="Times New Roman"/>
                <a:sym typeface="Times New Roman"/>
              </a:rPr>
              <a:t>criteria</a:t>
            </a:r>
            <a:r>
              <a:rPr b="0" i="0" lang="en-US" sz="19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 </a:t>
            </a:r>
            <a:endParaRPr/>
          </a:p>
        </p:txBody>
      </p:sp>
    </p:spTree>
  </p:cSld>
  <p:clrMapOvr>
    <a:masterClrMapping/>
  </p:clrMapOvr>
  <p:transition spd="slow">
    <p:fade thruBlk="1"/>
  </p:transition>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7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40" name="Google Shape;1440;p17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41" name="Google Shape;1441;p17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190"/>
              <a:buFont typeface="Noto Sans Symbols"/>
              <a:buChar char="■"/>
            </a:pPr>
            <a:r>
              <a:rPr b="1" i="0" lang="en-US" sz="1700" u="none">
                <a:solidFill>
                  <a:schemeClr val="dk1"/>
                </a:solidFill>
                <a:latin typeface="Times New Roman"/>
                <a:ea typeface="Times New Roman"/>
                <a:cs typeface="Times New Roman"/>
                <a:sym typeface="Times New Roman"/>
              </a:rPr>
              <a:t>DGET</a:t>
            </a:r>
            <a:r>
              <a:rPr b="0" i="0" lang="en-US" sz="1700" u="none">
                <a:solidFill>
                  <a:schemeClr val="dk1"/>
                </a:solidFill>
                <a:latin typeface="Times New Roman"/>
                <a:ea typeface="Times New Roman"/>
                <a:cs typeface="Times New Roman"/>
                <a:sym typeface="Times New Roman"/>
              </a:rPr>
              <a:t>(</a:t>
            </a:r>
            <a:r>
              <a:rPr b="1" i="0" lang="en-US" sz="1700" u="none">
                <a:solidFill>
                  <a:schemeClr val="dk1"/>
                </a:solidFill>
                <a:latin typeface="Times New Roman"/>
                <a:ea typeface="Times New Roman"/>
                <a:cs typeface="Times New Roman"/>
                <a:sym typeface="Times New Roman"/>
              </a:rPr>
              <a:t>database</a:t>
            </a:r>
            <a:r>
              <a:rPr b="0" i="0" lang="en-US" sz="1700" u="none">
                <a:solidFill>
                  <a:schemeClr val="dk1"/>
                </a:solidFill>
                <a:latin typeface="Times New Roman"/>
                <a:ea typeface="Times New Roman"/>
                <a:cs typeface="Times New Roman"/>
                <a:sym typeface="Times New Roman"/>
              </a:rPr>
              <a:t>,</a:t>
            </a:r>
            <a:r>
              <a:rPr b="1" i="0" lang="en-US" sz="1700" u="none">
                <a:solidFill>
                  <a:schemeClr val="dk1"/>
                </a:solidFill>
                <a:latin typeface="Times New Roman"/>
                <a:ea typeface="Times New Roman"/>
                <a:cs typeface="Times New Roman"/>
                <a:sym typeface="Times New Roman"/>
              </a:rPr>
              <a:t>field</a:t>
            </a:r>
            <a:r>
              <a:rPr b="0" i="0" lang="en-US" sz="1700" u="none">
                <a:solidFill>
                  <a:schemeClr val="dk1"/>
                </a:solidFill>
                <a:latin typeface="Times New Roman"/>
                <a:ea typeface="Times New Roman"/>
                <a:cs typeface="Times New Roman"/>
                <a:sym typeface="Times New Roman"/>
              </a:rPr>
              <a:t>,</a:t>
            </a:r>
            <a:r>
              <a:rPr b="1" i="0" lang="en-US" sz="1700" u="none">
                <a:solidFill>
                  <a:schemeClr val="dk1"/>
                </a:solidFill>
                <a:latin typeface="Times New Roman"/>
                <a:ea typeface="Times New Roman"/>
                <a:cs typeface="Times New Roman"/>
                <a:sym typeface="Times New Roman"/>
              </a:rPr>
              <a:t>criteria</a:t>
            </a:r>
            <a:r>
              <a:rPr b="0" i="0" lang="en-US" sz="17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850"/>
              </a:spcBef>
              <a:spcAft>
                <a:spcPts val="0"/>
              </a:spcAft>
              <a:buClr>
                <a:srgbClr val="63177C"/>
              </a:buClr>
              <a:buSzPts val="1190"/>
              <a:buFont typeface="Noto Sans Symbols"/>
              <a:buChar char="■"/>
            </a:pPr>
            <a:r>
              <a:rPr b="0" i="0" lang="en-US" sz="17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850"/>
              </a:spcBef>
              <a:spcAft>
                <a:spcPts val="0"/>
              </a:spcAft>
              <a:buClr>
                <a:srgbClr val="63177C"/>
              </a:buClr>
              <a:buSzPts val="1190"/>
              <a:buFont typeface="Noto Sans Symbols"/>
              <a:buChar char="■"/>
            </a:pPr>
            <a:r>
              <a:rPr b="0" i="0" lang="en-US" sz="17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850"/>
              </a:spcBef>
              <a:spcAft>
                <a:spcPts val="0"/>
              </a:spcAft>
              <a:buClr>
                <a:srgbClr val="63177C"/>
              </a:buClr>
              <a:buSzPts val="1190"/>
              <a:buFont typeface="Noto Sans Symbols"/>
              <a:buChar char="■"/>
            </a:pPr>
            <a:r>
              <a:rPr b="0" i="0" lang="en-US" sz="17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a:p>
            <a:pPr indent="-371475" lvl="0" marL="371475" rtl="0" algn="l">
              <a:lnSpc>
                <a:spcPct val="100000"/>
              </a:lnSpc>
              <a:spcBef>
                <a:spcPts val="850"/>
              </a:spcBef>
              <a:spcAft>
                <a:spcPts val="0"/>
              </a:spcAft>
              <a:buClr>
                <a:srgbClr val="63177C"/>
              </a:buClr>
              <a:buSzPts val="1190"/>
              <a:buFont typeface="Noto Sans Symbols"/>
              <a:buChar char="■"/>
            </a:pPr>
            <a:r>
              <a:rPr b="1" i="0" lang="en-US" sz="1700" u="none">
                <a:solidFill>
                  <a:schemeClr val="dk1"/>
                </a:solidFill>
                <a:latin typeface="Times New Roman"/>
                <a:ea typeface="Times New Roman"/>
                <a:cs typeface="Times New Roman"/>
                <a:sym typeface="Times New Roman"/>
              </a:rPr>
              <a:t>Remarks</a:t>
            </a:r>
            <a:endParaRPr/>
          </a:p>
          <a:p>
            <a:pPr indent="-371475" lvl="0" marL="371475" rtl="0" algn="l">
              <a:lnSpc>
                <a:spcPct val="100000"/>
              </a:lnSpc>
              <a:spcBef>
                <a:spcPts val="850"/>
              </a:spcBef>
              <a:spcAft>
                <a:spcPts val="0"/>
              </a:spcAft>
              <a:buClr>
                <a:srgbClr val="63177C"/>
              </a:buClr>
              <a:buSzPts val="1190"/>
              <a:buFont typeface="Noto Sans Symbols"/>
              <a:buChar char="■"/>
            </a:pPr>
            <a:r>
              <a:rPr b="0" i="0" lang="en-US" sz="1700" u="none">
                <a:solidFill>
                  <a:schemeClr val="dk1"/>
                </a:solidFill>
                <a:latin typeface="Times New Roman"/>
                <a:ea typeface="Times New Roman"/>
                <a:cs typeface="Times New Roman"/>
                <a:sym typeface="Times New Roman"/>
              </a:rPr>
              <a:t>If no record matches the criteria, DGET returns the #VALUE! error value. </a:t>
            </a:r>
            <a:endParaRPr/>
          </a:p>
          <a:p>
            <a:pPr indent="-371475" lvl="0" marL="371475" rtl="0" algn="l">
              <a:lnSpc>
                <a:spcPct val="100000"/>
              </a:lnSpc>
              <a:spcBef>
                <a:spcPts val="850"/>
              </a:spcBef>
              <a:spcAft>
                <a:spcPts val="0"/>
              </a:spcAft>
              <a:buClr>
                <a:srgbClr val="63177C"/>
              </a:buClr>
              <a:buSzPts val="1190"/>
              <a:buFont typeface="Noto Sans Symbols"/>
              <a:buChar char="■"/>
            </a:pPr>
            <a:r>
              <a:rPr b="0" i="0" lang="en-US" sz="1700" u="none">
                <a:solidFill>
                  <a:schemeClr val="dk1"/>
                </a:solidFill>
                <a:latin typeface="Times New Roman"/>
                <a:ea typeface="Times New Roman"/>
                <a:cs typeface="Times New Roman"/>
                <a:sym typeface="Times New Roman"/>
              </a:rPr>
              <a:t>If more than one record matches the criteria, DGET returns the #NUM! error value</a:t>
            </a:r>
            <a:endParaRPr/>
          </a:p>
          <a:p>
            <a:pPr indent="-295910" lvl="0" marL="371475" rtl="0" algn="l">
              <a:spcBef>
                <a:spcPts val="850"/>
              </a:spcBef>
              <a:spcAft>
                <a:spcPts val="0"/>
              </a:spcAft>
              <a:buSzPts val="1190"/>
              <a:buNone/>
            </a:pPr>
            <a:r>
              <a:t/>
            </a:r>
            <a:endParaRPr b="0" i="0" sz="17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17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47" name="Google Shape;1447;p17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48" name="Google Shape;1448;p17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DMAX(database,field,criteria)</a:t>
            </a:r>
            <a:endParaRPr/>
          </a:p>
          <a:p>
            <a:pPr indent="-371475" lvl="0" marL="371475" rtl="0" algn="l">
              <a:lnSpc>
                <a:spcPct val="100000"/>
              </a:lnSpc>
              <a:spcBef>
                <a:spcPts val="95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p:txBody>
      </p:sp>
    </p:spTree>
  </p:cSld>
  <p:clrMapOvr>
    <a:masterClrMapping/>
  </p:clrMapOvr>
  <p:transition spd="slow">
    <p:fade thruBlk="1"/>
  </p:transition>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7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54" name="Google Shape;1454;p17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55" name="Google Shape;1455;p17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DMIN</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database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field</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criteria</a:t>
            </a:r>
            <a:r>
              <a:rPr b="0" i="0" lang="en-US" sz="19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57" name="Google Shape;257;p34"/>
          <p:cNvSpPr txBox="1"/>
          <p:nvPr>
            <p:ph idx="1" type="body"/>
          </p:nvPr>
        </p:nvSpPr>
        <p:spPr>
          <a:xfrm>
            <a:off x="522287" y="1155700"/>
            <a:ext cx="9396412" cy="35702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Đóng bảng tính</a:t>
            </a:r>
            <a:endParaRPr/>
          </a:p>
          <a:p>
            <a:pPr indent="-309562" lvl="1" marL="803275" rtl="0" algn="l">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Nhắp chuột vào thực đơn lệnh </a:t>
            </a:r>
            <a:r>
              <a:rPr b="1" i="0" lang="en-US" sz="2600" u="none">
                <a:solidFill>
                  <a:schemeClr val="dk1"/>
                </a:solidFill>
                <a:latin typeface="Times New Roman"/>
                <a:ea typeface="Times New Roman"/>
                <a:cs typeface="Times New Roman"/>
                <a:sym typeface="Times New Roman"/>
              </a:rPr>
              <a:t>File</a:t>
            </a:r>
            <a:r>
              <a:rPr b="0"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Times New Roman"/>
                <a:ea typeface="Times New Roman"/>
                <a:cs typeface="Times New Roman"/>
                <a:sym typeface="Times New Roman"/>
              </a:rPr>
              <a:t>🡪 Close</a:t>
            </a:r>
            <a:endParaRPr b="1" i="0" sz="26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Đóng chương trình MS-Excel</a:t>
            </a:r>
            <a:endParaRPr/>
          </a:p>
          <a:p>
            <a:pPr indent="-309562" lvl="1" marL="803275" rtl="0" algn="l">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C1: Ấn tổ hợp phím Alt+F4</a:t>
            </a:r>
            <a:endParaRPr/>
          </a:p>
          <a:p>
            <a:pPr indent="-309562" lvl="1" marL="803275" rtl="0" algn="just">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C2: Kích chuột vào nút Close       ở góc trên cùng bên phải cửa sổ làm việc của PowerPoint.</a:t>
            </a:r>
            <a:endParaRPr/>
          </a:p>
          <a:p>
            <a:pPr indent="-309562" lvl="1" marL="803275" rtl="0" algn="just">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C3: Vào menu File</a:t>
            </a:r>
            <a:r>
              <a:rPr b="1"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Times New Roman"/>
                <a:ea typeface="Times New Roman"/>
                <a:cs typeface="Times New Roman"/>
                <a:sym typeface="Times New Roman"/>
              </a:rPr>
              <a:t>Exit</a:t>
            </a:r>
            <a:endParaRPr/>
          </a:p>
          <a:p>
            <a:pPr indent="-193992" lvl="1" marL="803275" rtl="0" algn="l">
              <a:lnSpc>
                <a:spcPct val="100000"/>
              </a:lnSpc>
              <a:spcBef>
                <a:spcPts val="1300"/>
              </a:spcBef>
              <a:spcAft>
                <a:spcPts val="0"/>
              </a:spcAft>
              <a:buClr>
                <a:srgbClr val="FAA61A"/>
              </a:buClr>
              <a:buSzPts val="1820"/>
              <a:buFont typeface="Noto Sans Symbols"/>
              <a:buNone/>
            </a:pPr>
            <a:r>
              <a:t/>
            </a:r>
            <a:endParaRPr b="0" i="0" sz="2600" u="none">
              <a:solidFill>
                <a:schemeClr val="dk1"/>
              </a:solidFill>
              <a:latin typeface="Times New Roman"/>
              <a:ea typeface="Times New Roman"/>
              <a:cs typeface="Times New Roman"/>
              <a:sym typeface="Times New Roman"/>
            </a:endParaRPr>
          </a:p>
          <a:p>
            <a:pPr indent="-193992" lvl="1" marL="803275" rtl="0" algn="l">
              <a:lnSpc>
                <a:spcPct val="100000"/>
              </a:lnSpc>
              <a:spcBef>
                <a:spcPts val="1300"/>
              </a:spcBef>
              <a:spcAft>
                <a:spcPts val="0"/>
              </a:spcAft>
              <a:buClr>
                <a:srgbClr val="FAA61A"/>
              </a:buClr>
              <a:buSzPts val="1820"/>
              <a:buFont typeface="Noto Sans Symbols"/>
              <a:buNone/>
            </a:pPr>
            <a:r>
              <a:t/>
            </a:r>
            <a:endParaRPr b="0" i="0" sz="2600" u="none">
              <a:solidFill>
                <a:schemeClr val="dk1"/>
              </a:solidFill>
              <a:latin typeface="Times New Roman"/>
              <a:ea typeface="Times New Roman"/>
              <a:cs typeface="Times New Roman"/>
              <a:sym typeface="Times New Roman"/>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
        <p:nvSpPr>
          <p:cNvPr id="258" name="Google Shape;258;p34"/>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59" name="Google Shape;259;p34"/>
          <p:cNvSpPr txBox="1"/>
          <p:nvPr/>
        </p:nvSpPr>
        <p:spPr>
          <a:xfrm>
            <a:off x="5095875"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60" name="Google Shape;260;p34"/>
          <p:cNvSpPr txBox="1"/>
          <p:nvPr/>
        </p:nvSpPr>
        <p:spPr>
          <a:xfrm>
            <a:off x="5133975" y="335280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261" name="Google Shape;261;p34"/>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pic>
        <p:nvPicPr>
          <p:cNvPr descr="Close" id="262" name="Google Shape;262;p34"/>
          <p:cNvPicPr preferRelativeResize="0"/>
          <p:nvPr/>
        </p:nvPicPr>
        <p:blipFill rotWithShape="1">
          <a:blip r:embed="rId3">
            <a:alphaModFix/>
          </a:blip>
          <a:srcRect b="0" l="0" r="0" t="0"/>
          <a:stretch/>
        </p:blipFill>
        <p:spPr>
          <a:xfrm>
            <a:off x="6091237" y="3276600"/>
            <a:ext cx="434975" cy="300037"/>
          </a:xfrm>
          <a:prstGeom prst="rect">
            <a:avLst/>
          </a:prstGeom>
          <a:noFill/>
          <a:ln>
            <a:noFill/>
          </a:ln>
        </p:spPr>
      </p:pic>
      <p:pic>
        <p:nvPicPr>
          <p:cNvPr id="263" name="Google Shape;263;p34"/>
          <p:cNvPicPr preferRelativeResize="0"/>
          <p:nvPr/>
        </p:nvPicPr>
        <p:blipFill rotWithShape="1">
          <a:blip r:embed="rId4">
            <a:alphaModFix/>
          </a:blip>
          <a:srcRect b="0" l="0" r="0" t="0"/>
          <a:stretch/>
        </p:blipFill>
        <p:spPr>
          <a:xfrm>
            <a:off x="6634162" y="5030787"/>
            <a:ext cx="3806825" cy="1095375"/>
          </a:xfrm>
          <a:prstGeom prst="rect">
            <a:avLst/>
          </a:prstGeom>
          <a:noFill/>
          <a:ln>
            <a:noFill/>
          </a:ln>
        </p:spPr>
      </p:pic>
      <p:sp>
        <p:nvSpPr>
          <p:cNvPr id="264" name="Google Shape;264;p34"/>
          <p:cNvSpPr txBox="1"/>
          <p:nvPr/>
        </p:nvSpPr>
        <p:spPr>
          <a:xfrm>
            <a:off x="268287" y="5105400"/>
            <a:ext cx="6248400" cy="1793875"/>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FF0000"/>
              </a:buClr>
              <a:buSzPts val="2200"/>
              <a:buFont typeface="Tahoma"/>
              <a:buNone/>
            </a:pPr>
            <a:r>
              <a:rPr b="0" i="1" lang="en-US" sz="2200" u="sng">
                <a:solidFill>
                  <a:srgbClr val="FF0000"/>
                </a:solidFill>
                <a:latin typeface="Tahoma"/>
                <a:ea typeface="Tahoma"/>
                <a:cs typeface="Tahoma"/>
                <a:sym typeface="Tahoma"/>
              </a:rPr>
              <a:t>Nếu chưa ghi tệp vào ổ đĩa</a:t>
            </a:r>
            <a:r>
              <a:rPr b="0" i="1" lang="en-US" sz="2200" u="none">
                <a:solidFill>
                  <a:srgbClr val="FF0000"/>
                </a:solidFill>
                <a:latin typeface="Tahoma"/>
                <a:ea typeface="Tahoma"/>
                <a:cs typeface="Tahoma"/>
                <a:sym typeface="Tahoma"/>
              </a:rPr>
              <a:t> thì xuất hiện 1 Message Box, chọn:</a:t>
            </a:r>
            <a:endParaRPr/>
          </a:p>
          <a:p>
            <a:pPr indent="0" lvl="1" marL="457200" marR="0" rtl="0" algn="l">
              <a:lnSpc>
                <a:spcPct val="100000"/>
              </a:lnSpc>
              <a:spcBef>
                <a:spcPts val="0"/>
              </a:spcBef>
              <a:spcAft>
                <a:spcPts val="0"/>
              </a:spcAft>
              <a:buClr>
                <a:srgbClr val="FF0000"/>
              </a:buClr>
              <a:buSzPts val="2200"/>
              <a:buFont typeface="Tahoma"/>
              <a:buNone/>
            </a:pPr>
            <a:r>
              <a:rPr b="0" i="1" lang="en-US" sz="2200" u="none" cap="none" strike="noStrike">
                <a:solidFill>
                  <a:srgbClr val="FF0000"/>
                </a:solidFill>
                <a:latin typeface="Tahoma"/>
                <a:ea typeface="Tahoma"/>
                <a:cs typeface="Tahoma"/>
                <a:sym typeface="Tahoma"/>
              </a:rPr>
              <a:t>Yes: ghi tệp trước khi thoát,</a:t>
            </a:r>
            <a:endParaRPr/>
          </a:p>
          <a:p>
            <a:pPr indent="0" lvl="1" marL="457200" marR="0" rtl="0" algn="l">
              <a:lnSpc>
                <a:spcPct val="100000"/>
              </a:lnSpc>
              <a:spcBef>
                <a:spcPts val="0"/>
              </a:spcBef>
              <a:spcAft>
                <a:spcPts val="0"/>
              </a:spcAft>
              <a:buClr>
                <a:srgbClr val="FF0000"/>
              </a:buClr>
              <a:buSzPts val="2200"/>
              <a:buFont typeface="Tahoma"/>
              <a:buNone/>
            </a:pPr>
            <a:r>
              <a:rPr b="0" i="1" lang="en-US" sz="2200" u="none" cap="none" strike="noStrike">
                <a:solidFill>
                  <a:srgbClr val="FF0000"/>
                </a:solidFill>
                <a:latin typeface="Tahoma"/>
                <a:ea typeface="Tahoma"/>
                <a:cs typeface="Tahoma"/>
                <a:sym typeface="Tahoma"/>
              </a:rPr>
              <a:t>No:  thoát không ghi tệp,</a:t>
            </a:r>
            <a:endParaRPr/>
          </a:p>
          <a:p>
            <a:pPr indent="0" lvl="1" marL="457200" marR="0" rtl="0" algn="l">
              <a:lnSpc>
                <a:spcPct val="100000"/>
              </a:lnSpc>
              <a:spcBef>
                <a:spcPts val="0"/>
              </a:spcBef>
              <a:spcAft>
                <a:spcPts val="0"/>
              </a:spcAft>
              <a:buClr>
                <a:srgbClr val="FF0000"/>
              </a:buClr>
              <a:buSzPts val="2200"/>
              <a:buFont typeface="Tahoma"/>
              <a:buNone/>
            </a:pPr>
            <a:r>
              <a:rPr b="0" i="1" lang="en-US" sz="2200" u="none" cap="none" strike="noStrike">
                <a:solidFill>
                  <a:srgbClr val="FF0000"/>
                </a:solidFill>
                <a:latin typeface="Tahoma"/>
                <a:ea typeface="Tahoma"/>
                <a:cs typeface="Tahoma"/>
                <a:sym typeface="Tahoma"/>
              </a:rPr>
              <a:t>Cancel: huỷ lệnh thoát.</a:t>
            </a:r>
            <a:endParaRPr/>
          </a:p>
        </p:txBody>
      </p:sp>
    </p:spTree>
  </p:cSld>
  <p:clrMapOvr>
    <a:masterClrMapping/>
  </p:clrMapOvr>
  <p:transition spd="slow">
    <p:fade thruBlk="1"/>
  </p:transition>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7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61" name="Google Shape;1461;p17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cơ sở dữ liệu</a:t>
            </a:r>
            <a:endParaRPr/>
          </a:p>
        </p:txBody>
      </p:sp>
      <p:sp>
        <p:nvSpPr>
          <p:cNvPr id="1462" name="Google Shape;1462;p17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DPRODUCT</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database</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field</a:t>
            </a:r>
            <a:r>
              <a:rPr b="0" i="0" lang="en-US" sz="1900" u="none">
                <a:solidFill>
                  <a:schemeClr val="dk1"/>
                </a:solidFill>
                <a:latin typeface="Times New Roman"/>
                <a:ea typeface="Times New Roman"/>
                <a:cs typeface="Times New Roman"/>
                <a:sym typeface="Times New Roman"/>
              </a:rPr>
              <a:t>,</a:t>
            </a:r>
            <a:r>
              <a:rPr b="1" i="0" lang="en-US" sz="1900" u="none">
                <a:solidFill>
                  <a:schemeClr val="dk1"/>
                </a:solidFill>
                <a:latin typeface="Times New Roman"/>
                <a:ea typeface="Times New Roman"/>
                <a:cs typeface="Times New Roman"/>
                <a:sym typeface="Times New Roman"/>
              </a:rPr>
              <a:t>criteria</a:t>
            </a:r>
            <a:r>
              <a:rPr b="0" i="0" lang="en-US" sz="1900" u="none">
                <a:solidFill>
                  <a:schemeClr val="dk1"/>
                </a:solidFill>
                <a:latin typeface="Times New Roman"/>
                <a:ea typeface="Times New Roman"/>
                <a:cs typeface="Times New Roman"/>
                <a:sym typeface="Times New Roman"/>
              </a:rPr>
              <a:t>)</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Database    is the range of cells that makes up the list or database. A database is a list of related data in which rows of related information are records, and columns of data are fields. The first row of the list contains labels for each column.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Field    indicates which column is used in the function. Field can be given as text with the column label enclosed between double quotation marks, such as "Age" or "Yield," or as a number that represents the position of the column within the list: 1 for the first column, 2 for the second column, and so on.</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Criteria    is the range of cells that contains the conditions you specify. You can use any range for the criteria argument, as long as it includes at least one column label and at least one cell below the column label for specifying a condition for the column.</a:t>
            </a:r>
            <a:endParaRPr/>
          </a:p>
        </p:txBody>
      </p:sp>
    </p:spTree>
  </p:cSld>
  <p:clrMapOvr>
    <a:masterClrMapping/>
  </p:clrMapOvr>
  <p:transition spd="slow">
    <p:fade thruBlk="1"/>
  </p:transition>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17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68" name="Google Shape;1468;p17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Thông tin</a:t>
            </a:r>
            <a:endParaRPr/>
          </a:p>
        </p:txBody>
      </p:sp>
      <p:sp>
        <p:nvSpPr>
          <p:cNvPr id="1469" name="Google Shape;1469;p17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ISBLANK</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ISERR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ISERROR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ISLOGICAL</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ISNA</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ISNONTEXT</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ISNUMBER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ISREF</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ISTEXT</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8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75" name="Google Shape;1475;p18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Thông tin</a:t>
            </a:r>
            <a:endParaRPr/>
          </a:p>
        </p:txBody>
      </p:sp>
      <p:sp>
        <p:nvSpPr>
          <p:cNvPr id="1476" name="Google Shape;1476;p18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ISBLANK</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ISERR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ISERROR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ISLOGICAL</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ISNA</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ISNONTEXT</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ISNUMBER</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ISREF</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br>
              <a:rPr b="0" i="0" lang="en-US" sz="2600" u="none">
                <a:solidFill>
                  <a:schemeClr val="dk1"/>
                </a:solidFill>
                <a:latin typeface="Times New Roman"/>
                <a:ea typeface="Times New Roman"/>
                <a:cs typeface="Times New Roman"/>
                <a:sym typeface="Times New Roman"/>
              </a:rPr>
            </a:br>
            <a:r>
              <a:rPr b="1" i="0" lang="en-US" sz="2600" u="none">
                <a:solidFill>
                  <a:schemeClr val="dk1"/>
                </a:solidFill>
                <a:latin typeface="Times New Roman"/>
                <a:ea typeface="Times New Roman"/>
                <a:cs typeface="Times New Roman"/>
                <a:sym typeface="Times New Roman"/>
              </a:rPr>
              <a:t>ISTEXT</a:t>
            </a:r>
            <a:r>
              <a:rPr b="0"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Times New Roman"/>
                <a:ea typeface="Times New Roman"/>
                <a:cs typeface="Times New Roman"/>
                <a:sym typeface="Times New Roman"/>
              </a:rPr>
              <a:t>value</a:t>
            </a:r>
            <a:r>
              <a:rPr b="0" i="0" lang="en-US" sz="26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8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82" name="Google Shape;1482;p18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Hàm Thông tin</a:t>
            </a:r>
            <a:endParaRPr/>
          </a:p>
        </p:txBody>
      </p:sp>
      <p:sp>
        <p:nvSpPr>
          <p:cNvPr id="1483" name="Google Shape;1483;p18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Value    is the value you want tested. Value can be a blank (empty cell), error, logical, text, number, or reference value, or a name referring to any of these, that you want to test.</a:t>
            </a:r>
            <a:endParaRPr/>
          </a:p>
          <a:p>
            <a:pPr indent="-371475" lvl="0" marL="371475" rtl="0" algn="l">
              <a:lnSpc>
                <a:spcPct val="100000"/>
              </a:lnSpc>
              <a:spcBef>
                <a:spcPts val="950"/>
              </a:spcBef>
              <a:spcAft>
                <a:spcPts val="0"/>
              </a:spcAft>
              <a:buClr>
                <a:srgbClr val="63177C"/>
              </a:buClr>
              <a:buSzPts val="1330"/>
              <a:buFont typeface="Noto Sans Symbols"/>
              <a:buChar char="■"/>
            </a:pPr>
            <a:r>
              <a:rPr b="1" i="0" lang="en-US" sz="1900" u="none">
                <a:solidFill>
                  <a:schemeClr val="dk1"/>
                </a:solidFill>
                <a:latin typeface="Times New Roman"/>
                <a:ea typeface="Times New Roman"/>
                <a:cs typeface="Times New Roman"/>
                <a:sym typeface="Times New Roman"/>
              </a:rPr>
              <a:t>FunctionReturns TRUE if</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ISBLANKValue refers to an empty cell.</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ISERRValue refers to any error value except #N/A.</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ISERRORValue refers to any error value (#N/A, #VALUE!, #REF!, #DIV/0!, #NUM!, #NAME?, or #NULL!).</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ISLOGICALValue refers to a logical value.</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ISNAValue refers to the #N/A (value not available) error value.</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ISNONTEXTValue refers to any item that is not text. (Note that this function returns TRUE if value refers to a blank cell.)</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ISNUMBERValue refers to a number.</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ISREFValue refers to a reference.</a:t>
            </a:r>
            <a:endParaRPr/>
          </a:p>
          <a:p>
            <a:pPr indent="-371475" lvl="0" marL="371475" rtl="0" algn="l">
              <a:lnSpc>
                <a:spcPct val="100000"/>
              </a:lnSpc>
              <a:spcBef>
                <a:spcPts val="950"/>
              </a:spcBef>
              <a:spcAft>
                <a:spcPts val="0"/>
              </a:spcAft>
              <a:buClr>
                <a:srgbClr val="63177C"/>
              </a:buClr>
              <a:buSzPts val="1330"/>
              <a:buFont typeface="Noto Sans Symbols"/>
              <a:buChar char="■"/>
            </a:pPr>
            <a:r>
              <a:rPr b="0" i="0" lang="en-US" sz="1900" u="none">
                <a:solidFill>
                  <a:schemeClr val="dk1"/>
                </a:solidFill>
                <a:latin typeface="Times New Roman"/>
                <a:ea typeface="Times New Roman"/>
                <a:cs typeface="Times New Roman"/>
                <a:sym typeface="Times New Roman"/>
              </a:rPr>
              <a:t>ISTEXTValue refers to text.</a:t>
            </a:r>
            <a:endParaRPr/>
          </a:p>
        </p:txBody>
      </p:sp>
    </p:spTree>
  </p:cSld>
  <p:clrMapOvr>
    <a:masterClrMapping/>
  </p:clrMapOvr>
  <p:transition spd="slow">
    <p:fade thruBlk="1"/>
  </p:transition>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18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89" name="Google Shape;1489;p18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Sử dụng Function Wizard</a:t>
            </a:r>
            <a:endParaRPr/>
          </a:p>
        </p:txBody>
      </p:sp>
      <p:sp>
        <p:nvSpPr>
          <p:cNvPr id="1490" name="Google Shape;1490;p182"/>
          <p:cNvSpPr txBox="1"/>
          <p:nvPr>
            <p:ph idx="1" type="body"/>
          </p:nvPr>
        </p:nvSpPr>
        <p:spPr>
          <a:xfrm>
            <a:off x="0" y="1524000"/>
            <a:ext cx="10440987" cy="4954587"/>
          </a:xfrm>
          <a:prstGeom prst="rect">
            <a:avLst/>
          </a:prstGeom>
          <a:noFill/>
          <a:ln>
            <a:noFill/>
          </a:ln>
        </p:spPr>
        <p:txBody>
          <a:bodyPr anchorCtr="0" anchor="t" bIns="49375" lIns="98750" spcFirstLastPara="1" rIns="98750" wrap="square" tIns="49375">
            <a:noAutofit/>
          </a:bodyPr>
          <a:lstStyle/>
          <a:p>
            <a:pPr indent="-658812" lvl="0" marL="658812"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ô cần nhập hàm</a:t>
            </a:r>
            <a:endParaRPr/>
          </a:p>
          <a:p>
            <a:pPr indent="-658812" lvl="0" marL="658812" rtl="0" algn="l">
              <a:lnSpc>
                <a:spcPct val="11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Kích nút </a:t>
            </a:r>
            <a:r>
              <a:rPr b="1" i="0" lang="en-US" sz="2600" u="none">
                <a:solidFill>
                  <a:schemeClr val="dk1"/>
                </a:solidFill>
                <a:latin typeface="Times New Roman"/>
                <a:ea typeface="Times New Roman"/>
                <a:cs typeface="Times New Roman"/>
                <a:sym typeface="Times New Roman"/>
              </a:rPr>
              <a:t>Insert Function </a:t>
            </a:r>
            <a:r>
              <a:rPr b="0" i="0" lang="en-US" sz="2600" u="none">
                <a:solidFill>
                  <a:schemeClr val="dk1"/>
                </a:solidFill>
                <a:latin typeface="Times New Roman"/>
                <a:ea typeface="Times New Roman"/>
                <a:cs typeface="Times New Roman"/>
                <a:sym typeface="Times New Roman"/>
              </a:rPr>
              <a:t>(Hay chọn lệnh </a:t>
            </a:r>
            <a:r>
              <a:rPr b="1" i="0" lang="en-US" sz="2600" u="none">
                <a:solidFill>
                  <a:schemeClr val="dk1"/>
                </a:solidFill>
                <a:latin typeface="Times New Roman"/>
                <a:ea typeface="Times New Roman"/>
                <a:cs typeface="Times New Roman"/>
                <a:sym typeface="Times New Roman"/>
              </a:rPr>
              <a:t>Insert/Function</a:t>
            </a:r>
            <a:r>
              <a:rPr b="0" i="0" lang="en-US" sz="2600" u="none">
                <a:solidFill>
                  <a:schemeClr val="dk1"/>
                </a:solidFill>
                <a:latin typeface="Times New Roman"/>
                <a:ea typeface="Times New Roman"/>
                <a:cs typeface="Times New Roman"/>
                <a:sym typeface="Times New Roman"/>
              </a:rPr>
              <a:t>) </a:t>
            </a:r>
            <a:endParaRPr/>
          </a:p>
          <a:p>
            <a:pPr indent="-658812" lvl="0" marL="658812" rtl="0" algn="l">
              <a:lnSpc>
                <a:spcPct val="11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Trong hộp thoại </a:t>
            </a:r>
            <a:r>
              <a:rPr b="1" i="0" lang="en-US" sz="2600" u="none">
                <a:solidFill>
                  <a:schemeClr val="dk1"/>
                </a:solidFill>
                <a:latin typeface="Times New Roman"/>
                <a:ea typeface="Times New Roman"/>
                <a:cs typeface="Times New Roman"/>
                <a:sym typeface="Times New Roman"/>
              </a:rPr>
              <a:t>Insert Function</a:t>
            </a:r>
            <a:r>
              <a:rPr b="0" i="0" lang="en-US" sz="2600" u="none">
                <a:solidFill>
                  <a:schemeClr val="dk1"/>
                </a:solidFill>
                <a:latin typeface="Times New Roman"/>
                <a:ea typeface="Times New Roman"/>
                <a:cs typeface="Times New Roman"/>
                <a:sym typeface="Times New Roman"/>
              </a:rPr>
              <a:t>, chọn </a:t>
            </a:r>
            <a:r>
              <a:rPr b="1" i="0" lang="en-US" sz="2600" u="none">
                <a:solidFill>
                  <a:schemeClr val="dk1"/>
                </a:solidFill>
                <a:latin typeface="Times New Roman"/>
                <a:ea typeface="Times New Roman"/>
                <a:cs typeface="Times New Roman"/>
                <a:sym typeface="Times New Roman"/>
              </a:rPr>
              <a:t>All</a:t>
            </a:r>
            <a:r>
              <a:rPr b="0" i="0" lang="en-US" sz="2600" u="none">
                <a:solidFill>
                  <a:schemeClr val="dk1"/>
                </a:solidFill>
                <a:latin typeface="Times New Roman"/>
                <a:ea typeface="Times New Roman"/>
                <a:cs typeface="Times New Roman"/>
                <a:sym typeface="Times New Roman"/>
              </a:rPr>
              <a:t> ở hộp danh sách </a:t>
            </a:r>
            <a:r>
              <a:rPr b="1" i="0" lang="en-US" sz="2600" u="none">
                <a:solidFill>
                  <a:schemeClr val="dk1"/>
                </a:solidFill>
                <a:latin typeface="Times New Roman"/>
                <a:ea typeface="Times New Roman"/>
                <a:cs typeface="Times New Roman"/>
                <a:sym typeface="Times New Roman"/>
              </a:rPr>
              <a:t>Function Category</a:t>
            </a:r>
            <a:endParaRPr/>
          </a:p>
          <a:p>
            <a:pPr indent="-658812" lvl="0" marL="658812" rtl="0" algn="l">
              <a:lnSpc>
                <a:spcPct val="11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Kích sang hộp </a:t>
            </a:r>
            <a:r>
              <a:rPr b="1" i="0" lang="en-US" sz="2600" u="none">
                <a:solidFill>
                  <a:schemeClr val="dk1"/>
                </a:solidFill>
                <a:latin typeface="Times New Roman"/>
                <a:ea typeface="Times New Roman"/>
                <a:cs typeface="Times New Roman"/>
                <a:sym typeface="Times New Roman"/>
              </a:rPr>
              <a:t>Function Name</a:t>
            </a:r>
            <a:r>
              <a:rPr b="0" i="0" lang="en-US" sz="2600" u="none">
                <a:solidFill>
                  <a:schemeClr val="dk1"/>
                </a:solidFill>
                <a:latin typeface="Times New Roman"/>
                <a:ea typeface="Times New Roman"/>
                <a:cs typeface="Times New Roman"/>
                <a:sym typeface="Times New Roman"/>
              </a:rPr>
              <a:t>, nhấn ký tự đầu tiên của tên hàm để di chuyển nhanh trong hộp. Chọn hàm cần dùng. Chọn </a:t>
            </a:r>
            <a:r>
              <a:rPr b="1" i="0" lang="en-US" sz="2600" u="none">
                <a:solidFill>
                  <a:schemeClr val="dk1"/>
                </a:solidFill>
                <a:latin typeface="Times New Roman"/>
                <a:ea typeface="Times New Roman"/>
                <a:cs typeface="Times New Roman"/>
                <a:sym typeface="Times New Roman"/>
              </a:rPr>
              <a:t>OK</a:t>
            </a:r>
            <a:endParaRPr/>
          </a:p>
        </p:txBody>
      </p:sp>
    </p:spTree>
  </p:cSld>
  <p:clrMapOvr>
    <a:masterClrMapping/>
  </p:clrMapOvr>
  <p:transition spd="slow">
    <p:fade thruBlk="1"/>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18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96" name="Google Shape;1496;p18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Sử dụng Function Wizard</a:t>
            </a:r>
            <a:endParaRPr/>
          </a:p>
        </p:txBody>
      </p:sp>
      <p:sp>
        <p:nvSpPr>
          <p:cNvPr id="1497" name="Google Shape;1497;p183"/>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658812" lvl="0" marL="658812"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các đối số vào các hộp </a:t>
            </a:r>
            <a:r>
              <a:rPr b="1" i="0" lang="en-US" sz="2600" u="none">
                <a:solidFill>
                  <a:schemeClr val="dk1"/>
                </a:solidFill>
                <a:latin typeface="Times New Roman"/>
                <a:ea typeface="Times New Roman"/>
                <a:cs typeface="Times New Roman"/>
                <a:sym typeface="Times New Roman"/>
              </a:rPr>
              <a:t>Text Box</a:t>
            </a:r>
            <a:r>
              <a:rPr b="0" i="0" lang="en-US" sz="2600" u="none">
                <a:solidFill>
                  <a:schemeClr val="dk1"/>
                </a:solidFill>
                <a:latin typeface="Times New Roman"/>
                <a:ea typeface="Times New Roman"/>
                <a:cs typeface="Times New Roman"/>
                <a:sym typeface="Times New Roman"/>
              </a:rPr>
              <a:t>. Nếu đối số có dạng địa chỉ ô hay địa chỉ vùng thì ta có thể dùng chuột để kích tại ô địa chỉ hoặc quét khối vùng địa chỉ để nhập.</a:t>
            </a:r>
            <a:endParaRPr/>
          </a:p>
          <a:p>
            <a:pPr indent="-658812" lvl="0" marL="658812"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Nếu một đối số lại là một </a:t>
            </a:r>
            <a:r>
              <a:rPr b="1" i="0" lang="en-US" sz="2600" u="none">
                <a:solidFill>
                  <a:schemeClr val="dk1"/>
                </a:solidFill>
                <a:latin typeface="Times New Roman"/>
                <a:ea typeface="Times New Roman"/>
                <a:cs typeface="Times New Roman"/>
                <a:sym typeface="Times New Roman"/>
              </a:rPr>
              <a:t>Function</a:t>
            </a:r>
            <a:r>
              <a:rPr b="0" i="0" lang="en-US" sz="2600" u="none">
                <a:solidFill>
                  <a:schemeClr val="dk1"/>
                </a:solidFill>
                <a:latin typeface="Times New Roman"/>
                <a:ea typeface="Times New Roman"/>
                <a:cs typeface="Times New Roman"/>
                <a:sym typeface="Times New Roman"/>
              </a:rPr>
              <a:t> mới, kích vào nút mũi tên ở vị trí của hộp </a:t>
            </a:r>
            <a:r>
              <a:rPr b="1" i="0" lang="en-US" sz="2600" u="none">
                <a:solidFill>
                  <a:schemeClr val="dk1"/>
                </a:solidFill>
                <a:latin typeface="Times New Roman"/>
                <a:ea typeface="Times New Roman"/>
                <a:cs typeface="Times New Roman"/>
                <a:sym typeface="Times New Roman"/>
              </a:rPr>
              <a:t>Name Box</a:t>
            </a:r>
            <a:r>
              <a:rPr b="0" i="0" lang="en-US" sz="2600" u="none">
                <a:solidFill>
                  <a:schemeClr val="dk1"/>
                </a:solidFill>
                <a:latin typeface="Times New Roman"/>
                <a:ea typeface="Times New Roman"/>
                <a:cs typeface="Times New Roman"/>
                <a:sym typeface="Times New Roman"/>
              </a:rPr>
              <a:t>, nếu chưa xuất hiện tên hàm thì chọn </a:t>
            </a:r>
            <a:r>
              <a:rPr b="1" i="0" lang="en-US" sz="2600" u="none">
                <a:solidFill>
                  <a:schemeClr val="dk1"/>
                </a:solidFill>
                <a:latin typeface="Times New Roman"/>
                <a:ea typeface="Times New Roman"/>
                <a:cs typeface="Times New Roman"/>
                <a:sym typeface="Times New Roman"/>
              </a:rPr>
              <a:t>More Funtion</a:t>
            </a:r>
            <a:r>
              <a:rPr b="0" i="0" lang="en-US" sz="2600" u="none">
                <a:solidFill>
                  <a:schemeClr val="dk1"/>
                </a:solidFill>
                <a:latin typeface="Times New Roman"/>
                <a:ea typeface="Times New Roman"/>
                <a:cs typeface="Times New Roman"/>
                <a:sym typeface="Times New Roman"/>
              </a:rPr>
              <a:t>, hộp thoại </a:t>
            </a:r>
            <a:r>
              <a:rPr b="1" i="0" lang="en-US" sz="2600" u="none">
                <a:solidFill>
                  <a:schemeClr val="dk1"/>
                </a:solidFill>
                <a:latin typeface="Times New Roman"/>
                <a:ea typeface="Times New Roman"/>
                <a:cs typeface="Times New Roman"/>
                <a:sym typeface="Times New Roman"/>
              </a:rPr>
              <a:t>Insert Funtion</a:t>
            </a:r>
            <a:r>
              <a:rPr b="0" i="0" lang="en-US" sz="2600" u="none">
                <a:solidFill>
                  <a:schemeClr val="dk1"/>
                </a:solidFill>
                <a:latin typeface="Times New Roman"/>
                <a:ea typeface="Times New Roman"/>
                <a:cs typeface="Times New Roman"/>
                <a:sym typeface="Times New Roman"/>
              </a:rPr>
              <a:t> xuất hiện, lặp lại thao tác nhập hàm. Để trở về hàm trước đó, kích vào vị trí cần thiết trên thanh </a:t>
            </a:r>
            <a:r>
              <a:rPr b="1" i="0" lang="en-US" sz="2600" u="none">
                <a:solidFill>
                  <a:schemeClr val="dk1"/>
                </a:solidFill>
                <a:latin typeface="Times New Roman"/>
                <a:ea typeface="Times New Roman"/>
                <a:cs typeface="Times New Roman"/>
                <a:sym typeface="Times New Roman"/>
              </a:rPr>
              <a:t>Formula</a:t>
            </a:r>
            <a:r>
              <a:rPr b="0" i="0" lang="en-US" sz="2600" u="none">
                <a:solidFill>
                  <a:schemeClr val="dk1"/>
                </a:solidFill>
                <a:latin typeface="Times New Roman"/>
                <a:ea typeface="Times New Roman"/>
                <a:cs typeface="Times New Roman"/>
                <a:sym typeface="Times New Roman"/>
              </a:rPr>
              <a:t> (Không chọn nút </a:t>
            </a:r>
            <a:r>
              <a:rPr b="1" i="0" lang="en-US" sz="2600" u="none">
                <a:solidFill>
                  <a:schemeClr val="dk1"/>
                </a:solidFill>
                <a:latin typeface="Times New Roman"/>
                <a:ea typeface="Times New Roman"/>
                <a:cs typeface="Times New Roman"/>
                <a:sym typeface="Times New Roman"/>
              </a:rPr>
              <a:t>OK</a:t>
            </a:r>
            <a:r>
              <a:rPr b="0" i="0" lang="en-US" sz="2600" u="none">
                <a:solidFill>
                  <a:schemeClr val="dk1"/>
                </a:solidFill>
                <a:latin typeface="Times New Roman"/>
                <a:ea typeface="Times New Roman"/>
                <a:cs typeface="Times New Roman"/>
                <a:sym typeface="Times New Roman"/>
              </a:rPr>
              <a:t> khi chưa hoàn tất công việc nhập hàm)</a:t>
            </a:r>
            <a:endParaRPr/>
          </a:p>
          <a:p>
            <a:pPr indent="-658812" lvl="0" marL="658812"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các đối số còn lại của hàm.</a:t>
            </a:r>
            <a:endParaRPr/>
          </a:p>
          <a:p>
            <a:pPr indent="-658812" lvl="0" marL="658812"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a:t>
            </a:r>
            <a:r>
              <a:rPr b="1" i="0" lang="en-US" sz="2600" u="none">
                <a:solidFill>
                  <a:schemeClr val="dk1"/>
                </a:solidFill>
                <a:latin typeface="Times New Roman"/>
                <a:ea typeface="Times New Roman"/>
                <a:cs typeface="Times New Roman"/>
                <a:sym typeface="Times New Roman"/>
              </a:rPr>
              <a:t>OK</a:t>
            </a:r>
            <a:r>
              <a:rPr b="0" i="0" lang="en-US" sz="2600" u="none">
                <a:solidFill>
                  <a:schemeClr val="dk1"/>
                </a:solidFill>
                <a:latin typeface="Times New Roman"/>
                <a:ea typeface="Times New Roman"/>
                <a:cs typeface="Times New Roman"/>
                <a:sym typeface="Times New Roman"/>
              </a:rPr>
              <a:t> để kết thúc</a:t>
            </a:r>
            <a:endParaRPr/>
          </a:p>
        </p:txBody>
      </p:sp>
    </p:spTree>
  </p:cSld>
  <p:clrMapOvr>
    <a:masterClrMapping/>
  </p:clrMapOvr>
  <p:transition spd="slow">
    <p:fade thruBlk="1"/>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18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03" name="Google Shape;1503;p18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Một số thông báo lỗi</a:t>
            </a:r>
            <a:endParaRPr/>
          </a:p>
        </p:txBody>
      </p:sp>
      <p:sp>
        <p:nvSpPr>
          <p:cNvPr id="1504" name="Google Shape;1504;p184"/>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377825" lvl="0" marL="37782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DIV/0</a:t>
            </a:r>
            <a:r>
              <a:rPr b="0"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Times New Roman"/>
                <a:ea typeface="Times New Roman"/>
                <a:cs typeface="Times New Roman"/>
                <a:sym typeface="Times New Roman"/>
              </a:rPr>
              <a:t> (</a:t>
            </a:r>
            <a:r>
              <a:rPr b="0" i="1" lang="en-US" sz="2600" u="none">
                <a:solidFill>
                  <a:schemeClr val="dk1"/>
                </a:solidFill>
                <a:latin typeface="Times New Roman"/>
                <a:ea typeface="Times New Roman"/>
                <a:cs typeface="Times New Roman"/>
                <a:sym typeface="Times New Roman"/>
              </a:rPr>
              <a:t>Devide by zero</a:t>
            </a:r>
            <a:r>
              <a:rPr b="0" i="0" lang="en-US" sz="2600" u="none">
                <a:solidFill>
                  <a:schemeClr val="dk1"/>
                </a:solidFill>
                <a:latin typeface="Times New Roman"/>
                <a:ea typeface="Times New Roman"/>
                <a:cs typeface="Times New Roman"/>
                <a:sym typeface="Times New Roman"/>
              </a:rPr>
              <a:t>) :Xảy ra khi trong công thức có phép tính chia cho ô chứa giá trị 0 hoặc ô trống.</a:t>
            </a:r>
            <a:endParaRPr/>
          </a:p>
          <a:p>
            <a:pPr indent="-377825" lvl="0" marL="37782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N/A</a:t>
            </a:r>
            <a:r>
              <a:rPr b="0" i="0" lang="en-US" sz="2600" u="none">
                <a:solidFill>
                  <a:schemeClr val="dk1"/>
                </a:solidFill>
                <a:latin typeface="Times New Roman"/>
                <a:ea typeface="Times New Roman"/>
                <a:cs typeface="Times New Roman"/>
                <a:sym typeface="Times New Roman"/>
              </a:rPr>
              <a:t> (</a:t>
            </a:r>
            <a:r>
              <a:rPr b="0" i="1" lang="en-US" sz="2600" u="none">
                <a:solidFill>
                  <a:schemeClr val="dk1"/>
                </a:solidFill>
                <a:latin typeface="Times New Roman"/>
                <a:ea typeface="Times New Roman"/>
                <a:cs typeface="Times New Roman"/>
                <a:sym typeface="Times New Roman"/>
              </a:rPr>
              <a:t>Not available</a:t>
            </a:r>
            <a:r>
              <a:rPr b="0" i="0" lang="en-US" sz="2600" u="none">
                <a:solidFill>
                  <a:schemeClr val="dk1"/>
                </a:solidFill>
                <a:latin typeface="Times New Roman"/>
                <a:ea typeface="Times New Roman"/>
                <a:cs typeface="Times New Roman"/>
                <a:sym typeface="Times New Roman"/>
              </a:rPr>
              <a:t>) :Xảy ra khi dùng hàm tìm kiếm tìm một giá trị không có trong phạm vi.</a:t>
            </a:r>
            <a:endParaRPr/>
          </a:p>
          <a:p>
            <a:pPr indent="-377825" lvl="0" marL="37782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NAME?</a:t>
            </a:r>
            <a:r>
              <a:rPr b="0" i="0" lang="en-US" sz="2600" u="none">
                <a:solidFill>
                  <a:schemeClr val="dk1"/>
                </a:solidFill>
                <a:latin typeface="Times New Roman"/>
                <a:ea typeface="Times New Roman"/>
                <a:cs typeface="Times New Roman"/>
                <a:sym typeface="Times New Roman"/>
              </a:rPr>
              <a:t>	:Xảy ra khi trong công thức có một tên mà Excel không hiểu được (Viết sai tên ô, tên vùng, tên hàm. Hằng chuỗi không viết trong cặp dấu nháy kép).</a:t>
            </a:r>
            <a:endParaRPr/>
          </a:p>
        </p:txBody>
      </p:sp>
    </p:spTree>
  </p:cSld>
  <p:clrMapOvr>
    <a:masterClrMapping/>
  </p:clrMapOvr>
  <p:transition spd="slow">
    <p:fade thruBlk="1"/>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8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10" name="Google Shape;1510;p18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Một số thông báo lỗi</a:t>
            </a:r>
            <a:endParaRPr/>
          </a:p>
        </p:txBody>
      </p:sp>
      <p:sp>
        <p:nvSpPr>
          <p:cNvPr id="1511" name="Google Shape;1511;p185"/>
          <p:cNvSpPr txBox="1"/>
          <p:nvPr>
            <p:ph idx="1" type="body"/>
          </p:nvPr>
        </p:nvSpPr>
        <p:spPr>
          <a:xfrm>
            <a:off x="0" y="1295400"/>
            <a:ext cx="10440987" cy="5564187"/>
          </a:xfrm>
          <a:prstGeom prst="rect">
            <a:avLst/>
          </a:prstGeom>
          <a:noFill/>
          <a:ln>
            <a:noFill/>
          </a:ln>
        </p:spPr>
        <p:txBody>
          <a:bodyPr anchorCtr="0" anchor="t" bIns="49375" lIns="98750" spcFirstLastPara="1" rIns="98750" wrap="square" tIns="49375">
            <a:noAutofit/>
          </a:bodyPr>
          <a:lstStyle/>
          <a:p>
            <a:pPr indent="-377825" lvl="0" marL="37782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NULL!</a:t>
            </a:r>
            <a:r>
              <a:rPr b="0" i="0" lang="en-US" sz="2600" u="none">
                <a:solidFill>
                  <a:schemeClr val="dk1"/>
                </a:solidFill>
                <a:latin typeface="Times New Roman"/>
                <a:ea typeface="Times New Roman"/>
                <a:cs typeface="Times New Roman"/>
                <a:sym typeface="Times New Roman"/>
              </a:rPr>
              <a:t> :Xảy ra khi xác định một giao giữa hai vùng nhưng thực tế hai vùng đó không giao nhau.</a:t>
            </a:r>
            <a:endParaRPr/>
          </a:p>
          <a:p>
            <a:pPr indent="-377825" lvl="0" marL="37782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NUM!</a:t>
            </a:r>
            <a:r>
              <a:rPr b="0" i="0" lang="en-US" sz="2600" u="none">
                <a:solidFill>
                  <a:schemeClr val="dk1"/>
                </a:solidFill>
                <a:latin typeface="Times New Roman"/>
                <a:ea typeface="Times New Roman"/>
                <a:cs typeface="Times New Roman"/>
                <a:sym typeface="Times New Roman"/>
              </a:rPr>
              <a:t>	:Xảy ra khi các dữ liệu số có sự sai sót như số vượt quá giới hạn cho phép (Căn, </a:t>
            </a:r>
            <a:r>
              <a:rPr b="0" i="1" lang="en-US" sz="2600" u="none">
                <a:solidFill>
                  <a:schemeClr val="dk1"/>
                </a:solidFill>
                <a:latin typeface="Times New Roman"/>
                <a:ea typeface="Times New Roman"/>
                <a:cs typeface="Times New Roman"/>
                <a:sym typeface="Times New Roman"/>
              </a:rPr>
              <a:t>logarit</a:t>
            </a:r>
            <a:r>
              <a:rPr b="0" i="0" lang="en-US" sz="2600" u="none">
                <a:solidFill>
                  <a:schemeClr val="dk1"/>
                </a:solidFill>
                <a:latin typeface="Times New Roman"/>
                <a:ea typeface="Times New Roman"/>
                <a:cs typeface="Times New Roman"/>
                <a:sym typeface="Times New Roman"/>
              </a:rPr>
              <a:t> của số âm ...).</a:t>
            </a:r>
            <a:endParaRPr/>
          </a:p>
          <a:p>
            <a:pPr indent="-377825" lvl="0" marL="37782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REF!</a:t>
            </a:r>
            <a:r>
              <a:rPr b="0" i="0" lang="en-US" sz="2600" u="none">
                <a:solidFill>
                  <a:schemeClr val="dk1"/>
                </a:solidFill>
                <a:latin typeface="Times New Roman"/>
                <a:ea typeface="Times New Roman"/>
                <a:cs typeface="Times New Roman"/>
                <a:sym typeface="Times New Roman"/>
              </a:rPr>
              <a:t>  :Xảy ra khi trong công thức tham chiếu đến một địa chỉ không hợp lệ</a:t>
            </a:r>
            <a:endParaRPr/>
          </a:p>
          <a:p>
            <a:pPr indent="-377825" lvl="0" marL="37782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Thông báo lỗi </a:t>
            </a:r>
            <a:r>
              <a:rPr b="1" i="0" lang="en-US" sz="2600" u="none">
                <a:solidFill>
                  <a:schemeClr val="dk1"/>
                </a:solidFill>
                <a:latin typeface="Times New Roman"/>
                <a:ea typeface="Times New Roman"/>
                <a:cs typeface="Times New Roman"/>
                <a:sym typeface="Times New Roman"/>
              </a:rPr>
              <a:t># VALUE!</a:t>
            </a:r>
            <a:r>
              <a:rPr b="0" i="0" lang="en-US" sz="2600" u="none">
                <a:solidFill>
                  <a:schemeClr val="dk1"/>
                </a:solidFill>
                <a:latin typeface="Times New Roman"/>
                <a:ea typeface="Times New Roman"/>
                <a:cs typeface="Times New Roman"/>
                <a:sym typeface="Times New Roman"/>
              </a:rPr>
              <a:t> :Xảy ra khi trong công thức có các toán hạng và toán tử sai kiểu dữ liệu.</a:t>
            </a:r>
            <a:endParaRPr/>
          </a:p>
        </p:txBody>
      </p:sp>
    </p:spTree>
  </p:cSld>
  <p:clrMapOvr>
    <a:masterClrMapping/>
  </p:clrMapOvr>
  <p:transition spd="slow">
    <p:fade thruBlk="1"/>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8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17" name="Google Shape;1517;p18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Giới thiệu về biểu đồ</a:t>
            </a:r>
            <a:endParaRPr/>
          </a:p>
        </p:txBody>
      </p:sp>
      <p:sp>
        <p:nvSpPr>
          <p:cNvPr id="1518" name="Google Shape;1518;p186"/>
          <p:cNvSpPr txBox="1"/>
          <p:nvPr>
            <p:ph idx="1" type="body"/>
          </p:nvPr>
        </p:nvSpPr>
        <p:spPr>
          <a:xfrm>
            <a:off x="0" y="1371600"/>
            <a:ext cx="10440987" cy="54879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 Khái niệm</a:t>
            </a:r>
            <a:endParaRPr/>
          </a:p>
          <a:p>
            <a:pPr indent="-371475" lvl="0" marL="371475" rtl="0" algn="l">
              <a:lnSpc>
                <a:spcPct val="100000"/>
              </a:lnSpc>
              <a:spcBef>
                <a:spcPts val="1600"/>
              </a:spcBef>
              <a:spcAft>
                <a:spcPts val="0"/>
              </a:spcAft>
              <a:buSzPts val="2240"/>
              <a:buNone/>
            </a:pPr>
            <a:r>
              <a:rPr b="0" i="0" lang="en-US" sz="3200" u="none">
                <a:solidFill>
                  <a:schemeClr val="dk1"/>
                </a:solidFill>
                <a:latin typeface="Times New Roman"/>
                <a:ea typeface="Times New Roman"/>
                <a:cs typeface="Times New Roman"/>
                <a:sym typeface="Times New Roman"/>
              </a:rPr>
              <a:t>	</a:t>
            </a:r>
            <a:r>
              <a:rPr b="0" i="0" lang="en-US" sz="3200" u="none">
                <a:solidFill>
                  <a:srgbClr val="16234E"/>
                </a:solidFill>
                <a:latin typeface="Times New Roman"/>
                <a:ea typeface="Times New Roman"/>
                <a:cs typeface="Times New Roman"/>
                <a:sym typeface="Times New Roman"/>
              </a:rPr>
              <a:t>Biểu đồ (Chart) là một tập hợp các ký hiệu, giá trị và hình ảnh nhằm thể hiện mối quan hệ giữa các dữ kiện trong phạm vi bảng tính sao cho mối quan hệ này trở nên dễ hiểu, dễ hình dung hơn. Excel cung cấp nhiều dàng đồ thị thông dụng và nhiều thủ tục trình bày đồ thị phong phú.</a:t>
            </a:r>
            <a:endParaRPr/>
          </a:p>
        </p:txBody>
      </p:sp>
    </p:spTree>
  </p:cSld>
  <p:clrMapOvr>
    <a:masterClrMapping/>
  </p:clrMapOvr>
  <p:transition spd="slow">
    <p:fade thruBlk="1"/>
  </p:transition>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18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24" name="Google Shape;1524;p18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Giới thiệu về biểu đồ</a:t>
            </a:r>
            <a:endParaRPr/>
          </a:p>
        </p:txBody>
      </p:sp>
      <p:sp>
        <p:nvSpPr>
          <p:cNvPr id="1525" name="Google Shape;1525;p187"/>
          <p:cNvSpPr txBox="1"/>
          <p:nvPr>
            <p:ph idx="1" type="body"/>
          </p:nvPr>
        </p:nvSpPr>
        <p:spPr>
          <a:xfrm>
            <a:off x="314325" y="1295400"/>
            <a:ext cx="5949950" cy="5030787"/>
          </a:xfrm>
          <a:prstGeom prst="rect">
            <a:avLst/>
          </a:prstGeom>
          <a:noFill/>
          <a:ln>
            <a:noFill/>
          </a:ln>
        </p:spPr>
        <p:txBody>
          <a:bodyPr anchorCtr="0" anchor="t" bIns="49375" lIns="98750" spcFirstLastPara="1" rIns="98750" wrap="square" tIns="49375">
            <a:noAutofit/>
          </a:bodyPr>
          <a:lstStyle/>
          <a:p>
            <a:pPr indent="-493712" lvl="0" marL="493712" rtl="0" algn="l">
              <a:lnSpc>
                <a:spcPct val="100000"/>
              </a:lnSpc>
              <a:spcBef>
                <a:spcPts val="0"/>
              </a:spcBef>
              <a:spcAft>
                <a:spcPts val="0"/>
              </a:spcAft>
              <a:buSzPts val="1960"/>
              <a:buNone/>
            </a:pPr>
            <a:r>
              <a:rPr b="0" i="0" lang="en-US" sz="2800" u="sng">
                <a:solidFill>
                  <a:schemeClr val="accent2"/>
                </a:solidFill>
                <a:latin typeface="Times New Roman"/>
                <a:ea typeface="Times New Roman"/>
                <a:cs typeface="Times New Roman"/>
                <a:sym typeface="Times New Roman"/>
              </a:rPr>
              <a:t>6.5.1.2 Các loại biểu đồ</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Column	</a:t>
            </a:r>
            <a:r>
              <a:rPr b="0" i="0" lang="en-US" sz="2400" u="none">
                <a:solidFill>
                  <a:schemeClr val="dk1"/>
                </a:solidFill>
                <a:latin typeface="Times New Roman"/>
                <a:ea typeface="Times New Roman"/>
                <a:cs typeface="Times New Roman"/>
                <a:sym typeface="Times New Roman"/>
              </a:rPr>
              <a:t>Cột</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Bar	</a:t>
            </a:r>
            <a:r>
              <a:rPr b="0" i="0" lang="en-US" sz="2400" u="none">
                <a:solidFill>
                  <a:schemeClr val="dk1"/>
                </a:solidFill>
                <a:latin typeface="Times New Roman"/>
                <a:ea typeface="Times New Roman"/>
                <a:cs typeface="Times New Roman"/>
                <a:sym typeface="Times New Roman"/>
              </a:rPr>
              <a:t>Thanh</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Line	</a:t>
            </a:r>
            <a:r>
              <a:rPr b="0" i="0" lang="en-US" sz="2400" u="none">
                <a:solidFill>
                  <a:schemeClr val="dk1"/>
                </a:solidFill>
                <a:latin typeface="Times New Roman"/>
                <a:ea typeface="Times New Roman"/>
                <a:cs typeface="Times New Roman"/>
                <a:sym typeface="Times New Roman"/>
              </a:rPr>
              <a:t>Đường</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Pie	</a:t>
            </a:r>
            <a:r>
              <a:rPr b="0" i="0" lang="en-US" sz="2400" u="none">
                <a:solidFill>
                  <a:schemeClr val="dk1"/>
                </a:solidFill>
                <a:latin typeface="Times New Roman"/>
                <a:ea typeface="Times New Roman"/>
                <a:cs typeface="Times New Roman"/>
                <a:sym typeface="Times New Roman"/>
              </a:rPr>
              <a:t>Bánh</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XY (Scatter)</a:t>
            </a:r>
            <a:r>
              <a:rPr b="0" i="0" lang="en-US" sz="2400" u="none">
                <a:solidFill>
                  <a:schemeClr val="dk1"/>
                </a:solidFill>
                <a:latin typeface="Times New Roman"/>
                <a:ea typeface="Times New Roman"/>
                <a:cs typeface="Times New Roman"/>
                <a:sym typeface="Times New Roman"/>
              </a:rPr>
              <a:t>	Điểm phân bố</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Area	</a:t>
            </a:r>
            <a:r>
              <a:rPr b="0" i="0" lang="en-US" sz="2400" u="none">
                <a:solidFill>
                  <a:schemeClr val="dk1"/>
                </a:solidFill>
                <a:latin typeface="Times New Roman"/>
                <a:ea typeface="Times New Roman"/>
                <a:cs typeface="Times New Roman"/>
                <a:sym typeface="Times New Roman"/>
              </a:rPr>
              <a:t>Diện tích</a:t>
            </a:r>
            <a:endParaRPr/>
          </a:p>
          <a:p>
            <a:pPr indent="-493712" lvl="0" marL="493712" rtl="0" algn="l">
              <a:lnSpc>
                <a:spcPct val="100000"/>
              </a:lnSpc>
              <a:spcBef>
                <a:spcPts val="1200"/>
              </a:spcBef>
              <a:spcAft>
                <a:spcPts val="0"/>
              </a:spcAft>
              <a:buClr>
                <a:srgbClr val="63177C"/>
              </a:buClr>
              <a:buSzPts val="1680"/>
              <a:buFont typeface="Noto Sans Symbols"/>
              <a:buChar char="■"/>
            </a:pPr>
            <a:r>
              <a:rPr b="1" i="0" lang="en-US" sz="2400" u="none">
                <a:solidFill>
                  <a:schemeClr val="dk1"/>
                </a:solidFill>
                <a:latin typeface="Times New Roman"/>
                <a:ea typeface="Times New Roman"/>
                <a:cs typeface="Times New Roman"/>
                <a:sym typeface="Times New Roman"/>
              </a:rPr>
              <a:t>Doughnut</a:t>
            </a:r>
            <a:r>
              <a:rPr b="0" i="0" lang="en-US" sz="2400" u="none">
                <a:solidFill>
                  <a:schemeClr val="dk1"/>
                </a:solidFill>
                <a:latin typeface="Times New Roman"/>
                <a:ea typeface="Times New Roman"/>
                <a:cs typeface="Times New Roman"/>
                <a:sym typeface="Times New Roman"/>
              </a:rPr>
              <a:t>	Bánh rán</a:t>
            </a:r>
            <a:endParaRPr/>
          </a:p>
        </p:txBody>
      </p:sp>
      <p:sp>
        <p:nvSpPr>
          <p:cNvPr id="1526" name="Google Shape;1526;p187"/>
          <p:cNvSpPr txBox="1"/>
          <p:nvPr>
            <p:ph idx="1" type="body"/>
          </p:nvPr>
        </p:nvSpPr>
        <p:spPr>
          <a:xfrm>
            <a:off x="5656262" y="1752600"/>
            <a:ext cx="4784725" cy="4497387"/>
          </a:xfrm>
          <a:prstGeom prst="rect">
            <a:avLst/>
          </a:prstGeom>
          <a:noFill/>
          <a:ln>
            <a:noFill/>
          </a:ln>
        </p:spPr>
        <p:txBody>
          <a:bodyPr anchorCtr="0" anchor="t" bIns="49375" lIns="98750" spcFirstLastPara="1" rIns="98750" wrap="square" tIns="49375">
            <a:noAutofit/>
          </a:bodyPr>
          <a:lstStyle/>
          <a:p>
            <a:pPr indent="-493712" lvl="0" marL="493712"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Radar	Màng nhện</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Surface</a:t>
            </a:r>
            <a:r>
              <a:rPr b="0" i="0" lang="en-US" sz="2600" u="none">
                <a:solidFill>
                  <a:schemeClr val="dk1"/>
                </a:solidFill>
                <a:latin typeface="Times New Roman"/>
                <a:ea typeface="Times New Roman"/>
                <a:cs typeface="Times New Roman"/>
                <a:sym typeface="Times New Roman"/>
              </a:rPr>
              <a:t>	Mặt</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Bubble</a:t>
            </a:r>
            <a:r>
              <a:rPr b="0" i="0" lang="en-US" sz="2600" u="none">
                <a:solidFill>
                  <a:schemeClr val="dk1"/>
                </a:solidFill>
                <a:latin typeface="Times New Roman"/>
                <a:ea typeface="Times New Roman"/>
                <a:cs typeface="Times New Roman"/>
                <a:sym typeface="Times New Roman"/>
              </a:rPr>
              <a:t>	Bong bóng</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Stock</a:t>
            </a:r>
            <a:r>
              <a:rPr b="0" i="0" lang="en-US" sz="2600" u="none">
                <a:solidFill>
                  <a:schemeClr val="dk1"/>
                </a:solidFill>
                <a:latin typeface="Times New Roman"/>
                <a:ea typeface="Times New Roman"/>
                <a:cs typeface="Times New Roman"/>
                <a:sym typeface="Times New Roman"/>
              </a:rPr>
              <a:t>	Cổ phần</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Cylinder</a:t>
            </a:r>
            <a:r>
              <a:rPr b="0" i="0" lang="en-US" sz="2600" u="none">
                <a:solidFill>
                  <a:schemeClr val="dk1"/>
                </a:solidFill>
                <a:latin typeface="Times New Roman"/>
                <a:ea typeface="Times New Roman"/>
                <a:cs typeface="Times New Roman"/>
                <a:sym typeface="Times New Roman"/>
              </a:rPr>
              <a:t>	Hình trụ</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Cone</a:t>
            </a:r>
            <a:r>
              <a:rPr b="0" i="0" lang="en-US" sz="2600" u="none">
                <a:solidFill>
                  <a:schemeClr val="dk1"/>
                </a:solidFill>
                <a:latin typeface="Times New Roman"/>
                <a:ea typeface="Times New Roman"/>
                <a:cs typeface="Times New Roman"/>
                <a:sym typeface="Times New Roman"/>
              </a:rPr>
              <a:t>	Hình côn</a:t>
            </a:r>
            <a:endParaRPr/>
          </a:p>
          <a:p>
            <a:pPr indent="-493712" lvl="0" marL="493712"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Pyramid</a:t>
            </a:r>
            <a:r>
              <a:rPr b="0" i="0" lang="en-US" sz="2600" u="none">
                <a:solidFill>
                  <a:schemeClr val="dk1"/>
                </a:solidFill>
                <a:latin typeface="Times New Roman"/>
                <a:ea typeface="Times New Roman"/>
                <a:cs typeface="Times New Roman"/>
                <a:sym typeface="Times New Roman"/>
              </a:rPr>
              <a:t>	Hình tháp</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71" name="Google Shape;271;p3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272" name="Google Shape;272;p3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Mở một hoặc nhiều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Chuyển trạng th</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i hiện h</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nh giữa c</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Trang hiện h</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nh, ô hiện h</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nh</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công cụ ph</a:t>
            </a:r>
            <a:r>
              <a:rPr b="0" i="0" lang="en-US" sz="2600" u="none">
                <a:solidFill>
                  <a:schemeClr val="dk1"/>
                </a:solidFill>
                <a:latin typeface="Arial"/>
                <a:ea typeface="Arial"/>
                <a:cs typeface="Arial"/>
                <a:sym typeface="Arial"/>
              </a:rPr>
              <a:t>ó</a:t>
            </a:r>
            <a:r>
              <a:rPr b="0" i="0" lang="en-US" sz="2600" u="none">
                <a:solidFill>
                  <a:schemeClr val="dk1"/>
                </a:solidFill>
                <a:latin typeface="Times New Roman"/>
                <a:ea typeface="Times New Roman"/>
                <a:cs typeface="Times New Roman"/>
                <a:sym typeface="Times New Roman"/>
              </a:rPr>
              <a:t>ng to, thu nhỏ</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Che giấu / hiển thị c</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 thanh công cụ</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Cố định dòng tiêu đề / cột tiêu đề </a:t>
            </a:r>
            <a:endParaRPr/>
          </a:p>
        </p:txBody>
      </p:sp>
    </p:spTree>
  </p:cSld>
  <p:clrMapOvr>
    <a:masterClrMapping/>
  </p:clrMapOvr>
  <p:transition spd="slow">
    <p:fade thruBlk="1"/>
  </p:transition>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18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32" name="Google Shape;1532;p188"/>
          <p:cNvSpPr txBox="1"/>
          <p:nvPr>
            <p:ph idx="1" type="body"/>
          </p:nvPr>
        </p:nvSpPr>
        <p:spPr>
          <a:xfrm>
            <a:off x="869950" y="1295400"/>
            <a:ext cx="9571037" cy="6173787"/>
          </a:xfrm>
          <a:prstGeom prst="rect">
            <a:avLst/>
          </a:prstGeom>
          <a:noFill/>
          <a:ln>
            <a:noFill/>
          </a:ln>
        </p:spPr>
        <p:txBody>
          <a:bodyPr anchorCtr="0" anchor="t" bIns="49375" lIns="98750" spcFirstLastPara="1" rIns="98750" wrap="square" tIns="49375">
            <a:noAutofit/>
          </a:bodyPr>
          <a:lstStyle/>
          <a:p>
            <a:pPr indent="-255905" lvl="0" marL="371475" marR="0" rtl="0" algn="l">
              <a:spcBef>
                <a:spcPts val="0"/>
              </a:spcBef>
              <a:spcAft>
                <a:spcPts val="0"/>
              </a:spcAft>
              <a:buClr>
                <a:srgbClr val="63177C"/>
              </a:buClr>
              <a:buSzPts val="1820"/>
              <a:buFont typeface="Noto Sans Symbols"/>
              <a:buNone/>
            </a:pPr>
            <a:r>
              <a:t/>
            </a:r>
            <a:endParaRPr sz="2600">
              <a:solidFill>
                <a:schemeClr val="dk1"/>
              </a:solidFill>
              <a:latin typeface="Times New Roman"/>
              <a:ea typeface="Times New Roman"/>
              <a:cs typeface="Times New Roman"/>
              <a:sym typeface="Times New Roman"/>
            </a:endParaRPr>
          </a:p>
        </p:txBody>
      </p:sp>
      <p:sp>
        <p:nvSpPr>
          <p:cNvPr id="1533" name="Google Shape;1533;p188"/>
          <p:cNvSpPr txBox="1"/>
          <p:nvPr>
            <p:ph idx="4294967295" type="title"/>
          </p:nvPr>
        </p:nvSpPr>
        <p:spPr>
          <a:xfrm>
            <a:off x="641350" y="228600"/>
            <a:ext cx="8505825" cy="5778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3900"/>
              <a:buFont typeface="Arial"/>
              <a:buNone/>
            </a:pPr>
            <a:r>
              <a:rPr b="1" i="0" lang="en-US" sz="3900" u="none" cap="none" strike="noStrike">
                <a:solidFill>
                  <a:schemeClr val="lt1"/>
                </a:solidFill>
                <a:latin typeface="Arial"/>
                <a:ea typeface="Arial"/>
                <a:cs typeface="Arial"/>
                <a:sym typeface="Arial"/>
              </a:rPr>
              <a:t> Giới thiệu về biểu đồ</a:t>
            </a:r>
            <a:endParaRPr/>
          </a:p>
        </p:txBody>
      </p:sp>
      <p:grpSp>
        <p:nvGrpSpPr>
          <p:cNvPr id="1534" name="Google Shape;1534;p188"/>
          <p:cNvGrpSpPr/>
          <p:nvPr/>
        </p:nvGrpSpPr>
        <p:grpSpPr>
          <a:xfrm>
            <a:off x="2317750" y="1335087"/>
            <a:ext cx="6243637" cy="5124450"/>
            <a:chOff x="6501" y="5132"/>
            <a:chExt cx="4455" cy="5002"/>
          </a:xfrm>
        </p:grpSpPr>
        <p:pic>
          <p:nvPicPr>
            <p:cNvPr id="1535" name="Google Shape;1535;p188"/>
            <p:cNvPicPr preferRelativeResize="0"/>
            <p:nvPr/>
          </p:nvPicPr>
          <p:blipFill rotWithShape="1">
            <a:blip r:embed="rId3">
              <a:alphaModFix/>
            </a:blip>
            <a:srcRect b="0" l="0" r="0" t="0"/>
            <a:stretch/>
          </p:blipFill>
          <p:spPr>
            <a:xfrm>
              <a:off x="6501" y="5132"/>
              <a:ext cx="4455" cy="4380"/>
            </a:xfrm>
            <a:prstGeom prst="rect">
              <a:avLst/>
            </a:prstGeom>
            <a:noFill/>
            <a:ln>
              <a:noFill/>
            </a:ln>
          </p:spPr>
        </p:pic>
        <p:sp>
          <p:nvSpPr>
            <p:cNvPr id="1536" name="Google Shape;1536;p188"/>
            <p:cNvSpPr txBox="1"/>
            <p:nvPr/>
          </p:nvSpPr>
          <p:spPr>
            <a:xfrm>
              <a:off x="6561" y="9594"/>
              <a:ext cx="432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Hình 4.8 Các loại đồ thị</a:t>
              </a:r>
              <a:endParaRPr/>
            </a:p>
          </p:txBody>
        </p:sp>
      </p:grpSp>
    </p:spTree>
  </p:cSld>
  <p:clrMapOvr>
    <a:masterClrMapping/>
  </p:clrMapOvr>
  <p:transition spd="slow">
    <p:fade thruBlk="1"/>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8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42" name="Google Shape;1542;p18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Giới thiệu về biểu đồ</a:t>
            </a:r>
            <a:endParaRPr/>
          </a:p>
        </p:txBody>
      </p:sp>
      <p:sp>
        <p:nvSpPr>
          <p:cNvPr id="1543" name="Google Shape;1543;p189"/>
          <p:cNvSpPr txBox="1"/>
          <p:nvPr>
            <p:ph idx="1" type="body"/>
          </p:nvPr>
        </p:nvSpPr>
        <p:spPr>
          <a:xfrm>
            <a:off x="0" y="1371600"/>
            <a:ext cx="10006012" cy="4649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none">
                <a:solidFill>
                  <a:schemeClr val="dk1"/>
                </a:solidFill>
                <a:latin typeface="Times New Roman"/>
                <a:ea typeface="Times New Roman"/>
                <a:cs typeface="Times New Roman"/>
                <a:sym typeface="Times New Roman"/>
              </a:rPr>
              <a:t> Các thành phần của biểu đồ</a:t>
            </a:r>
            <a:endParaRPr/>
          </a:p>
        </p:txBody>
      </p:sp>
      <p:grpSp>
        <p:nvGrpSpPr>
          <p:cNvPr id="1544" name="Google Shape;1544;p189"/>
          <p:cNvGrpSpPr/>
          <p:nvPr/>
        </p:nvGrpSpPr>
        <p:grpSpPr>
          <a:xfrm>
            <a:off x="1304925" y="2209800"/>
            <a:ext cx="8701087" cy="4471987"/>
            <a:chOff x="1678" y="1622"/>
            <a:chExt cx="9825" cy="4807"/>
          </a:xfrm>
        </p:grpSpPr>
        <p:pic>
          <p:nvPicPr>
            <p:cNvPr id="1545" name="Google Shape;1545;p189"/>
            <p:cNvPicPr preferRelativeResize="0"/>
            <p:nvPr/>
          </p:nvPicPr>
          <p:blipFill rotWithShape="1">
            <a:blip r:embed="rId3">
              <a:alphaModFix/>
            </a:blip>
            <a:srcRect b="0" l="0" r="0" t="0"/>
            <a:stretch/>
          </p:blipFill>
          <p:spPr>
            <a:xfrm>
              <a:off x="3313" y="1637"/>
              <a:ext cx="6518" cy="4792"/>
            </a:xfrm>
            <a:prstGeom prst="rect">
              <a:avLst/>
            </a:prstGeom>
            <a:noFill/>
            <a:ln>
              <a:noFill/>
            </a:ln>
          </p:spPr>
        </p:pic>
        <p:sp>
          <p:nvSpPr>
            <p:cNvPr id="1546" name="Google Shape;1546;p189"/>
            <p:cNvSpPr/>
            <p:nvPr/>
          </p:nvSpPr>
          <p:spPr>
            <a:xfrm>
              <a:off x="9898" y="1622"/>
              <a:ext cx="1440" cy="480"/>
            </a:xfrm>
            <a:custGeom>
              <a:rect b="b" l="l" r="r" t="t"/>
              <a:pathLst>
                <a:path extrusionOk="0" h="120000" w="120000">
                  <a:moveTo>
                    <a:pt x="0" y="0"/>
                  </a:moveTo>
                  <a:lnTo>
                    <a:pt x="120000" y="0"/>
                  </a:lnTo>
                  <a:lnTo>
                    <a:pt x="120000" y="120000"/>
                  </a:lnTo>
                  <a:lnTo>
                    <a:pt x="0" y="120000"/>
                  </a:lnTo>
                  <a:close/>
                </a:path>
                <a:path extrusionOk="0" fill="none" h="120000" w="120000">
                  <a:moveTo>
                    <a:pt x="59130" y="0"/>
                  </a:moveTo>
                  <a:close/>
                  <a:lnTo>
                    <a:pt x="59130" y="120000"/>
                  </a:lnTo>
                </a:path>
                <a:path extrusionOk="0" fill="none" h="120000" w="120000">
                  <a:moveTo>
                    <a:pt x="59130" y="-37260"/>
                  </a:moveTo>
                  <a:lnTo>
                    <a:pt x="9720" y="13500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Data series</a:t>
              </a:r>
              <a:endParaRPr/>
            </a:p>
          </p:txBody>
        </p:sp>
        <p:cxnSp>
          <p:nvCxnSpPr>
            <p:cNvPr id="1547" name="Google Shape;1547;p189"/>
            <p:cNvCxnSpPr/>
            <p:nvPr/>
          </p:nvCxnSpPr>
          <p:spPr>
            <a:xfrm flipH="1" rot="10800000">
              <a:off x="6538" y="1787"/>
              <a:ext cx="3240" cy="1155"/>
            </a:xfrm>
            <a:prstGeom prst="straightConnector1">
              <a:avLst/>
            </a:prstGeom>
            <a:noFill/>
            <a:ln cap="flat" cmpd="sng" w="9525">
              <a:solidFill>
                <a:srgbClr val="000000"/>
              </a:solidFill>
              <a:prstDash val="solid"/>
              <a:miter lim="800000"/>
              <a:headEnd len="med" w="med" type="none"/>
              <a:tailEnd len="med" w="med" type="none"/>
            </a:ln>
          </p:spPr>
        </p:cxnSp>
        <p:cxnSp>
          <p:nvCxnSpPr>
            <p:cNvPr id="1548" name="Google Shape;1548;p189"/>
            <p:cNvCxnSpPr/>
            <p:nvPr/>
          </p:nvCxnSpPr>
          <p:spPr>
            <a:xfrm flipH="1" rot="10800000">
              <a:off x="5263" y="1802"/>
              <a:ext cx="4500" cy="1365"/>
            </a:xfrm>
            <a:prstGeom prst="straightConnector1">
              <a:avLst/>
            </a:prstGeom>
            <a:noFill/>
            <a:ln cap="flat" cmpd="sng" w="9525">
              <a:solidFill>
                <a:srgbClr val="000000"/>
              </a:solidFill>
              <a:prstDash val="solid"/>
              <a:miter lim="800000"/>
              <a:headEnd len="med" w="med" type="none"/>
              <a:tailEnd len="med" w="med" type="none"/>
            </a:ln>
          </p:spPr>
        </p:cxnSp>
        <p:sp>
          <p:nvSpPr>
            <p:cNvPr id="1549" name="Google Shape;1549;p189"/>
            <p:cNvSpPr/>
            <p:nvPr/>
          </p:nvSpPr>
          <p:spPr>
            <a:xfrm>
              <a:off x="9898" y="2417"/>
              <a:ext cx="1440" cy="495"/>
            </a:xfrm>
            <a:custGeom>
              <a:rect b="b" l="l" r="r" t="t"/>
              <a:pathLst>
                <a:path extrusionOk="0" h="120000" w="120000">
                  <a:moveTo>
                    <a:pt x="0" y="0"/>
                  </a:moveTo>
                  <a:lnTo>
                    <a:pt x="120000" y="0"/>
                  </a:lnTo>
                  <a:lnTo>
                    <a:pt x="120000" y="120000"/>
                  </a:lnTo>
                  <a:lnTo>
                    <a:pt x="0" y="120000"/>
                  </a:lnTo>
                  <a:close/>
                </a:path>
                <a:path extrusionOk="0" fill="none" h="120000" w="120000">
                  <a:moveTo>
                    <a:pt x="40058" y="0"/>
                  </a:moveTo>
                  <a:close/>
                  <a:lnTo>
                    <a:pt x="40058" y="120000"/>
                  </a:lnTo>
                </a:path>
                <a:path extrusionOk="0" fill="none" h="120000" w="120000">
                  <a:moveTo>
                    <a:pt x="40058" y="-36990"/>
                  </a:moveTo>
                  <a:lnTo>
                    <a:pt x="9426" y="13500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Marker</a:t>
              </a:r>
              <a:endParaRPr/>
            </a:p>
          </p:txBody>
        </p:sp>
        <p:sp>
          <p:nvSpPr>
            <p:cNvPr id="1550" name="Google Shape;1550;p189"/>
            <p:cNvSpPr/>
            <p:nvPr/>
          </p:nvSpPr>
          <p:spPr>
            <a:xfrm>
              <a:off x="9928" y="3482"/>
              <a:ext cx="1440" cy="510"/>
            </a:xfrm>
            <a:custGeom>
              <a:rect b="b" l="l" r="r" t="t"/>
              <a:pathLst>
                <a:path extrusionOk="0" h="120000" w="120000">
                  <a:moveTo>
                    <a:pt x="0" y="0"/>
                  </a:moveTo>
                  <a:lnTo>
                    <a:pt x="120000" y="0"/>
                  </a:lnTo>
                  <a:lnTo>
                    <a:pt x="120000" y="120000"/>
                  </a:lnTo>
                  <a:lnTo>
                    <a:pt x="0" y="120000"/>
                  </a:lnTo>
                  <a:close/>
                </a:path>
                <a:path extrusionOk="0" fill="none" h="120000" w="120000">
                  <a:moveTo>
                    <a:pt x="9149" y="0"/>
                  </a:moveTo>
                  <a:close/>
                  <a:lnTo>
                    <a:pt x="9149" y="120000"/>
                  </a:lnTo>
                </a:path>
                <a:path extrusionOk="0" fill="none" h="120000" w="120000">
                  <a:moveTo>
                    <a:pt x="9149" y="-7830"/>
                  </a:moveTo>
                  <a:lnTo>
                    <a:pt x="9149" y="13500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Legend</a:t>
              </a:r>
              <a:endParaRPr/>
            </a:p>
          </p:txBody>
        </p:sp>
        <p:sp>
          <p:nvSpPr>
            <p:cNvPr id="1551" name="Google Shape;1551;p189"/>
            <p:cNvSpPr/>
            <p:nvPr/>
          </p:nvSpPr>
          <p:spPr>
            <a:xfrm>
              <a:off x="1678" y="4322"/>
              <a:ext cx="1440" cy="570"/>
            </a:xfrm>
            <a:custGeom>
              <a:rect b="b" l="l" r="r" t="t"/>
              <a:pathLst>
                <a:path extrusionOk="0" h="120000" w="120000">
                  <a:moveTo>
                    <a:pt x="0" y="0"/>
                  </a:moveTo>
                  <a:lnTo>
                    <a:pt x="120000" y="0"/>
                  </a:lnTo>
                  <a:lnTo>
                    <a:pt x="120000" y="120000"/>
                  </a:lnTo>
                  <a:lnTo>
                    <a:pt x="0" y="120000"/>
                  </a:lnTo>
                  <a:close/>
                </a:path>
                <a:path extrusionOk="0" fill="none" h="120000" w="120000">
                  <a:moveTo>
                    <a:pt x="8185" y="0"/>
                  </a:moveTo>
                  <a:close/>
                  <a:lnTo>
                    <a:pt x="8185" y="120000"/>
                  </a:lnTo>
                </a:path>
                <a:path extrusionOk="0" fill="none" h="120000" w="120000">
                  <a:moveTo>
                    <a:pt x="8185" y="52920"/>
                  </a:moveTo>
                  <a:lnTo>
                    <a:pt x="8185" y="2808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Value axis</a:t>
              </a:r>
              <a:endParaRPr/>
            </a:p>
          </p:txBody>
        </p:sp>
        <p:sp>
          <p:nvSpPr>
            <p:cNvPr id="1552" name="Google Shape;1552;p189"/>
            <p:cNvSpPr/>
            <p:nvPr/>
          </p:nvSpPr>
          <p:spPr>
            <a:xfrm>
              <a:off x="1701" y="3573"/>
              <a:ext cx="1440" cy="525"/>
            </a:xfrm>
            <a:custGeom>
              <a:rect b="b" l="l" r="r" t="t"/>
              <a:pathLst>
                <a:path extrusionOk="0" h="120000" w="120000">
                  <a:moveTo>
                    <a:pt x="0" y="0"/>
                  </a:moveTo>
                  <a:lnTo>
                    <a:pt x="120000" y="0"/>
                  </a:lnTo>
                  <a:lnTo>
                    <a:pt x="120000" y="120000"/>
                  </a:lnTo>
                  <a:lnTo>
                    <a:pt x="0" y="120000"/>
                  </a:lnTo>
                  <a:close/>
                </a:path>
                <a:path extrusionOk="0" fill="none" h="120000" w="120000">
                  <a:moveTo>
                    <a:pt x="22217" y="0"/>
                  </a:moveTo>
                  <a:close/>
                  <a:lnTo>
                    <a:pt x="22217" y="120000"/>
                  </a:lnTo>
                </a:path>
                <a:path extrusionOk="0" fill="none" h="120000" w="120000">
                  <a:moveTo>
                    <a:pt x="22217" y="59400"/>
                  </a:moveTo>
                  <a:lnTo>
                    <a:pt x="8887" y="59274"/>
                  </a:lnTo>
                  <a:lnTo>
                    <a:pt x="8887" y="2808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Data point</a:t>
              </a:r>
              <a:endParaRPr/>
            </a:p>
          </p:txBody>
        </p:sp>
        <p:sp>
          <p:nvSpPr>
            <p:cNvPr id="1553" name="Google Shape;1553;p189"/>
            <p:cNvSpPr/>
            <p:nvPr/>
          </p:nvSpPr>
          <p:spPr>
            <a:xfrm>
              <a:off x="1678" y="4982"/>
              <a:ext cx="1440" cy="795"/>
            </a:xfrm>
            <a:custGeom>
              <a:rect b="b" l="l" r="r" t="t"/>
              <a:pathLst>
                <a:path extrusionOk="0" h="120000" w="120000">
                  <a:moveTo>
                    <a:pt x="0" y="0"/>
                  </a:moveTo>
                  <a:lnTo>
                    <a:pt x="120000" y="0"/>
                  </a:lnTo>
                  <a:lnTo>
                    <a:pt x="120000" y="120000"/>
                  </a:lnTo>
                  <a:lnTo>
                    <a:pt x="0" y="120000"/>
                  </a:lnTo>
                  <a:close/>
                </a:path>
                <a:path extrusionOk="0" fill="none" h="120000" w="120000">
                  <a:moveTo>
                    <a:pt x="-7336" y="0"/>
                  </a:moveTo>
                  <a:close/>
                  <a:lnTo>
                    <a:pt x="-7336" y="120000"/>
                  </a:lnTo>
                </a:path>
                <a:path extrusionOk="0" fill="none" h="120000" w="120000">
                  <a:moveTo>
                    <a:pt x="-7336" y="55620"/>
                  </a:moveTo>
                  <a:lnTo>
                    <a:pt x="5869" y="55512"/>
                  </a:lnTo>
                  <a:lnTo>
                    <a:pt x="5869" y="2808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Category</a:t>
              </a:r>
              <a:endParaRPr/>
            </a:p>
            <a:p>
              <a:pPr indent="0" lvl="0" marL="0" marR="0" rtl="0" algn="ct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axis</a:t>
              </a:r>
              <a:endParaRPr/>
            </a:p>
          </p:txBody>
        </p:sp>
        <p:sp>
          <p:nvSpPr>
            <p:cNvPr id="1554" name="Google Shape;1554;p189"/>
            <p:cNvSpPr/>
            <p:nvPr/>
          </p:nvSpPr>
          <p:spPr>
            <a:xfrm>
              <a:off x="9943" y="4847"/>
              <a:ext cx="1440" cy="435"/>
            </a:xfrm>
            <a:custGeom>
              <a:rect b="b" l="l" r="r" t="t"/>
              <a:pathLst>
                <a:path extrusionOk="0" h="120000" w="120000">
                  <a:moveTo>
                    <a:pt x="0" y="0"/>
                  </a:moveTo>
                  <a:lnTo>
                    <a:pt x="120000" y="0"/>
                  </a:lnTo>
                  <a:lnTo>
                    <a:pt x="120000" y="120000"/>
                  </a:lnTo>
                  <a:lnTo>
                    <a:pt x="0" y="120000"/>
                  </a:lnTo>
                  <a:close/>
                </a:path>
                <a:path extrusionOk="0" fill="none" h="120000" w="120000">
                  <a:moveTo>
                    <a:pt x="-3575" y="0"/>
                  </a:moveTo>
                  <a:close/>
                  <a:lnTo>
                    <a:pt x="-3575" y="120000"/>
                  </a:lnTo>
                </a:path>
                <a:path extrusionOk="0" fill="none" h="120000" w="120000">
                  <a:moveTo>
                    <a:pt x="-3575" y="-50490"/>
                  </a:moveTo>
                  <a:lnTo>
                    <a:pt x="10726" y="-49590"/>
                  </a:lnTo>
                  <a:lnTo>
                    <a:pt x="10726" y="13500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Tick mark</a:t>
              </a:r>
              <a:endParaRPr/>
            </a:p>
          </p:txBody>
        </p:sp>
        <p:sp>
          <p:nvSpPr>
            <p:cNvPr id="1555" name="Google Shape;1555;p189"/>
            <p:cNvSpPr/>
            <p:nvPr/>
          </p:nvSpPr>
          <p:spPr>
            <a:xfrm>
              <a:off x="9943" y="5372"/>
              <a:ext cx="1560" cy="870"/>
            </a:xfrm>
            <a:custGeom>
              <a:rect b="b" l="l" r="r" t="t"/>
              <a:pathLst>
                <a:path extrusionOk="0" h="120000" w="120000">
                  <a:moveTo>
                    <a:pt x="0" y="0"/>
                  </a:moveTo>
                  <a:lnTo>
                    <a:pt x="120000" y="0"/>
                  </a:lnTo>
                  <a:lnTo>
                    <a:pt x="120000" y="120000"/>
                  </a:lnTo>
                  <a:lnTo>
                    <a:pt x="0" y="120000"/>
                  </a:lnTo>
                  <a:close/>
                </a:path>
                <a:path extrusionOk="0" fill="none" h="120000" w="120000">
                  <a:moveTo>
                    <a:pt x="16088" y="0"/>
                  </a:moveTo>
                  <a:close/>
                  <a:lnTo>
                    <a:pt x="16088" y="120000"/>
                  </a:lnTo>
                </a:path>
                <a:path extrusionOk="0" fill="none" h="120000" w="120000">
                  <a:moveTo>
                    <a:pt x="16088" y="-44363"/>
                  </a:moveTo>
                  <a:lnTo>
                    <a:pt x="5363" y="-44197"/>
                  </a:lnTo>
                  <a:lnTo>
                    <a:pt x="5363" y="-1994"/>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Chart background</a:t>
              </a:r>
              <a:endParaRPr/>
            </a:p>
          </p:txBody>
        </p:sp>
        <p:grpSp>
          <p:nvGrpSpPr>
            <p:cNvPr id="1556" name="Google Shape;1556;p189"/>
            <p:cNvGrpSpPr/>
            <p:nvPr/>
          </p:nvGrpSpPr>
          <p:grpSpPr>
            <a:xfrm>
              <a:off x="2083" y="1862"/>
              <a:ext cx="1710" cy="1065"/>
              <a:chOff x="1515" y="9315"/>
              <a:chExt cx="1710" cy="1065"/>
            </a:xfrm>
          </p:grpSpPr>
          <p:sp>
            <p:nvSpPr>
              <p:cNvPr id="1557" name="Google Shape;1557;p189"/>
              <p:cNvSpPr/>
              <p:nvPr/>
            </p:nvSpPr>
            <p:spPr>
              <a:xfrm>
                <a:off x="1515" y="9315"/>
                <a:ext cx="1080" cy="570"/>
              </a:xfrm>
              <a:custGeom>
                <a:rect b="b" l="l" r="r" t="t"/>
                <a:pathLst>
                  <a:path extrusionOk="0" h="120000" w="120000">
                    <a:moveTo>
                      <a:pt x="0" y="0"/>
                    </a:moveTo>
                    <a:lnTo>
                      <a:pt x="120000" y="0"/>
                    </a:lnTo>
                    <a:lnTo>
                      <a:pt x="120000" y="120000"/>
                    </a:lnTo>
                    <a:lnTo>
                      <a:pt x="0" y="120000"/>
                    </a:lnTo>
                    <a:close/>
                  </a:path>
                  <a:path extrusionOk="0" fill="none" h="120000" w="120000">
                    <a:moveTo>
                      <a:pt x="8185" y="0"/>
                    </a:moveTo>
                    <a:close/>
                    <a:lnTo>
                      <a:pt x="8185" y="120000"/>
                    </a:lnTo>
                  </a:path>
                  <a:path extrusionOk="0" fill="none" h="120000" w="120000">
                    <a:moveTo>
                      <a:pt x="8185" y="65880"/>
                    </a:moveTo>
                    <a:lnTo>
                      <a:pt x="8185" y="47208"/>
                    </a:lnTo>
                    <a:lnTo>
                      <a:pt x="8185" y="28800"/>
                    </a:lnTo>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300"/>
                  <a:buFont typeface="Times New Roman"/>
                  <a:buNone/>
                </a:pPr>
                <a:r>
                  <a:rPr b="0" i="0" lang="en-US" sz="1300" u="none">
                    <a:solidFill>
                      <a:schemeClr val="dk1"/>
                    </a:solidFill>
                    <a:latin typeface="Times New Roman"/>
                    <a:ea typeface="Times New Roman"/>
                    <a:cs typeface="Times New Roman"/>
                    <a:sym typeface="Times New Roman"/>
                  </a:rPr>
                  <a:t>Text</a:t>
                </a:r>
                <a:endParaRPr/>
              </a:p>
            </p:txBody>
          </p:sp>
          <p:cxnSp>
            <p:nvCxnSpPr>
              <p:cNvPr id="1558" name="Google Shape;1558;p189"/>
              <p:cNvCxnSpPr/>
              <p:nvPr/>
            </p:nvCxnSpPr>
            <p:spPr>
              <a:xfrm rot="10800000">
                <a:off x="3225" y="9495"/>
                <a:ext cx="0" cy="885"/>
              </a:xfrm>
              <a:prstGeom prst="straightConnector1">
                <a:avLst/>
              </a:prstGeom>
              <a:noFill/>
              <a:ln cap="flat" cmpd="sng" w="9525">
                <a:solidFill>
                  <a:srgbClr val="000000"/>
                </a:solidFill>
                <a:prstDash val="solid"/>
                <a:miter lim="800000"/>
                <a:headEnd len="med" w="med" type="none"/>
                <a:tailEnd len="med" w="med" type="none"/>
              </a:ln>
            </p:spPr>
          </p:cxnSp>
        </p:grpSp>
      </p:grpSp>
    </p:spTree>
  </p:cSld>
  <p:clrMapOvr>
    <a:masterClrMapping/>
  </p:clrMapOvr>
  <p:transition spd="slow">
    <p:fade thruBlk="1"/>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19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64" name="Google Shape;1564;p190"/>
          <p:cNvSpPr txBox="1"/>
          <p:nvPr>
            <p:ph type="title"/>
          </p:nvPr>
        </p:nvSpPr>
        <p:spPr>
          <a:xfrm>
            <a:off x="1566862" y="0"/>
            <a:ext cx="8874125" cy="1371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sp>
        <p:nvSpPr>
          <p:cNvPr id="1565" name="Google Shape;1565;p190"/>
          <p:cNvSpPr txBox="1"/>
          <p:nvPr>
            <p:ph idx="1" type="body"/>
          </p:nvPr>
        </p:nvSpPr>
        <p:spPr>
          <a:xfrm>
            <a:off x="347662" y="1295400"/>
            <a:ext cx="10093325" cy="5183187"/>
          </a:xfrm>
          <a:prstGeom prst="rect">
            <a:avLst/>
          </a:prstGeom>
          <a:noFill/>
          <a:ln>
            <a:noFill/>
          </a:ln>
        </p:spPr>
        <p:txBody>
          <a:bodyPr anchorCtr="0" anchor="t" bIns="49375" lIns="98750" spcFirstLastPara="1" rIns="98750" wrap="square" tIns="49375">
            <a:noAutofit/>
          </a:bodyPr>
          <a:lstStyle/>
          <a:p>
            <a:pPr indent="-617537" lvl="0" marL="617537"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miền dữ liệu vẽ đồ thị, </a:t>
            </a:r>
            <a:r>
              <a:rPr b="0" i="1" lang="en-US" sz="2600" u="none">
                <a:solidFill>
                  <a:schemeClr val="dk1"/>
                </a:solidFill>
                <a:latin typeface="Times New Roman"/>
                <a:ea typeface="Times New Roman"/>
                <a:cs typeface="Times New Roman"/>
                <a:sym typeface="Times New Roman"/>
              </a:rPr>
              <a:t>chú ý</a:t>
            </a:r>
            <a:r>
              <a:rPr b="0" i="0" lang="en-US" sz="2600" u="none">
                <a:solidFill>
                  <a:schemeClr val="dk1"/>
                </a:solidFill>
                <a:latin typeface="Times New Roman"/>
                <a:ea typeface="Times New Roman"/>
                <a:cs typeface="Times New Roman"/>
                <a:sym typeface="Times New Roman"/>
              </a:rPr>
              <a:t> </a:t>
            </a:r>
            <a:r>
              <a:rPr b="0" i="1" lang="en-US" sz="2600" u="none">
                <a:solidFill>
                  <a:schemeClr val="dk1"/>
                </a:solidFill>
                <a:latin typeface="Times New Roman"/>
                <a:ea typeface="Times New Roman"/>
                <a:cs typeface="Times New Roman"/>
                <a:sym typeface="Times New Roman"/>
              </a:rPr>
              <a:t>chọn cả 1 tiêu đề hàng và 1 tiêu đề cột đối với các đồ thị kiểu Column, Line và Pie</a:t>
            </a:r>
            <a:r>
              <a:rPr b="0" i="0" lang="en-US" sz="2600" u="none">
                <a:solidFill>
                  <a:schemeClr val="dk1"/>
                </a:solidFill>
                <a:latin typeface="Times New Roman"/>
                <a:ea typeface="Times New Roman"/>
                <a:cs typeface="Times New Roman"/>
                <a:sym typeface="Times New Roman"/>
              </a:rPr>
              <a:t>.</a:t>
            </a:r>
            <a:endParaRPr/>
          </a:p>
          <a:p>
            <a:pPr indent="-617537" lvl="0" marL="617537" rtl="0" algn="just">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Bấm nút Chart Wizard       trên Toolbar hoặc vào menu Insert</a:t>
            </a:r>
            <a:r>
              <a:rPr b="1"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Times New Roman"/>
                <a:ea typeface="Times New Roman"/>
                <a:cs typeface="Times New Roman"/>
                <a:sym typeface="Times New Roman"/>
              </a:rPr>
              <a:t>Chart… →  Hộp thoại Chart Wizard hiện ra giúp tạo đồ thị qua 4 bước:</a:t>
            </a:r>
            <a:endParaRPr/>
          </a:p>
        </p:txBody>
      </p:sp>
      <p:pic>
        <p:nvPicPr>
          <p:cNvPr descr="chart" id="1566" name="Google Shape;1566;p190"/>
          <p:cNvPicPr preferRelativeResize="0"/>
          <p:nvPr/>
        </p:nvPicPr>
        <p:blipFill rotWithShape="1">
          <a:blip r:embed="rId3">
            <a:alphaModFix/>
          </a:blip>
          <a:srcRect b="0" l="0" r="0" t="0"/>
          <a:stretch/>
        </p:blipFill>
        <p:spPr>
          <a:xfrm>
            <a:off x="5481637" y="3352800"/>
            <a:ext cx="584200" cy="466725"/>
          </a:xfrm>
          <a:prstGeom prst="rect">
            <a:avLst/>
          </a:prstGeom>
          <a:noFill/>
          <a:ln>
            <a:noFill/>
          </a:ln>
        </p:spPr>
      </p:pic>
    </p:spTree>
  </p:cSld>
  <p:clrMapOvr>
    <a:masterClrMapping/>
  </p:clrMapOvr>
  <p:transition spd="slow">
    <p:fade thruBlk="1"/>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19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72" name="Google Shape;1572;p191"/>
          <p:cNvSpPr txBox="1"/>
          <p:nvPr>
            <p:ph type="title"/>
          </p:nvPr>
        </p:nvSpPr>
        <p:spPr>
          <a:xfrm>
            <a:off x="1479550" y="0"/>
            <a:ext cx="8961437" cy="1219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pic>
        <p:nvPicPr>
          <p:cNvPr descr="chart1" id="1573" name="Google Shape;1573;p191"/>
          <p:cNvPicPr preferRelativeResize="0"/>
          <p:nvPr/>
        </p:nvPicPr>
        <p:blipFill rotWithShape="1">
          <a:blip r:embed="rId3">
            <a:alphaModFix/>
          </a:blip>
          <a:srcRect b="0" l="0" r="0" t="0"/>
          <a:stretch/>
        </p:blipFill>
        <p:spPr>
          <a:xfrm>
            <a:off x="4699000" y="1530350"/>
            <a:ext cx="5132387" cy="4421187"/>
          </a:xfrm>
          <a:prstGeom prst="rect">
            <a:avLst/>
          </a:prstGeom>
          <a:noFill/>
          <a:ln>
            <a:noFill/>
          </a:ln>
        </p:spPr>
      </p:pic>
      <p:sp>
        <p:nvSpPr>
          <p:cNvPr id="1574" name="Google Shape;1574;p191"/>
          <p:cNvSpPr txBox="1"/>
          <p:nvPr/>
        </p:nvSpPr>
        <p:spPr>
          <a:xfrm>
            <a:off x="698500" y="1844675"/>
            <a:ext cx="3863975" cy="21463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Chọn kiểu đồ thị có sẵn:</a:t>
            </a:r>
            <a:endParaRPr/>
          </a:p>
          <a:p>
            <a:pPr indent="0" lvl="0" marL="0" marR="0" rtl="0" algn="l">
              <a:lnSpc>
                <a:spcPct val="100000"/>
              </a:lnSpc>
              <a:spcBef>
                <a:spcPts val="95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 Column: cột dọc</a:t>
            </a:r>
            <a:endParaRPr/>
          </a:p>
          <a:p>
            <a:pPr indent="0" lvl="0" marL="0" marR="0" rtl="0" algn="l">
              <a:lnSpc>
                <a:spcPct val="100000"/>
              </a:lnSpc>
              <a:spcBef>
                <a:spcPts val="95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 Line: đường so sánh</a:t>
            </a:r>
            <a:endParaRPr/>
          </a:p>
          <a:p>
            <a:pPr indent="0" lvl="0" marL="0" marR="0" rtl="0" algn="l">
              <a:lnSpc>
                <a:spcPct val="100000"/>
              </a:lnSpc>
              <a:spcBef>
                <a:spcPts val="95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 Pie: bánh tròn</a:t>
            </a:r>
            <a:endParaRPr/>
          </a:p>
          <a:p>
            <a:pPr indent="0" lvl="0" marL="0" marR="0" rtl="0" algn="l">
              <a:lnSpc>
                <a:spcPct val="100000"/>
              </a:lnSpc>
              <a:spcBef>
                <a:spcPts val="95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 XY: đường tương quan</a:t>
            </a:r>
            <a:endParaRPr/>
          </a:p>
        </p:txBody>
      </p:sp>
      <p:sp>
        <p:nvSpPr>
          <p:cNvPr id="1575" name="Google Shape;1575;p191"/>
          <p:cNvSpPr txBox="1"/>
          <p:nvPr/>
        </p:nvSpPr>
        <p:spPr>
          <a:xfrm>
            <a:off x="1189037" y="4870450"/>
            <a:ext cx="3044825" cy="684212"/>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Chọn một dạng của kiểu đã chọn</a:t>
            </a:r>
            <a:endParaRPr/>
          </a:p>
        </p:txBody>
      </p:sp>
      <p:cxnSp>
        <p:nvCxnSpPr>
          <p:cNvPr id="1576" name="Google Shape;1576;p191"/>
          <p:cNvCxnSpPr/>
          <p:nvPr/>
        </p:nvCxnSpPr>
        <p:spPr>
          <a:xfrm>
            <a:off x="4316412" y="2133600"/>
            <a:ext cx="492125" cy="142875"/>
          </a:xfrm>
          <a:prstGeom prst="straightConnector1">
            <a:avLst/>
          </a:prstGeom>
          <a:noFill/>
          <a:ln cap="flat" cmpd="sng" w="25400">
            <a:solidFill>
              <a:srgbClr val="800080"/>
            </a:solidFill>
            <a:prstDash val="solid"/>
            <a:miter lim="800000"/>
            <a:headEnd len="med" w="med" type="none"/>
            <a:tailEnd len="med" w="med" type="stealth"/>
          </a:ln>
        </p:spPr>
      </p:cxnSp>
      <p:cxnSp>
        <p:nvCxnSpPr>
          <p:cNvPr id="1577" name="Google Shape;1577;p191"/>
          <p:cNvCxnSpPr/>
          <p:nvPr/>
        </p:nvCxnSpPr>
        <p:spPr>
          <a:xfrm flipH="1" rot="10800000">
            <a:off x="4157662" y="2708275"/>
            <a:ext cx="2952750" cy="2378075"/>
          </a:xfrm>
          <a:prstGeom prst="straightConnector1">
            <a:avLst/>
          </a:prstGeom>
          <a:noFill/>
          <a:ln cap="flat" cmpd="sng" w="25400">
            <a:solidFill>
              <a:srgbClr val="800080"/>
            </a:solidFill>
            <a:prstDash val="solid"/>
            <a:miter lim="800000"/>
            <a:headEnd len="med" w="med" type="none"/>
            <a:tailEnd len="med" w="med" type="stealth"/>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3"/>
                                        </p:tgtEl>
                                        <p:attrNameLst>
                                          <p:attrName>style.visibility</p:attrName>
                                        </p:attrNameLst>
                                      </p:cBhvr>
                                      <p:to>
                                        <p:strVal val="visible"/>
                                      </p:to>
                                    </p:set>
                                    <p:animEffect filter="fade" transition="in">
                                      <p:cBhvr>
                                        <p:cTn dur="500"/>
                                        <p:tgtEl>
                                          <p:spTgt spid="1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500"/>
                                        <p:tgtEl>
                                          <p:spTgt spid="1574"/>
                                        </p:tgtEl>
                                      </p:cBhvr>
                                    </p:animEffect>
                                  </p:childTnLst>
                                </p:cTn>
                              </p:par>
                              <p:par>
                                <p:cTn fill="hold" nodeType="withEffect" presetClass="entr" presetID="10" presetSubtype="0">
                                  <p:stCondLst>
                                    <p:cond delay="0"/>
                                  </p:stCondLst>
                                  <p:childTnLst>
                                    <p:set>
                                      <p:cBhvr>
                                        <p:cTn dur="1" fill="hold">
                                          <p:stCondLst>
                                            <p:cond delay="0"/>
                                          </p:stCondLst>
                                        </p:cTn>
                                        <p:tgtEl>
                                          <p:spTgt spid="1576"/>
                                        </p:tgtEl>
                                        <p:attrNameLst>
                                          <p:attrName>style.visibility</p:attrName>
                                        </p:attrNameLst>
                                      </p:cBhvr>
                                      <p:to>
                                        <p:strVal val="visible"/>
                                      </p:to>
                                    </p:set>
                                    <p:animEffect filter="fade" transition="in">
                                      <p:cBhvr>
                                        <p:cTn dur="500"/>
                                        <p:tgtEl>
                                          <p:spTgt spid="1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500"/>
                                        <p:tgtEl>
                                          <p:spTgt spid="1575"/>
                                        </p:tgtEl>
                                      </p:cBhvr>
                                    </p:animEffect>
                                  </p:childTnLst>
                                </p:cTn>
                              </p:par>
                              <p:par>
                                <p:cTn fill="hold" nodeType="withEffect" presetClass="entr" presetID="10" presetSubtype="0">
                                  <p:stCondLst>
                                    <p:cond delay="0"/>
                                  </p:stCondLst>
                                  <p:childTnLst>
                                    <p:set>
                                      <p:cBhvr>
                                        <p:cTn dur="1" fill="hold">
                                          <p:stCondLst>
                                            <p:cond delay="0"/>
                                          </p:stCondLst>
                                        </p:cTn>
                                        <p:tgtEl>
                                          <p:spTgt spid="1577"/>
                                        </p:tgtEl>
                                        <p:attrNameLst>
                                          <p:attrName>style.visibility</p:attrName>
                                        </p:attrNameLst>
                                      </p:cBhvr>
                                      <p:to>
                                        <p:strVal val="visible"/>
                                      </p:to>
                                    </p:set>
                                    <p:animEffect filter="fade" transition="in">
                                      <p:cBhvr>
                                        <p:cTn dur="500"/>
                                        <p:tgtEl>
                                          <p:spTgt spid="15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19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pic>
        <p:nvPicPr>
          <p:cNvPr descr="ChartStep2" id="1583" name="Google Shape;1583;p192"/>
          <p:cNvPicPr preferRelativeResize="0"/>
          <p:nvPr/>
        </p:nvPicPr>
        <p:blipFill rotWithShape="1">
          <a:blip r:embed="rId3">
            <a:alphaModFix/>
          </a:blip>
          <a:srcRect b="0" l="0" r="0" t="0"/>
          <a:stretch/>
        </p:blipFill>
        <p:spPr>
          <a:xfrm>
            <a:off x="3236912" y="1341437"/>
            <a:ext cx="4778375" cy="4681537"/>
          </a:xfrm>
          <a:prstGeom prst="rect">
            <a:avLst/>
          </a:prstGeom>
          <a:noFill/>
          <a:ln>
            <a:noFill/>
          </a:ln>
        </p:spPr>
      </p:pic>
      <p:sp>
        <p:nvSpPr>
          <p:cNvPr id="1584" name="Google Shape;1584;p192"/>
          <p:cNvSpPr txBox="1"/>
          <p:nvPr>
            <p:ph type="title"/>
          </p:nvPr>
        </p:nvSpPr>
        <p:spPr>
          <a:xfrm>
            <a:off x="641350" y="228600"/>
            <a:ext cx="9799637" cy="615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sp>
        <p:nvSpPr>
          <p:cNvPr id="1585" name="Google Shape;1585;p192"/>
          <p:cNvSpPr txBox="1"/>
          <p:nvPr/>
        </p:nvSpPr>
        <p:spPr>
          <a:xfrm>
            <a:off x="433387" y="3114675"/>
            <a:ext cx="28717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Miền DL vẽ đồ thị</a:t>
            </a:r>
            <a:endParaRPr/>
          </a:p>
        </p:txBody>
      </p:sp>
      <p:sp>
        <p:nvSpPr>
          <p:cNvPr id="1586" name="Google Shape;1586;p192"/>
          <p:cNvSpPr txBox="1"/>
          <p:nvPr/>
        </p:nvSpPr>
        <p:spPr>
          <a:xfrm>
            <a:off x="369887" y="4552950"/>
            <a:ext cx="2871787" cy="684212"/>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Chọn DL vẽ đồ thị theo hàng hoặc theo cột</a:t>
            </a:r>
            <a:endParaRPr/>
          </a:p>
        </p:txBody>
      </p:sp>
      <p:cxnSp>
        <p:nvCxnSpPr>
          <p:cNvPr id="1587" name="Google Shape;1587;p192"/>
          <p:cNvCxnSpPr/>
          <p:nvPr/>
        </p:nvCxnSpPr>
        <p:spPr>
          <a:xfrm>
            <a:off x="3217862" y="3554412"/>
            <a:ext cx="1130300" cy="381000"/>
          </a:xfrm>
          <a:prstGeom prst="straightConnector1">
            <a:avLst/>
          </a:prstGeom>
          <a:noFill/>
          <a:ln cap="flat" cmpd="sng" w="25400">
            <a:solidFill>
              <a:srgbClr val="800080"/>
            </a:solidFill>
            <a:prstDash val="solid"/>
            <a:miter lim="800000"/>
            <a:headEnd len="med" w="med" type="none"/>
            <a:tailEnd len="med" w="med" type="stealth"/>
          </a:ln>
        </p:spPr>
      </p:cxnSp>
      <p:cxnSp>
        <p:nvCxnSpPr>
          <p:cNvPr id="1588" name="Google Shape;1588;p192"/>
          <p:cNvCxnSpPr/>
          <p:nvPr/>
        </p:nvCxnSpPr>
        <p:spPr>
          <a:xfrm flipH="1" rot="10800000">
            <a:off x="2917825" y="4438650"/>
            <a:ext cx="1479550" cy="720725"/>
          </a:xfrm>
          <a:prstGeom prst="straightConnector1">
            <a:avLst/>
          </a:prstGeom>
          <a:noFill/>
          <a:ln cap="flat" cmpd="sng" w="25400">
            <a:solidFill>
              <a:srgbClr val="800080"/>
            </a:solidFill>
            <a:prstDash val="solid"/>
            <a:miter lim="800000"/>
            <a:headEnd len="med" w="med" type="none"/>
            <a:tailEnd len="med" w="med" type="stealth"/>
          </a:ln>
        </p:spPr>
      </p:cxnSp>
      <p:sp>
        <p:nvSpPr>
          <p:cNvPr id="1589" name="Google Shape;1589;p192"/>
          <p:cNvSpPr txBox="1"/>
          <p:nvPr/>
        </p:nvSpPr>
        <p:spPr>
          <a:xfrm>
            <a:off x="8148637" y="3182937"/>
            <a:ext cx="2087562"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Tiêu đề hàng hiện tại đây</a:t>
            </a:r>
            <a:endParaRPr/>
          </a:p>
        </p:txBody>
      </p:sp>
      <p:cxnSp>
        <p:nvCxnSpPr>
          <p:cNvPr id="1590" name="Google Shape;1590;p192"/>
          <p:cNvCxnSpPr/>
          <p:nvPr/>
        </p:nvCxnSpPr>
        <p:spPr>
          <a:xfrm rot="10800000">
            <a:off x="6872287" y="3430587"/>
            <a:ext cx="1308100" cy="0"/>
          </a:xfrm>
          <a:prstGeom prst="straightConnector1">
            <a:avLst/>
          </a:prstGeom>
          <a:noFill/>
          <a:ln cap="flat" cmpd="sng" w="25400">
            <a:solidFill>
              <a:srgbClr val="800080"/>
            </a:solidFill>
            <a:prstDash val="solid"/>
            <a:miter lim="800000"/>
            <a:headEnd len="med" w="med" type="none"/>
            <a:tailEnd len="med" w="med" type="stealth"/>
          </a:ln>
        </p:spPr>
      </p:cxnSp>
      <p:sp>
        <p:nvSpPr>
          <p:cNvPr id="1591" name="Google Shape;1591;p192"/>
          <p:cNvSpPr txBox="1"/>
          <p:nvPr/>
        </p:nvSpPr>
        <p:spPr>
          <a:xfrm>
            <a:off x="8066087" y="2216150"/>
            <a:ext cx="2089150"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Tiêu đề cột làm chú giải</a:t>
            </a:r>
            <a:endParaRPr/>
          </a:p>
        </p:txBody>
      </p:sp>
      <p:cxnSp>
        <p:nvCxnSpPr>
          <p:cNvPr id="1592" name="Google Shape;1592;p192"/>
          <p:cNvCxnSpPr/>
          <p:nvPr/>
        </p:nvCxnSpPr>
        <p:spPr>
          <a:xfrm flipH="1">
            <a:off x="7493000" y="2565400"/>
            <a:ext cx="769937" cy="215900"/>
          </a:xfrm>
          <a:prstGeom prst="straightConnector1">
            <a:avLst/>
          </a:prstGeom>
          <a:noFill/>
          <a:ln cap="flat" cmpd="sng" w="25400">
            <a:solidFill>
              <a:srgbClr val="800080"/>
            </a:solidFill>
            <a:prstDash val="solid"/>
            <a:miter lim="800000"/>
            <a:headEnd len="med" w="med" type="none"/>
            <a:tailEnd len="med" w="med" type="stealth"/>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3"/>
                                        </p:tgtEl>
                                        <p:attrNameLst>
                                          <p:attrName>style.visibility</p:attrName>
                                        </p:attrNameLst>
                                      </p:cBhvr>
                                      <p:to>
                                        <p:strVal val="visible"/>
                                      </p:to>
                                    </p:set>
                                    <p:animEffect filter="fade" transition="in">
                                      <p:cBhvr>
                                        <p:cTn dur="500"/>
                                        <p:tgtEl>
                                          <p:spTgt spid="1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2"/>
                                        </p:tgtEl>
                                        <p:attrNameLst>
                                          <p:attrName>style.visibility</p:attrName>
                                        </p:attrNameLst>
                                      </p:cBhvr>
                                      <p:to>
                                        <p:strVal val="visible"/>
                                      </p:to>
                                    </p:set>
                                    <p:animEffect filter="fade" transition="in">
                                      <p:cBhvr>
                                        <p:cTn dur="500"/>
                                        <p:tgtEl>
                                          <p:spTgt spid="1592"/>
                                        </p:tgtEl>
                                      </p:cBhvr>
                                    </p:animEffect>
                                  </p:childTnLst>
                                </p:cTn>
                              </p:par>
                              <p:par>
                                <p:cTn fill="hold" nodeType="withEffect" presetClass="entr" presetID="10" presetSubtype="0">
                                  <p:stCondLst>
                                    <p:cond delay="0"/>
                                  </p:stCondLst>
                                  <p:childTnLst>
                                    <p:set>
                                      <p:cBhvr>
                                        <p:cTn dur="1" fill="hold">
                                          <p:stCondLst>
                                            <p:cond delay="0"/>
                                          </p:stCondLst>
                                        </p:cTn>
                                        <p:tgtEl>
                                          <p:spTgt spid="1591"/>
                                        </p:tgtEl>
                                        <p:attrNameLst>
                                          <p:attrName>style.visibility</p:attrName>
                                        </p:attrNameLst>
                                      </p:cBhvr>
                                      <p:to>
                                        <p:strVal val="visible"/>
                                      </p:to>
                                    </p:set>
                                    <p:animEffect filter="fade" transition="in">
                                      <p:cBhvr>
                                        <p:cTn dur="500"/>
                                        <p:tgtEl>
                                          <p:spTgt spid="1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0"/>
                                        </p:tgtEl>
                                        <p:attrNameLst>
                                          <p:attrName>style.visibility</p:attrName>
                                        </p:attrNameLst>
                                      </p:cBhvr>
                                      <p:to>
                                        <p:strVal val="visible"/>
                                      </p:to>
                                    </p:set>
                                    <p:animEffect filter="fade" transition="in">
                                      <p:cBhvr>
                                        <p:cTn dur="500"/>
                                        <p:tgtEl>
                                          <p:spTgt spid="1590"/>
                                        </p:tgtEl>
                                      </p:cBhvr>
                                    </p:animEffect>
                                  </p:childTnLst>
                                </p:cTn>
                              </p:par>
                              <p:par>
                                <p:cTn fill="hold" nodeType="withEffect" presetClass="entr" presetID="10" presetSubtype="0">
                                  <p:stCondLst>
                                    <p:cond delay="0"/>
                                  </p:stCondLst>
                                  <p:childTnLst>
                                    <p:set>
                                      <p:cBhvr>
                                        <p:cTn dur="1" fill="hold">
                                          <p:stCondLst>
                                            <p:cond delay="0"/>
                                          </p:stCondLst>
                                        </p:cTn>
                                        <p:tgtEl>
                                          <p:spTgt spid="1589"/>
                                        </p:tgtEl>
                                        <p:attrNameLst>
                                          <p:attrName>style.visibility</p:attrName>
                                        </p:attrNameLst>
                                      </p:cBhvr>
                                      <p:to>
                                        <p:strVal val="visible"/>
                                      </p:to>
                                    </p:set>
                                    <p:animEffect filter="fade" transition="in">
                                      <p:cBhvr>
                                        <p:cTn dur="500"/>
                                        <p:tgtEl>
                                          <p:spTgt spid="1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500"/>
                                        <p:tgtEl>
                                          <p:spTgt spid="1585"/>
                                        </p:tgtEl>
                                      </p:cBhvr>
                                    </p:animEffect>
                                  </p:childTnLst>
                                </p:cTn>
                              </p:par>
                              <p:par>
                                <p:cTn fill="hold" nodeType="withEffect" presetClass="entr" presetID="10" presetSubtype="0">
                                  <p:stCondLst>
                                    <p:cond delay="0"/>
                                  </p:stCondLst>
                                  <p:childTnLst>
                                    <p:set>
                                      <p:cBhvr>
                                        <p:cTn dur="1" fill="hold">
                                          <p:stCondLst>
                                            <p:cond delay="0"/>
                                          </p:stCondLst>
                                        </p:cTn>
                                        <p:tgtEl>
                                          <p:spTgt spid="1587"/>
                                        </p:tgtEl>
                                        <p:attrNameLst>
                                          <p:attrName>style.visibility</p:attrName>
                                        </p:attrNameLst>
                                      </p:cBhvr>
                                      <p:to>
                                        <p:strVal val="visible"/>
                                      </p:to>
                                    </p:set>
                                    <p:animEffect filter="fade" transition="in">
                                      <p:cBhvr>
                                        <p:cTn dur="500"/>
                                        <p:tgtEl>
                                          <p:spTgt spid="1587"/>
                                        </p:tgtEl>
                                      </p:cBhvr>
                                    </p:animEffect>
                                  </p:childTnLst>
                                </p:cTn>
                              </p:par>
                              <p:par>
                                <p:cTn fill="hold" nodeType="withEffect" presetClass="entr" presetID="10" presetSubtype="0">
                                  <p:stCondLst>
                                    <p:cond delay="0"/>
                                  </p:stCondLst>
                                  <p:childTnLst>
                                    <p:set>
                                      <p:cBhvr>
                                        <p:cTn dur="1" fill="hold">
                                          <p:stCondLst>
                                            <p:cond delay="0"/>
                                          </p:stCondLst>
                                        </p:cTn>
                                        <p:tgtEl>
                                          <p:spTgt spid="1586"/>
                                        </p:tgtEl>
                                        <p:attrNameLst>
                                          <p:attrName>style.visibility</p:attrName>
                                        </p:attrNameLst>
                                      </p:cBhvr>
                                      <p:to>
                                        <p:strVal val="visible"/>
                                      </p:to>
                                    </p:set>
                                    <p:animEffect filter="fade" transition="in">
                                      <p:cBhvr>
                                        <p:cTn dur="500"/>
                                        <p:tgtEl>
                                          <p:spTgt spid="1586"/>
                                        </p:tgtEl>
                                      </p:cBhvr>
                                    </p:animEffect>
                                  </p:childTnLst>
                                </p:cTn>
                              </p:par>
                              <p:par>
                                <p:cTn fill="hold" nodeType="withEffect" presetClass="entr" presetID="10" presetSubtype="0">
                                  <p:stCondLst>
                                    <p:cond delay="0"/>
                                  </p:stCondLst>
                                  <p:childTnLst>
                                    <p:set>
                                      <p:cBhvr>
                                        <p:cTn dur="1" fill="hold">
                                          <p:stCondLst>
                                            <p:cond delay="0"/>
                                          </p:stCondLst>
                                        </p:cTn>
                                        <p:tgtEl>
                                          <p:spTgt spid="1588"/>
                                        </p:tgtEl>
                                        <p:attrNameLst>
                                          <p:attrName>style.visibility</p:attrName>
                                        </p:attrNameLst>
                                      </p:cBhvr>
                                      <p:to>
                                        <p:strVal val="visible"/>
                                      </p:to>
                                    </p:set>
                                    <p:animEffect filter="fade" transition="in">
                                      <p:cBhvr>
                                        <p:cTn dur="500"/>
                                        <p:tgtEl>
                                          <p:spTgt spid="1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9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98" name="Google Shape;1598;p193"/>
          <p:cNvSpPr txBox="1"/>
          <p:nvPr>
            <p:ph type="title"/>
          </p:nvPr>
        </p:nvSpPr>
        <p:spPr>
          <a:xfrm>
            <a:off x="641350" y="320675"/>
            <a:ext cx="9126537" cy="5095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Vẽ biểu đồ</a:t>
            </a:r>
            <a:endParaRPr/>
          </a:p>
        </p:txBody>
      </p:sp>
      <p:pic>
        <p:nvPicPr>
          <p:cNvPr descr="Chart_Step3" id="1599" name="Google Shape;1599;p193"/>
          <p:cNvPicPr preferRelativeResize="0"/>
          <p:nvPr/>
        </p:nvPicPr>
        <p:blipFill rotWithShape="1">
          <a:blip r:embed="rId3">
            <a:alphaModFix/>
          </a:blip>
          <a:srcRect b="0" l="0" r="0" t="0"/>
          <a:stretch/>
        </p:blipFill>
        <p:spPr>
          <a:xfrm>
            <a:off x="2752725" y="1916112"/>
            <a:ext cx="7135812" cy="4114800"/>
          </a:xfrm>
          <a:prstGeom prst="rect">
            <a:avLst/>
          </a:prstGeom>
          <a:noFill/>
          <a:ln>
            <a:noFill/>
          </a:ln>
        </p:spPr>
      </p:pic>
      <p:sp>
        <p:nvSpPr>
          <p:cNvPr id="1600" name="Google Shape;1600;p193"/>
          <p:cNvSpPr txBox="1"/>
          <p:nvPr/>
        </p:nvSpPr>
        <p:spPr>
          <a:xfrm>
            <a:off x="944562" y="1990725"/>
            <a:ext cx="1652587"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16234E"/>
              </a:buClr>
              <a:buSzPts val="1900"/>
              <a:buFont typeface="Times New Roman"/>
              <a:buNone/>
            </a:pPr>
            <a:r>
              <a:rPr b="0" i="0" lang="en-US" sz="1900" u="none">
                <a:solidFill>
                  <a:srgbClr val="16234E"/>
                </a:solidFill>
                <a:latin typeface="Times New Roman"/>
                <a:ea typeface="Times New Roman"/>
                <a:cs typeface="Times New Roman"/>
                <a:sym typeface="Times New Roman"/>
              </a:rPr>
              <a:t>Nhập tiêu đề đồ thị</a:t>
            </a:r>
            <a:endParaRPr/>
          </a:p>
        </p:txBody>
      </p:sp>
      <p:cxnSp>
        <p:nvCxnSpPr>
          <p:cNvPr id="1601" name="Google Shape;1601;p193"/>
          <p:cNvCxnSpPr/>
          <p:nvPr/>
        </p:nvCxnSpPr>
        <p:spPr>
          <a:xfrm>
            <a:off x="2424112" y="2447925"/>
            <a:ext cx="782637" cy="533400"/>
          </a:xfrm>
          <a:prstGeom prst="straightConnector1">
            <a:avLst/>
          </a:prstGeom>
          <a:noFill/>
          <a:ln cap="flat" cmpd="sng" w="25400">
            <a:solidFill>
              <a:srgbClr val="800080"/>
            </a:solidFill>
            <a:prstDash val="solid"/>
            <a:miter lim="800000"/>
            <a:headEnd len="med" w="med" type="none"/>
            <a:tailEnd len="med" w="med" type="stealth"/>
          </a:ln>
        </p:spPr>
      </p:cxnSp>
      <p:sp>
        <p:nvSpPr>
          <p:cNvPr id="1602" name="Google Shape;1602;p193"/>
          <p:cNvSpPr txBox="1"/>
          <p:nvPr/>
        </p:nvSpPr>
        <p:spPr>
          <a:xfrm>
            <a:off x="944562" y="2905125"/>
            <a:ext cx="1652587"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16234E"/>
              </a:buClr>
              <a:buSzPts val="1900"/>
              <a:buFont typeface="Times New Roman"/>
              <a:buNone/>
            </a:pPr>
            <a:r>
              <a:rPr b="0" i="0" lang="en-US" sz="1900" u="none">
                <a:solidFill>
                  <a:srgbClr val="16234E"/>
                </a:solidFill>
                <a:latin typeface="Times New Roman"/>
                <a:ea typeface="Times New Roman"/>
                <a:cs typeface="Times New Roman"/>
                <a:sym typeface="Times New Roman"/>
              </a:rPr>
              <a:t>Nhập tiêu đề trục X</a:t>
            </a:r>
            <a:endParaRPr/>
          </a:p>
        </p:txBody>
      </p:sp>
      <p:sp>
        <p:nvSpPr>
          <p:cNvPr id="1603" name="Google Shape;1603;p193"/>
          <p:cNvSpPr txBox="1"/>
          <p:nvPr/>
        </p:nvSpPr>
        <p:spPr>
          <a:xfrm>
            <a:off x="944562" y="3760787"/>
            <a:ext cx="1652587" cy="684212"/>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16234E"/>
              </a:buClr>
              <a:buSzPts val="1900"/>
              <a:buFont typeface="Times New Roman"/>
              <a:buNone/>
            </a:pPr>
            <a:r>
              <a:rPr b="0" i="0" lang="en-US" sz="1900" u="none">
                <a:solidFill>
                  <a:srgbClr val="16234E"/>
                </a:solidFill>
                <a:latin typeface="Times New Roman"/>
                <a:ea typeface="Times New Roman"/>
                <a:cs typeface="Times New Roman"/>
                <a:sym typeface="Times New Roman"/>
              </a:rPr>
              <a:t>Nhập tiêu đề trục Y</a:t>
            </a:r>
            <a:endParaRPr/>
          </a:p>
        </p:txBody>
      </p:sp>
      <p:cxnSp>
        <p:nvCxnSpPr>
          <p:cNvPr id="1604" name="Google Shape;1604;p193"/>
          <p:cNvCxnSpPr/>
          <p:nvPr/>
        </p:nvCxnSpPr>
        <p:spPr>
          <a:xfrm>
            <a:off x="2509837" y="3362325"/>
            <a:ext cx="784225" cy="153987"/>
          </a:xfrm>
          <a:prstGeom prst="straightConnector1">
            <a:avLst/>
          </a:prstGeom>
          <a:noFill/>
          <a:ln cap="flat" cmpd="sng" w="25400">
            <a:solidFill>
              <a:srgbClr val="800080"/>
            </a:solidFill>
            <a:prstDash val="solid"/>
            <a:miter lim="800000"/>
            <a:headEnd len="med" w="med" type="none"/>
            <a:tailEnd len="med" w="med" type="stealth"/>
          </a:ln>
        </p:spPr>
      </p:cxnSp>
      <p:cxnSp>
        <p:nvCxnSpPr>
          <p:cNvPr id="1605" name="Google Shape;1605;p193"/>
          <p:cNvCxnSpPr/>
          <p:nvPr/>
        </p:nvCxnSpPr>
        <p:spPr>
          <a:xfrm flipH="1" rot="10800000">
            <a:off x="2509837" y="4049712"/>
            <a:ext cx="696912" cy="152400"/>
          </a:xfrm>
          <a:prstGeom prst="straightConnector1">
            <a:avLst/>
          </a:prstGeom>
          <a:noFill/>
          <a:ln cap="flat" cmpd="sng" w="25400">
            <a:solidFill>
              <a:srgbClr val="800080"/>
            </a:solidFill>
            <a:prstDash val="solid"/>
            <a:miter lim="800000"/>
            <a:headEnd len="med" w="med" type="none"/>
            <a:tailEnd len="med" w="med" type="stealth"/>
          </a:ln>
        </p:spPr>
      </p:cxnSp>
      <p:sp>
        <p:nvSpPr>
          <p:cNvPr id="1606" name="Google Shape;1606;p193"/>
          <p:cNvSpPr/>
          <p:nvPr/>
        </p:nvSpPr>
        <p:spPr>
          <a:xfrm>
            <a:off x="4727575" y="2492375"/>
            <a:ext cx="2630487" cy="358775"/>
          </a:xfrm>
          <a:prstGeom prst="curvedDownArrow">
            <a:avLst>
              <a:gd fmla="val 14032" name="adj1"/>
              <a:gd fmla="val 19708" name="adj2"/>
              <a:gd fmla="val 25000" name="adj3"/>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607" name="Google Shape;1607;p193"/>
          <p:cNvSpPr/>
          <p:nvPr/>
        </p:nvSpPr>
        <p:spPr>
          <a:xfrm rot="1500000">
            <a:off x="3573462" y="4157662"/>
            <a:ext cx="4027487" cy="215900"/>
          </a:xfrm>
          <a:prstGeom prst="rightArrow">
            <a:avLst>
              <a:gd fmla="val 16870" name="adj1"/>
              <a:gd fmla="val 50000" name="adj2"/>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608" name="Google Shape;1608;p193"/>
          <p:cNvSpPr/>
          <p:nvPr/>
        </p:nvSpPr>
        <p:spPr>
          <a:xfrm>
            <a:off x="3246437" y="4151312"/>
            <a:ext cx="3125787" cy="358775"/>
          </a:xfrm>
          <a:prstGeom prst="curvedUpArrow">
            <a:avLst>
              <a:gd fmla="val 14032" name="adj1"/>
              <a:gd fmla="val 19708" name="adj2"/>
              <a:gd fmla="val 25000" name="adj3"/>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9"/>
                                        </p:tgtEl>
                                        <p:attrNameLst>
                                          <p:attrName>style.visibility</p:attrName>
                                        </p:attrNameLst>
                                      </p:cBhvr>
                                      <p:to>
                                        <p:strVal val="visible"/>
                                      </p:to>
                                    </p:set>
                                    <p:animEffect filter="fade" transition="in">
                                      <p:cBhvr>
                                        <p:cTn dur="500"/>
                                        <p:tgtEl>
                                          <p:spTgt spid="1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0"/>
                                        </p:tgtEl>
                                        <p:attrNameLst>
                                          <p:attrName>style.visibility</p:attrName>
                                        </p:attrNameLst>
                                      </p:cBhvr>
                                      <p:to>
                                        <p:strVal val="visible"/>
                                      </p:to>
                                    </p:set>
                                    <p:animEffect filter="fade" transition="in">
                                      <p:cBhvr>
                                        <p:cTn dur="500"/>
                                        <p:tgtEl>
                                          <p:spTgt spid="1600"/>
                                        </p:tgtEl>
                                      </p:cBhvr>
                                    </p:animEffect>
                                  </p:childTnLst>
                                </p:cTn>
                              </p:par>
                              <p:par>
                                <p:cTn fill="hold" nodeType="with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500"/>
                                        <p:tgtEl>
                                          <p:spTgt spid="16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500"/>
                                        <p:tgtEl>
                                          <p:spTgt spid="1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500"/>
                                        <p:tgtEl>
                                          <p:spTgt spid="16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02"/>
                                        </p:tgtEl>
                                        <p:attrNameLst>
                                          <p:attrName>style.visibility</p:attrName>
                                        </p:attrNameLst>
                                      </p:cBhvr>
                                      <p:to>
                                        <p:strVal val="visible"/>
                                      </p:to>
                                    </p:set>
                                    <p:animEffect filter="fade" transition="in">
                                      <p:cBhvr>
                                        <p:cTn dur="500"/>
                                        <p:tgtEl>
                                          <p:spTgt spid="16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500"/>
                                        <p:tgtEl>
                                          <p:spTgt spid="1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500"/>
                                        <p:tgtEl>
                                          <p:spTgt spid="16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03"/>
                                        </p:tgtEl>
                                        <p:attrNameLst>
                                          <p:attrName>style.visibility</p:attrName>
                                        </p:attrNameLst>
                                      </p:cBhvr>
                                      <p:to>
                                        <p:strVal val="visible"/>
                                      </p:to>
                                    </p:set>
                                    <p:animEffect filter="fade" transition="in">
                                      <p:cBhvr>
                                        <p:cTn dur="500"/>
                                        <p:tgtEl>
                                          <p:spTgt spid="16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5"/>
                                        </p:tgtEl>
                                        <p:attrNameLst>
                                          <p:attrName>style.visibility</p:attrName>
                                        </p:attrNameLst>
                                      </p:cBhvr>
                                      <p:to>
                                        <p:strVal val="visible"/>
                                      </p:to>
                                    </p:set>
                                    <p:animEffect filter="fade" transition="in">
                                      <p:cBhvr>
                                        <p:cTn dur="500"/>
                                        <p:tgtEl>
                                          <p:spTgt spid="16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500"/>
                                        <p:tgtEl>
                                          <p:spTgt spid="1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19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pic>
        <p:nvPicPr>
          <p:cNvPr descr="Chart_Step3_TabLegend" id="1614" name="Google Shape;1614;p194"/>
          <p:cNvPicPr preferRelativeResize="0"/>
          <p:nvPr/>
        </p:nvPicPr>
        <p:blipFill rotWithShape="1">
          <a:blip r:embed="rId3">
            <a:alphaModFix/>
          </a:blip>
          <a:srcRect b="0" l="0" r="0" t="0"/>
          <a:stretch/>
        </p:blipFill>
        <p:spPr>
          <a:xfrm>
            <a:off x="2705100" y="1841500"/>
            <a:ext cx="7037387" cy="4059237"/>
          </a:xfrm>
          <a:prstGeom prst="rect">
            <a:avLst/>
          </a:prstGeom>
          <a:noFill/>
          <a:ln>
            <a:noFill/>
          </a:ln>
        </p:spPr>
      </p:pic>
      <p:sp>
        <p:nvSpPr>
          <p:cNvPr id="1615" name="Google Shape;1615;p194"/>
          <p:cNvSpPr txBox="1"/>
          <p:nvPr>
            <p:ph type="title"/>
          </p:nvPr>
        </p:nvSpPr>
        <p:spPr>
          <a:xfrm>
            <a:off x="1479550" y="171450"/>
            <a:ext cx="8375650" cy="10810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sp>
        <p:nvSpPr>
          <p:cNvPr id="1616" name="Google Shape;1616;p194"/>
          <p:cNvSpPr txBox="1"/>
          <p:nvPr/>
        </p:nvSpPr>
        <p:spPr>
          <a:xfrm>
            <a:off x="615950" y="1841500"/>
            <a:ext cx="1701800"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Hiện</a:t>
            </a:r>
            <a:r>
              <a:rPr b="1" i="0" lang="en-US" sz="1900" u="none">
                <a:solidFill>
                  <a:schemeClr val="dk2"/>
                </a:solidFill>
                <a:latin typeface="Times New Roman"/>
                <a:ea typeface="Times New Roman"/>
                <a:cs typeface="Times New Roman"/>
                <a:sym typeface="Times New Roman"/>
              </a:rPr>
              <a:t>/</a:t>
            </a:r>
            <a:r>
              <a:rPr b="0" i="0" lang="en-US" sz="1900" u="none">
                <a:solidFill>
                  <a:schemeClr val="dk2"/>
                </a:solidFill>
                <a:latin typeface="Times New Roman"/>
                <a:ea typeface="Times New Roman"/>
                <a:cs typeface="Times New Roman"/>
                <a:sym typeface="Times New Roman"/>
              </a:rPr>
              <a:t>ẩn chú giải</a:t>
            </a:r>
            <a:endParaRPr/>
          </a:p>
        </p:txBody>
      </p:sp>
      <p:cxnSp>
        <p:nvCxnSpPr>
          <p:cNvPr id="1617" name="Google Shape;1617;p194"/>
          <p:cNvCxnSpPr/>
          <p:nvPr/>
        </p:nvCxnSpPr>
        <p:spPr>
          <a:xfrm>
            <a:off x="2095500" y="2298700"/>
            <a:ext cx="895350" cy="396875"/>
          </a:xfrm>
          <a:prstGeom prst="straightConnector1">
            <a:avLst/>
          </a:prstGeom>
          <a:noFill/>
          <a:ln cap="flat" cmpd="sng" w="25400">
            <a:solidFill>
              <a:srgbClr val="800080"/>
            </a:solidFill>
            <a:prstDash val="solid"/>
            <a:miter lim="800000"/>
            <a:headEnd len="med" w="med" type="none"/>
            <a:tailEnd len="med" w="med" type="stealth"/>
          </a:ln>
        </p:spPr>
      </p:cxnSp>
      <p:sp>
        <p:nvSpPr>
          <p:cNvPr id="1618" name="Google Shape;1618;p194"/>
          <p:cNvSpPr txBox="1"/>
          <p:nvPr/>
        </p:nvSpPr>
        <p:spPr>
          <a:xfrm>
            <a:off x="615950" y="2781300"/>
            <a:ext cx="1701800"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Vị trí đặt chú giải</a:t>
            </a:r>
            <a:endParaRPr/>
          </a:p>
        </p:txBody>
      </p:sp>
      <p:cxnSp>
        <p:nvCxnSpPr>
          <p:cNvPr id="1619" name="Google Shape;1619;p194"/>
          <p:cNvCxnSpPr/>
          <p:nvPr/>
        </p:nvCxnSpPr>
        <p:spPr>
          <a:xfrm>
            <a:off x="2182812" y="3170237"/>
            <a:ext cx="895350" cy="1587"/>
          </a:xfrm>
          <a:prstGeom prst="straightConnector1">
            <a:avLst/>
          </a:prstGeom>
          <a:noFill/>
          <a:ln cap="flat" cmpd="sng" w="25400">
            <a:solidFill>
              <a:srgbClr val="800080"/>
            </a:solidFill>
            <a:prstDash val="solid"/>
            <a:miter lim="800000"/>
            <a:headEnd len="med" w="med" type="none"/>
            <a:tailEnd len="med" w="med" type="stealth"/>
          </a:ln>
        </p:spPr>
      </p:cxnSp>
      <p:cxnSp>
        <p:nvCxnSpPr>
          <p:cNvPr id="1620" name="Google Shape;1620;p194"/>
          <p:cNvCxnSpPr/>
          <p:nvPr/>
        </p:nvCxnSpPr>
        <p:spPr>
          <a:xfrm>
            <a:off x="9083675" y="2527300"/>
            <a:ext cx="1587" cy="714375"/>
          </a:xfrm>
          <a:prstGeom prst="straightConnector1">
            <a:avLst/>
          </a:prstGeom>
          <a:noFill/>
          <a:ln cap="flat" cmpd="sng" w="25400">
            <a:solidFill>
              <a:srgbClr val="800080"/>
            </a:solidFill>
            <a:prstDash val="solid"/>
            <a:miter lim="800000"/>
            <a:headEnd len="med" w="med" type="none"/>
            <a:tailEnd len="med" w="med" type="stealth"/>
          </a:ln>
        </p:spPr>
      </p:cxnSp>
      <p:sp>
        <p:nvSpPr>
          <p:cNvPr id="1621" name="Google Shape;1621;p194"/>
          <p:cNvSpPr txBox="1"/>
          <p:nvPr/>
        </p:nvSpPr>
        <p:spPr>
          <a:xfrm>
            <a:off x="8204200" y="2070100"/>
            <a:ext cx="1701800" cy="392112"/>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Chú giải</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4"/>
                                        </p:tgtEl>
                                        <p:attrNameLst>
                                          <p:attrName>style.visibility</p:attrName>
                                        </p:attrNameLst>
                                      </p:cBhvr>
                                      <p:to>
                                        <p:strVal val="visible"/>
                                      </p:to>
                                    </p:set>
                                    <p:animEffect filter="fade" transition="in">
                                      <p:cBhvr>
                                        <p:cTn dur="500"/>
                                        <p:tgtEl>
                                          <p:spTgt spid="1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1"/>
                                        </p:tgtEl>
                                        <p:attrNameLst>
                                          <p:attrName>style.visibility</p:attrName>
                                        </p:attrNameLst>
                                      </p:cBhvr>
                                      <p:to>
                                        <p:strVal val="visible"/>
                                      </p:to>
                                    </p:set>
                                    <p:animEffect filter="fade" transition="in">
                                      <p:cBhvr>
                                        <p:cTn dur="500"/>
                                        <p:tgtEl>
                                          <p:spTgt spid="1621"/>
                                        </p:tgtEl>
                                      </p:cBhvr>
                                    </p:animEffect>
                                  </p:childTnLst>
                                </p:cTn>
                              </p:par>
                              <p:par>
                                <p:cTn fill="hold" nodeType="withEffect" presetClass="entr" presetID="10" presetSubtype="0">
                                  <p:stCondLst>
                                    <p:cond delay="0"/>
                                  </p:stCondLst>
                                  <p:childTnLst>
                                    <p:set>
                                      <p:cBhvr>
                                        <p:cTn dur="1" fill="hold">
                                          <p:stCondLst>
                                            <p:cond delay="0"/>
                                          </p:stCondLst>
                                        </p:cTn>
                                        <p:tgtEl>
                                          <p:spTgt spid="1620"/>
                                        </p:tgtEl>
                                        <p:attrNameLst>
                                          <p:attrName>style.visibility</p:attrName>
                                        </p:attrNameLst>
                                      </p:cBhvr>
                                      <p:to>
                                        <p:strVal val="visible"/>
                                      </p:to>
                                    </p:set>
                                    <p:animEffect filter="fade" transition="in">
                                      <p:cBhvr>
                                        <p:cTn dur="500"/>
                                        <p:tgtEl>
                                          <p:spTgt spid="1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500"/>
                                        <p:tgtEl>
                                          <p:spTgt spid="1616"/>
                                        </p:tgtEl>
                                      </p:cBhvr>
                                    </p:animEffect>
                                  </p:childTnLst>
                                </p:cTn>
                              </p:par>
                              <p:par>
                                <p:cTn fill="hold" nodeType="withEffect" presetClass="entr" presetID="10" presetSubtype="0">
                                  <p:stCondLst>
                                    <p:cond delay="0"/>
                                  </p:stCondLst>
                                  <p:childTnLst>
                                    <p:set>
                                      <p:cBhvr>
                                        <p:cTn dur="1" fill="hold">
                                          <p:stCondLst>
                                            <p:cond delay="0"/>
                                          </p:stCondLst>
                                        </p:cTn>
                                        <p:tgtEl>
                                          <p:spTgt spid="1617"/>
                                        </p:tgtEl>
                                        <p:attrNameLst>
                                          <p:attrName>style.visibility</p:attrName>
                                        </p:attrNameLst>
                                      </p:cBhvr>
                                      <p:to>
                                        <p:strVal val="visible"/>
                                      </p:to>
                                    </p:set>
                                    <p:animEffect filter="fade" transition="in">
                                      <p:cBhvr>
                                        <p:cTn dur="500"/>
                                        <p:tgtEl>
                                          <p:spTgt spid="1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8"/>
                                        </p:tgtEl>
                                        <p:attrNameLst>
                                          <p:attrName>style.visibility</p:attrName>
                                        </p:attrNameLst>
                                      </p:cBhvr>
                                      <p:to>
                                        <p:strVal val="visible"/>
                                      </p:to>
                                    </p:set>
                                    <p:animEffect filter="fade" transition="in">
                                      <p:cBhvr>
                                        <p:cTn dur="500"/>
                                        <p:tgtEl>
                                          <p:spTgt spid="1618"/>
                                        </p:tgtEl>
                                      </p:cBhvr>
                                    </p:animEffect>
                                  </p:childTnLst>
                                </p:cTn>
                              </p:par>
                              <p:par>
                                <p:cTn fill="hold" nodeType="withEffect" presetClass="entr" presetID="10" presetSubtype="0">
                                  <p:stCondLst>
                                    <p:cond delay="0"/>
                                  </p:stCondLst>
                                  <p:childTnLst>
                                    <p:set>
                                      <p:cBhvr>
                                        <p:cTn dur="1" fill="hold">
                                          <p:stCondLst>
                                            <p:cond delay="0"/>
                                          </p:stCondLst>
                                        </p:cTn>
                                        <p:tgtEl>
                                          <p:spTgt spid="1619"/>
                                        </p:tgtEl>
                                        <p:attrNameLst>
                                          <p:attrName>style.visibility</p:attrName>
                                        </p:attrNameLst>
                                      </p:cBhvr>
                                      <p:to>
                                        <p:strVal val="visible"/>
                                      </p:to>
                                    </p:set>
                                    <p:animEffect filter="fade" transition="in">
                                      <p:cBhvr>
                                        <p:cTn dur="500"/>
                                        <p:tgtEl>
                                          <p:spTgt spid="1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9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pic>
        <p:nvPicPr>
          <p:cNvPr descr="Chart_Step3_TabDataLabels" id="1627" name="Google Shape;1627;p195"/>
          <p:cNvPicPr preferRelativeResize="0"/>
          <p:nvPr/>
        </p:nvPicPr>
        <p:blipFill rotWithShape="1">
          <a:blip r:embed="rId3">
            <a:alphaModFix/>
          </a:blip>
          <a:srcRect b="0" l="0" r="0" t="0"/>
          <a:stretch/>
        </p:blipFill>
        <p:spPr>
          <a:xfrm>
            <a:off x="3046412" y="1825625"/>
            <a:ext cx="6873875" cy="4268787"/>
          </a:xfrm>
          <a:prstGeom prst="rect">
            <a:avLst/>
          </a:prstGeom>
          <a:noFill/>
          <a:ln>
            <a:noFill/>
          </a:ln>
        </p:spPr>
      </p:pic>
      <p:sp>
        <p:nvSpPr>
          <p:cNvPr id="1628" name="Google Shape;1628;p195"/>
          <p:cNvSpPr txBox="1"/>
          <p:nvPr>
            <p:ph type="title"/>
          </p:nvPr>
        </p:nvSpPr>
        <p:spPr>
          <a:xfrm>
            <a:off x="738187" y="334962"/>
            <a:ext cx="9137650" cy="544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sp>
        <p:nvSpPr>
          <p:cNvPr id="1629" name="Google Shape;1629;p195"/>
          <p:cNvSpPr txBox="1"/>
          <p:nvPr/>
        </p:nvSpPr>
        <p:spPr>
          <a:xfrm>
            <a:off x="698500" y="2130425"/>
            <a:ext cx="191293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Không hiện</a:t>
            </a:r>
            <a:endParaRPr/>
          </a:p>
        </p:txBody>
      </p:sp>
      <p:cxnSp>
        <p:nvCxnSpPr>
          <p:cNvPr id="1630" name="Google Shape;1630;p195"/>
          <p:cNvCxnSpPr/>
          <p:nvPr/>
        </p:nvCxnSpPr>
        <p:spPr>
          <a:xfrm>
            <a:off x="2525712" y="2435225"/>
            <a:ext cx="955675" cy="457200"/>
          </a:xfrm>
          <a:prstGeom prst="straightConnector1">
            <a:avLst/>
          </a:prstGeom>
          <a:noFill/>
          <a:ln cap="flat" cmpd="sng" w="25400">
            <a:solidFill>
              <a:srgbClr val="800080"/>
            </a:solidFill>
            <a:prstDash val="solid"/>
            <a:miter lim="800000"/>
            <a:headEnd len="med" w="med" type="none"/>
            <a:tailEnd len="med" w="med" type="stealth"/>
          </a:ln>
        </p:spPr>
      </p:cxnSp>
      <p:sp>
        <p:nvSpPr>
          <p:cNvPr id="1631" name="Google Shape;1631;p195"/>
          <p:cNvSpPr txBox="1"/>
          <p:nvPr/>
        </p:nvSpPr>
        <p:spPr>
          <a:xfrm>
            <a:off x="698500" y="3960812"/>
            <a:ext cx="2262187" cy="6842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Hiện nhãn và phần trăm</a:t>
            </a:r>
            <a:endParaRPr/>
          </a:p>
        </p:txBody>
      </p:sp>
      <p:cxnSp>
        <p:nvCxnSpPr>
          <p:cNvPr id="1632" name="Google Shape;1632;p195"/>
          <p:cNvCxnSpPr/>
          <p:nvPr/>
        </p:nvCxnSpPr>
        <p:spPr>
          <a:xfrm>
            <a:off x="2090737" y="2816225"/>
            <a:ext cx="1390650" cy="304800"/>
          </a:xfrm>
          <a:prstGeom prst="straightConnector1">
            <a:avLst/>
          </a:prstGeom>
          <a:noFill/>
          <a:ln cap="flat" cmpd="sng" w="25400">
            <a:solidFill>
              <a:srgbClr val="800080"/>
            </a:solidFill>
            <a:prstDash val="solid"/>
            <a:miter lim="800000"/>
            <a:headEnd len="med" w="med" type="none"/>
            <a:tailEnd len="med" w="med" type="stealth"/>
          </a:ln>
        </p:spPr>
      </p:cxnSp>
      <p:cxnSp>
        <p:nvCxnSpPr>
          <p:cNvPr id="1633" name="Google Shape;1633;p195"/>
          <p:cNvCxnSpPr/>
          <p:nvPr/>
        </p:nvCxnSpPr>
        <p:spPr>
          <a:xfrm>
            <a:off x="8920162" y="2492375"/>
            <a:ext cx="0" cy="1017587"/>
          </a:xfrm>
          <a:prstGeom prst="straightConnector1">
            <a:avLst/>
          </a:prstGeom>
          <a:noFill/>
          <a:ln cap="flat" cmpd="sng" w="25400">
            <a:solidFill>
              <a:srgbClr val="800080"/>
            </a:solidFill>
            <a:prstDash val="solid"/>
            <a:miter lim="800000"/>
            <a:headEnd len="med" w="med" type="none"/>
            <a:tailEnd len="med" w="med" type="stealth"/>
          </a:ln>
        </p:spPr>
      </p:cxnSp>
      <p:sp>
        <p:nvSpPr>
          <p:cNvPr id="1634" name="Google Shape;1634;p195"/>
          <p:cNvSpPr txBox="1"/>
          <p:nvPr/>
        </p:nvSpPr>
        <p:spPr>
          <a:xfrm>
            <a:off x="7813675" y="2060575"/>
            <a:ext cx="2176462" cy="392112"/>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Nhãn dữ liệu</a:t>
            </a:r>
            <a:endParaRPr/>
          </a:p>
        </p:txBody>
      </p:sp>
      <p:sp>
        <p:nvSpPr>
          <p:cNvPr id="1635" name="Google Shape;1635;p195"/>
          <p:cNvSpPr txBox="1"/>
          <p:nvPr/>
        </p:nvSpPr>
        <p:spPr>
          <a:xfrm>
            <a:off x="698500" y="2587625"/>
            <a:ext cx="2000250"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Hiện g</a:t>
            </a:r>
            <a:r>
              <a:rPr b="1" i="0" lang="en-US" sz="1900" u="none">
                <a:solidFill>
                  <a:schemeClr val="dk2"/>
                </a:solidFill>
                <a:latin typeface="Times New Roman"/>
                <a:ea typeface="Times New Roman"/>
                <a:cs typeface="Times New Roman"/>
                <a:sym typeface="Times New Roman"/>
              </a:rPr>
              <a:t>/</a:t>
            </a:r>
            <a:r>
              <a:rPr b="0" i="0" lang="en-US" sz="1900" u="none">
                <a:solidFill>
                  <a:schemeClr val="dk2"/>
                </a:solidFill>
                <a:latin typeface="Times New Roman"/>
                <a:ea typeface="Times New Roman"/>
                <a:cs typeface="Times New Roman"/>
                <a:sym typeface="Times New Roman"/>
              </a:rPr>
              <a:t>t</a:t>
            </a:r>
            <a:endParaRPr/>
          </a:p>
        </p:txBody>
      </p:sp>
      <p:sp>
        <p:nvSpPr>
          <p:cNvPr id="1636" name="Google Shape;1636;p195"/>
          <p:cNvSpPr txBox="1"/>
          <p:nvPr/>
        </p:nvSpPr>
        <p:spPr>
          <a:xfrm>
            <a:off x="698500" y="3044825"/>
            <a:ext cx="2466975"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Hiện phần trăm</a:t>
            </a:r>
            <a:endParaRPr/>
          </a:p>
        </p:txBody>
      </p:sp>
      <p:sp>
        <p:nvSpPr>
          <p:cNvPr id="1637" name="Google Shape;1637;p195"/>
          <p:cNvSpPr txBox="1"/>
          <p:nvPr/>
        </p:nvSpPr>
        <p:spPr>
          <a:xfrm>
            <a:off x="698500" y="3503612"/>
            <a:ext cx="2000250"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Hiện nhãn</a:t>
            </a:r>
            <a:endParaRPr/>
          </a:p>
        </p:txBody>
      </p:sp>
      <p:cxnSp>
        <p:nvCxnSpPr>
          <p:cNvPr id="1638" name="Google Shape;1638;p195"/>
          <p:cNvCxnSpPr/>
          <p:nvPr/>
        </p:nvCxnSpPr>
        <p:spPr>
          <a:xfrm>
            <a:off x="3046412" y="3349625"/>
            <a:ext cx="434975" cy="0"/>
          </a:xfrm>
          <a:prstGeom prst="straightConnector1">
            <a:avLst/>
          </a:prstGeom>
          <a:noFill/>
          <a:ln cap="flat" cmpd="sng" w="25400">
            <a:solidFill>
              <a:srgbClr val="800080"/>
            </a:solidFill>
            <a:prstDash val="solid"/>
            <a:miter lim="800000"/>
            <a:headEnd len="med" w="med" type="none"/>
            <a:tailEnd len="med" w="med" type="stealth"/>
          </a:ln>
        </p:spPr>
      </p:cxnSp>
      <p:cxnSp>
        <p:nvCxnSpPr>
          <p:cNvPr id="1639" name="Google Shape;1639;p195"/>
          <p:cNvCxnSpPr/>
          <p:nvPr/>
        </p:nvCxnSpPr>
        <p:spPr>
          <a:xfrm flipH="1" rot="10800000">
            <a:off x="2351087" y="3579812"/>
            <a:ext cx="1130300" cy="152400"/>
          </a:xfrm>
          <a:prstGeom prst="straightConnector1">
            <a:avLst/>
          </a:prstGeom>
          <a:noFill/>
          <a:ln cap="flat" cmpd="sng" w="25400">
            <a:solidFill>
              <a:srgbClr val="800080"/>
            </a:solidFill>
            <a:prstDash val="solid"/>
            <a:miter lim="800000"/>
            <a:headEnd len="med" w="med" type="none"/>
            <a:tailEnd len="med" w="med" type="stealth"/>
          </a:ln>
        </p:spPr>
      </p:cxnSp>
      <p:cxnSp>
        <p:nvCxnSpPr>
          <p:cNvPr id="1640" name="Google Shape;1640;p195"/>
          <p:cNvCxnSpPr/>
          <p:nvPr/>
        </p:nvCxnSpPr>
        <p:spPr>
          <a:xfrm flipH="1" rot="10800000">
            <a:off x="2698750" y="3808412"/>
            <a:ext cx="782637" cy="381000"/>
          </a:xfrm>
          <a:prstGeom prst="straightConnector1">
            <a:avLst/>
          </a:prstGeom>
          <a:noFill/>
          <a:ln cap="flat" cmpd="sng" w="25400">
            <a:solidFill>
              <a:srgbClr val="800080"/>
            </a:solidFill>
            <a:prstDash val="solid"/>
            <a:miter lim="800000"/>
            <a:headEnd len="med" w="med" type="none"/>
            <a:tailEnd len="med" w="med" type="stealth"/>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500"/>
                                        <p:tgtEl>
                                          <p:spTgt spid="1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4"/>
                                        </p:tgtEl>
                                        <p:attrNameLst>
                                          <p:attrName>style.visibility</p:attrName>
                                        </p:attrNameLst>
                                      </p:cBhvr>
                                      <p:to>
                                        <p:strVal val="visible"/>
                                      </p:to>
                                    </p:set>
                                    <p:animEffect filter="fade" transition="in">
                                      <p:cBhvr>
                                        <p:cTn dur="500"/>
                                        <p:tgtEl>
                                          <p:spTgt spid="1634"/>
                                        </p:tgtEl>
                                      </p:cBhvr>
                                    </p:animEffect>
                                  </p:childTnLst>
                                </p:cTn>
                              </p:par>
                              <p:par>
                                <p:cTn fill="hold" nodeType="withEffect" presetClass="entr" presetID="10" presetSubtype="0">
                                  <p:stCondLst>
                                    <p:cond delay="0"/>
                                  </p:stCondLst>
                                  <p:childTnLst>
                                    <p:set>
                                      <p:cBhvr>
                                        <p:cTn dur="1" fill="hold">
                                          <p:stCondLst>
                                            <p:cond delay="0"/>
                                          </p:stCondLst>
                                        </p:cTn>
                                        <p:tgtEl>
                                          <p:spTgt spid="1633"/>
                                        </p:tgtEl>
                                        <p:attrNameLst>
                                          <p:attrName>style.visibility</p:attrName>
                                        </p:attrNameLst>
                                      </p:cBhvr>
                                      <p:to>
                                        <p:strVal val="visible"/>
                                      </p:to>
                                    </p:set>
                                    <p:animEffect filter="fade" transition="in">
                                      <p:cBhvr>
                                        <p:cTn dur="500"/>
                                        <p:tgtEl>
                                          <p:spTgt spid="1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9"/>
                                        </p:tgtEl>
                                        <p:attrNameLst>
                                          <p:attrName>style.visibility</p:attrName>
                                        </p:attrNameLst>
                                      </p:cBhvr>
                                      <p:to>
                                        <p:strVal val="visible"/>
                                      </p:to>
                                    </p:set>
                                    <p:animEffect filter="fade" transition="in">
                                      <p:cBhvr>
                                        <p:cTn dur="500"/>
                                        <p:tgtEl>
                                          <p:spTgt spid="1629"/>
                                        </p:tgtEl>
                                      </p:cBhvr>
                                    </p:animEffect>
                                  </p:childTnLst>
                                </p:cTn>
                              </p:par>
                              <p:par>
                                <p:cTn fill="hold" nodeType="withEffect" presetClass="entr" presetID="10" presetSubtype="0">
                                  <p:stCondLst>
                                    <p:cond delay="0"/>
                                  </p:stCondLst>
                                  <p:childTnLst>
                                    <p:set>
                                      <p:cBhvr>
                                        <p:cTn dur="1" fill="hold">
                                          <p:stCondLst>
                                            <p:cond delay="0"/>
                                          </p:stCondLst>
                                        </p:cTn>
                                        <p:tgtEl>
                                          <p:spTgt spid="1630"/>
                                        </p:tgtEl>
                                        <p:attrNameLst>
                                          <p:attrName>style.visibility</p:attrName>
                                        </p:attrNameLst>
                                      </p:cBhvr>
                                      <p:to>
                                        <p:strVal val="visible"/>
                                      </p:to>
                                    </p:set>
                                    <p:animEffect filter="fade" transition="in">
                                      <p:cBhvr>
                                        <p:cTn dur="500"/>
                                        <p:tgtEl>
                                          <p:spTgt spid="1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5"/>
                                        </p:tgtEl>
                                        <p:attrNameLst>
                                          <p:attrName>style.visibility</p:attrName>
                                        </p:attrNameLst>
                                      </p:cBhvr>
                                      <p:to>
                                        <p:strVal val="visible"/>
                                      </p:to>
                                    </p:set>
                                    <p:animEffect filter="fade" transition="in">
                                      <p:cBhvr>
                                        <p:cTn dur="500"/>
                                        <p:tgtEl>
                                          <p:spTgt spid="1635"/>
                                        </p:tgtEl>
                                      </p:cBhvr>
                                    </p:animEffect>
                                  </p:childTnLst>
                                </p:cTn>
                              </p:par>
                              <p:par>
                                <p:cTn fill="hold" nodeType="withEffect" presetClass="entr" presetID="10" presetSubtype="0">
                                  <p:stCondLst>
                                    <p:cond delay="0"/>
                                  </p:stCondLst>
                                  <p:childTnLst>
                                    <p:set>
                                      <p:cBhvr>
                                        <p:cTn dur="1" fill="hold">
                                          <p:stCondLst>
                                            <p:cond delay="0"/>
                                          </p:stCondLst>
                                        </p:cTn>
                                        <p:tgtEl>
                                          <p:spTgt spid="1632"/>
                                        </p:tgtEl>
                                        <p:attrNameLst>
                                          <p:attrName>style.visibility</p:attrName>
                                        </p:attrNameLst>
                                      </p:cBhvr>
                                      <p:to>
                                        <p:strVal val="visible"/>
                                      </p:to>
                                    </p:set>
                                    <p:animEffect filter="fade" transition="in">
                                      <p:cBhvr>
                                        <p:cTn dur="500"/>
                                        <p:tgtEl>
                                          <p:spTgt spid="1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6"/>
                                        </p:tgtEl>
                                        <p:attrNameLst>
                                          <p:attrName>style.visibility</p:attrName>
                                        </p:attrNameLst>
                                      </p:cBhvr>
                                      <p:to>
                                        <p:strVal val="visible"/>
                                      </p:to>
                                    </p:set>
                                    <p:animEffect filter="fade" transition="in">
                                      <p:cBhvr>
                                        <p:cTn dur="500"/>
                                        <p:tgtEl>
                                          <p:spTgt spid="1636"/>
                                        </p:tgtEl>
                                      </p:cBhvr>
                                    </p:animEffect>
                                  </p:childTnLst>
                                </p:cTn>
                              </p:par>
                              <p:par>
                                <p:cTn fill="hold" nodeType="withEffect" presetClass="entr" presetID="10" presetSubtype="0">
                                  <p:stCondLst>
                                    <p:cond delay="0"/>
                                  </p:stCondLst>
                                  <p:childTnLst>
                                    <p:set>
                                      <p:cBhvr>
                                        <p:cTn dur="1" fill="hold">
                                          <p:stCondLst>
                                            <p:cond delay="0"/>
                                          </p:stCondLst>
                                        </p:cTn>
                                        <p:tgtEl>
                                          <p:spTgt spid="1638"/>
                                        </p:tgtEl>
                                        <p:attrNameLst>
                                          <p:attrName>style.visibility</p:attrName>
                                        </p:attrNameLst>
                                      </p:cBhvr>
                                      <p:to>
                                        <p:strVal val="visible"/>
                                      </p:to>
                                    </p:set>
                                    <p:animEffect filter="fade" transition="in">
                                      <p:cBhvr>
                                        <p:cTn dur="500"/>
                                        <p:tgtEl>
                                          <p:spTgt spid="1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7"/>
                                        </p:tgtEl>
                                        <p:attrNameLst>
                                          <p:attrName>style.visibility</p:attrName>
                                        </p:attrNameLst>
                                      </p:cBhvr>
                                      <p:to>
                                        <p:strVal val="visible"/>
                                      </p:to>
                                    </p:set>
                                    <p:animEffect filter="fade" transition="in">
                                      <p:cBhvr>
                                        <p:cTn dur="500"/>
                                        <p:tgtEl>
                                          <p:spTgt spid="1637"/>
                                        </p:tgtEl>
                                      </p:cBhvr>
                                    </p:animEffect>
                                  </p:childTnLst>
                                </p:cTn>
                              </p:par>
                              <p:par>
                                <p:cTn fill="hold" nodeType="withEffect" presetClass="entr" presetID="10" presetSubtype="0">
                                  <p:stCondLst>
                                    <p:cond delay="0"/>
                                  </p:stCondLst>
                                  <p:childTnLst>
                                    <p:set>
                                      <p:cBhvr>
                                        <p:cTn dur="1" fill="hold">
                                          <p:stCondLst>
                                            <p:cond delay="0"/>
                                          </p:stCondLst>
                                        </p:cTn>
                                        <p:tgtEl>
                                          <p:spTgt spid="1639"/>
                                        </p:tgtEl>
                                        <p:attrNameLst>
                                          <p:attrName>style.visibility</p:attrName>
                                        </p:attrNameLst>
                                      </p:cBhvr>
                                      <p:to>
                                        <p:strVal val="visible"/>
                                      </p:to>
                                    </p:set>
                                    <p:animEffect filter="fade" transition="in">
                                      <p:cBhvr>
                                        <p:cTn dur="500"/>
                                        <p:tgtEl>
                                          <p:spTgt spid="1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1"/>
                                        </p:tgtEl>
                                        <p:attrNameLst>
                                          <p:attrName>style.visibility</p:attrName>
                                        </p:attrNameLst>
                                      </p:cBhvr>
                                      <p:to>
                                        <p:strVal val="visible"/>
                                      </p:to>
                                    </p:set>
                                    <p:animEffect filter="fade" transition="in">
                                      <p:cBhvr>
                                        <p:cTn dur="500"/>
                                        <p:tgtEl>
                                          <p:spTgt spid="1631"/>
                                        </p:tgtEl>
                                      </p:cBhvr>
                                    </p:animEffect>
                                  </p:childTnLst>
                                </p:cTn>
                              </p:par>
                              <p:par>
                                <p:cTn fill="hold" nodeType="withEffect" presetClass="entr" presetID="10" presetSubtype="0">
                                  <p:stCondLst>
                                    <p:cond delay="0"/>
                                  </p:stCondLst>
                                  <p:childTnLst>
                                    <p:set>
                                      <p:cBhvr>
                                        <p:cTn dur="1" fill="hold">
                                          <p:stCondLst>
                                            <p:cond delay="0"/>
                                          </p:stCondLst>
                                        </p:cTn>
                                        <p:tgtEl>
                                          <p:spTgt spid="1640"/>
                                        </p:tgtEl>
                                        <p:attrNameLst>
                                          <p:attrName>style.visibility</p:attrName>
                                        </p:attrNameLst>
                                      </p:cBhvr>
                                      <p:to>
                                        <p:strVal val="visible"/>
                                      </p:to>
                                    </p:set>
                                    <p:animEffect filter="fade" transition="in">
                                      <p:cBhvr>
                                        <p:cTn dur="500"/>
                                        <p:tgtEl>
                                          <p:spTgt spid="1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19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pic>
        <p:nvPicPr>
          <p:cNvPr descr="Chart_Step4" id="1646" name="Google Shape;1646;p196"/>
          <p:cNvPicPr preferRelativeResize="0"/>
          <p:nvPr/>
        </p:nvPicPr>
        <p:blipFill rotWithShape="1">
          <a:blip r:embed="rId3">
            <a:alphaModFix/>
          </a:blip>
          <a:srcRect b="0" l="0" r="0" t="0"/>
          <a:stretch/>
        </p:blipFill>
        <p:spPr>
          <a:xfrm>
            <a:off x="1293812" y="2347912"/>
            <a:ext cx="7297737" cy="2738437"/>
          </a:xfrm>
          <a:prstGeom prst="rect">
            <a:avLst/>
          </a:prstGeom>
          <a:noFill/>
          <a:ln>
            <a:noFill/>
          </a:ln>
        </p:spPr>
      </p:pic>
      <p:sp>
        <p:nvSpPr>
          <p:cNvPr id="1647" name="Google Shape;1647;p196"/>
          <p:cNvSpPr txBox="1"/>
          <p:nvPr>
            <p:ph type="title"/>
          </p:nvPr>
        </p:nvSpPr>
        <p:spPr>
          <a:xfrm>
            <a:off x="641350" y="228600"/>
            <a:ext cx="9799637" cy="615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Vẽ biểu đồ</a:t>
            </a:r>
            <a:endParaRPr/>
          </a:p>
        </p:txBody>
      </p:sp>
      <p:sp>
        <p:nvSpPr>
          <p:cNvPr id="1648" name="Google Shape;1648;p196"/>
          <p:cNvSpPr txBox="1"/>
          <p:nvPr/>
        </p:nvSpPr>
        <p:spPr>
          <a:xfrm>
            <a:off x="941387" y="1603375"/>
            <a:ext cx="4349750"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Đồ thị hiện trên 1 sheet mới</a:t>
            </a:r>
            <a:endParaRPr/>
          </a:p>
        </p:txBody>
      </p:sp>
      <p:cxnSp>
        <p:nvCxnSpPr>
          <p:cNvPr id="1649" name="Google Shape;1649;p196"/>
          <p:cNvCxnSpPr/>
          <p:nvPr/>
        </p:nvCxnSpPr>
        <p:spPr>
          <a:xfrm>
            <a:off x="2752725" y="2060575"/>
            <a:ext cx="0" cy="1223962"/>
          </a:xfrm>
          <a:prstGeom prst="straightConnector1">
            <a:avLst/>
          </a:prstGeom>
          <a:noFill/>
          <a:ln cap="flat" cmpd="sng" w="25400">
            <a:solidFill>
              <a:srgbClr val="800080"/>
            </a:solidFill>
            <a:prstDash val="solid"/>
            <a:miter lim="800000"/>
            <a:headEnd len="med" w="med" type="none"/>
            <a:tailEnd len="med" w="med" type="stealth"/>
          </a:ln>
        </p:spPr>
      </p:cxnSp>
      <p:cxnSp>
        <p:nvCxnSpPr>
          <p:cNvPr id="1650" name="Google Shape;1650;p196"/>
          <p:cNvCxnSpPr/>
          <p:nvPr/>
        </p:nvCxnSpPr>
        <p:spPr>
          <a:xfrm rot="10800000">
            <a:off x="2752725" y="4222750"/>
            <a:ext cx="0" cy="1079500"/>
          </a:xfrm>
          <a:prstGeom prst="straightConnector1">
            <a:avLst/>
          </a:prstGeom>
          <a:noFill/>
          <a:ln cap="flat" cmpd="sng" w="15875">
            <a:solidFill>
              <a:srgbClr val="800080"/>
            </a:solidFill>
            <a:prstDash val="solid"/>
            <a:miter lim="800000"/>
            <a:headEnd len="med" w="med" type="none"/>
            <a:tailEnd len="med" w="med" type="triangle"/>
          </a:ln>
        </p:spPr>
      </p:cxnSp>
      <p:sp>
        <p:nvSpPr>
          <p:cNvPr id="1651" name="Google Shape;1651;p196"/>
          <p:cNvSpPr txBox="1"/>
          <p:nvPr/>
        </p:nvSpPr>
        <p:spPr>
          <a:xfrm>
            <a:off x="941387" y="5349875"/>
            <a:ext cx="4784725"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2"/>
              </a:buClr>
              <a:buSzPts val="1900"/>
              <a:buFont typeface="Times New Roman"/>
              <a:buNone/>
            </a:pPr>
            <a:r>
              <a:rPr b="0" i="0" lang="en-US" sz="1900" u="none">
                <a:solidFill>
                  <a:schemeClr val="dk2"/>
                </a:solidFill>
                <a:latin typeface="Times New Roman"/>
                <a:ea typeface="Times New Roman"/>
                <a:cs typeface="Times New Roman"/>
                <a:sym typeface="Times New Roman"/>
              </a:rPr>
              <a:t>Đồ thị hiện trên 1sheet đã tồn tại</a:t>
            </a:r>
            <a:endParaRPr/>
          </a:p>
        </p:txBody>
      </p:sp>
      <p:sp>
        <p:nvSpPr>
          <p:cNvPr id="1652" name="Google Shape;1652;p196"/>
          <p:cNvSpPr/>
          <p:nvPr/>
        </p:nvSpPr>
        <p:spPr>
          <a:xfrm rot="-2760000">
            <a:off x="6806406" y="4964906"/>
            <a:ext cx="755650" cy="36988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accent1"/>
          </a:solidFill>
          <a:ln cap="flat" cmpd="sng" w="25400">
            <a:solidFill>
              <a:srgbClr val="800080"/>
            </a:solidFill>
            <a:prstDash val="solid"/>
            <a:miter lim="524288"/>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6"/>
                                        </p:tgtEl>
                                        <p:attrNameLst>
                                          <p:attrName>style.visibility</p:attrName>
                                        </p:attrNameLst>
                                      </p:cBhvr>
                                      <p:to>
                                        <p:strVal val="visible"/>
                                      </p:to>
                                    </p:set>
                                    <p:animEffect filter="fade" transition="in">
                                      <p:cBhvr>
                                        <p:cTn dur="500"/>
                                        <p:tgtEl>
                                          <p:spTgt spid="1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gtEl>
                                        <p:attrNameLst>
                                          <p:attrName>style.visibility</p:attrName>
                                        </p:attrNameLst>
                                      </p:cBhvr>
                                      <p:to>
                                        <p:strVal val="visible"/>
                                      </p:to>
                                    </p:set>
                                    <p:animEffect filter="fade" transition="in">
                                      <p:cBhvr>
                                        <p:cTn dur="500"/>
                                        <p:tgtEl>
                                          <p:spTgt spid="1650"/>
                                        </p:tgtEl>
                                      </p:cBhvr>
                                    </p:animEffect>
                                  </p:childTnLst>
                                </p:cTn>
                              </p:par>
                              <p:par>
                                <p:cTn fill="hold" nodeType="withEffect" presetClass="entr" presetID="10" presetSubtype="0">
                                  <p:stCondLst>
                                    <p:cond delay="0"/>
                                  </p:stCondLst>
                                  <p:childTnLst>
                                    <p:set>
                                      <p:cBhvr>
                                        <p:cTn dur="1" fill="hold">
                                          <p:stCondLst>
                                            <p:cond delay="0"/>
                                          </p:stCondLst>
                                        </p:cTn>
                                        <p:tgtEl>
                                          <p:spTgt spid="1651"/>
                                        </p:tgtEl>
                                        <p:attrNameLst>
                                          <p:attrName>style.visibility</p:attrName>
                                        </p:attrNameLst>
                                      </p:cBhvr>
                                      <p:to>
                                        <p:strVal val="visible"/>
                                      </p:to>
                                    </p:set>
                                    <p:animEffect filter="fade" transition="in">
                                      <p:cBhvr>
                                        <p:cTn dur="500"/>
                                        <p:tgtEl>
                                          <p:spTgt spid="1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8"/>
                                        </p:tgtEl>
                                        <p:attrNameLst>
                                          <p:attrName>style.visibility</p:attrName>
                                        </p:attrNameLst>
                                      </p:cBhvr>
                                      <p:to>
                                        <p:strVal val="visible"/>
                                      </p:to>
                                    </p:set>
                                    <p:animEffect filter="fade" transition="in">
                                      <p:cBhvr>
                                        <p:cTn dur="500"/>
                                        <p:tgtEl>
                                          <p:spTgt spid="1648"/>
                                        </p:tgtEl>
                                      </p:cBhvr>
                                    </p:animEffect>
                                  </p:childTnLst>
                                </p:cTn>
                              </p:par>
                              <p:par>
                                <p:cTn fill="hold" nodeType="withEffect" presetClass="entr" presetID="10" presetSubtype="0">
                                  <p:stCondLst>
                                    <p:cond delay="0"/>
                                  </p:stCondLst>
                                  <p:childTnLst>
                                    <p:set>
                                      <p:cBhvr>
                                        <p:cTn dur="1" fill="hold">
                                          <p:stCondLst>
                                            <p:cond delay="0"/>
                                          </p:stCondLst>
                                        </p:cTn>
                                        <p:tgtEl>
                                          <p:spTgt spid="1649"/>
                                        </p:tgtEl>
                                        <p:attrNameLst>
                                          <p:attrName>style.visibility</p:attrName>
                                        </p:attrNameLst>
                                      </p:cBhvr>
                                      <p:to>
                                        <p:strVal val="visible"/>
                                      </p:to>
                                    </p:set>
                                    <p:animEffect filter="fade" transition="in">
                                      <p:cBhvr>
                                        <p:cTn dur="500"/>
                                        <p:tgtEl>
                                          <p:spTgt spid="1649"/>
                                        </p:tgtEl>
                                      </p:cBhvr>
                                    </p:animEffect>
                                  </p:childTnLst>
                                </p:cTn>
                              </p:par>
                              <p:par>
                                <p:cTn fill="hold" nodeType="withEffect" presetClass="entr" presetID="10" presetSubtype="0">
                                  <p:stCondLst>
                                    <p:cond delay="0"/>
                                  </p:stCondLst>
                                  <p:childTnLst>
                                    <p:set>
                                      <p:cBhvr>
                                        <p:cTn dur="1" fill="hold">
                                          <p:stCondLst>
                                            <p:cond delay="0"/>
                                          </p:stCondLst>
                                        </p:cTn>
                                        <p:tgtEl>
                                          <p:spTgt spid="1652"/>
                                        </p:tgtEl>
                                        <p:attrNameLst>
                                          <p:attrName>style.visibility</p:attrName>
                                        </p:attrNameLst>
                                      </p:cBhvr>
                                      <p:to>
                                        <p:strVal val="visible"/>
                                      </p:to>
                                    </p:set>
                                    <p:animEffect filter="fade" transition="in">
                                      <p:cBhvr>
                                        <p:cTn dur="500"/>
                                        <p:tgtEl>
                                          <p:spTgt spid="16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2"/>
                                        </p:tgtEl>
                                        <p:attrNameLst>
                                          <p:attrName>style.visibility</p:attrName>
                                        </p:attrNameLst>
                                      </p:cBhvr>
                                      <p:to>
                                        <p:strVal val="visible"/>
                                      </p:to>
                                    </p:set>
                                    <p:animEffect filter="fade" transition="in">
                                      <p:cBhvr>
                                        <p:cTn dur="500"/>
                                        <p:tgtEl>
                                          <p:spTgt spid="1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9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658" name="Google Shape;1658;p197"/>
          <p:cNvSpPr txBox="1"/>
          <p:nvPr>
            <p:ph idx="1" type="body"/>
          </p:nvPr>
        </p:nvSpPr>
        <p:spPr>
          <a:xfrm>
            <a:off x="609600" y="1524000"/>
            <a:ext cx="9656762" cy="5030787"/>
          </a:xfrm>
          <a:prstGeom prst="rect">
            <a:avLst/>
          </a:prstGeom>
          <a:noFill/>
          <a:ln>
            <a:noFill/>
          </a:ln>
        </p:spPr>
        <p:txBody>
          <a:bodyPr anchorCtr="0" anchor="t" bIns="49375" lIns="98750" spcFirstLastPara="1" rIns="98750" wrap="square" tIns="49375">
            <a:noAutofit/>
          </a:bodyPr>
          <a:lstStyle/>
          <a:p>
            <a:pPr indent="-658812" lvl="0" marL="658812" rtl="0" algn="just">
              <a:lnSpc>
                <a:spcPct val="95000"/>
              </a:lnSpc>
              <a:spcBef>
                <a:spcPts val="0"/>
              </a:spcBef>
              <a:spcAft>
                <a:spcPts val="0"/>
              </a:spcAft>
              <a:buClr>
                <a:schemeClr val="dk1"/>
              </a:buClr>
              <a:buSzPts val="1960"/>
              <a:buFont typeface="Noto Sans Symbols"/>
              <a:buAutoNum type="arabicPeriod"/>
            </a:pPr>
            <a:r>
              <a:rPr b="0" i="0" lang="en-US" sz="2800" u="none">
                <a:solidFill>
                  <a:srgbClr val="16234E"/>
                </a:solidFill>
                <a:latin typeface="Times New Roman"/>
                <a:ea typeface="Times New Roman"/>
                <a:cs typeface="Times New Roman"/>
                <a:sym typeface="Times New Roman"/>
              </a:rPr>
              <a:t>Chuyển đồ thị tới vị trí mới bằng phương thức Drag &amp; Drop.</a:t>
            </a:r>
            <a:endParaRPr/>
          </a:p>
          <a:p>
            <a:pPr indent="-658812" lvl="0" marL="658812" rtl="0" algn="just">
              <a:lnSpc>
                <a:spcPct val="125000"/>
              </a:lnSpc>
              <a:spcBef>
                <a:spcPts val="1400"/>
              </a:spcBef>
              <a:spcAft>
                <a:spcPts val="0"/>
              </a:spcAft>
              <a:buClr>
                <a:schemeClr val="dk1"/>
              </a:buClr>
              <a:buSzPts val="1960"/>
              <a:buAutoNum type="arabicPeriod"/>
            </a:pPr>
            <a:r>
              <a:rPr b="0" i="0" lang="en-US" sz="2800" u="none">
                <a:solidFill>
                  <a:srgbClr val="16234E"/>
                </a:solidFill>
                <a:latin typeface="Times New Roman"/>
                <a:ea typeface="Times New Roman"/>
                <a:cs typeface="Times New Roman"/>
                <a:sym typeface="Times New Roman"/>
              </a:rPr>
              <a:t>Thay đổi kích thước đồ thị bằng cách kích chuột vào vùng trống của đồ thị để xuất hiện 8 chấm đen ở 8 hướng, đặt chuột vào chấm đen, giữ trái chuột và di tới kích thước mong muốn rồi nhả chuột.</a:t>
            </a:r>
            <a:endParaRPr/>
          </a:p>
        </p:txBody>
      </p:sp>
      <p:sp>
        <p:nvSpPr>
          <p:cNvPr id="1659" name="Google Shape;1659;p19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Hiệu chỉnh đồ thị</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8">
                                            <p:txEl>
                                              <p:pRg end="0" st="0"/>
                                            </p:txEl>
                                          </p:spTgt>
                                        </p:tgtEl>
                                        <p:attrNameLst>
                                          <p:attrName>style.visibility</p:attrName>
                                        </p:attrNameLst>
                                      </p:cBhvr>
                                      <p:to>
                                        <p:strVal val="visible"/>
                                      </p:to>
                                    </p:set>
                                    <p:animEffect filter="fade" transition="in">
                                      <p:cBhvr>
                                        <p:cTn dur="500"/>
                                        <p:tgtEl>
                                          <p:spTgt spid="16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8">
                                            <p:txEl>
                                              <p:pRg end="1" st="1"/>
                                            </p:txEl>
                                          </p:spTgt>
                                        </p:tgtEl>
                                        <p:attrNameLst>
                                          <p:attrName>style.visibility</p:attrName>
                                        </p:attrNameLst>
                                      </p:cBhvr>
                                      <p:to>
                                        <p:strVal val="visible"/>
                                      </p:to>
                                    </p:set>
                                    <p:animEffect filter="fade" transition="in">
                                      <p:cBhvr>
                                        <p:cTn dur="500"/>
                                        <p:tgtEl>
                                          <p:spTgt spid="165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79" name="Google Shape;279;p3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280" name="Google Shape;280;p3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Mở một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lệnh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Open </a:t>
            </a:r>
            <a:r>
              <a:rPr b="0" i="0" lang="en-US" sz="2200" u="none">
                <a:solidFill>
                  <a:schemeClr val="dk1"/>
                </a:solidFill>
                <a:latin typeface="Times New Roman"/>
                <a:ea typeface="Times New Roman"/>
                <a:cs typeface="Times New Roman"/>
                <a:sym typeface="Times New Roman"/>
              </a:rPr>
              <a:t>hoặc nhắp chuột vào biểu tượng Open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Di chuyển đến tệp tin muốn mở</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đúp chuột vào tên tệp tin để mở</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Có thể thao tác để tìm tệp trong các thư mục khác tương tự như trong Windows </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281" name="Google Shape;281;p36"/>
          <p:cNvSpPr txBox="1"/>
          <p:nvPr/>
        </p:nvSpPr>
        <p:spPr>
          <a:xfrm>
            <a:off x="507841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282" name="Google Shape;282;p36"/>
          <p:cNvPicPr preferRelativeResize="0"/>
          <p:nvPr/>
        </p:nvPicPr>
        <p:blipFill rotWithShape="1">
          <a:blip r:embed="rId3">
            <a:alphaModFix/>
          </a:blip>
          <a:srcRect b="0" l="0" r="0" t="0"/>
          <a:stretch/>
        </p:blipFill>
        <p:spPr>
          <a:xfrm>
            <a:off x="8613775" y="2362200"/>
            <a:ext cx="609600" cy="452437"/>
          </a:xfrm>
          <a:prstGeom prst="rect">
            <a:avLst/>
          </a:prstGeom>
          <a:noFill/>
          <a:ln>
            <a:noFill/>
          </a:ln>
        </p:spPr>
      </p:pic>
    </p:spTree>
  </p:cSld>
  <p:clrMapOvr>
    <a:masterClrMapping/>
  </p:clrMapOvr>
  <p:transition spd="slow">
    <p:fade thruBlk="1"/>
  </p:transition>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19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665" name="Google Shape;1665;p198"/>
          <p:cNvSpPr txBox="1"/>
          <p:nvPr>
            <p:ph idx="1" type="body"/>
          </p:nvPr>
        </p:nvSpPr>
        <p:spPr>
          <a:xfrm>
            <a:off x="695325" y="1233487"/>
            <a:ext cx="9043987" cy="4803775"/>
          </a:xfrm>
          <a:prstGeom prst="rect">
            <a:avLst/>
          </a:prstGeom>
          <a:noFill/>
          <a:ln>
            <a:noFill/>
          </a:ln>
        </p:spPr>
        <p:txBody>
          <a:bodyPr anchorCtr="0" anchor="t" bIns="49375" lIns="98750" spcFirstLastPara="1" rIns="98750" wrap="square" tIns="49375">
            <a:noAutofit/>
          </a:bodyPr>
          <a:lstStyle/>
          <a:p>
            <a:pPr indent="-658812" lvl="0" marL="658812" rtl="0" algn="just">
              <a:lnSpc>
                <a:spcPct val="125000"/>
              </a:lnSpc>
              <a:spcBef>
                <a:spcPts val="0"/>
              </a:spcBef>
              <a:spcAft>
                <a:spcPts val="0"/>
              </a:spcAft>
              <a:buClr>
                <a:schemeClr val="dk1"/>
              </a:buClr>
              <a:buSzPts val="1960"/>
              <a:buAutoNum type="arabicPeriod" startAt="3"/>
            </a:pPr>
            <a:r>
              <a:rPr b="0" i="0" lang="en-US" sz="2800" u="none">
                <a:solidFill>
                  <a:srgbClr val="16234E"/>
                </a:solidFill>
                <a:latin typeface="Times New Roman"/>
                <a:ea typeface="Times New Roman"/>
                <a:cs typeface="Times New Roman"/>
                <a:sym typeface="Times New Roman"/>
              </a:rPr>
              <a:t>Thay đổi các thuộc tính của đồ thị (tiêu đề, chú giải, …) bằng cách </a:t>
            </a:r>
            <a:r>
              <a:rPr b="0" i="1" lang="en-US" sz="2800" u="none">
                <a:solidFill>
                  <a:srgbClr val="16234E"/>
                </a:solidFill>
                <a:latin typeface="Times New Roman"/>
                <a:ea typeface="Times New Roman"/>
                <a:cs typeface="Times New Roman"/>
                <a:sym typeface="Times New Roman"/>
              </a:rPr>
              <a:t>nháy chuột phải vào vùng trống</a:t>
            </a:r>
            <a:r>
              <a:rPr b="0" i="0" lang="en-US" sz="2800" u="none">
                <a:solidFill>
                  <a:srgbClr val="16234E"/>
                </a:solidFill>
                <a:latin typeface="Times New Roman"/>
                <a:ea typeface="Times New Roman"/>
                <a:cs typeface="Times New Roman"/>
                <a:sym typeface="Times New Roman"/>
              </a:rPr>
              <a:t> của đồ thị và chọn Chart Options… Thao tác tiếp theo như bước 3 ở trên.</a:t>
            </a:r>
            <a:endParaRPr/>
          </a:p>
          <a:p>
            <a:pPr indent="-658812" lvl="0" marL="658812" rtl="0" algn="just">
              <a:lnSpc>
                <a:spcPct val="125000"/>
              </a:lnSpc>
              <a:spcBef>
                <a:spcPts val="1400"/>
              </a:spcBef>
              <a:spcAft>
                <a:spcPts val="0"/>
              </a:spcAft>
              <a:buClr>
                <a:schemeClr val="dk1"/>
              </a:buClr>
              <a:buSzPts val="1960"/>
              <a:buAutoNum type="arabicPeriod" startAt="3"/>
            </a:pPr>
            <a:r>
              <a:rPr b="0" i="0" lang="en-US" sz="2800" u="none">
                <a:solidFill>
                  <a:srgbClr val="16234E"/>
                </a:solidFill>
                <a:latin typeface="Times New Roman"/>
                <a:ea typeface="Times New Roman"/>
                <a:cs typeface="Times New Roman"/>
                <a:sym typeface="Times New Roman"/>
              </a:rPr>
              <a:t>Thay đổi các thuộc tính của các thành phần đồ thị (font chữ, tỷ lệ các trục, màu sắc nền,…) bằng cách </a:t>
            </a:r>
            <a:r>
              <a:rPr b="0" i="1" lang="en-US" sz="2800" u="none">
                <a:solidFill>
                  <a:srgbClr val="16234E"/>
                </a:solidFill>
                <a:latin typeface="Times New Roman"/>
                <a:ea typeface="Times New Roman"/>
                <a:cs typeface="Times New Roman"/>
                <a:sym typeface="Times New Roman"/>
              </a:rPr>
              <a:t>nháy chuột phải vào thành phần đó</a:t>
            </a:r>
            <a:r>
              <a:rPr b="0" i="0" lang="en-US" sz="2800" u="none">
                <a:solidFill>
                  <a:srgbClr val="16234E"/>
                </a:solidFill>
                <a:latin typeface="Times New Roman"/>
                <a:ea typeface="Times New Roman"/>
                <a:cs typeface="Times New Roman"/>
                <a:sym typeface="Times New Roman"/>
              </a:rPr>
              <a:t> và chọn Format …</a:t>
            </a:r>
            <a:endParaRPr/>
          </a:p>
        </p:txBody>
      </p:sp>
      <p:sp>
        <p:nvSpPr>
          <p:cNvPr id="1666" name="Google Shape;1666;p19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Hiệu chỉnh đồ thị</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0" st="0"/>
                                            </p:txEl>
                                          </p:spTgt>
                                        </p:tgtEl>
                                        <p:attrNameLst>
                                          <p:attrName>style.visibility</p:attrName>
                                        </p:attrNameLst>
                                      </p:cBhvr>
                                      <p:to>
                                        <p:strVal val="visible"/>
                                      </p:to>
                                    </p:set>
                                    <p:animEffect filter="fade" transition="in">
                                      <p:cBhvr>
                                        <p:cTn dur="500"/>
                                        <p:tgtEl>
                                          <p:spTgt spid="16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5">
                                            <p:txEl>
                                              <p:pRg end="1" st="1"/>
                                            </p:txEl>
                                          </p:spTgt>
                                        </p:tgtEl>
                                        <p:attrNameLst>
                                          <p:attrName>style.visibility</p:attrName>
                                        </p:attrNameLst>
                                      </p:cBhvr>
                                      <p:to>
                                        <p:strVal val="visible"/>
                                      </p:to>
                                    </p:set>
                                    <p:animEffect filter="fade" transition="in">
                                      <p:cBhvr>
                                        <p:cTn dur="500"/>
                                        <p:tgtEl>
                                          <p:spTgt spid="16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9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pic>
        <p:nvPicPr>
          <p:cNvPr id="1672" name="Google Shape;1672;p199"/>
          <p:cNvPicPr preferRelativeResize="0"/>
          <p:nvPr/>
        </p:nvPicPr>
        <p:blipFill rotWithShape="1">
          <a:blip r:embed="rId3">
            <a:alphaModFix/>
          </a:blip>
          <a:srcRect b="0" l="0" r="0" t="0"/>
          <a:stretch/>
        </p:blipFill>
        <p:spPr>
          <a:xfrm>
            <a:off x="3657600" y="1700212"/>
            <a:ext cx="5426075" cy="4343400"/>
          </a:xfrm>
          <a:prstGeom prst="rect">
            <a:avLst/>
          </a:prstGeom>
          <a:noFill/>
          <a:ln>
            <a:noFill/>
          </a:ln>
        </p:spPr>
      </p:pic>
      <p:sp>
        <p:nvSpPr>
          <p:cNvPr id="1673" name="Google Shape;1673;p199"/>
          <p:cNvSpPr txBox="1"/>
          <p:nvPr>
            <p:ph type="title"/>
          </p:nvPr>
        </p:nvSpPr>
        <p:spPr>
          <a:xfrm>
            <a:off x="738187" y="279400"/>
            <a:ext cx="8923337" cy="55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Hiệu chỉnh đồ thị</a:t>
            </a:r>
            <a:endParaRPr/>
          </a:p>
        </p:txBody>
      </p:sp>
      <p:sp>
        <p:nvSpPr>
          <p:cNvPr id="1674" name="Google Shape;1674;p199"/>
          <p:cNvSpPr txBox="1"/>
          <p:nvPr/>
        </p:nvSpPr>
        <p:spPr>
          <a:xfrm>
            <a:off x="944562" y="2205037"/>
            <a:ext cx="24653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Giá trị nhỏ nhất</a:t>
            </a:r>
            <a:endParaRPr/>
          </a:p>
        </p:txBody>
      </p:sp>
      <p:cxnSp>
        <p:nvCxnSpPr>
          <p:cNvPr id="1675" name="Google Shape;1675;p199"/>
          <p:cNvCxnSpPr/>
          <p:nvPr/>
        </p:nvCxnSpPr>
        <p:spPr>
          <a:xfrm>
            <a:off x="3330575" y="2492375"/>
            <a:ext cx="657225" cy="431800"/>
          </a:xfrm>
          <a:prstGeom prst="straightConnector1">
            <a:avLst/>
          </a:prstGeom>
          <a:noFill/>
          <a:ln cap="flat" cmpd="sng" w="25400">
            <a:solidFill>
              <a:srgbClr val="800080"/>
            </a:solidFill>
            <a:prstDash val="solid"/>
            <a:miter lim="800000"/>
            <a:headEnd len="med" w="med" type="none"/>
            <a:tailEnd len="med" w="med" type="stealth"/>
          </a:ln>
        </p:spPr>
      </p:cxnSp>
      <p:sp>
        <p:nvSpPr>
          <p:cNvPr id="1676" name="Google Shape;1676;p199"/>
          <p:cNvSpPr txBox="1"/>
          <p:nvPr/>
        </p:nvSpPr>
        <p:spPr>
          <a:xfrm>
            <a:off x="1027112" y="2886075"/>
            <a:ext cx="234473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Giá trị lớn nhất</a:t>
            </a:r>
            <a:endParaRPr/>
          </a:p>
        </p:txBody>
      </p:sp>
      <p:sp>
        <p:nvSpPr>
          <p:cNvPr id="1677" name="Google Shape;1677;p199"/>
          <p:cNvSpPr txBox="1"/>
          <p:nvPr/>
        </p:nvSpPr>
        <p:spPr>
          <a:xfrm>
            <a:off x="1123950" y="3398837"/>
            <a:ext cx="2287587" cy="685800"/>
          </a:xfrm>
          <a:prstGeom prst="rect">
            <a:avLst/>
          </a:prstGeom>
          <a:noFill/>
          <a:ln>
            <a:noFill/>
          </a:ln>
        </p:spPr>
        <p:txBody>
          <a:bodyPr anchorCtr="0" anchor="t" bIns="49425" lIns="98850" spcFirstLastPara="1" rIns="98850" wrap="square" tIns="49425">
            <a:noAutofit/>
          </a:bodyPr>
          <a:lstStyle/>
          <a:p>
            <a:pPr indent="0" lvl="0" marL="0" marR="0" rtl="0" algn="ctr">
              <a:lnSpc>
                <a:spcPct val="100000"/>
              </a:lnSpc>
              <a:spcBef>
                <a:spcPts val="0"/>
              </a:spcBef>
              <a:spcAft>
                <a:spcPts val="0"/>
              </a:spcAft>
              <a:buClr>
                <a:srgbClr val="006632"/>
              </a:buClr>
              <a:buSzPts val="1900"/>
              <a:buFont typeface="Times New Roman"/>
              <a:buNone/>
            </a:pPr>
            <a:r>
              <a:rPr b="0" i="0" lang="en-US" sz="1900" u="none">
                <a:solidFill>
                  <a:srgbClr val="006632"/>
                </a:solidFill>
                <a:latin typeface="Times New Roman"/>
                <a:ea typeface="Times New Roman"/>
                <a:cs typeface="Times New Roman"/>
                <a:sym typeface="Times New Roman"/>
              </a:rPr>
              <a:t>Khoảng cách các điểm chia</a:t>
            </a:r>
            <a:endParaRPr/>
          </a:p>
        </p:txBody>
      </p:sp>
      <p:cxnSp>
        <p:nvCxnSpPr>
          <p:cNvPr id="1678" name="Google Shape;1678;p199"/>
          <p:cNvCxnSpPr/>
          <p:nvPr/>
        </p:nvCxnSpPr>
        <p:spPr>
          <a:xfrm>
            <a:off x="3330575" y="3141662"/>
            <a:ext cx="657225" cy="0"/>
          </a:xfrm>
          <a:prstGeom prst="straightConnector1">
            <a:avLst/>
          </a:prstGeom>
          <a:noFill/>
          <a:ln cap="flat" cmpd="sng" w="25400">
            <a:solidFill>
              <a:srgbClr val="800080"/>
            </a:solidFill>
            <a:prstDash val="solid"/>
            <a:miter lim="800000"/>
            <a:headEnd len="med" w="med" type="none"/>
            <a:tailEnd len="med" w="med" type="stealth"/>
          </a:ln>
        </p:spPr>
      </p:cxnSp>
      <p:cxnSp>
        <p:nvCxnSpPr>
          <p:cNvPr id="1679" name="Google Shape;1679;p199"/>
          <p:cNvCxnSpPr/>
          <p:nvPr/>
        </p:nvCxnSpPr>
        <p:spPr>
          <a:xfrm flipH="1" rot="10800000">
            <a:off x="3246437" y="3422650"/>
            <a:ext cx="752475" cy="295275"/>
          </a:xfrm>
          <a:prstGeom prst="straightConnector1">
            <a:avLst/>
          </a:prstGeom>
          <a:noFill/>
          <a:ln cap="flat" cmpd="sng" w="25400">
            <a:solidFill>
              <a:srgbClr val="800080"/>
            </a:solidFill>
            <a:prstDash val="solid"/>
            <a:miter lim="800000"/>
            <a:headEnd len="med" w="med" type="none"/>
            <a:tailEnd len="med" w="med" type="stealth"/>
          </a:ln>
        </p:spPr>
      </p:cxnSp>
      <p:pic>
        <p:nvPicPr>
          <p:cNvPr id="1680" name="Google Shape;1680;p199"/>
          <p:cNvPicPr preferRelativeResize="0"/>
          <p:nvPr/>
        </p:nvPicPr>
        <p:blipFill rotWithShape="1">
          <a:blip r:embed="rId4">
            <a:alphaModFix/>
          </a:blip>
          <a:srcRect b="0" l="0" r="0" t="0"/>
          <a:stretch/>
        </p:blipFill>
        <p:spPr>
          <a:xfrm>
            <a:off x="6784975" y="2566987"/>
            <a:ext cx="3121025" cy="2087562"/>
          </a:xfrm>
          <a:prstGeom prst="rect">
            <a:avLst/>
          </a:prstGeom>
          <a:noFill/>
          <a:ln>
            <a:noFill/>
          </a:ln>
        </p:spPr>
      </p:pic>
      <p:sp>
        <p:nvSpPr>
          <p:cNvPr id="1681" name="Google Shape;1681;p199"/>
          <p:cNvSpPr/>
          <p:nvPr/>
        </p:nvSpPr>
        <p:spPr>
          <a:xfrm rot="2640000">
            <a:off x="4973637" y="3573462"/>
            <a:ext cx="2220912" cy="217487"/>
          </a:xfrm>
          <a:prstGeom prst="rightArrow">
            <a:avLst>
              <a:gd fmla="val 16870" name="adj1"/>
              <a:gd fmla="val 50000" name="adj2"/>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682" name="Google Shape;1682;p199"/>
          <p:cNvSpPr/>
          <p:nvPr/>
        </p:nvSpPr>
        <p:spPr>
          <a:xfrm rot="-1200000">
            <a:off x="5403850" y="2816225"/>
            <a:ext cx="1481137" cy="217487"/>
          </a:xfrm>
          <a:prstGeom prst="rightArrow">
            <a:avLst>
              <a:gd fmla="val 16870" name="adj1"/>
              <a:gd fmla="val 50000" name="adj2"/>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683" name="Google Shape;1683;p199"/>
          <p:cNvSpPr/>
          <p:nvPr/>
        </p:nvSpPr>
        <p:spPr>
          <a:xfrm>
            <a:off x="6783387" y="3068637"/>
            <a:ext cx="165100" cy="361950"/>
          </a:xfrm>
          <a:prstGeom prst="leftBrace">
            <a:avLst>
              <a:gd fmla="val 2055" name="adj1"/>
              <a:gd fmla="val 50000" name="adj2"/>
            </a:avLst>
          </a:prstGeom>
          <a:no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684" name="Google Shape;1684;p199"/>
          <p:cNvSpPr/>
          <p:nvPr/>
        </p:nvSpPr>
        <p:spPr>
          <a:xfrm rot="-300000">
            <a:off x="5318125" y="3241675"/>
            <a:ext cx="1398587" cy="144462"/>
          </a:xfrm>
          <a:prstGeom prst="rightArrow">
            <a:avLst>
              <a:gd fmla="val 16870" name="adj1"/>
              <a:gd fmla="val 50000" name="adj2"/>
            </a:avLst>
          </a:prstGeom>
          <a:solidFill>
            <a:schemeClr val="accent1"/>
          </a:solidFill>
          <a:ln cap="flat" cmpd="sng" w="25400">
            <a:solidFill>
              <a:srgbClr val="800080"/>
            </a:solidFill>
            <a:prstDash val="solid"/>
            <a:miter lim="800000"/>
            <a:headEnd len="sm" w="sm" type="none"/>
            <a:tailEnd len="sm" w="sm" type="none"/>
          </a:ln>
        </p:spPr>
        <p:txBody>
          <a:bodyPr anchorCtr="0" anchor="ctr"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2"/>
                                        </p:tgtEl>
                                        <p:attrNameLst>
                                          <p:attrName>style.visibility</p:attrName>
                                        </p:attrNameLst>
                                      </p:cBhvr>
                                      <p:to>
                                        <p:strVal val="visible"/>
                                      </p:to>
                                    </p:set>
                                    <p:animEffect filter="fade" transition="in">
                                      <p:cBhvr>
                                        <p:cTn dur="500"/>
                                        <p:tgtEl>
                                          <p:spTgt spid="1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4"/>
                                        </p:tgtEl>
                                        <p:attrNameLst>
                                          <p:attrName>style.visibility</p:attrName>
                                        </p:attrNameLst>
                                      </p:cBhvr>
                                      <p:to>
                                        <p:strVal val="visible"/>
                                      </p:to>
                                    </p:set>
                                    <p:animEffect filter="fade" transition="in">
                                      <p:cBhvr>
                                        <p:cTn dur="500"/>
                                        <p:tgtEl>
                                          <p:spTgt spid="1674"/>
                                        </p:tgtEl>
                                      </p:cBhvr>
                                    </p:animEffect>
                                  </p:childTnLst>
                                </p:cTn>
                              </p:par>
                              <p:par>
                                <p:cTn fill="hold" nodeType="withEffect" presetClass="entr" presetID="10" presetSubtype="0">
                                  <p:stCondLst>
                                    <p:cond delay="0"/>
                                  </p:stCondLst>
                                  <p:childTnLst>
                                    <p:set>
                                      <p:cBhvr>
                                        <p:cTn dur="1" fill="hold">
                                          <p:stCondLst>
                                            <p:cond delay="0"/>
                                          </p:stCondLst>
                                        </p:cTn>
                                        <p:tgtEl>
                                          <p:spTgt spid="1675"/>
                                        </p:tgtEl>
                                        <p:attrNameLst>
                                          <p:attrName>style.visibility</p:attrName>
                                        </p:attrNameLst>
                                      </p:cBhvr>
                                      <p:to>
                                        <p:strVal val="visible"/>
                                      </p:to>
                                    </p:set>
                                    <p:animEffect filter="fade" transition="in">
                                      <p:cBhvr>
                                        <p:cTn dur="500"/>
                                        <p:tgtEl>
                                          <p:spTgt spid="16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500"/>
                                        <p:tgtEl>
                                          <p:spTgt spid="16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1"/>
                                        </p:tgtEl>
                                        <p:attrNameLst>
                                          <p:attrName>style.visibility</p:attrName>
                                        </p:attrNameLst>
                                      </p:cBhvr>
                                      <p:to>
                                        <p:strVal val="visible"/>
                                      </p:to>
                                    </p:set>
                                    <p:animEffect filter="fade" transition="in">
                                      <p:cBhvr>
                                        <p:cTn dur="500"/>
                                        <p:tgtEl>
                                          <p:spTgt spid="1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81"/>
                                        </p:tgtEl>
                                      </p:cBhvr>
                                    </p:animEffect>
                                    <p:set>
                                      <p:cBhvr>
                                        <p:cTn dur="1" fill="hold">
                                          <p:stCondLst>
                                            <p:cond delay="500"/>
                                          </p:stCondLst>
                                        </p:cTn>
                                        <p:tgtEl>
                                          <p:spTgt spid="168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6"/>
                                        </p:tgtEl>
                                        <p:attrNameLst>
                                          <p:attrName>style.visibility</p:attrName>
                                        </p:attrNameLst>
                                      </p:cBhvr>
                                      <p:to>
                                        <p:strVal val="visible"/>
                                      </p:to>
                                    </p:set>
                                    <p:animEffect filter="fade" transition="in">
                                      <p:cBhvr>
                                        <p:cTn dur="500"/>
                                        <p:tgtEl>
                                          <p:spTgt spid="16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8"/>
                                        </p:tgtEl>
                                        <p:attrNameLst>
                                          <p:attrName>style.visibility</p:attrName>
                                        </p:attrNameLst>
                                      </p:cBhvr>
                                      <p:to>
                                        <p:strVal val="visible"/>
                                      </p:to>
                                    </p:set>
                                    <p:animEffect filter="fade" transition="in">
                                      <p:cBhvr>
                                        <p:cTn dur="500"/>
                                        <p:tgtEl>
                                          <p:spTgt spid="167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82"/>
                                        </p:tgtEl>
                                        <p:attrNameLst>
                                          <p:attrName>style.visibility</p:attrName>
                                        </p:attrNameLst>
                                      </p:cBhvr>
                                      <p:to>
                                        <p:strVal val="visible"/>
                                      </p:to>
                                    </p:set>
                                    <p:animEffect filter="fade" transition="in">
                                      <p:cBhvr>
                                        <p:cTn dur="500"/>
                                        <p:tgtEl>
                                          <p:spTgt spid="1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82"/>
                                        </p:tgtEl>
                                      </p:cBhvr>
                                    </p:animEffect>
                                    <p:set>
                                      <p:cBhvr>
                                        <p:cTn dur="1" fill="hold">
                                          <p:stCondLst>
                                            <p:cond delay="500"/>
                                          </p:stCondLst>
                                        </p:cTn>
                                        <p:tgtEl>
                                          <p:spTgt spid="168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7"/>
                                        </p:tgtEl>
                                        <p:attrNameLst>
                                          <p:attrName>style.visibility</p:attrName>
                                        </p:attrNameLst>
                                      </p:cBhvr>
                                      <p:to>
                                        <p:strVal val="visible"/>
                                      </p:to>
                                    </p:set>
                                    <p:animEffect filter="fade" transition="in">
                                      <p:cBhvr>
                                        <p:cTn dur="500"/>
                                        <p:tgtEl>
                                          <p:spTgt spid="16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9"/>
                                        </p:tgtEl>
                                        <p:attrNameLst>
                                          <p:attrName>style.visibility</p:attrName>
                                        </p:attrNameLst>
                                      </p:cBhvr>
                                      <p:to>
                                        <p:strVal val="visible"/>
                                      </p:to>
                                    </p:set>
                                    <p:animEffect filter="fade" transition="in">
                                      <p:cBhvr>
                                        <p:cTn dur="500"/>
                                        <p:tgtEl>
                                          <p:spTgt spid="167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84"/>
                                        </p:tgtEl>
                                        <p:attrNameLst>
                                          <p:attrName>style.visibility</p:attrName>
                                        </p:attrNameLst>
                                      </p:cBhvr>
                                      <p:to>
                                        <p:strVal val="visible"/>
                                      </p:to>
                                    </p:set>
                                    <p:animEffect filter="fade" transition="in">
                                      <p:cBhvr>
                                        <p:cTn dur="500"/>
                                        <p:tgtEl>
                                          <p:spTgt spid="16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83"/>
                                        </p:tgtEl>
                                        <p:attrNameLst>
                                          <p:attrName>style.visibility</p:attrName>
                                        </p:attrNameLst>
                                      </p:cBhvr>
                                      <p:to>
                                        <p:strVal val="visible"/>
                                      </p:to>
                                    </p:set>
                                    <p:animEffect filter="fade" transition="in">
                                      <p:cBhvr>
                                        <p:cTn dur="500"/>
                                        <p:tgtEl>
                                          <p:spTgt spid="1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20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690" name="Google Shape;1690;p20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Chú ý: Với đồ thị dạng XY</a:t>
            </a:r>
            <a:endParaRPr/>
          </a:p>
        </p:txBody>
      </p:sp>
      <p:sp>
        <p:nvSpPr>
          <p:cNvPr id="1691" name="Google Shape;1691;p200"/>
          <p:cNvSpPr txBox="1"/>
          <p:nvPr>
            <p:ph idx="1" type="body"/>
          </p:nvPr>
        </p:nvSpPr>
        <p:spPr>
          <a:xfrm>
            <a:off x="869950" y="1524000"/>
            <a:ext cx="9051925" cy="48783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Phải </a:t>
            </a:r>
            <a:r>
              <a:rPr b="0" i="1" lang="en-US" sz="2600" u="none">
                <a:solidFill>
                  <a:srgbClr val="16234E"/>
                </a:solidFill>
                <a:latin typeface="Times New Roman"/>
                <a:ea typeface="Times New Roman"/>
                <a:cs typeface="Times New Roman"/>
                <a:sym typeface="Times New Roman"/>
              </a:rPr>
              <a:t>sắp xếp cột (hàng) đầu tiên tăng dần</a:t>
            </a:r>
            <a:r>
              <a:rPr b="0" i="0" lang="en-US" sz="2600" u="none">
                <a:solidFill>
                  <a:srgbClr val="16234E"/>
                </a:solidFill>
                <a:latin typeface="Times New Roman"/>
                <a:ea typeface="Times New Roman"/>
                <a:cs typeface="Times New Roman"/>
                <a:sym typeface="Times New Roman"/>
              </a:rPr>
              <a:t>.</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Khi chọn dữ liệu vẽ đồ thị: </a:t>
            </a:r>
            <a:r>
              <a:rPr b="0" i="1" lang="en-US" sz="2600" u="none">
                <a:solidFill>
                  <a:srgbClr val="16234E"/>
                </a:solidFill>
                <a:latin typeface="Times New Roman"/>
                <a:ea typeface="Times New Roman"/>
                <a:cs typeface="Times New Roman"/>
                <a:sym typeface="Times New Roman"/>
              </a:rPr>
              <a:t>chỉ chọn số liệu</a:t>
            </a:r>
            <a:r>
              <a:rPr b="0" i="0" lang="en-US" sz="2600" u="none">
                <a:solidFill>
                  <a:srgbClr val="16234E"/>
                </a:solidFill>
                <a:latin typeface="Times New Roman"/>
                <a:ea typeface="Times New Roman"/>
                <a:cs typeface="Times New Roman"/>
                <a:sym typeface="Times New Roman"/>
              </a:rPr>
              <a:t>, không chọn dữ liệu làm nhãn và chú giải.</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Đồ thị dạng XY là một đường tương quan giữa 2 đại lượng, </a:t>
            </a:r>
            <a:r>
              <a:rPr b="0" i="1" lang="en-US" sz="2600" u="none">
                <a:solidFill>
                  <a:srgbClr val="16234E"/>
                </a:solidFill>
                <a:latin typeface="Times New Roman"/>
                <a:ea typeface="Times New Roman"/>
                <a:cs typeface="Times New Roman"/>
                <a:sym typeface="Times New Roman"/>
              </a:rPr>
              <a:t>nếu nhiều hơn 1 đường là sai</a:t>
            </a:r>
            <a:r>
              <a:rPr b="0" i="0" lang="en-US" sz="2600" u="none">
                <a:solidFill>
                  <a:srgbClr val="16234E"/>
                </a:solidFill>
                <a:latin typeface="Times New Roman"/>
                <a:ea typeface="Times New Roman"/>
                <a:cs typeface="Times New Roman"/>
                <a:sym typeface="Times New Roman"/>
              </a:rPr>
              <a:t>.</a:t>
            </a:r>
            <a:endParaRPr/>
          </a:p>
          <a:p>
            <a:pPr indent="-371475" lvl="0" marL="371475" rtl="0" algn="just">
              <a:lnSpc>
                <a:spcPct val="100000"/>
              </a:lnSpc>
              <a:spcBef>
                <a:spcPts val="130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Đồ thị dạng XY không có chú giải, nếu khi vẽ xong mà </a:t>
            </a:r>
            <a:r>
              <a:rPr b="0" i="1" lang="en-US" sz="2600" u="none">
                <a:solidFill>
                  <a:srgbClr val="16234E"/>
                </a:solidFill>
                <a:latin typeface="Times New Roman"/>
                <a:ea typeface="Times New Roman"/>
                <a:cs typeface="Times New Roman"/>
                <a:sym typeface="Times New Roman"/>
              </a:rPr>
              <a:t>có thì cần xoá đi</a:t>
            </a:r>
            <a:r>
              <a:rPr b="0" i="0" lang="en-US" sz="2600" u="none">
                <a:solidFill>
                  <a:srgbClr val="16234E"/>
                </a:solidFill>
                <a:latin typeface="Times New Roman"/>
                <a:ea typeface="Times New Roman"/>
                <a:cs typeface="Times New Roman"/>
                <a:sym typeface="Times New Roman"/>
              </a:rPr>
              <a:t>. Tuy nhiên vẫn cần có đầy đủ nhãn trên các trục.</a:t>
            </a:r>
            <a:endParaRPr/>
          </a:p>
        </p:txBody>
      </p:sp>
    </p:spTree>
  </p:cSld>
  <p:clrMapOvr>
    <a:masterClrMapping/>
  </p:clrMapOvr>
  <p:transition spd="slow">
    <p:fade thruBlk="1"/>
  </p:transition>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20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697" name="Google Shape;1697;p20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In ấn</a:t>
            </a:r>
            <a:endParaRPr/>
          </a:p>
        </p:txBody>
      </p:sp>
      <p:sp>
        <p:nvSpPr>
          <p:cNvPr id="1698" name="Google Shape;1698;p201"/>
          <p:cNvSpPr txBox="1"/>
          <p:nvPr>
            <p:ph idx="1" type="body"/>
          </p:nvPr>
        </p:nvSpPr>
        <p:spPr>
          <a:xfrm>
            <a:off x="260350" y="1447800"/>
            <a:ext cx="9745662" cy="47259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820"/>
              <a:buNone/>
            </a:pPr>
            <a:r>
              <a:rPr b="0" i="0" lang="en-US" sz="2600" u="none">
                <a:solidFill>
                  <a:srgbClr val="16234E"/>
                </a:solidFill>
                <a:latin typeface="Times New Roman"/>
                <a:ea typeface="Times New Roman"/>
                <a:cs typeface="Times New Roman"/>
                <a:sym typeface="Times New Roman"/>
              </a:rPr>
              <a:t> Thiết lập các tham số in</a:t>
            </a:r>
            <a:endParaRPr/>
          </a:p>
          <a:p>
            <a:pPr indent="-371475" lvl="0" marL="371475" rtl="0" algn="l">
              <a:lnSpc>
                <a:spcPct val="100000"/>
              </a:lnSpc>
              <a:spcBef>
                <a:spcPts val="1300"/>
              </a:spcBef>
              <a:spcAft>
                <a:spcPts val="0"/>
              </a:spcAft>
              <a:buSzPts val="1820"/>
              <a:buNone/>
            </a:pPr>
            <a:r>
              <a:rPr b="0" i="0" lang="en-US" sz="2600" u="none">
                <a:solidFill>
                  <a:srgbClr val="16234E"/>
                </a:solidFill>
                <a:latin typeface="Times New Roman"/>
                <a:ea typeface="Times New Roman"/>
                <a:cs typeface="Times New Roman"/>
                <a:sym typeface="Times New Roman"/>
              </a:rPr>
              <a:t> Đặt tiêu đề trên, tiêu đề dưới cho bảng in</a:t>
            </a:r>
            <a:endParaRPr/>
          </a:p>
          <a:p>
            <a:pPr indent="-371475" lvl="0" marL="371475" rtl="0" algn="l">
              <a:lnSpc>
                <a:spcPct val="100000"/>
              </a:lnSpc>
              <a:spcBef>
                <a:spcPts val="1300"/>
              </a:spcBef>
              <a:spcAft>
                <a:spcPts val="0"/>
              </a:spcAft>
              <a:buSzPts val="1820"/>
              <a:buNone/>
            </a:pPr>
            <a:r>
              <a:rPr b="0" i="0" lang="en-US" sz="2600" u="none">
                <a:solidFill>
                  <a:srgbClr val="16234E"/>
                </a:solidFill>
                <a:latin typeface="Times New Roman"/>
                <a:ea typeface="Times New Roman"/>
                <a:cs typeface="Times New Roman"/>
                <a:sym typeface="Times New Roman"/>
              </a:rPr>
              <a:t> Thiết lập vùng in</a:t>
            </a:r>
            <a:endParaRPr/>
          </a:p>
          <a:p>
            <a:pPr indent="-371475" lvl="0" marL="371475" rtl="0" algn="l">
              <a:lnSpc>
                <a:spcPct val="100000"/>
              </a:lnSpc>
              <a:spcBef>
                <a:spcPts val="1300"/>
              </a:spcBef>
              <a:spcAft>
                <a:spcPts val="0"/>
              </a:spcAft>
              <a:buSzPts val="1820"/>
              <a:buNone/>
            </a:pPr>
            <a:r>
              <a:rPr b="0" i="0" lang="en-US" sz="2600" u="none">
                <a:solidFill>
                  <a:srgbClr val="16234E"/>
                </a:solidFill>
                <a:latin typeface="Times New Roman"/>
                <a:ea typeface="Times New Roman"/>
                <a:cs typeface="Times New Roman"/>
                <a:sym typeface="Times New Roman"/>
              </a:rPr>
              <a:t>Xem trước khi in </a:t>
            </a:r>
            <a:endParaRPr/>
          </a:p>
          <a:p>
            <a:pPr indent="-371475" lvl="0" marL="371475" rtl="0" algn="l">
              <a:lnSpc>
                <a:spcPct val="100000"/>
              </a:lnSpc>
              <a:spcBef>
                <a:spcPts val="1300"/>
              </a:spcBef>
              <a:spcAft>
                <a:spcPts val="0"/>
              </a:spcAft>
              <a:buSzPts val="1820"/>
              <a:buNone/>
            </a:pPr>
            <a:r>
              <a:rPr b="0" i="0" lang="en-US" sz="2600" u="none">
                <a:solidFill>
                  <a:srgbClr val="16234E"/>
                </a:solidFill>
                <a:latin typeface="Times New Roman"/>
                <a:ea typeface="Times New Roman"/>
                <a:cs typeface="Times New Roman"/>
                <a:sym typeface="Times New Roman"/>
              </a:rPr>
              <a:t>In bảng tính ra giấy</a:t>
            </a:r>
            <a:endParaRPr/>
          </a:p>
        </p:txBody>
      </p:sp>
    </p:spTree>
  </p:cSld>
  <p:clrMapOvr>
    <a:masterClrMapping/>
  </p:clrMapOvr>
  <p:transition spd="slow">
    <p:fade thruBlk="1"/>
  </p:transition>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20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04" name="Google Shape;1704;p20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các tham số in</a:t>
            </a:r>
            <a:endParaRPr/>
          </a:p>
        </p:txBody>
      </p:sp>
      <p:sp>
        <p:nvSpPr>
          <p:cNvPr id="1705" name="Google Shape;1705;p202"/>
          <p:cNvSpPr txBox="1"/>
          <p:nvPr>
            <p:ph idx="1" type="body"/>
          </p:nvPr>
        </p:nvSpPr>
        <p:spPr>
          <a:xfrm>
            <a:off x="833437" y="1233487"/>
            <a:ext cx="8224837" cy="4779962"/>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SzPts val="1960"/>
              <a:buNone/>
            </a:pPr>
            <a:r>
              <a:rPr b="0" i="0" lang="en-US" sz="2800" u="none">
                <a:solidFill>
                  <a:srgbClr val="16234E"/>
                </a:solidFill>
                <a:latin typeface="Times New Roman"/>
                <a:ea typeface="Times New Roman"/>
                <a:cs typeface="Times New Roman"/>
                <a:sym typeface="Times New Roman"/>
              </a:rPr>
              <a:t>File\ Page setup , xuất hiện hộp thoại Page setup:</a:t>
            </a:r>
            <a:endParaRPr/>
          </a:p>
          <a:p>
            <a:pPr indent="-371475" lvl="0" marL="371475" rtl="0" algn="l">
              <a:lnSpc>
                <a:spcPct val="100000"/>
              </a:lnSpc>
              <a:spcBef>
                <a:spcPts val="1400"/>
              </a:spcBef>
              <a:spcAft>
                <a:spcPts val="0"/>
              </a:spcAft>
              <a:buClr>
                <a:srgbClr val="63177C"/>
              </a:buClr>
              <a:buSzPts val="1960"/>
              <a:buFont typeface="Noto Sans Symbols"/>
              <a:buChar char="■"/>
            </a:pPr>
            <a:r>
              <a:rPr b="0" i="0" lang="en-US" sz="2800" u="sng">
                <a:solidFill>
                  <a:srgbClr val="16234E"/>
                </a:solidFill>
                <a:latin typeface="Times New Roman"/>
                <a:ea typeface="Times New Roman"/>
                <a:cs typeface="Times New Roman"/>
                <a:sym typeface="Times New Roman"/>
              </a:rPr>
              <a:t>Thẻ Page:</a:t>
            </a:r>
            <a:endParaRPr/>
          </a:p>
          <a:p>
            <a:pPr indent="-247015" lvl="0" marL="371475" rtl="0" algn="l">
              <a:lnSpc>
                <a:spcPct val="100000"/>
              </a:lnSpc>
              <a:spcBef>
                <a:spcPts val="1400"/>
              </a:spcBef>
              <a:spcAft>
                <a:spcPts val="0"/>
              </a:spcAft>
              <a:buClr>
                <a:srgbClr val="63177C"/>
              </a:buClr>
              <a:buSzPts val="1960"/>
              <a:buFont typeface="Noto Sans Symbols"/>
              <a:buNone/>
            </a:pPr>
            <a:r>
              <a:t/>
            </a:r>
            <a:endParaRPr b="0" i="0" sz="2800" u="none">
              <a:solidFill>
                <a:srgbClr val="16234E"/>
              </a:solidFill>
              <a:latin typeface="Times New Roman"/>
              <a:ea typeface="Times New Roman"/>
              <a:cs typeface="Times New Roman"/>
              <a:sym typeface="Times New Roman"/>
            </a:endParaRPr>
          </a:p>
          <a:p>
            <a:pPr indent="-247015" lvl="0" marL="371475" rtl="0" algn="l">
              <a:spcBef>
                <a:spcPts val="1400"/>
              </a:spcBef>
              <a:spcAft>
                <a:spcPts val="0"/>
              </a:spcAft>
              <a:buSzPts val="1960"/>
              <a:buNone/>
            </a:pPr>
            <a:r>
              <a:t/>
            </a:r>
            <a:endParaRPr b="0" i="0" sz="2800" u="none">
              <a:solidFill>
                <a:srgbClr val="16234E"/>
              </a:solidFill>
              <a:latin typeface="Times New Roman"/>
              <a:ea typeface="Times New Roman"/>
              <a:cs typeface="Times New Roman"/>
              <a:sym typeface="Times New Roman"/>
            </a:endParaRPr>
          </a:p>
        </p:txBody>
      </p:sp>
      <p:pic>
        <p:nvPicPr>
          <p:cNvPr id="1706" name="Google Shape;1706;p202"/>
          <p:cNvPicPr preferRelativeResize="0"/>
          <p:nvPr/>
        </p:nvPicPr>
        <p:blipFill rotWithShape="1">
          <a:blip r:embed="rId3">
            <a:alphaModFix/>
          </a:blip>
          <a:srcRect b="0" l="0" r="0" t="0"/>
          <a:stretch/>
        </p:blipFill>
        <p:spPr>
          <a:xfrm>
            <a:off x="3132137" y="1981200"/>
            <a:ext cx="6613525" cy="4554537"/>
          </a:xfrm>
          <a:prstGeom prst="rect">
            <a:avLst/>
          </a:prstGeom>
          <a:noFill/>
          <a:ln>
            <a:noFill/>
          </a:ln>
        </p:spPr>
      </p:pic>
    </p:spTree>
  </p:cSld>
  <p:clrMapOvr>
    <a:masterClrMapping/>
  </p:clrMapOvr>
  <p:transition spd="slow">
    <p:fade thruBlk="1"/>
  </p:transition>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0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12" name="Google Shape;1712;p20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các tham số in</a:t>
            </a:r>
            <a:endParaRPr/>
          </a:p>
        </p:txBody>
      </p:sp>
      <p:sp>
        <p:nvSpPr>
          <p:cNvPr id="1713" name="Google Shape;1713;p203"/>
          <p:cNvSpPr txBox="1"/>
          <p:nvPr>
            <p:ph idx="1" type="body"/>
          </p:nvPr>
        </p:nvSpPr>
        <p:spPr>
          <a:xfrm>
            <a:off x="347662" y="1371600"/>
            <a:ext cx="9832975" cy="47259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Hộp </a:t>
            </a:r>
            <a:r>
              <a:rPr b="1" i="0" lang="en-US" sz="2800" u="none">
                <a:solidFill>
                  <a:schemeClr val="dk1"/>
                </a:solidFill>
                <a:latin typeface="Times New Roman"/>
                <a:ea typeface="Times New Roman"/>
                <a:cs typeface="Times New Roman"/>
                <a:sym typeface="Times New Roman"/>
              </a:rPr>
              <a:t>Orientation</a:t>
            </a:r>
            <a:r>
              <a:rPr b="0" i="0" lang="en-US" sz="2800" u="none">
                <a:solidFill>
                  <a:schemeClr val="dk1"/>
                </a:solidFill>
                <a:latin typeface="Times New Roman"/>
                <a:ea typeface="Times New Roman"/>
                <a:cs typeface="Times New Roman"/>
                <a:sym typeface="Times New Roman"/>
              </a:rPr>
              <a:t>: Chọn hướng in:</a:t>
            </a:r>
            <a:endParaRPr/>
          </a:p>
          <a:p>
            <a:pPr indent="-309562" lvl="1" marL="803275" rtl="0" algn="l">
              <a:lnSpc>
                <a:spcPct val="11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Portait</a:t>
            </a:r>
            <a:r>
              <a:rPr b="0" i="0" lang="en-US" sz="2200" u="none">
                <a:solidFill>
                  <a:schemeClr val="dk1"/>
                </a:solidFill>
                <a:latin typeface="Times New Roman"/>
                <a:ea typeface="Times New Roman"/>
                <a:cs typeface="Times New Roman"/>
                <a:sym typeface="Times New Roman"/>
              </a:rPr>
              <a:t>: in dọc;</a:t>
            </a:r>
            <a:endParaRPr/>
          </a:p>
          <a:p>
            <a:pPr indent="-309562" lvl="1" marL="803275" rtl="0" algn="l">
              <a:lnSpc>
                <a:spcPct val="11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Landscape</a:t>
            </a:r>
            <a:r>
              <a:rPr b="0" i="0" lang="en-US" sz="2200" u="none">
                <a:solidFill>
                  <a:schemeClr val="dk1"/>
                </a:solidFill>
                <a:latin typeface="Times New Roman"/>
                <a:ea typeface="Times New Roman"/>
                <a:cs typeface="Times New Roman"/>
                <a:sym typeface="Times New Roman"/>
              </a:rPr>
              <a:t>: in ngang;</a:t>
            </a:r>
            <a:endParaRPr/>
          </a:p>
          <a:p>
            <a:pPr indent="-371475" lvl="0" marL="371475" rtl="0" algn="l">
              <a:lnSpc>
                <a:spcPct val="110000"/>
              </a:lnSpc>
              <a:spcBef>
                <a:spcPts val="1400"/>
              </a:spcBef>
              <a:spcAft>
                <a:spcPts val="0"/>
              </a:spcAft>
              <a:buClr>
                <a:srgbClr val="63177C"/>
              </a:buClr>
              <a:buSzPts val="1960"/>
              <a:buFont typeface="Noto Sans Symbols"/>
              <a:buChar char="■"/>
            </a:pPr>
            <a:r>
              <a:rPr b="0" i="0" lang="en-US" sz="2800" u="none">
                <a:solidFill>
                  <a:schemeClr val="dk1"/>
                </a:solidFill>
                <a:latin typeface="Times New Roman"/>
                <a:ea typeface="Times New Roman"/>
                <a:cs typeface="Times New Roman"/>
                <a:sym typeface="Times New Roman"/>
              </a:rPr>
              <a:t>Hộp </a:t>
            </a:r>
            <a:r>
              <a:rPr b="1" i="0" lang="en-US" sz="2800" u="none">
                <a:solidFill>
                  <a:schemeClr val="dk1"/>
                </a:solidFill>
                <a:latin typeface="Times New Roman"/>
                <a:ea typeface="Times New Roman"/>
                <a:cs typeface="Times New Roman"/>
                <a:sym typeface="Times New Roman"/>
              </a:rPr>
              <a:t>Scaling</a:t>
            </a:r>
            <a:r>
              <a:rPr b="0" i="0" lang="en-US" sz="2800" u="none">
                <a:solidFill>
                  <a:schemeClr val="dk1"/>
                </a:solidFill>
                <a:latin typeface="Times New Roman"/>
                <a:ea typeface="Times New Roman"/>
                <a:cs typeface="Times New Roman"/>
                <a:sym typeface="Times New Roman"/>
              </a:rPr>
              <a:t>:</a:t>
            </a:r>
            <a:endParaRPr/>
          </a:p>
          <a:p>
            <a:pPr indent="-309562" lvl="1" marL="803275" rtl="0" algn="l">
              <a:lnSpc>
                <a:spcPct val="11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Adjust to… normal size</a:t>
            </a:r>
            <a:r>
              <a:rPr b="0" i="0" lang="en-US" sz="2200" u="none">
                <a:solidFill>
                  <a:schemeClr val="dk1"/>
                </a:solidFill>
                <a:latin typeface="Times New Roman"/>
                <a:ea typeface="Times New Roman"/>
                <a:cs typeface="Times New Roman"/>
                <a:sym typeface="Times New Roman"/>
              </a:rPr>
              <a:t>: xác định tỉ lệ phóng to/ thu nhỏ so với kích thước chuẩn;</a:t>
            </a:r>
            <a:endParaRPr/>
          </a:p>
          <a:p>
            <a:pPr indent="-309562" lvl="1" marL="803275" rtl="0" algn="l">
              <a:lnSpc>
                <a:spcPct val="11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Fit to… page(s) wide by … tall</a:t>
            </a:r>
            <a:r>
              <a:rPr b="0" i="0" lang="en-US" sz="2200" u="none">
                <a:solidFill>
                  <a:schemeClr val="dk1"/>
                </a:solidFill>
                <a:latin typeface="Times New Roman"/>
                <a:ea typeface="Times New Roman"/>
                <a:cs typeface="Times New Roman"/>
                <a:sym typeface="Times New Roman"/>
              </a:rPr>
              <a:t>: Xác định số trang in vừa vặn theo chiều rông và chiều cao;</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20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19" name="Google Shape;1719;p20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các tham số in</a:t>
            </a:r>
            <a:endParaRPr/>
          </a:p>
        </p:txBody>
      </p:sp>
      <p:sp>
        <p:nvSpPr>
          <p:cNvPr id="1720" name="Google Shape;1720;p20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Paper size</a:t>
            </a:r>
            <a:r>
              <a:rPr b="0" i="0" lang="en-US" sz="2600" u="none">
                <a:solidFill>
                  <a:srgbClr val="16234E"/>
                </a:solidFill>
                <a:latin typeface="Times New Roman"/>
                <a:ea typeface="Times New Roman"/>
                <a:cs typeface="Times New Roman"/>
                <a:sym typeface="Times New Roman"/>
              </a:rPr>
              <a:t>: chọn khổ giấy;</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Print quality</a:t>
            </a:r>
            <a:r>
              <a:rPr b="0" i="0" lang="en-US" sz="2600" u="none">
                <a:solidFill>
                  <a:srgbClr val="16234E"/>
                </a:solidFill>
                <a:latin typeface="Times New Roman"/>
                <a:ea typeface="Times New Roman"/>
                <a:cs typeface="Times New Roman"/>
                <a:sym typeface="Times New Roman"/>
              </a:rPr>
              <a:t>: Chọn đọ phân giả khi in;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First page number</a:t>
            </a:r>
            <a:r>
              <a:rPr b="0" i="0" lang="en-US" sz="2600" u="none">
                <a:solidFill>
                  <a:srgbClr val="16234E"/>
                </a:solidFill>
                <a:latin typeface="Times New Roman"/>
                <a:ea typeface="Times New Roman"/>
                <a:cs typeface="Times New Roman"/>
                <a:sym typeface="Times New Roman"/>
              </a:rPr>
              <a:t>: chọn cách đánh số trang đầu tiên;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Nút Print</a:t>
            </a:r>
            <a:r>
              <a:rPr b="0" i="0" lang="en-US" sz="2600" u="none">
                <a:solidFill>
                  <a:srgbClr val="16234E"/>
                </a:solidFill>
                <a:latin typeface="Times New Roman"/>
                <a:ea typeface="Times New Roman"/>
                <a:cs typeface="Times New Roman"/>
                <a:sym typeface="Times New Roman"/>
              </a:rPr>
              <a:t>: Bắt đầu in.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Nút Print Preview</a:t>
            </a:r>
            <a:r>
              <a:rPr b="0" i="0" lang="en-US" sz="2600" u="none">
                <a:solidFill>
                  <a:srgbClr val="16234E"/>
                </a:solidFill>
                <a:latin typeface="Times New Roman"/>
                <a:ea typeface="Times New Roman"/>
                <a:cs typeface="Times New Roman"/>
                <a:sym typeface="Times New Roman"/>
              </a:rPr>
              <a:t>: Xem lại trang in;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Options</a:t>
            </a:r>
            <a:r>
              <a:rPr b="0" i="0" lang="en-US" sz="2600" u="none">
                <a:solidFill>
                  <a:srgbClr val="16234E"/>
                </a:solidFill>
                <a:latin typeface="Times New Roman"/>
                <a:ea typeface="Times New Roman"/>
                <a:cs typeface="Times New Roman"/>
                <a:sym typeface="Times New Roman"/>
              </a:rPr>
              <a:t>: xác định thêm một số tùy chọn khác.</a:t>
            </a:r>
            <a:endParaRPr/>
          </a:p>
        </p:txBody>
      </p:sp>
    </p:spTree>
  </p:cSld>
  <p:clrMapOvr>
    <a:masterClrMapping/>
  </p:clrMapOvr>
  <p:transition spd="slow">
    <p:fade thruBlk="1"/>
  </p:transition>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20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26" name="Google Shape;1726;p20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các tham số in</a:t>
            </a:r>
            <a:endParaRPr/>
          </a:p>
        </p:txBody>
      </p:sp>
      <p:sp>
        <p:nvSpPr>
          <p:cNvPr id="1727" name="Google Shape;1727;p205"/>
          <p:cNvSpPr txBox="1"/>
          <p:nvPr>
            <p:ph idx="1" type="body"/>
          </p:nvPr>
        </p:nvSpPr>
        <p:spPr>
          <a:xfrm>
            <a:off x="434975" y="1295400"/>
            <a:ext cx="9136062" cy="4649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sng">
                <a:solidFill>
                  <a:schemeClr val="dk1"/>
                </a:solidFill>
                <a:latin typeface="Times New Roman"/>
                <a:ea typeface="Times New Roman"/>
                <a:cs typeface="Times New Roman"/>
                <a:sym typeface="Times New Roman"/>
              </a:rPr>
              <a:t>Thẻ Margins:</a:t>
            </a:r>
            <a:endParaRPr/>
          </a:p>
        </p:txBody>
      </p:sp>
      <p:pic>
        <p:nvPicPr>
          <p:cNvPr id="1728" name="Google Shape;1728;p205"/>
          <p:cNvPicPr preferRelativeResize="0"/>
          <p:nvPr/>
        </p:nvPicPr>
        <p:blipFill rotWithShape="1">
          <a:blip r:embed="rId3">
            <a:alphaModFix/>
          </a:blip>
          <a:srcRect b="0" l="0" r="0" t="0"/>
          <a:stretch/>
        </p:blipFill>
        <p:spPr>
          <a:xfrm>
            <a:off x="3829050" y="1600200"/>
            <a:ext cx="6264275" cy="4316412"/>
          </a:xfrm>
          <a:prstGeom prst="rect">
            <a:avLst/>
          </a:prstGeom>
          <a:noFill/>
          <a:ln>
            <a:noFill/>
          </a:ln>
        </p:spPr>
      </p:pic>
    </p:spTree>
  </p:cSld>
  <p:clrMapOvr>
    <a:masterClrMapping/>
  </p:clrMapOvr>
  <p:transition spd="slow">
    <p:fade thruBlk="1"/>
  </p:transition>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20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34" name="Google Shape;1734;p20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các tham số in</a:t>
            </a:r>
            <a:endParaRPr/>
          </a:p>
        </p:txBody>
      </p:sp>
      <p:sp>
        <p:nvSpPr>
          <p:cNvPr id="1735" name="Google Shape;1735;p20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Thẻ </a:t>
            </a:r>
            <a:r>
              <a:rPr b="1" i="0" lang="en-US" sz="2600" u="none">
                <a:solidFill>
                  <a:schemeClr val="dk1"/>
                </a:solidFill>
                <a:latin typeface="Times New Roman"/>
                <a:ea typeface="Times New Roman"/>
                <a:cs typeface="Times New Roman"/>
                <a:sym typeface="Times New Roman"/>
              </a:rPr>
              <a:t>Margin</a:t>
            </a:r>
            <a:r>
              <a:rPr b="0" i="0" lang="en-US" sz="2600" u="none">
                <a:solidFill>
                  <a:schemeClr val="dk1"/>
                </a:solidFill>
                <a:latin typeface="Times New Roman"/>
                <a:ea typeface="Times New Roman"/>
                <a:cs typeface="Times New Roman"/>
                <a:sym typeface="Times New Roman"/>
              </a:rPr>
              <a:t> đa số để xác định lề cho trang in:</a:t>
            </a:r>
            <a:endParaRPr b="1"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Left</a:t>
            </a:r>
            <a:r>
              <a:rPr b="0" i="0" lang="en-US" sz="2200" u="none">
                <a:solidFill>
                  <a:schemeClr val="dk1"/>
                </a:solidFill>
                <a:latin typeface="Times New Roman"/>
                <a:ea typeface="Times New Roman"/>
                <a:cs typeface="Times New Roman"/>
                <a:sym typeface="Times New Roman"/>
              </a:rPr>
              <a:t>: lề trái của trang in;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Right</a:t>
            </a:r>
            <a:r>
              <a:rPr b="0" i="0" lang="en-US" sz="2200" u="none">
                <a:solidFill>
                  <a:schemeClr val="dk1"/>
                </a:solidFill>
                <a:latin typeface="Times New Roman"/>
                <a:ea typeface="Times New Roman"/>
                <a:cs typeface="Times New Roman"/>
                <a:sym typeface="Times New Roman"/>
              </a:rPr>
              <a:t>: lề phải của trang in;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Top</a:t>
            </a:r>
            <a:r>
              <a:rPr b="0" i="0" lang="en-US" sz="2200" u="none">
                <a:solidFill>
                  <a:schemeClr val="dk1"/>
                </a:solidFill>
                <a:latin typeface="Times New Roman"/>
                <a:ea typeface="Times New Roman"/>
                <a:cs typeface="Times New Roman"/>
                <a:sym typeface="Times New Roman"/>
              </a:rPr>
              <a:t>: lề trên của trang in;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Bottom</a:t>
            </a:r>
            <a:r>
              <a:rPr b="0" i="0" lang="en-US" sz="2200" u="none">
                <a:solidFill>
                  <a:schemeClr val="dk1"/>
                </a:solidFill>
                <a:latin typeface="Times New Roman"/>
                <a:ea typeface="Times New Roman"/>
                <a:cs typeface="Times New Roman"/>
                <a:sym typeface="Times New Roman"/>
              </a:rPr>
              <a:t>: lề dưới của trang in;</a:t>
            </a:r>
            <a:endParaRPr/>
          </a:p>
        </p:txBody>
      </p:sp>
    </p:spTree>
  </p:cSld>
  <p:clrMapOvr>
    <a:masterClrMapping/>
  </p:clrMapOvr>
  <p:transition spd="slow">
    <p:fade thruBlk="1"/>
  </p:transition>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20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41" name="Google Shape;1741;p207"/>
          <p:cNvSpPr txBox="1"/>
          <p:nvPr>
            <p:ph idx="1" type="body"/>
          </p:nvPr>
        </p:nvSpPr>
        <p:spPr>
          <a:xfrm>
            <a:off x="0" y="1371600"/>
            <a:ext cx="5046662" cy="4649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sng">
                <a:solidFill>
                  <a:schemeClr val="dk1"/>
                </a:solidFill>
                <a:latin typeface="Times New Roman"/>
                <a:ea typeface="Times New Roman"/>
                <a:cs typeface="Times New Roman"/>
                <a:sym typeface="Times New Roman"/>
              </a:rPr>
              <a:t>Thẻ Header/Footer:</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Dùng để nhập và chỉnh sửa tiêu đề đầu </a:t>
            </a:r>
            <a:r>
              <a:rPr b="1" i="0" lang="en-US" sz="2600" u="none">
                <a:solidFill>
                  <a:schemeClr val="dk1"/>
                </a:solidFill>
                <a:latin typeface="Times New Roman"/>
                <a:ea typeface="Times New Roman"/>
                <a:cs typeface="Times New Roman"/>
                <a:sym typeface="Times New Roman"/>
              </a:rPr>
              <a:t>Header</a:t>
            </a:r>
            <a:r>
              <a:rPr b="0" i="0" lang="en-US" sz="2600" u="none">
                <a:solidFill>
                  <a:schemeClr val="dk1"/>
                </a:solidFill>
                <a:latin typeface="Times New Roman"/>
                <a:ea typeface="Times New Roman"/>
                <a:cs typeface="Times New Roman"/>
                <a:sym typeface="Times New Roman"/>
              </a:rPr>
              <a:t> và tiêu đề cuối </a:t>
            </a:r>
            <a:r>
              <a:rPr b="1" i="0" lang="en-US" sz="2600" u="none">
                <a:solidFill>
                  <a:schemeClr val="dk1"/>
                </a:solidFill>
                <a:latin typeface="Times New Roman"/>
                <a:ea typeface="Times New Roman"/>
                <a:cs typeface="Times New Roman"/>
                <a:sym typeface="Times New Roman"/>
              </a:rPr>
              <a:t>Footer</a:t>
            </a:r>
            <a:r>
              <a:rPr b="0" i="0" lang="en-US" sz="2600" u="none">
                <a:solidFill>
                  <a:schemeClr val="dk1"/>
                </a:solidFill>
                <a:latin typeface="Times New Roman"/>
                <a:ea typeface="Times New Roman"/>
                <a:cs typeface="Times New Roman"/>
                <a:sym typeface="Times New Roman"/>
              </a:rPr>
              <a:t>:</a:t>
            </a:r>
            <a:endParaRPr/>
          </a:p>
        </p:txBody>
      </p:sp>
      <p:pic>
        <p:nvPicPr>
          <p:cNvPr id="1742" name="Google Shape;1742;p207"/>
          <p:cNvPicPr preferRelativeResize="0"/>
          <p:nvPr/>
        </p:nvPicPr>
        <p:blipFill rotWithShape="1">
          <a:blip r:embed="rId3">
            <a:alphaModFix/>
          </a:blip>
          <a:srcRect b="0" l="0" r="0" t="0"/>
          <a:stretch/>
        </p:blipFill>
        <p:spPr>
          <a:xfrm>
            <a:off x="4872037" y="2133600"/>
            <a:ext cx="5568950" cy="3836987"/>
          </a:xfrm>
          <a:prstGeom prst="rect">
            <a:avLst/>
          </a:prstGeom>
          <a:noFill/>
          <a:ln>
            <a:noFill/>
          </a:ln>
        </p:spPr>
      </p:pic>
      <p:sp>
        <p:nvSpPr>
          <p:cNvPr id="1743" name="Google Shape;1743;p207"/>
          <p:cNvSpPr/>
          <p:nvPr/>
        </p:nvSpPr>
        <p:spPr>
          <a:xfrm>
            <a:off x="5656262" y="1295400"/>
            <a:ext cx="2262187" cy="1066800"/>
          </a:xfrm>
          <a:prstGeom prst="wedgeRoundRectCallout">
            <a:avLst>
              <a:gd fmla="val 9104" name="adj1"/>
              <a:gd fmla="val 52361" name="adj2"/>
              <a:gd fmla="val 0" name="adj3"/>
            </a:avLst>
          </a:prstGeom>
          <a:solidFill>
            <a:schemeClr val="accent1"/>
          </a:solidFill>
          <a:ln cap="flat" cmpd="sng" w="9525">
            <a:solidFill>
              <a:schemeClr val="dk1"/>
            </a:solidFill>
            <a:prstDash val="solid"/>
            <a:miter lim="800000"/>
            <a:headEnd len="sm" w="sm" type="none"/>
            <a:tailEnd len="sm" w="sm" type="none"/>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Tạo tiêu đề đầu trang</a:t>
            </a:r>
            <a:endParaRPr/>
          </a:p>
        </p:txBody>
      </p:sp>
      <p:sp>
        <p:nvSpPr>
          <p:cNvPr id="1744" name="Google Shape;1744;p207"/>
          <p:cNvSpPr/>
          <p:nvPr/>
        </p:nvSpPr>
        <p:spPr>
          <a:xfrm>
            <a:off x="8178800" y="1295400"/>
            <a:ext cx="2262187" cy="1066800"/>
          </a:xfrm>
          <a:prstGeom prst="wedgeRoundRectCallout">
            <a:avLst>
              <a:gd fmla="val -4188" name="adj1"/>
              <a:gd fmla="val 53904" name="adj2"/>
              <a:gd fmla="val 0" name="adj3"/>
            </a:avLst>
          </a:prstGeom>
          <a:solidFill>
            <a:schemeClr val="accent1"/>
          </a:solidFill>
          <a:ln cap="flat" cmpd="sng" w="9525">
            <a:solidFill>
              <a:schemeClr val="dk1"/>
            </a:solidFill>
            <a:prstDash val="solid"/>
            <a:miter lim="800000"/>
            <a:headEnd len="sm" w="sm" type="none"/>
            <a:tailEnd len="sm" w="sm" type="none"/>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rgbClr val="000000"/>
              </a:buClr>
              <a:buSzPts val="1900"/>
              <a:buFont typeface="Times New Roman"/>
              <a:buNone/>
            </a:pPr>
            <a:r>
              <a:rPr b="0" i="0" lang="en-US" sz="1900" u="none">
                <a:solidFill>
                  <a:srgbClr val="000000"/>
                </a:solidFill>
                <a:latin typeface="Times New Roman"/>
                <a:ea typeface="Times New Roman"/>
                <a:cs typeface="Times New Roman"/>
                <a:sym typeface="Times New Roman"/>
              </a:rPr>
              <a:t>để tạo tiêu đề cuối trang</a:t>
            </a:r>
            <a:endParaRPr/>
          </a:p>
        </p:txBody>
      </p:sp>
      <p:sp>
        <p:nvSpPr>
          <p:cNvPr id="1745" name="Google Shape;1745;p20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Đặt tiêu đề đầu trang, cuối trang</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500"/>
                                        <p:tgtEl>
                                          <p:spTgt spid="17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500"/>
                                        <p:tgtEl>
                                          <p:spTgt spid="1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89" name="Google Shape;289;p3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290" name="Google Shape;290;p3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v</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 mở nhiều tệp tin kề nhau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lệnh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Open </a:t>
            </a:r>
            <a:r>
              <a:rPr b="0" i="0" lang="en-US" sz="2200" u="none">
                <a:solidFill>
                  <a:schemeClr val="dk1"/>
                </a:solidFill>
                <a:latin typeface="Times New Roman"/>
                <a:ea typeface="Times New Roman"/>
                <a:cs typeface="Times New Roman"/>
                <a:sym typeface="Times New Roman"/>
              </a:rPr>
              <a:t>hoặc nhắp chuột vào biểu tượng Open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tệp tin đầu tiên trong danh sách, giữ phím </a:t>
            </a:r>
            <a:r>
              <a:rPr b="1" i="0" lang="en-US" sz="2200" u="none">
                <a:solidFill>
                  <a:schemeClr val="dk1"/>
                </a:solidFill>
                <a:latin typeface="Times New Roman"/>
                <a:ea typeface="Times New Roman"/>
                <a:cs typeface="Times New Roman"/>
                <a:sym typeface="Times New Roman"/>
              </a:rPr>
              <a:t>Shift</a:t>
            </a:r>
            <a:r>
              <a:rPr b="0" i="0" lang="en-US" sz="2200" u="none">
                <a:solidFill>
                  <a:schemeClr val="dk1"/>
                </a:solidFill>
                <a:latin typeface="Times New Roman"/>
                <a:ea typeface="Times New Roman"/>
                <a:cs typeface="Times New Roman"/>
                <a:sym typeface="Times New Roman"/>
              </a:rPr>
              <a:t> và nhắp chuột vào tên tệp tin cuối cùng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Open</a:t>
            </a:r>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
        <p:nvSpPr>
          <p:cNvPr id="291" name="Google Shape;291;p37"/>
          <p:cNvSpPr txBox="1"/>
          <p:nvPr/>
        </p:nvSpPr>
        <p:spPr>
          <a:xfrm>
            <a:off x="507841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292" name="Google Shape;292;p37"/>
          <p:cNvPicPr preferRelativeResize="0"/>
          <p:nvPr/>
        </p:nvPicPr>
        <p:blipFill rotWithShape="1">
          <a:blip r:embed="rId3">
            <a:alphaModFix/>
          </a:blip>
          <a:srcRect b="0" l="0" r="0" t="0"/>
          <a:stretch/>
        </p:blipFill>
        <p:spPr>
          <a:xfrm>
            <a:off x="8526462" y="2286000"/>
            <a:ext cx="696912" cy="515937"/>
          </a:xfrm>
          <a:prstGeom prst="rect">
            <a:avLst/>
          </a:prstGeom>
          <a:noFill/>
          <a:ln>
            <a:noFill/>
          </a:ln>
        </p:spPr>
      </p:pic>
    </p:spTree>
  </p:cSld>
  <p:clrMapOvr>
    <a:masterClrMapping/>
  </p:clrMapOvr>
  <p:transition spd="slow">
    <p:fade thruBlk="1"/>
  </p:transition>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20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51" name="Google Shape;1751;p208"/>
          <p:cNvSpPr txBox="1"/>
          <p:nvPr>
            <p:ph idx="1" type="body"/>
          </p:nvPr>
        </p:nvSpPr>
        <p:spPr>
          <a:xfrm>
            <a:off x="668337" y="1233487"/>
            <a:ext cx="4337050" cy="4779962"/>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sng">
                <a:solidFill>
                  <a:srgbClr val="000000"/>
                </a:solidFill>
                <a:latin typeface="Times New Roman"/>
                <a:ea typeface="Times New Roman"/>
                <a:cs typeface="Times New Roman"/>
                <a:sym typeface="Times New Roman"/>
              </a:rPr>
              <a:t>Thẻ Sheet:</a:t>
            </a:r>
            <a:endParaRPr b="0" i="0" sz="26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rgbClr val="000000"/>
                </a:solidFill>
                <a:latin typeface="Times New Roman"/>
                <a:ea typeface="Times New Roman"/>
                <a:cs typeface="Times New Roman"/>
                <a:sym typeface="Times New Roman"/>
              </a:rPr>
              <a:t>Xác định các thông số cho sheet</a:t>
            </a:r>
            <a:endParaRPr/>
          </a:p>
        </p:txBody>
      </p:sp>
      <p:sp>
        <p:nvSpPr>
          <p:cNvPr id="1752" name="Google Shape;1752;p20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vùng in</a:t>
            </a:r>
            <a:endParaRPr/>
          </a:p>
        </p:txBody>
      </p:sp>
      <p:pic>
        <p:nvPicPr>
          <p:cNvPr id="1753" name="Google Shape;1753;p208"/>
          <p:cNvPicPr preferRelativeResize="0"/>
          <p:nvPr/>
        </p:nvPicPr>
        <p:blipFill rotWithShape="1">
          <a:blip r:embed="rId3">
            <a:alphaModFix/>
          </a:blip>
          <a:srcRect b="0" l="0" r="0" t="0"/>
          <a:stretch/>
        </p:blipFill>
        <p:spPr>
          <a:xfrm>
            <a:off x="5046662" y="2362200"/>
            <a:ext cx="5002212" cy="3448050"/>
          </a:xfrm>
          <a:prstGeom prst="rect">
            <a:avLst/>
          </a:prstGeom>
          <a:noFill/>
          <a:ln>
            <a:noFill/>
          </a:ln>
        </p:spPr>
      </p:pic>
    </p:spTree>
  </p:cSld>
  <p:clrMapOvr>
    <a:masterClrMapping/>
  </p:clrMapOvr>
  <p:transition spd="slow">
    <p:fade thruBlk="1"/>
  </p:transition>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20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59" name="Google Shape;1759;p20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vùng in</a:t>
            </a:r>
            <a:endParaRPr/>
          </a:p>
        </p:txBody>
      </p:sp>
      <p:sp>
        <p:nvSpPr>
          <p:cNvPr id="1760" name="Google Shape;1760;p209"/>
          <p:cNvSpPr txBox="1"/>
          <p:nvPr>
            <p:ph idx="1" type="body"/>
          </p:nvPr>
        </p:nvSpPr>
        <p:spPr>
          <a:xfrm>
            <a:off x="869950" y="1524000"/>
            <a:ext cx="9396412"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rgbClr val="000000"/>
                </a:solidFill>
                <a:latin typeface="Times New Roman"/>
                <a:ea typeface="Times New Roman"/>
                <a:cs typeface="Times New Roman"/>
                <a:sym typeface="Times New Roman"/>
              </a:rPr>
              <a:t>Print area</a:t>
            </a:r>
            <a:r>
              <a:rPr b="0" i="0" lang="en-US" sz="2600" u="none">
                <a:solidFill>
                  <a:srgbClr val="000000"/>
                </a:solidFill>
                <a:latin typeface="Times New Roman"/>
                <a:ea typeface="Times New Roman"/>
                <a:cs typeface="Times New Roman"/>
                <a:sym typeface="Times New Roman"/>
              </a:rPr>
              <a:t>: xác định vùng muốn in;</a:t>
            </a:r>
            <a:endParaRPr b="0" i="0" sz="26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rgbClr val="000000"/>
                </a:solidFill>
                <a:latin typeface="Times New Roman"/>
                <a:ea typeface="Times New Roman"/>
                <a:cs typeface="Times New Roman"/>
                <a:sym typeface="Times New Roman"/>
              </a:rPr>
              <a:t>Hộp </a:t>
            </a:r>
            <a:r>
              <a:rPr b="1" i="0" lang="en-US" sz="2600" u="none">
                <a:solidFill>
                  <a:srgbClr val="000000"/>
                </a:solidFill>
                <a:latin typeface="Times New Roman"/>
                <a:ea typeface="Times New Roman"/>
                <a:cs typeface="Times New Roman"/>
                <a:sym typeface="Times New Roman"/>
              </a:rPr>
              <a:t>Print Tilte</a:t>
            </a:r>
            <a:r>
              <a:rPr b="0" i="0" lang="en-US" sz="2600" u="none">
                <a:solidFill>
                  <a:srgbClr val="000000"/>
                </a:solidFill>
                <a:latin typeface="Times New Roman"/>
                <a:ea typeface="Times New Roman"/>
                <a:cs typeface="Times New Roman"/>
                <a:sym typeface="Times New Roman"/>
              </a:rPr>
              <a:t>:</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Rows to repeat at top</a:t>
            </a:r>
            <a:r>
              <a:rPr b="0" i="0" lang="en-US" sz="2200" u="none">
                <a:solidFill>
                  <a:srgbClr val="000000"/>
                </a:solidFill>
                <a:latin typeface="Times New Roman"/>
                <a:ea typeface="Times New Roman"/>
                <a:cs typeface="Times New Roman"/>
                <a:sym typeface="Times New Roman"/>
              </a:rPr>
              <a:t>: chọn những hàng nào được in lặp lại ở mỗi đầu trang in;</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Columns to repeat at left</a:t>
            </a:r>
            <a:r>
              <a:rPr b="0" i="0" lang="en-US" sz="2200" u="none">
                <a:solidFill>
                  <a:srgbClr val="000000"/>
                </a:solidFill>
                <a:latin typeface="Times New Roman"/>
                <a:ea typeface="Times New Roman"/>
                <a:cs typeface="Times New Roman"/>
                <a:sym typeface="Times New Roman"/>
              </a:rPr>
              <a:t>: chọn những cột được in lặp lại ở mỗi đầu trang in;</a:t>
            </a:r>
            <a:endParaRPr/>
          </a:p>
        </p:txBody>
      </p:sp>
    </p:spTree>
  </p:cSld>
  <p:clrMapOvr>
    <a:masterClrMapping/>
  </p:clrMapOvr>
  <p:transition spd="slow">
    <p:fade thruBlk="1"/>
  </p:transition>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21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66" name="Google Shape;1766;p21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vùng in</a:t>
            </a:r>
            <a:endParaRPr/>
          </a:p>
        </p:txBody>
      </p:sp>
      <p:sp>
        <p:nvSpPr>
          <p:cNvPr id="1767" name="Google Shape;1767;p210"/>
          <p:cNvSpPr txBox="1"/>
          <p:nvPr>
            <p:ph idx="1" type="body"/>
          </p:nvPr>
        </p:nvSpPr>
        <p:spPr>
          <a:xfrm>
            <a:off x="869950" y="1524000"/>
            <a:ext cx="9396412"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rgbClr val="000000"/>
                </a:solidFill>
                <a:latin typeface="Times New Roman"/>
                <a:ea typeface="Times New Roman"/>
                <a:cs typeface="Times New Roman"/>
                <a:sym typeface="Times New Roman"/>
              </a:rPr>
              <a:t>Hộp </a:t>
            </a:r>
            <a:r>
              <a:rPr b="1" i="0" lang="en-US" sz="2600" u="none">
                <a:solidFill>
                  <a:srgbClr val="000000"/>
                </a:solidFill>
                <a:latin typeface="Times New Roman"/>
                <a:ea typeface="Times New Roman"/>
                <a:cs typeface="Times New Roman"/>
                <a:sym typeface="Times New Roman"/>
              </a:rPr>
              <a:t>Prin</a:t>
            </a:r>
            <a:r>
              <a:rPr b="0" i="0" lang="en-US" sz="2600" u="none">
                <a:solidFill>
                  <a:srgbClr val="000000"/>
                </a:solidFill>
                <a:latin typeface="Times New Roman"/>
                <a:ea typeface="Times New Roman"/>
                <a:cs typeface="Times New Roman"/>
                <a:sym typeface="Times New Roman"/>
              </a:rPr>
              <a:t>t:</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Gridlines</a:t>
            </a:r>
            <a:r>
              <a:rPr b="0" i="0" lang="en-US" sz="2200" u="none">
                <a:solidFill>
                  <a:srgbClr val="000000"/>
                </a:solidFill>
                <a:latin typeface="Times New Roman"/>
                <a:ea typeface="Times New Roman"/>
                <a:cs typeface="Times New Roman"/>
                <a:sym typeface="Times New Roman"/>
              </a:rPr>
              <a:t>: bật /tắt in đường mờ ngăn cách(lưới);</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Black and white</a:t>
            </a:r>
            <a:r>
              <a:rPr b="0" i="0" lang="en-US" sz="2200" u="none">
                <a:solidFill>
                  <a:srgbClr val="000000"/>
                </a:solidFill>
                <a:latin typeface="Times New Roman"/>
                <a:ea typeface="Times New Roman"/>
                <a:cs typeface="Times New Roman"/>
                <a:sym typeface="Times New Roman"/>
              </a:rPr>
              <a:t>: in trắng đen;</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Row and column heading</a:t>
            </a:r>
            <a:r>
              <a:rPr b="0" i="0" lang="en-US" sz="2200" u="none">
                <a:solidFill>
                  <a:srgbClr val="000000"/>
                </a:solidFill>
                <a:latin typeface="Times New Roman"/>
                <a:ea typeface="Times New Roman"/>
                <a:cs typeface="Times New Roman"/>
                <a:sym typeface="Times New Roman"/>
              </a:rPr>
              <a:t>: bật/tắt in dòng,cột tiêu đề đâu trang;</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Comments</a:t>
            </a:r>
            <a:r>
              <a:rPr b="0" i="0" lang="en-US" sz="2200" u="none">
                <a:solidFill>
                  <a:srgbClr val="000000"/>
                </a:solidFill>
                <a:latin typeface="Times New Roman"/>
                <a:ea typeface="Times New Roman"/>
                <a:cs typeface="Times New Roman"/>
                <a:sym typeface="Times New Roman"/>
              </a:rPr>
              <a:t>: bật/tắt in chú thích có trong ô</a:t>
            </a:r>
            <a:endParaRPr/>
          </a:p>
        </p:txBody>
      </p:sp>
    </p:spTree>
  </p:cSld>
  <p:clrMapOvr>
    <a:masterClrMapping/>
  </p:clrMapOvr>
  <p:transition spd="slow">
    <p:fade thruBlk="1"/>
  </p:transition>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21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73" name="Google Shape;1773;p21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6234E"/>
              </a:buClr>
              <a:buSzPts val="3900"/>
              <a:buFont typeface="Arial"/>
              <a:buNone/>
            </a:pPr>
            <a:r>
              <a:rPr b="1" i="0" lang="en-US" sz="3900" u="none">
                <a:solidFill>
                  <a:srgbClr val="16234E"/>
                </a:solidFill>
                <a:latin typeface="Arial"/>
                <a:ea typeface="Arial"/>
                <a:cs typeface="Arial"/>
                <a:sym typeface="Arial"/>
              </a:rPr>
              <a:t> Thiết lập vùng in</a:t>
            </a:r>
            <a:endParaRPr/>
          </a:p>
        </p:txBody>
      </p:sp>
      <p:sp>
        <p:nvSpPr>
          <p:cNvPr id="1774" name="Google Shape;1774;p211"/>
          <p:cNvSpPr txBox="1"/>
          <p:nvPr>
            <p:ph idx="1" type="body"/>
          </p:nvPr>
        </p:nvSpPr>
        <p:spPr>
          <a:xfrm>
            <a:off x="869950" y="1524000"/>
            <a:ext cx="9396412"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rgbClr val="000000"/>
                </a:solidFill>
                <a:latin typeface="Times New Roman"/>
                <a:ea typeface="Times New Roman"/>
                <a:cs typeface="Times New Roman"/>
                <a:sym typeface="Times New Roman"/>
              </a:rPr>
              <a:t>Page order</a:t>
            </a:r>
            <a:r>
              <a:rPr b="0" i="0" lang="en-US" sz="2600" u="none">
                <a:solidFill>
                  <a:srgbClr val="000000"/>
                </a:solidFill>
                <a:latin typeface="Times New Roman"/>
                <a:ea typeface="Times New Roman"/>
                <a:cs typeface="Times New Roman"/>
                <a:sym typeface="Times New Roman"/>
              </a:rPr>
              <a:t>: chọn thứ tự in:</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Down; then over</a:t>
            </a:r>
            <a:r>
              <a:rPr b="0" i="0" lang="en-US" sz="2200" u="none">
                <a:solidFill>
                  <a:srgbClr val="000000"/>
                </a:solidFill>
                <a:latin typeface="Times New Roman"/>
                <a:ea typeface="Times New Roman"/>
                <a:cs typeface="Times New Roman"/>
                <a:sym typeface="Times New Roman"/>
              </a:rPr>
              <a:t>: in xuống rồi sang phải;</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000000"/>
                </a:solidFill>
                <a:latin typeface="Times New Roman"/>
                <a:ea typeface="Times New Roman"/>
                <a:cs typeface="Times New Roman"/>
                <a:sym typeface="Times New Roman"/>
              </a:rPr>
              <a:t>Over; theo down</a:t>
            </a:r>
            <a:r>
              <a:rPr b="0" i="0" lang="en-US" sz="2200" u="none">
                <a:solidFill>
                  <a:srgbClr val="000000"/>
                </a:solidFill>
                <a:latin typeface="Times New Roman"/>
                <a:ea typeface="Times New Roman"/>
                <a:cs typeface="Times New Roman"/>
                <a:sym typeface="Times New Roman"/>
              </a:rPr>
              <a:t>: in sang phải rồi xuống;</a:t>
            </a:r>
            <a:endParaRPr/>
          </a:p>
        </p:txBody>
      </p:sp>
    </p:spTree>
  </p:cSld>
  <p:clrMapOvr>
    <a:masterClrMapping/>
  </p:clrMapOvr>
  <p:transition spd="slow">
    <p:fade thruBlk="1"/>
  </p:transition>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1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80" name="Google Shape;1780;p21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Xem trước khi in</a:t>
            </a:r>
            <a:endParaRPr/>
          </a:p>
        </p:txBody>
      </p:sp>
      <p:sp>
        <p:nvSpPr>
          <p:cNvPr id="1781" name="Google Shape;1781;p21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rgbClr val="000000"/>
                </a:solidFill>
                <a:latin typeface="Times New Roman"/>
                <a:ea typeface="Times New Roman"/>
                <a:cs typeface="Times New Roman"/>
                <a:sym typeface="Times New Roman"/>
              </a:rPr>
              <a:t>Bước 1</a:t>
            </a:r>
            <a:r>
              <a:rPr b="0" i="0" lang="en-US" sz="2600" u="none">
                <a:solidFill>
                  <a:srgbClr val="000000"/>
                </a:solidFill>
                <a:latin typeface="Times New Roman"/>
                <a:ea typeface="Times New Roman"/>
                <a:cs typeface="Times New Roman"/>
                <a:sym typeface="Times New Roman"/>
              </a:rPr>
              <a:t>: Mở mục chọn </a:t>
            </a:r>
            <a:r>
              <a:rPr b="1" i="0" lang="en-US" sz="2600" u="none">
                <a:solidFill>
                  <a:srgbClr val="000000"/>
                </a:solidFill>
                <a:latin typeface="Times New Roman"/>
                <a:ea typeface="Times New Roman"/>
                <a:cs typeface="Times New Roman"/>
                <a:sym typeface="Times New Roman"/>
              </a:rPr>
              <a:t>File\ Print Preview</a:t>
            </a:r>
            <a:r>
              <a:rPr b="0" i="0" lang="en-US" sz="2600" u="none">
                <a:solidFill>
                  <a:srgbClr val="000000"/>
                </a:solidFill>
                <a:latin typeface="Times New Roman"/>
                <a:ea typeface="Times New Roman"/>
                <a:cs typeface="Times New Roman"/>
                <a:sym typeface="Times New Roman"/>
              </a:rPr>
              <a:t> hoặc nhấn nút </a:t>
            </a:r>
            <a:r>
              <a:rPr b="1" i="0" lang="en-US" sz="2600" u="none">
                <a:solidFill>
                  <a:srgbClr val="000000"/>
                </a:solidFill>
                <a:latin typeface="Times New Roman"/>
                <a:ea typeface="Times New Roman"/>
                <a:cs typeface="Times New Roman"/>
                <a:sym typeface="Times New Roman"/>
              </a:rPr>
              <a:t>Print Preview</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000000"/>
                </a:solidFill>
                <a:latin typeface="Times New Roman"/>
                <a:ea typeface="Times New Roman"/>
                <a:cs typeface="Times New Roman"/>
                <a:sym typeface="Times New Roman"/>
              </a:rPr>
              <a:t>Bước 2</a:t>
            </a:r>
            <a:r>
              <a:rPr b="0" i="0" lang="en-US" sz="2600" u="none">
                <a:solidFill>
                  <a:srgbClr val="000000"/>
                </a:solidFill>
                <a:latin typeface="Times New Roman"/>
                <a:ea typeface="Times New Roman"/>
                <a:cs typeface="Times New Roman"/>
                <a:sym typeface="Times New Roman"/>
              </a:rPr>
              <a:t>: Xuất hiện của sổ nội dung sẽ in, chọn các nút lệnh liên quan:</a:t>
            </a:r>
            <a:endParaRPr b="0" i="0" sz="2600" u="none">
              <a:solidFill>
                <a:schemeClr val="dk1"/>
              </a:solidFill>
              <a:latin typeface="Times New Roman"/>
              <a:ea typeface="Times New Roman"/>
              <a:cs typeface="Times New Roman"/>
              <a:sym typeface="Times New Roman"/>
            </a:endParaRPr>
          </a:p>
          <a:p>
            <a:pPr indent="-255905" lvl="0" marL="371475" rtl="0" algn="l">
              <a:lnSpc>
                <a:spcPct val="100000"/>
              </a:lnSpc>
              <a:spcBef>
                <a:spcPts val="1300"/>
              </a:spcBef>
              <a:spcAft>
                <a:spcPts val="0"/>
              </a:spcAft>
              <a:buClr>
                <a:srgbClr val="63177C"/>
              </a:buClr>
              <a:buSzPts val="1820"/>
              <a:buFont typeface="Noto Sans Symbols"/>
              <a:buNone/>
            </a:pPr>
            <a:r>
              <a:t/>
            </a:r>
            <a:endParaRPr b="1" i="0" sz="2600" u="none">
              <a:solidFill>
                <a:srgbClr val="000000"/>
              </a:solidFill>
              <a:latin typeface="Times New Roman"/>
              <a:ea typeface="Times New Roman"/>
              <a:cs typeface="Times New Roman"/>
              <a:sym typeface="Times New Roman"/>
            </a:endParaRPr>
          </a:p>
          <a:p>
            <a:pPr indent="-255905" lvl="0" marL="371475" rtl="0" algn="l">
              <a:spcBef>
                <a:spcPts val="1300"/>
              </a:spcBef>
              <a:spcAft>
                <a:spcPts val="0"/>
              </a:spcAft>
              <a:buSzPts val="1820"/>
              <a:buNone/>
            </a:pPr>
            <a:r>
              <a:t/>
            </a:r>
            <a:endParaRPr b="1" i="0" sz="2600" u="none">
              <a:solidFill>
                <a:srgbClr val="000000"/>
              </a:solidFill>
              <a:latin typeface="Times New Roman"/>
              <a:ea typeface="Times New Roman"/>
              <a:cs typeface="Times New Roman"/>
              <a:sym typeface="Times New Roman"/>
            </a:endParaRPr>
          </a:p>
        </p:txBody>
      </p:sp>
      <p:pic>
        <p:nvPicPr>
          <p:cNvPr id="1782" name="Google Shape;1782;p212"/>
          <p:cNvPicPr preferRelativeResize="0"/>
          <p:nvPr/>
        </p:nvPicPr>
        <p:blipFill rotWithShape="1">
          <a:blip r:embed="rId3">
            <a:alphaModFix/>
          </a:blip>
          <a:srcRect b="0" l="0" r="0" t="0"/>
          <a:stretch/>
        </p:blipFill>
        <p:spPr>
          <a:xfrm>
            <a:off x="6961187" y="2165350"/>
            <a:ext cx="608012" cy="501650"/>
          </a:xfrm>
          <a:prstGeom prst="rect">
            <a:avLst/>
          </a:prstGeom>
          <a:noFill/>
          <a:ln>
            <a:noFill/>
          </a:ln>
        </p:spPr>
      </p:pic>
      <p:pic>
        <p:nvPicPr>
          <p:cNvPr id="1783" name="Google Shape;1783;p212"/>
          <p:cNvPicPr preferRelativeResize="0"/>
          <p:nvPr/>
        </p:nvPicPr>
        <p:blipFill rotWithShape="1">
          <a:blip r:embed="rId4">
            <a:alphaModFix/>
          </a:blip>
          <a:srcRect b="0" l="0" r="0" t="0"/>
          <a:stretch/>
        </p:blipFill>
        <p:spPr>
          <a:xfrm>
            <a:off x="695325" y="4116387"/>
            <a:ext cx="9398000" cy="687387"/>
          </a:xfrm>
          <a:prstGeom prst="rect">
            <a:avLst/>
          </a:prstGeom>
          <a:noFill/>
          <a:ln>
            <a:noFill/>
          </a:ln>
        </p:spPr>
      </p:pic>
    </p:spTree>
  </p:cSld>
  <p:clrMapOvr>
    <a:masterClrMapping/>
  </p:clrMapOvr>
  <p:transition spd="slow">
    <p:fade thruBlk="1"/>
  </p:transition>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21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89" name="Google Shape;1789;p21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Xem trước khi in</a:t>
            </a:r>
            <a:endParaRPr/>
          </a:p>
        </p:txBody>
      </p:sp>
      <p:sp>
        <p:nvSpPr>
          <p:cNvPr id="1790" name="Google Shape;1790;p21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255905" lvl="0" marL="371475" rtl="0" algn="l">
              <a:lnSpc>
                <a:spcPct val="100000"/>
              </a:lnSpc>
              <a:spcBef>
                <a:spcPts val="0"/>
              </a:spcBef>
              <a:spcAft>
                <a:spcPts val="0"/>
              </a:spcAft>
              <a:buClr>
                <a:srgbClr val="63177C"/>
              </a:buClr>
              <a:buSzPts val="1820"/>
              <a:buFont typeface="Noto Sans Symbols"/>
              <a:buNone/>
            </a:pPr>
            <a:r>
              <a:t/>
            </a:r>
            <a:endParaRPr b="1" i="0" sz="2600" u="none">
              <a:solidFill>
                <a:srgbClr val="000000"/>
              </a:solidFill>
              <a:latin typeface="Times New Roman"/>
              <a:ea typeface="Times New Roman"/>
              <a:cs typeface="Times New Roman"/>
              <a:sym typeface="Times New Roman"/>
            </a:endParaRPr>
          </a:p>
          <a:p>
            <a:pPr indent="-255905" lvl="0" marL="371475" rtl="0" algn="l">
              <a:spcBef>
                <a:spcPts val="1300"/>
              </a:spcBef>
              <a:spcAft>
                <a:spcPts val="0"/>
              </a:spcAft>
              <a:buSzPts val="1820"/>
              <a:buNone/>
            </a:pPr>
            <a:r>
              <a:t/>
            </a:r>
            <a:endParaRPr b="1" i="0" sz="2600" u="none">
              <a:solidFill>
                <a:srgbClr val="000000"/>
              </a:solidFill>
              <a:latin typeface="Times New Roman"/>
              <a:ea typeface="Times New Roman"/>
              <a:cs typeface="Times New Roman"/>
              <a:sym typeface="Times New Roman"/>
            </a:endParaRPr>
          </a:p>
        </p:txBody>
      </p:sp>
      <p:sp>
        <p:nvSpPr>
          <p:cNvPr id="1791" name="Google Shape;1791;p213"/>
          <p:cNvSpPr txBox="1"/>
          <p:nvPr/>
        </p:nvSpPr>
        <p:spPr>
          <a:xfrm>
            <a:off x="0" y="1844675"/>
            <a:ext cx="10788650" cy="4624387"/>
          </a:xfrm>
          <a:prstGeom prst="rect">
            <a:avLst/>
          </a:prstGeom>
          <a:noFill/>
          <a:ln>
            <a:noFill/>
          </a:ln>
        </p:spPr>
        <p:txBody>
          <a:bodyPr anchorCtr="0" anchor="ctr" bIns="49425" lIns="98850" spcFirstLastPara="1" rIns="98850" wrap="square" tIns="49425">
            <a:noAutofit/>
          </a:bodyPr>
          <a:lstStyle/>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Next</a:t>
            </a:r>
            <a:r>
              <a:rPr b="0" i="0" lang="en-US" sz="3000" u="none">
                <a:solidFill>
                  <a:srgbClr val="000000"/>
                </a:solidFill>
                <a:latin typeface="Times New Roman"/>
                <a:ea typeface="Times New Roman"/>
                <a:cs typeface="Times New Roman"/>
                <a:sym typeface="Times New Roman"/>
              </a:rPr>
              <a:t>: hiển thị trang in kế tiếp(nếu có);</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Previous</a:t>
            </a:r>
            <a:r>
              <a:rPr b="0" i="0" lang="en-US" sz="3000" u="none">
                <a:solidFill>
                  <a:srgbClr val="000000"/>
                </a:solidFill>
                <a:latin typeface="Times New Roman"/>
                <a:ea typeface="Times New Roman"/>
                <a:cs typeface="Times New Roman"/>
                <a:sym typeface="Times New Roman"/>
              </a:rPr>
              <a:t>: hiển thị trang in trước(nếu có);</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Zoom</a:t>
            </a:r>
            <a:r>
              <a:rPr b="0" i="0" lang="en-US" sz="3000" u="none">
                <a:solidFill>
                  <a:srgbClr val="000000"/>
                </a:solidFill>
                <a:latin typeface="Times New Roman"/>
                <a:ea typeface="Times New Roman"/>
                <a:cs typeface="Times New Roman"/>
                <a:sym typeface="Times New Roman"/>
              </a:rPr>
              <a:t>: phóng to, thu nhỏ sự hiển thị trang in trên màn hình.</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Print</a:t>
            </a:r>
            <a:r>
              <a:rPr b="0" i="0" lang="en-US" sz="3000" u="none">
                <a:solidFill>
                  <a:srgbClr val="000000"/>
                </a:solidFill>
                <a:latin typeface="Times New Roman"/>
                <a:ea typeface="Times New Roman"/>
                <a:cs typeface="Times New Roman"/>
                <a:sym typeface="Times New Roman"/>
              </a:rPr>
              <a:t>: chuyển sang hộp thoại </a:t>
            </a:r>
            <a:r>
              <a:rPr b="1" i="0" lang="en-US" sz="3000" u="none">
                <a:solidFill>
                  <a:srgbClr val="000000"/>
                </a:solidFill>
                <a:latin typeface="Times New Roman"/>
                <a:ea typeface="Times New Roman"/>
                <a:cs typeface="Times New Roman"/>
                <a:sym typeface="Times New Roman"/>
              </a:rPr>
              <a:t>Print</a:t>
            </a:r>
            <a:r>
              <a:rPr b="0" i="0" lang="en-US" sz="3000" u="none">
                <a:solidFill>
                  <a:srgbClr val="000000"/>
                </a:solidFill>
                <a:latin typeface="Times New Roman"/>
                <a:ea typeface="Times New Roman"/>
                <a:cs typeface="Times New Roman"/>
                <a:sym typeface="Times New Roman"/>
              </a:rPr>
              <a:t>.</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Setup</a:t>
            </a:r>
            <a:r>
              <a:rPr b="0" i="0" lang="en-US" sz="3000" u="none">
                <a:solidFill>
                  <a:srgbClr val="000000"/>
                </a:solidFill>
                <a:latin typeface="Times New Roman"/>
                <a:ea typeface="Times New Roman"/>
                <a:cs typeface="Times New Roman"/>
                <a:sym typeface="Times New Roman"/>
              </a:rPr>
              <a:t>: chuyển sang hộp thoại </a:t>
            </a:r>
            <a:r>
              <a:rPr b="1" i="0" lang="en-US" sz="3000" u="none">
                <a:solidFill>
                  <a:srgbClr val="000000"/>
                </a:solidFill>
                <a:latin typeface="Times New Roman"/>
                <a:ea typeface="Times New Roman"/>
                <a:cs typeface="Times New Roman"/>
                <a:sym typeface="Times New Roman"/>
              </a:rPr>
              <a:t>Page Setup</a:t>
            </a:r>
            <a:r>
              <a:rPr b="0" i="0" lang="en-US" sz="3000" u="none">
                <a:solidFill>
                  <a:srgbClr val="000000"/>
                </a:solidFill>
                <a:latin typeface="Times New Roman"/>
                <a:ea typeface="Times New Roman"/>
                <a:cs typeface="Times New Roman"/>
                <a:sym typeface="Times New Roman"/>
              </a:rPr>
              <a:t>.</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Margin</a:t>
            </a:r>
            <a:r>
              <a:rPr b="0" i="0" lang="en-US" sz="3000" u="none">
                <a:solidFill>
                  <a:srgbClr val="000000"/>
                </a:solidFill>
                <a:latin typeface="Times New Roman"/>
                <a:ea typeface="Times New Roman"/>
                <a:cs typeface="Times New Roman"/>
                <a:sym typeface="Times New Roman"/>
              </a:rPr>
              <a:t>: bật/tắt các đường biên của lề và cột.</a:t>
            </a:r>
            <a:endParaRPr b="0" i="0" sz="3000" u="none">
              <a:solidFill>
                <a:schemeClr val="dk1"/>
              </a:solidFill>
              <a:latin typeface="Times New Roman"/>
              <a:ea typeface="Times New Roman"/>
              <a:cs typeface="Times New Roman"/>
              <a:sym typeface="Times New Roman"/>
            </a:endParaRPr>
          </a:p>
          <a:p>
            <a:pPr indent="-371475" lvl="0" marL="371475" marR="0" rtl="0" algn="l">
              <a:lnSpc>
                <a:spcPct val="140000"/>
              </a:lnSpc>
              <a:spcBef>
                <a:spcPts val="0"/>
              </a:spcBef>
              <a:spcAft>
                <a:spcPts val="0"/>
              </a:spcAft>
              <a:buClr>
                <a:schemeClr val="accent2"/>
              </a:buClr>
              <a:buSzPts val="3000"/>
              <a:buFont typeface="Noto Sans Symbols"/>
              <a:buChar char="❑"/>
            </a:pPr>
            <a:r>
              <a:rPr b="1" i="0" lang="en-US" sz="3000" u="none">
                <a:solidFill>
                  <a:srgbClr val="000000"/>
                </a:solidFill>
                <a:latin typeface="Times New Roman"/>
                <a:ea typeface="Times New Roman"/>
                <a:cs typeface="Times New Roman"/>
                <a:sym typeface="Times New Roman"/>
              </a:rPr>
              <a:t>Page Break Preview</a:t>
            </a:r>
            <a:r>
              <a:rPr b="0" i="0" lang="en-US" sz="3000" u="none">
                <a:solidFill>
                  <a:srgbClr val="000000"/>
                </a:solidFill>
                <a:latin typeface="Times New Roman"/>
                <a:ea typeface="Times New Roman"/>
                <a:cs typeface="Times New Roman"/>
                <a:sym typeface="Times New Roman"/>
              </a:rPr>
              <a:t>: xem các dấu ngắt trang.</a:t>
            </a:r>
            <a:endParaRPr/>
          </a:p>
        </p:txBody>
      </p:sp>
      <p:pic>
        <p:nvPicPr>
          <p:cNvPr id="1792" name="Google Shape;1792;p213"/>
          <p:cNvPicPr preferRelativeResize="0"/>
          <p:nvPr/>
        </p:nvPicPr>
        <p:blipFill rotWithShape="1">
          <a:blip r:embed="rId3">
            <a:alphaModFix/>
          </a:blip>
          <a:srcRect b="0" l="0" r="0" t="0"/>
          <a:stretch/>
        </p:blipFill>
        <p:spPr>
          <a:xfrm>
            <a:off x="347662" y="1371600"/>
            <a:ext cx="9571037" cy="700087"/>
          </a:xfrm>
          <a:prstGeom prst="rect">
            <a:avLst/>
          </a:prstGeom>
          <a:noFill/>
          <a:ln>
            <a:noFill/>
          </a:ln>
        </p:spPr>
      </p:pic>
    </p:spTree>
  </p:cSld>
  <p:clrMapOvr>
    <a:masterClrMapping/>
  </p:clrMapOvr>
  <p:transition spd="slow">
    <p:fade thruBlk="1"/>
  </p:transition>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1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798" name="Google Shape;1798;p21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1" i="0" lang="en-US" sz="2600" u="none">
                <a:solidFill>
                  <a:srgbClr val="000000"/>
                </a:solidFill>
                <a:latin typeface="Times New Roman"/>
                <a:ea typeface="Times New Roman"/>
                <a:cs typeface="Times New Roman"/>
                <a:sym typeface="Times New Roman"/>
              </a:rPr>
              <a:t>File\</a:t>
            </a:r>
            <a:r>
              <a:rPr b="0" i="0" lang="en-US" sz="2600" u="none">
                <a:solidFill>
                  <a:srgbClr val="000000"/>
                </a:solidFill>
                <a:latin typeface="Times New Roman"/>
                <a:ea typeface="Times New Roman"/>
                <a:cs typeface="Times New Roman"/>
                <a:sym typeface="Times New Roman"/>
              </a:rPr>
              <a:t> </a:t>
            </a:r>
            <a:r>
              <a:rPr b="1" i="0" lang="en-US" sz="2600" u="none">
                <a:solidFill>
                  <a:srgbClr val="000000"/>
                </a:solidFill>
                <a:latin typeface="Times New Roman"/>
                <a:ea typeface="Times New Roman"/>
                <a:cs typeface="Times New Roman"/>
                <a:sym typeface="Times New Roman"/>
              </a:rPr>
              <a:t>Prin</a:t>
            </a:r>
            <a:r>
              <a:rPr b="0" i="0" lang="en-US" sz="2600" u="none">
                <a:solidFill>
                  <a:srgbClr val="000000"/>
                </a:solidFill>
                <a:latin typeface="Times New Roman"/>
                <a:ea typeface="Times New Roman"/>
                <a:cs typeface="Times New Roman"/>
                <a:sym typeface="Times New Roman"/>
              </a:rPr>
              <a:t>t hoặc nhấn nút </a:t>
            </a:r>
            <a:r>
              <a:rPr b="1" i="0" lang="en-US" sz="2600" u="none">
                <a:solidFill>
                  <a:srgbClr val="000000"/>
                </a:solidFill>
                <a:latin typeface="Times New Roman"/>
                <a:ea typeface="Times New Roman"/>
                <a:cs typeface="Times New Roman"/>
                <a:sym typeface="Times New Roman"/>
              </a:rPr>
              <a:t>Printer</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rgbClr val="000000"/>
                </a:solidFill>
                <a:latin typeface="Times New Roman"/>
                <a:ea typeface="Times New Roman"/>
                <a:cs typeface="Times New Roman"/>
                <a:sym typeface="Times New Roman"/>
              </a:rPr>
              <a:t>Xuất hiện hộp thoại </a:t>
            </a:r>
            <a:r>
              <a:rPr b="1" i="0" lang="en-US" sz="2600" u="none">
                <a:solidFill>
                  <a:srgbClr val="000000"/>
                </a:solidFill>
                <a:latin typeface="Times New Roman"/>
                <a:ea typeface="Times New Roman"/>
                <a:cs typeface="Times New Roman"/>
                <a:sym typeface="Times New Roman"/>
              </a:rPr>
              <a:t>Print</a:t>
            </a:r>
            <a:endParaRPr/>
          </a:p>
        </p:txBody>
      </p:sp>
      <p:pic>
        <p:nvPicPr>
          <p:cNvPr id="1799" name="Google Shape;1799;p214"/>
          <p:cNvPicPr preferRelativeResize="0"/>
          <p:nvPr/>
        </p:nvPicPr>
        <p:blipFill rotWithShape="1">
          <a:blip r:embed="rId3">
            <a:alphaModFix/>
          </a:blip>
          <a:srcRect b="0" l="0" r="0" t="0"/>
          <a:stretch/>
        </p:blipFill>
        <p:spPr>
          <a:xfrm>
            <a:off x="7743825" y="1600200"/>
            <a:ext cx="793750" cy="654050"/>
          </a:xfrm>
          <a:prstGeom prst="rect">
            <a:avLst/>
          </a:prstGeom>
          <a:noFill/>
          <a:ln>
            <a:noFill/>
          </a:ln>
        </p:spPr>
      </p:pic>
      <p:pic>
        <p:nvPicPr>
          <p:cNvPr id="1800" name="Google Shape;1800;p214"/>
          <p:cNvPicPr preferRelativeResize="0"/>
          <p:nvPr/>
        </p:nvPicPr>
        <p:blipFill rotWithShape="1">
          <a:blip r:embed="rId4">
            <a:alphaModFix/>
          </a:blip>
          <a:srcRect b="0" l="0" r="0" t="0"/>
          <a:stretch/>
        </p:blipFill>
        <p:spPr>
          <a:xfrm>
            <a:off x="4437062" y="2908300"/>
            <a:ext cx="5634037" cy="3494087"/>
          </a:xfrm>
          <a:prstGeom prst="rect">
            <a:avLst/>
          </a:prstGeom>
          <a:noFill/>
          <a:ln>
            <a:noFill/>
          </a:ln>
        </p:spPr>
      </p:pic>
      <p:sp>
        <p:nvSpPr>
          <p:cNvPr id="1801" name="Google Shape;1801;p21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In bảng tính ra giấy</a:t>
            </a:r>
            <a:endParaRPr/>
          </a:p>
        </p:txBody>
      </p:sp>
    </p:spTree>
  </p:cSld>
  <p:clrMapOvr>
    <a:masterClrMapping/>
  </p:clrMapOvr>
  <p:transition spd="slow">
    <p:fade thruBlk="1"/>
  </p:transition>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21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07" name="Google Shape;1807;p21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In bảng tính ra giấy</a:t>
            </a:r>
            <a:endParaRPr/>
          </a:p>
        </p:txBody>
      </p:sp>
      <p:sp>
        <p:nvSpPr>
          <p:cNvPr id="1808" name="Google Shape;1808;p215"/>
          <p:cNvSpPr txBox="1"/>
          <p:nvPr>
            <p:ph idx="1" type="body"/>
          </p:nvPr>
        </p:nvSpPr>
        <p:spPr>
          <a:xfrm>
            <a:off x="347662" y="1295400"/>
            <a:ext cx="9918700"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Hộp </a:t>
            </a:r>
            <a:r>
              <a:rPr b="1" i="0" lang="en-US" sz="2600" u="none">
                <a:solidFill>
                  <a:schemeClr val="dk1"/>
                </a:solidFill>
                <a:latin typeface="Times New Roman"/>
                <a:ea typeface="Times New Roman"/>
                <a:cs typeface="Times New Roman"/>
                <a:sym typeface="Times New Roman"/>
              </a:rPr>
              <a:t>Printer</a:t>
            </a:r>
            <a:r>
              <a:rPr b="0" i="0" lang="en-US" sz="2600" u="none">
                <a:solidFill>
                  <a:schemeClr val="dk1"/>
                </a:solidFill>
                <a:latin typeface="Times New Roman"/>
                <a:ea typeface="Times New Roman"/>
                <a:cs typeface="Times New Roman"/>
                <a:sym typeface="Times New Roman"/>
              </a:rPr>
              <a:t>, </a:t>
            </a:r>
            <a:endParaRPr/>
          </a:p>
          <a:p>
            <a:pPr indent="-309562" lvl="1" marL="803275" rtl="0" algn="l">
              <a:lnSpc>
                <a:spcPct val="11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mục </a:t>
            </a:r>
            <a:r>
              <a:rPr b="1" i="0" lang="en-US" sz="2600" u="none">
                <a:solidFill>
                  <a:schemeClr val="dk1"/>
                </a:solidFill>
                <a:latin typeface="Times New Roman"/>
                <a:ea typeface="Times New Roman"/>
                <a:cs typeface="Times New Roman"/>
                <a:sym typeface="Times New Roman"/>
              </a:rPr>
              <a:t>name</a:t>
            </a:r>
            <a:r>
              <a:rPr b="0" i="0" lang="en-US" sz="2600" u="none">
                <a:solidFill>
                  <a:schemeClr val="dk1"/>
                </a:solidFill>
                <a:latin typeface="Times New Roman"/>
                <a:ea typeface="Times New Roman"/>
                <a:cs typeface="Times New Roman"/>
                <a:sym typeface="Times New Roman"/>
              </a:rPr>
              <a:t> cho phép bạn chọn máy in cần in (trong trường hợp máy tính bạn có nối tới nhiều máy in).</a:t>
            </a:r>
            <a:endParaRPr/>
          </a:p>
          <a:p>
            <a:pPr indent="-309562" lvl="1" marL="803275" rtl="0" algn="l">
              <a:lnSpc>
                <a:spcPct val="11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Nút </a:t>
            </a:r>
            <a:r>
              <a:rPr b="1" i="0" lang="en-US" sz="2600" u="none">
                <a:solidFill>
                  <a:schemeClr val="dk1"/>
                </a:solidFill>
                <a:latin typeface="Times New Roman"/>
                <a:ea typeface="Times New Roman"/>
                <a:cs typeface="Times New Roman"/>
                <a:sym typeface="Times New Roman"/>
              </a:rPr>
              <a:t>Properties</a:t>
            </a:r>
            <a:r>
              <a:rPr b="0" i="0" lang="en-US" sz="2600" u="none">
                <a:solidFill>
                  <a:schemeClr val="dk1"/>
                </a:solidFill>
                <a:latin typeface="Times New Roman"/>
                <a:ea typeface="Times New Roman"/>
                <a:cs typeface="Times New Roman"/>
                <a:sym typeface="Times New Roman"/>
              </a:rPr>
              <a:t> cho phép bạn thiết lập các thuộc tính cho máy in nếu cần; </a:t>
            </a:r>
            <a:endParaRPr/>
          </a:p>
          <a:p>
            <a:pPr indent="-371475" lvl="0" marL="371475" rtl="0" algn="l">
              <a:lnSpc>
                <a:spcPct val="11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Hộp </a:t>
            </a:r>
            <a:r>
              <a:rPr b="1" i="0" lang="en-US" sz="2600" u="none">
                <a:solidFill>
                  <a:schemeClr val="dk1"/>
                </a:solidFill>
                <a:latin typeface="Times New Roman"/>
                <a:ea typeface="Times New Roman"/>
                <a:cs typeface="Times New Roman"/>
                <a:sym typeface="Times New Roman"/>
              </a:rPr>
              <a:t>Page range</a:t>
            </a:r>
            <a:r>
              <a:rPr b="0" i="0" lang="en-US" sz="2600" u="none">
                <a:solidFill>
                  <a:schemeClr val="dk1"/>
                </a:solidFill>
                <a:latin typeface="Times New Roman"/>
                <a:ea typeface="Times New Roman"/>
                <a:cs typeface="Times New Roman"/>
                <a:sym typeface="Times New Roman"/>
              </a:rPr>
              <a:t>- cho phép thiết lập phạm vi các trang in: </a:t>
            </a:r>
            <a:endParaRPr/>
          </a:p>
          <a:p>
            <a:pPr indent="-309562" lvl="1" marL="803275" rtl="0" algn="l">
              <a:lnSpc>
                <a:spcPct val="11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a:t>
            </a:r>
            <a:r>
              <a:rPr b="1" i="0" lang="en-US" sz="2600" u="none">
                <a:solidFill>
                  <a:schemeClr val="dk1"/>
                </a:solidFill>
                <a:latin typeface="Times New Roman"/>
                <a:ea typeface="Times New Roman"/>
                <a:cs typeface="Times New Roman"/>
                <a:sym typeface="Times New Roman"/>
              </a:rPr>
              <a:t>All</a:t>
            </a:r>
            <a:r>
              <a:rPr b="0" i="0" lang="en-US" sz="2600" u="none">
                <a:solidFill>
                  <a:schemeClr val="dk1"/>
                </a:solidFill>
                <a:latin typeface="Times New Roman"/>
                <a:ea typeface="Times New Roman"/>
                <a:cs typeface="Times New Roman"/>
                <a:sym typeface="Times New Roman"/>
              </a:rPr>
              <a:t> - in toàn bộ các trang trên tệp tài liệu;</a:t>
            </a:r>
            <a:endParaRPr/>
          </a:p>
          <a:p>
            <a:pPr indent="-309562" lvl="1" marL="803275" rtl="0" algn="l">
              <a:lnSpc>
                <a:spcPct val="110000"/>
              </a:lnSpc>
              <a:spcBef>
                <a:spcPts val="1300"/>
              </a:spcBef>
              <a:spcAft>
                <a:spcPts val="0"/>
              </a:spcAft>
              <a:buClr>
                <a:srgbClr val="FAA61A"/>
              </a:buClr>
              <a:buSzPts val="1820"/>
              <a:buFont typeface="Noto Sans Symbols"/>
              <a:buChar char="❖"/>
            </a:pPr>
            <a:r>
              <a:rPr b="1" i="0" lang="en-US" sz="2600" u="none">
                <a:solidFill>
                  <a:schemeClr val="dk1"/>
                </a:solidFill>
                <a:latin typeface="Times New Roman"/>
                <a:ea typeface="Times New Roman"/>
                <a:cs typeface="Times New Roman"/>
                <a:sym typeface="Times New Roman"/>
              </a:rPr>
              <a:t>Pages</a:t>
            </a:r>
            <a:r>
              <a:rPr b="0" i="0" lang="en-US" sz="2600" u="none">
                <a:solidFill>
                  <a:schemeClr val="dk1"/>
                </a:solidFill>
                <a:latin typeface="Times New Roman"/>
                <a:ea typeface="Times New Roman"/>
                <a:cs typeface="Times New Roman"/>
                <a:sym typeface="Times New Roman"/>
              </a:rPr>
              <a:t> - chỉ ra các trang cần in.</a:t>
            </a:r>
            <a:endParaRPr/>
          </a:p>
          <a:p>
            <a:pPr indent="-371475" lvl="0" marL="371475" rtl="0" algn="l">
              <a:lnSpc>
                <a:spcPct val="110000"/>
              </a:lnSpc>
              <a:spcBef>
                <a:spcPts val="1300"/>
              </a:spcBef>
              <a:spcAft>
                <a:spcPts val="0"/>
              </a:spcAft>
              <a:buSzPts val="1820"/>
              <a:buNone/>
            </a:pPr>
            <a:r>
              <a:rPr b="0" i="0" lang="en-US" sz="26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thruBlk="1"/>
  </p:transition>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21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14" name="Google Shape;1814;p21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 In bảng tính ra giấy</a:t>
            </a:r>
            <a:endParaRPr/>
          </a:p>
        </p:txBody>
      </p:sp>
      <p:sp>
        <p:nvSpPr>
          <p:cNvPr id="1815" name="Google Shape;1815;p216"/>
          <p:cNvSpPr txBox="1"/>
          <p:nvPr>
            <p:ph idx="1" type="body"/>
          </p:nvPr>
        </p:nvSpPr>
        <p:spPr>
          <a:xfrm>
            <a:off x="434975" y="1371600"/>
            <a:ext cx="9310687"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Hộp </a:t>
            </a:r>
            <a:r>
              <a:rPr b="1" i="0" lang="en-US" sz="2600" u="none">
                <a:solidFill>
                  <a:srgbClr val="16234E"/>
                </a:solidFill>
                <a:latin typeface="Times New Roman"/>
                <a:ea typeface="Times New Roman"/>
                <a:cs typeface="Times New Roman"/>
                <a:sym typeface="Times New Roman"/>
              </a:rPr>
              <a:t>Print what</a:t>
            </a:r>
            <a:r>
              <a:rPr b="0" i="0" lang="en-US" sz="2600" u="none">
                <a:solidFill>
                  <a:srgbClr val="16234E"/>
                </a:solidFill>
                <a:latin typeface="Times New Roman"/>
                <a:ea typeface="Times New Roman"/>
                <a:cs typeface="Times New Roman"/>
                <a:sym typeface="Times New Roman"/>
              </a:rPr>
              <a:t>:</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16234E"/>
                </a:solidFill>
                <a:latin typeface="Times New Roman"/>
                <a:ea typeface="Times New Roman"/>
                <a:cs typeface="Times New Roman"/>
                <a:sym typeface="Times New Roman"/>
              </a:rPr>
              <a:t>Selection</a:t>
            </a:r>
            <a:r>
              <a:rPr b="0" i="0" lang="en-US" sz="2200" u="none">
                <a:solidFill>
                  <a:srgbClr val="16234E"/>
                </a:solidFill>
                <a:latin typeface="Times New Roman"/>
                <a:ea typeface="Times New Roman"/>
                <a:cs typeface="Times New Roman"/>
                <a:sym typeface="Times New Roman"/>
              </a:rPr>
              <a:t>: In phần đang được đánh dấu.</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16234E"/>
                </a:solidFill>
                <a:latin typeface="Times New Roman"/>
                <a:ea typeface="Times New Roman"/>
                <a:cs typeface="Times New Roman"/>
                <a:sym typeface="Times New Roman"/>
              </a:rPr>
              <a:t>Active sheet</a:t>
            </a:r>
            <a:r>
              <a:rPr b="0" i="0" lang="en-US" sz="2200" u="none">
                <a:solidFill>
                  <a:srgbClr val="16234E"/>
                </a:solidFill>
                <a:latin typeface="Times New Roman"/>
                <a:ea typeface="Times New Roman"/>
                <a:cs typeface="Times New Roman"/>
                <a:sym typeface="Times New Roman"/>
              </a:rPr>
              <a:t>: In sheet hiện hành.</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rgbClr val="16234E"/>
                </a:solidFill>
                <a:latin typeface="Times New Roman"/>
                <a:ea typeface="Times New Roman"/>
                <a:cs typeface="Times New Roman"/>
                <a:sym typeface="Times New Roman"/>
              </a:rPr>
              <a:t>Entire Workbook</a:t>
            </a:r>
            <a:r>
              <a:rPr b="0" i="0" lang="en-US" sz="2200" u="none">
                <a:solidFill>
                  <a:srgbClr val="16234E"/>
                </a:solidFill>
                <a:latin typeface="Times New Roman"/>
                <a:ea typeface="Times New Roman"/>
                <a:cs typeface="Times New Roman"/>
                <a:sym typeface="Times New Roman"/>
              </a:rPr>
              <a:t>: In tất cả các sheet trong tệp Workbook đang chọn.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Print to file</a:t>
            </a:r>
            <a:r>
              <a:rPr b="0" i="0" lang="en-US" sz="2600" u="none">
                <a:solidFill>
                  <a:srgbClr val="16234E"/>
                </a:solidFill>
                <a:latin typeface="Times New Roman"/>
                <a:ea typeface="Times New Roman"/>
                <a:cs typeface="Times New Roman"/>
                <a:sym typeface="Times New Roman"/>
              </a:rPr>
              <a:t>: In thành một tệp dạng nhị phân.</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Hộp </a:t>
            </a:r>
            <a:r>
              <a:rPr b="1" i="0" lang="en-US" sz="2600" u="none">
                <a:solidFill>
                  <a:srgbClr val="16234E"/>
                </a:solidFill>
                <a:latin typeface="Times New Roman"/>
                <a:ea typeface="Times New Roman"/>
                <a:cs typeface="Times New Roman"/>
                <a:sym typeface="Times New Roman"/>
              </a:rPr>
              <a:t>Copies</a:t>
            </a:r>
            <a:r>
              <a:rPr b="0" i="0" lang="en-US" sz="2600" u="none">
                <a:solidFill>
                  <a:srgbClr val="16234E"/>
                </a:solidFill>
                <a:latin typeface="Times New Roman"/>
                <a:ea typeface="Times New Roman"/>
                <a:cs typeface="Times New Roman"/>
                <a:sym typeface="Times New Roman"/>
              </a:rPr>
              <a:t> - chỉ ra số bản in, mặc định là </a:t>
            </a:r>
            <a:r>
              <a:rPr b="1" i="0" lang="en-US" sz="2600" u="none">
                <a:solidFill>
                  <a:srgbClr val="16234E"/>
                </a:solidFill>
                <a:latin typeface="Times New Roman"/>
                <a:ea typeface="Times New Roman"/>
                <a:cs typeface="Times New Roman"/>
                <a:sym typeface="Times New Roman"/>
              </a:rPr>
              <a:t>1</a:t>
            </a:r>
            <a:r>
              <a:rPr b="0" i="0" lang="en-US" sz="2600" u="none">
                <a:solidFill>
                  <a:srgbClr val="16234E"/>
                </a:solidFill>
                <a:latin typeface="Times New Roman"/>
                <a:ea typeface="Times New Roman"/>
                <a:cs typeface="Times New Roman"/>
                <a:sym typeface="Times New Roman"/>
              </a:rPr>
              <a:t>.</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rgbClr val="16234E"/>
                </a:solidFill>
                <a:latin typeface="Times New Roman"/>
                <a:ea typeface="Times New Roman"/>
                <a:cs typeface="Times New Roman"/>
                <a:sym typeface="Times New Roman"/>
              </a:rPr>
              <a:t>Collate</a:t>
            </a:r>
            <a:r>
              <a:rPr b="0" i="0" lang="en-US" sz="2600" u="none">
                <a:solidFill>
                  <a:srgbClr val="16234E"/>
                </a:solidFill>
                <a:latin typeface="Times New Roman"/>
                <a:ea typeface="Times New Roman"/>
                <a:cs typeface="Times New Roman"/>
                <a:sym typeface="Times New Roman"/>
              </a:rPr>
              <a:t>: chọn in theo từng trang hay từng bộ.</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rgbClr val="16234E"/>
                </a:solidFill>
                <a:latin typeface="Times New Roman"/>
                <a:ea typeface="Times New Roman"/>
                <a:cs typeface="Times New Roman"/>
                <a:sym typeface="Times New Roman"/>
              </a:rPr>
              <a:t>Cuối cùng nhấn nút </a:t>
            </a:r>
            <a:r>
              <a:rPr b="1" i="0" lang="en-US" sz="2600" u="none">
                <a:solidFill>
                  <a:srgbClr val="16234E"/>
                </a:solidFill>
                <a:latin typeface="Times New Roman"/>
                <a:ea typeface="Times New Roman"/>
                <a:cs typeface="Times New Roman"/>
                <a:sym typeface="Times New Roman"/>
              </a:rPr>
              <a:t>OK</a:t>
            </a:r>
            <a:r>
              <a:rPr b="0" i="0" lang="en-US" sz="2600" u="none">
                <a:solidFill>
                  <a:srgbClr val="16234E"/>
                </a:solidFill>
                <a:latin typeface="Times New Roman"/>
                <a:ea typeface="Times New Roman"/>
                <a:cs typeface="Times New Roman"/>
                <a:sym typeface="Times New Roman"/>
              </a:rPr>
              <a:t> để thực hiện việc in ấn. </a:t>
            </a:r>
            <a:endParaRPr/>
          </a:p>
        </p:txBody>
      </p:sp>
    </p:spTree>
  </p:cSld>
  <p:clrMapOvr>
    <a:masterClrMapping/>
  </p:clrMapOvr>
  <p:transition spd="slow">
    <p:fade thruBlk="1"/>
  </p:transition>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21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22" name="Google Shape;1822;p21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23" name="Google Shape;1823;p21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Để điều chỉnh trang in trên thanh thực đơn chọn </a:t>
            </a:r>
            <a:r>
              <a:rPr b="1" i="0" lang="en-US" sz="2600" u="none">
                <a:solidFill>
                  <a:schemeClr val="dk1"/>
                </a:solidFill>
                <a:latin typeface="Times New Roman"/>
                <a:ea typeface="Times New Roman"/>
                <a:cs typeface="Times New Roman"/>
                <a:sym typeface="Times New Roman"/>
              </a:rPr>
              <a:t>File</a:t>
            </a:r>
            <a:r>
              <a:rPr b="0"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Times New Roman"/>
                <a:ea typeface="Times New Roman"/>
                <a:cs typeface="Times New Roman"/>
                <a:sym typeface="Times New Roman"/>
              </a:rPr>
              <a:t>🡪 Page Setup</a:t>
            </a:r>
            <a:r>
              <a:rPr b="0" i="0" lang="en-US" sz="2600" u="none">
                <a:solidFill>
                  <a:schemeClr val="dk1"/>
                </a:solidFill>
                <a:latin typeface="Times New Roman"/>
                <a:ea typeface="Times New Roman"/>
                <a:cs typeface="Times New Roman"/>
                <a:sym typeface="Times New Roman"/>
              </a:rPr>
              <a:t> </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Xuất hiện hộp hội thoại </a:t>
            </a:r>
            <a:r>
              <a:rPr b="1" i="0" lang="en-US" sz="2600" u="none">
                <a:solidFill>
                  <a:schemeClr val="dk1"/>
                </a:solidFill>
                <a:latin typeface="Times New Roman"/>
                <a:ea typeface="Times New Roman"/>
                <a:cs typeface="Times New Roman"/>
                <a:sym typeface="Times New Roman"/>
              </a:rPr>
              <a:t>Page Setup</a:t>
            </a:r>
            <a:r>
              <a:rPr b="0" i="0" lang="en-US" sz="2600" u="none">
                <a:solidFill>
                  <a:schemeClr val="dk1"/>
                </a:solidFill>
                <a:latin typeface="Times New Roman"/>
                <a:ea typeface="Times New Roman"/>
                <a:cs typeface="Times New Roman"/>
                <a:sym typeface="Times New Roman"/>
              </a:rPr>
              <a:t> để tùy biến</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8" name="Google Shape;108;p2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Nội dung</a:t>
            </a:r>
            <a:endParaRPr/>
          </a:p>
        </p:txBody>
      </p:sp>
      <p:sp>
        <p:nvSpPr>
          <p:cNvPr id="109" name="Google Shape;109;p20"/>
          <p:cNvSpPr txBox="1"/>
          <p:nvPr>
            <p:ph idx="1" type="body"/>
          </p:nvPr>
        </p:nvSpPr>
        <p:spPr>
          <a:xfrm>
            <a:off x="0" y="839787"/>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3.1: Làm quen với MS-Excel</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3.2: Soạn thảo nội dung bảng tính</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3.3: Thao tác định dạng</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3.4: Công thức và hàm </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3.5: Biểu đồ và đồ thị</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3.6: Hoàn thiện trang bảng tính và in ấn  </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299" name="Google Shape;299;p3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00" name="Google Shape;300;p3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v</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 mở nhiều tệp tin không kề nhau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lệnh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Open </a:t>
            </a:r>
            <a:r>
              <a:rPr b="0" i="0" lang="en-US" sz="2200" u="none">
                <a:solidFill>
                  <a:schemeClr val="dk1"/>
                </a:solidFill>
                <a:latin typeface="Times New Roman"/>
                <a:ea typeface="Times New Roman"/>
                <a:cs typeface="Times New Roman"/>
                <a:sym typeface="Times New Roman"/>
              </a:rPr>
              <a:t>hoặc nhắp chuột vào biểu tượng Open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tệp tin đầu tiên, giữ phím </a:t>
            </a:r>
            <a:r>
              <a:rPr b="1" i="0" lang="en-US" sz="2200" u="none">
                <a:solidFill>
                  <a:schemeClr val="dk1"/>
                </a:solidFill>
                <a:latin typeface="Times New Roman"/>
                <a:ea typeface="Times New Roman"/>
                <a:cs typeface="Times New Roman"/>
                <a:sym typeface="Times New Roman"/>
              </a:rPr>
              <a:t>Ctrl</a:t>
            </a:r>
            <a:r>
              <a:rPr b="0" i="0" lang="en-US" sz="2200" u="none">
                <a:solidFill>
                  <a:schemeClr val="dk1"/>
                </a:solidFill>
                <a:latin typeface="Times New Roman"/>
                <a:ea typeface="Times New Roman"/>
                <a:cs typeface="Times New Roman"/>
                <a:sym typeface="Times New Roman"/>
              </a:rPr>
              <a:t> và nhắp chuột vào tên các tệp tin khác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Open</a:t>
            </a:r>
            <a:endParaRPr/>
          </a:p>
          <a:p>
            <a:pPr indent="-273685" lvl="0" marL="371475" rtl="0" algn="l">
              <a:spcBef>
                <a:spcPts val="1100"/>
              </a:spcBef>
              <a:spcAft>
                <a:spcPts val="0"/>
              </a:spcAft>
              <a:buSzPts val="1540"/>
              <a:buNone/>
            </a:pPr>
            <a:r>
              <a:t/>
            </a:r>
            <a:endParaRPr b="1" i="0" sz="2200" u="none">
              <a:solidFill>
                <a:schemeClr val="dk1"/>
              </a:solidFill>
              <a:latin typeface="Times New Roman"/>
              <a:ea typeface="Times New Roman"/>
              <a:cs typeface="Times New Roman"/>
              <a:sym typeface="Times New Roman"/>
            </a:endParaRPr>
          </a:p>
        </p:txBody>
      </p:sp>
      <p:sp>
        <p:nvSpPr>
          <p:cNvPr id="301" name="Google Shape;301;p38"/>
          <p:cNvSpPr txBox="1"/>
          <p:nvPr/>
        </p:nvSpPr>
        <p:spPr>
          <a:xfrm>
            <a:off x="507841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302" name="Google Shape;302;p38"/>
          <p:cNvPicPr preferRelativeResize="0"/>
          <p:nvPr/>
        </p:nvPicPr>
        <p:blipFill rotWithShape="1">
          <a:blip r:embed="rId3">
            <a:alphaModFix/>
          </a:blip>
          <a:srcRect b="0" l="0" r="0" t="0"/>
          <a:stretch/>
        </p:blipFill>
        <p:spPr>
          <a:xfrm>
            <a:off x="8701087" y="2362200"/>
            <a:ext cx="608012" cy="450850"/>
          </a:xfrm>
          <a:prstGeom prst="rect">
            <a:avLst/>
          </a:prstGeom>
          <a:noFill/>
          <a:ln>
            <a:noFill/>
          </a:ln>
        </p:spPr>
      </p:pic>
    </p:spTree>
  </p:cSld>
  <p:clrMapOvr>
    <a:masterClrMapping/>
  </p:clrMapOvr>
  <p:transition spd="slow">
    <p:fade thruBlk="1"/>
  </p:transition>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21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30" name="Google Shape;1830;p21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31" name="Google Shape;1831;p218"/>
          <p:cNvSpPr txBox="1"/>
          <p:nvPr>
            <p:ph idx="1" type="body"/>
          </p:nvPr>
        </p:nvSpPr>
        <p:spPr>
          <a:xfrm>
            <a:off x="434975" y="1066800"/>
            <a:ext cx="9658350"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lề của trang in</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Page Setup</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Margin</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đưa vào các giá trị (thông thường đơn vị đo là inches) cho</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Top: lề trên</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Bottom: lề dưới</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Left: lề trái</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Right: lề phải</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Header: khoảng cách cho vùng đầu trang</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Footer: khoảng cách cho vùng chân trang</a:t>
            </a:r>
            <a:endParaRPr/>
          </a:p>
        </p:txBody>
      </p:sp>
    </p:spTree>
  </p:cSld>
  <p:clrMapOvr>
    <a:masterClrMapping/>
  </p:clrMapOvr>
  <p:transition spd="slow">
    <p:fade thruBlk="1"/>
  </p:transition>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21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38" name="Google Shape;1838;p21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39" name="Google Shape;1839;p219"/>
          <p:cNvSpPr txBox="1"/>
          <p:nvPr>
            <p:ph idx="1" type="body"/>
          </p:nvPr>
        </p:nvSpPr>
        <p:spPr>
          <a:xfrm>
            <a:off x="434975" y="1066800"/>
            <a:ext cx="90900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lề của trang in</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Center on page</a:t>
            </a:r>
            <a:r>
              <a:rPr b="0" i="0" lang="en-US" sz="1900" u="none">
                <a:solidFill>
                  <a:schemeClr val="dk1"/>
                </a:solidFill>
                <a:latin typeface="Times New Roman"/>
                <a:ea typeface="Times New Roman"/>
                <a:cs typeface="Times New Roman"/>
                <a:sym typeface="Times New Roman"/>
              </a:rPr>
              <a:t>: để căn chỉnh dữ liệu và giữa 2 chiều của trang in</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Horizontally</a:t>
            </a:r>
            <a:r>
              <a:rPr b="0" i="0" lang="en-US" sz="1900" u="none">
                <a:solidFill>
                  <a:schemeClr val="dk1"/>
                </a:solidFill>
                <a:latin typeface="Times New Roman"/>
                <a:ea typeface="Times New Roman"/>
                <a:cs typeface="Times New Roman"/>
                <a:sym typeface="Times New Roman"/>
              </a:rPr>
              <a:t>: theo chiều ngang trang in</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Vertically</a:t>
            </a:r>
            <a:r>
              <a:rPr b="0" i="0" lang="en-US" sz="1900" u="none">
                <a:solidFill>
                  <a:schemeClr val="dk1"/>
                </a:solidFill>
                <a:latin typeface="Times New Roman"/>
                <a:ea typeface="Times New Roman"/>
                <a:cs typeface="Times New Roman"/>
                <a:sym typeface="Times New Roman"/>
              </a:rPr>
              <a:t>: theo chiều dọc trang in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Print</a:t>
            </a:r>
            <a:r>
              <a:rPr b="0" i="0" lang="en-US" sz="1900" u="none">
                <a:solidFill>
                  <a:schemeClr val="dk1"/>
                </a:solidFill>
                <a:latin typeface="Times New Roman"/>
                <a:ea typeface="Times New Roman"/>
                <a:cs typeface="Times New Roman"/>
                <a:sym typeface="Times New Roman"/>
              </a:rPr>
              <a:t> để in ngay</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Print Preview</a:t>
            </a:r>
            <a:r>
              <a:rPr b="0" i="0" lang="en-US" sz="1900" u="none">
                <a:solidFill>
                  <a:schemeClr val="dk1"/>
                </a:solidFill>
                <a:latin typeface="Times New Roman"/>
                <a:ea typeface="Times New Roman"/>
                <a:cs typeface="Times New Roman"/>
                <a:sym typeface="Times New Roman"/>
              </a:rPr>
              <a:t> để xem trước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Options</a:t>
            </a:r>
            <a:r>
              <a:rPr b="0" i="0" lang="en-US" sz="1900" u="none">
                <a:solidFill>
                  <a:schemeClr val="dk1"/>
                </a:solidFill>
                <a:latin typeface="Times New Roman"/>
                <a:ea typeface="Times New Roman"/>
                <a:cs typeface="Times New Roman"/>
                <a:sym typeface="Times New Roman"/>
              </a:rPr>
              <a:t> để thiết đặt máy in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hoàn tất việc thiết đặt trang in</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22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46" name="Google Shape;1846;p22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47" name="Google Shape;1847;p220"/>
          <p:cNvSpPr txBox="1"/>
          <p:nvPr>
            <p:ph idx="1" type="body"/>
          </p:nvPr>
        </p:nvSpPr>
        <p:spPr>
          <a:xfrm>
            <a:off x="434975" y="1066800"/>
            <a:ext cx="94837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trang in</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Page Setup</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Page</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thiết lập các thông số</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Orientation: để thay đổi hướng trang in</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Portrait: in theo chiều dài trang giấy</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Landscape: in theo chiều ngang của trang giấy</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Scalling: thay đổi tỉ lệ, kích thước nội dung trang in</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Adjust to: phóng to thu nhỏ theo tỉ lệ %</a:t>
            </a:r>
            <a:endParaRPr/>
          </a:p>
        </p:txBody>
      </p:sp>
    </p:spTree>
  </p:cSld>
  <p:clrMapOvr>
    <a:masterClrMapping/>
  </p:clrMapOvr>
  <p:transition spd="slow">
    <p:fade thruBlk="1"/>
  </p:transition>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22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53" name="Google Shape;1853;p22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54" name="Google Shape;1854;p221"/>
          <p:cNvSpPr txBox="1"/>
          <p:nvPr>
            <p:ph idx="1" type="body"/>
          </p:nvPr>
        </p:nvSpPr>
        <p:spPr>
          <a:xfrm>
            <a:off x="434975" y="1066800"/>
            <a:ext cx="90900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trang in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Paper size: chọn khổ giấy như A3, A4…</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Print Quality: chất lượng in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First Page number: số trang đầu tiên, mặc định là 1</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tất</a:t>
            </a:r>
            <a:endParaRPr/>
          </a:p>
        </p:txBody>
      </p:sp>
    </p:spTree>
  </p:cSld>
  <p:clrMapOvr>
    <a:masterClrMapping/>
  </p:clrMapOvr>
  <p:transition spd="slow">
    <p:fade thruBlk="1"/>
  </p:transition>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22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60" name="Google Shape;1860;p22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61" name="Google Shape;1861;p222"/>
          <p:cNvSpPr txBox="1"/>
          <p:nvPr>
            <p:ph idx="1" type="body"/>
          </p:nvPr>
        </p:nvSpPr>
        <p:spPr>
          <a:xfrm>
            <a:off x="434975" y="1066800"/>
            <a:ext cx="9090025" cy="4040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Chỉnh sửa để in vừa trong số trang định trước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Thu nhỏ nội dung để in trên 1 trang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File 🡪 Page Setup</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thẻ </a:t>
            </a:r>
            <a:r>
              <a:rPr b="1" i="0" lang="en-US" sz="1900" u="none">
                <a:solidFill>
                  <a:schemeClr val="dk1"/>
                </a:solidFill>
                <a:latin typeface="Times New Roman"/>
                <a:ea typeface="Times New Roman"/>
                <a:cs typeface="Times New Roman"/>
                <a:sym typeface="Times New Roman"/>
              </a:rPr>
              <a:t>Page</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Trong phần </a:t>
            </a:r>
            <a:r>
              <a:rPr b="1" i="0" lang="en-US" sz="1900" u="none">
                <a:solidFill>
                  <a:schemeClr val="dk1"/>
                </a:solidFill>
                <a:latin typeface="Times New Roman"/>
                <a:ea typeface="Times New Roman"/>
                <a:cs typeface="Times New Roman"/>
                <a:sym typeface="Times New Roman"/>
              </a:rPr>
              <a:t>Scalling</a:t>
            </a:r>
            <a:r>
              <a:rPr b="0" i="0" lang="en-US" sz="1900" u="none">
                <a:solidFill>
                  <a:schemeClr val="dk1"/>
                </a:solidFill>
                <a:latin typeface="Times New Roman"/>
                <a:ea typeface="Times New Roman"/>
                <a:cs typeface="Times New Roman"/>
                <a:sym typeface="Times New Roman"/>
              </a:rPr>
              <a:t> nhấp chọn ô </a:t>
            </a:r>
            <a:r>
              <a:rPr b="1" i="0" lang="en-US" sz="1900" u="none">
                <a:solidFill>
                  <a:schemeClr val="dk1"/>
                </a:solidFill>
                <a:latin typeface="Times New Roman"/>
                <a:ea typeface="Times New Roman"/>
                <a:cs typeface="Times New Roman"/>
                <a:sym typeface="Times New Roman"/>
              </a:rPr>
              <a:t>Fit to</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Nhập số 1 vào ô bên cạnh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Xóa giá trị khỏi ô bên phải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hoàn tất</a:t>
            </a:r>
            <a:endParaRPr/>
          </a:p>
        </p:txBody>
      </p:sp>
      <p:sp>
        <p:nvSpPr>
          <p:cNvPr id="1862" name="Google Shape;1862;p222"/>
          <p:cNvSpPr txBox="1"/>
          <p:nvPr/>
        </p:nvSpPr>
        <p:spPr>
          <a:xfrm>
            <a:off x="3398837" y="30241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863" name="Google Shape;1863;p222"/>
          <p:cNvPicPr preferRelativeResize="0"/>
          <p:nvPr/>
        </p:nvPicPr>
        <p:blipFill rotWithShape="1">
          <a:blip r:embed="rId3">
            <a:alphaModFix/>
          </a:blip>
          <a:srcRect b="0" l="0" r="0" t="0"/>
          <a:stretch/>
        </p:blipFill>
        <p:spPr>
          <a:xfrm>
            <a:off x="4699000" y="5183187"/>
            <a:ext cx="5481637" cy="1217612"/>
          </a:xfrm>
          <a:prstGeom prst="rect">
            <a:avLst/>
          </a:prstGeom>
          <a:noFill/>
          <a:ln>
            <a:noFill/>
          </a:ln>
        </p:spPr>
      </p:pic>
    </p:spTree>
  </p:cSld>
  <p:clrMapOvr>
    <a:masterClrMapping/>
  </p:clrMapOvr>
  <p:transition spd="slow">
    <p:fade thruBlk="1"/>
  </p:transition>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22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69" name="Google Shape;1869;p22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70" name="Google Shape;1870;p223"/>
          <p:cNvSpPr txBox="1"/>
          <p:nvPr>
            <p:ph idx="1" type="body"/>
          </p:nvPr>
        </p:nvSpPr>
        <p:spPr>
          <a:xfrm>
            <a:off x="434975" y="1066800"/>
            <a:ext cx="9090025" cy="40401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Chỉnh sửa để in vừa trong số trang định trước</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Thu nhỏ nội dung để in trên một số trang</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File 🡪 Page Setup</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thẻ </a:t>
            </a:r>
            <a:r>
              <a:rPr b="1" i="0" lang="en-US" sz="1900" u="none">
                <a:solidFill>
                  <a:schemeClr val="dk1"/>
                </a:solidFill>
                <a:latin typeface="Times New Roman"/>
                <a:ea typeface="Times New Roman"/>
                <a:cs typeface="Times New Roman"/>
                <a:sym typeface="Times New Roman"/>
              </a:rPr>
              <a:t>Page</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Trong phần </a:t>
            </a:r>
            <a:r>
              <a:rPr b="1" i="0" lang="en-US" sz="1900" u="none">
                <a:solidFill>
                  <a:schemeClr val="dk1"/>
                </a:solidFill>
                <a:latin typeface="Times New Roman"/>
                <a:ea typeface="Times New Roman"/>
                <a:cs typeface="Times New Roman"/>
                <a:sym typeface="Times New Roman"/>
              </a:rPr>
              <a:t>Scalling</a:t>
            </a:r>
            <a:r>
              <a:rPr b="0" i="0" lang="en-US" sz="1900" u="none">
                <a:solidFill>
                  <a:schemeClr val="dk1"/>
                </a:solidFill>
                <a:latin typeface="Times New Roman"/>
                <a:ea typeface="Times New Roman"/>
                <a:cs typeface="Times New Roman"/>
                <a:sym typeface="Times New Roman"/>
              </a:rPr>
              <a:t> nhấp chọn ô </a:t>
            </a:r>
            <a:r>
              <a:rPr b="1" i="0" lang="en-US" sz="1900" u="none">
                <a:solidFill>
                  <a:schemeClr val="dk1"/>
                </a:solidFill>
                <a:latin typeface="Times New Roman"/>
                <a:ea typeface="Times New Roman"/>
                <a:cs typeface="Times New Roman"/>
                <a:sym typeface="Times New Roman"/>
              </a:rPr>
              <a:t>Fit to</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Nhập số trang vào ô bên cạnh</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Xóa giá trị khỏi ô bên phải</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hoàn tất</a:t>
            </a:r>
            <a:endParaRPr/>
          </a:p>
        </p:txBody>
      </p:sp>
      <p:sp>
        <p:nvSpPr>
          <p:cNvPr id="1871" name="Google Shape;1871;p223"/>
          <p:cNvSpPr txBox="1"/>
          <p:nvPr/>
        </p:nvSpPr>
        <p:spPr>
          <a:xfrm>
            <a:off x="3398837" y="30241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872" name="Google Shape;1872;p223"/>
          <p:cNvSpPr txBox="1"/>
          <p:nvPr/>
        </p:nvSpPr>
        <p:spPr>
          <a:xfrm>
            <a:off x="3414712" y="30194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873" name="Google Shape;1873;p223"/>
          <p:cNvPicPr preferRelativeResize="0"/>
          <p:nvPr/>
        </p:nvPicPr>
        <p:blipFill rotWithShape="1">
          <a:blip r:embed="rId3">
            <a:alphaModFix/>
          </a:blip>
          <a:srcRect b="0" l="0" r="0" t="0"/>
          <a:stretch/>
        </p:blipFill>
        <p:spPr>
          <a:xfrm>
            <a:off x="4872037" y="4954587"/>
            <a:ext cx="5221287" cy="1295400"/>
          </a:xfrm>
          <a:prstGeom prst="rect">
            <a:avLst/>
          </a:prstGeom>
          <a:noFill/>
          <a:ln>
            <a:noFill/>
          </a:ln>
        </p:spPr>
      </p:pic>
    </p:spTree>
  </p:cSld>
  <p:clrMapOvr>
    <a:masterClrMapping/>
  </p:clrMapOvr>
  <p:transition spd="slow">
    <p:fade thruBlk="1"/>
  </p:transition>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22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79" name="Google Shape;1879;p22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80" name="Google Shape;1880;p224"/>
          <p:cNvSpPr txBox="1"/>
          <p:nvPr>
            <p:ph idx="1" type="body"/>
          </p:nvPr>
        </p:nvSpPr>
        <p:spPr>
          <a:xfrm>
            <a:off x="434975" y="1066800"/>
            <a:ext cx="922337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đầu trang và chân trang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 🡪 Page Setup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Header and Footer</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Nhấp chuột vào mũi tên trong mục </a:t>
            </a:r>
            <a:r>
              <a:rPr b="1" i="0" lang="en-US" sz="1900" u="none">
                <a:solidFill>
                  <a:schemeClr val="dk1"/>
                </a:solidFill>
                <a:latin typeface="Times New Roman"/>
                <a:ea typeface="Times New Roman"/>
                <a:cs typeface="Times New Roman"/>
                <a:sym typeface="Times New Roman"/>
              </a:rPr>
              <a:t>Header</a:t>
            </a:r>
            <a:r>
              <a:rPr b="0" i="0" lang="en-US" sz="1900" u="none">
                <a:solidFill>
                  <a:schemeClr val="dk1"/>
                </a:solidFill>
                <a:latin typeface="Times New Roman"/>
                <a:ea typeface="Times New Roman"/>
                <a:cs typeface="Times New Roman"/>
                <a:sym typeface="Times New Roman"/>
              </a:rPr>
              <a:t> và </a:t>
            </a:r>
            <a:r>
              <a:rPr b="1" i="0" lang="en-US" sz="1900" u="none">
                <a:solidFill>
                  <a:schemeClr val="dk1"/>
                </a:solidFill>
                <a:latin typeface="Times New Roman"/>
                <a:ea typeface="Times New Roman"/>
                <a:cs typeface="Times New Roman"/>
                <a:sym typeface="Times New Roman"/>
              </a:rPr>
              <a:t>Footer </a:t>
            </a:r>
            <a:r>
              <a:rPr b="0" i="0" lang="en-US" sz="1900" u="none">
                <a:solidFill>
                  <a:schemeClr val="dk1"/>
                </a:solidFill>
                <a:latin typeface="Times New Roman"/>
                <a:ea typeface="Times New Roman"/>
                <a:cs typeface="Times New Roman"/>
                <a:sym typeface="Times New Roman"/>
              </a:rPr>
              <a:t>để chọn mẫu có sẵn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Custom Header</a:t>
            </a:r>
            <a:r>
              <a:rPr b="0" i="0" lang="en-US" sz="1900" u="none">
                <a:solidFill>
                  <a:schemeClr val="dk1"/>
                </a:solidFill>
                <a:latin typeface="Times New Roman"/>
                <a:ea typeface="Times New Roman"/>
                <a:cs typeface="Times New Roman"/>
                <a:sym typeface="Times New Roman"/>
              </a:rPr>
              <a:t> hoặc </a:t>
            </a:r>
            <a:r>
              <a:rPr b="1" i="0" lang="en-US" sz="1900" u="none">
                <a:solidFill>
                  <a:schemeClr val="dk1"/>
                </a:solidFill>
                <a:latin typeface="Times New Roman"/>
                <a:ea typeface="Times New Roman"/>
                <a:cs typeface="Times New Roman"/>
                <a:sym typeface="Times New Roman"/>
              </a:rPr>
              <a:t>Custom Footer</a:t>
            </a:r>
            <a:r>
              <a:rPr b="0" i="0" lang="en-US" sz="1900" u="none">
                <a:solidFill>
                  <a:schemeClr val="dk1"/>
                </a:solidFill>
                <a:latin typeface="Times New Roman"/>
                <a:ea typeface="Times New Roman"/>
                <a:cs typeface="Times New Roman"/>
                <a:sym typeface="Times New Roman"/>
              </a:rPr>
              <a:t> để đưa vào nội dung tùy ý cho vùng đầu trang và chân trang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kết thúc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1881" name="Google Shape;1881;p224"/>
          <p:cNvSpPr txBox="1"/>
          <p:nvPr/>
        </p:nvSpPr>
        <p:spPr>
          <a:xfrm>
            <a:off x="3398837" y="30241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882" name="Google Shape;1882;p224"/>
          <p:cNvSpPr txBox="1"/>
          <p:nvPr/>
        </p:nvSpPr>
        <p:spPr>
          <a:xfrm>
            <a:off x="3414712" y="30194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2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88" name="Google Shape;1888;p22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89" name="Google Shape;1889;p225"/>
          <p:cNvSpPr txBox="1"/>
          <p:nvPr>
            <p:ph idx="1" type="body"/>
          </p:nvPr>
        </p:nvSpPr>
        <p:spPr>
          <a:xfrm>
            <a:off x="522287" y="1143000"/>
            <a:ext cx="922337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đầu trang và chân trang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 🡪 Page Setup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Header and Footer</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Nhấp chuột vào mũi tên trong mục </a:t>
            </a:r>
            <a:r>
              <a:rPr b="1" i="0" lang="en-US" sz="1900" u="none">
                <a:solidFill>
                  <a:schemeClr val="dk1"/>
                </a:solidFill>
                <a:latin typeface="Times New Roman"/>
                <a:ea typeface="Times New Roman"/>
                <a:cs typeface="Times New Roman"/>
                <a:sym typeface="Times New Roman"/>
              </a:rPr>
              <a:t>Header</a:t>
            </a:r>
            <a:r>
              <a:rPr b="0" i="0" lang="en-US" sz="1900" u="none">
                <a:solidFill>
                  <a:schemeClr val="dk1"/>
                </a:solidFill>
                <a:latin typeface="Times New Roman"/>
                <a:ea typeface="Times New Roman"/>
                <a:cs typeface="Times New Roman"/>
                <a:sym typeface="Times New Roman"/>
              </a:rPr>
              <a:t> và </a:t>
            </a:r>
            <a:r>
              <a:rPr b="1" i="0" lang="en-US" sz="1900" u="none">
                <a:solidFill>
                  <a:schemeClr val="dk1"/>
                </a:solidFill>
                <a:latin typeface="Times New Roman"/>
                <a:ea typeface="Times New Roman"/>
                <a:cs typeface="Times New Roman"/>
                <a:sym typeface="Times New Roman"/>
              </a:rPr>
              <a:t>Footer </a:t>
            </a:r>
            <a:r>
              <a:rPr b="0" i="0" lang="en-US" sz="1900" u="none">
                <a:solidFill>
                  <a:schemeClr val="dk1"/>
                </a:solidFill>
                <a:latin typeface="Times New Roman"/>
                <a:ea typeface="Times New Roman"/>
                <a:cs typeface="Times New Roman"/>
                <a:sym typeface="Times New Roman"/>
              </a:rPr>
              <a:t>để chọn mẫu có sẵn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Custom Header</a:t>
            </a:r>
            <a:r>
              <a:rPr b="0" i="0" lang="en-US" sz="1900" u="none">
                <a:solidFill>
                  <a:schemeClr val="dk1"/>
                </a:solidFill>
                <a:latin typeface="Times New Roman"/>
                <a:ea typeface="Times New Roman"/>
                <a:cs typeface="Times New Roman"/>
                <a:sym typeface="Times New Roman"/>
              </a:rPr>
              <a:t> hoặc </a:t>
            </a:r>
            <a:r>
              <a:rPr b="1" i="0" lang="en-US" sz="1900" u="none">
                <a:solidFill>
                  <a:schemeClr val="dk1"/>
                </a:solidFill>
                <a:latin typeface="Times New Roman"/>
                <a:ea typeface="Times New Roman"/>
                <a:cs typeface="Times New Roman"/>
                <a:sym typeface="Times New Roman"/>
              </a:rPr>
              <a:t>Custom Footer</a:t>
            </a:r>
            <a:r>
              <a:rPr b="0" i="0" lang="en-US" sz="1900" u="none">
                <a:solidFill>
                  <a:schemeClr val="dk1"/>
                </a:solidFill>
                <a:latin typeface="Times New Roman"/>
                <a:ea typeface="Times New Roman"/>
                <a:cs typeface="Times New Roman"/>
                <a:sym typeface="Times New Roman"/>
              </a:rPr>
              <a:t> để đưa vào nội dung tùy ý cho vùng đầu trang và chân trang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kết thúc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1890" name="Google Shape;1890;p225"/>
          <p:cNvSpPr txBox="1"/>
          <p:nvPr/>
        </p:nvSpPr>
        <p:spPr>
          <a:xfrm>
            <a:off x="3398837" y="30241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1891" name="Google Shape;1891;p225"/>
          <p:cNvSpPr txBox="1"/>
          <p:nvPr/>
        </p:nvSpPr>
        <p:spPr>
          <a:xfrm>
            <a:off x="3414712" y="30194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22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897" name="Google Shape;1897;p22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898" name="Google Shape;1898;p22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đầu trang và chân trang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Custom Header hoặc Custom Footer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Đầu trang và chân trang được chia làm 3 vùng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Left Section: phần bên trái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Center Section: phần ở giữa</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Right Section: phần bên phải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chuột vào từng phần để đưa nội dung tùy ý</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22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04" name="Google Shape;1904;p22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trí trang in</a:t>
            </a:r>
            <a:endParaRPr/>
          </a:p>
        </p:txBody>
      </p:sp>
      <p:sp>
        <p:nvSpPr>
          <p:cNvPr id="1905" name="Google Shape;1905;p227"/>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đầu trang và chân trang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nút hỗ trợ sẵn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Để chọn phông chữ</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số thứ tự trang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số chỉ tổng số trang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ngày tháng hiện tại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giờ hiện tại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tên tệp bảng tính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Thêm tên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OK để hoàn tất</a:t>
            </a:r>
            <a:endParaRPr/>
          </a:p>
        </p:txBody>
      </p:sp>
      <p:sp>
        <p:nvSpPr>
          <p:cNvPr id="1906" name="Google Shape;1906;p227"/>
          <p:cNvSpPr txBox="1"/>
          <p:nvPr/>
        </p:nvSpPr>
        <p:spPr>
          <a:xfrm>
            <a:off x="5068887" y="3300412"/>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07" name="Google Shape;1907;p227"/>
          <p:cNvPicPr preferRelativeResize="0"/>
          <p:nvPr/>
        </p:nvPicPr>
        <p:blipFill rotWithShape="1">
          <a:blip r:embed="rId3">
            <a:alphaModFix/>
          </a:blip>
          <a:srcRect b="0" l="0" r="0" t="0"/>
          <a:stretch/>
        </p:blipFill>
        <p:spPr>
          <a:xfrm>
            <a:off x="8439150" y="2578100"/>
            <a:ext cx="434975" cy="366712"/>
          </a:xfrm>
          <a:prstGeom prst="rect">
            <a:avLst/>
          </a:prstGeom>
          <a:noFill/>
          <a:ln>
            <a:noFill/>
          </a:ln>
        </p:spPr>
      </p:pic>
      <p:sp>
        <p:nvSpPr>
          <p:cNvPr id="1908" name="Google Shape;1908;p227"/>
          <p:cNvSpPr txBox="1"/>
          <p:nvPr/>
        </p:nvSpPr>
        <p:spPr>
          <a:xfrm>
            <a:off x="5068887"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09" name="Google Shape;1909;p227"/>
          <p:cNvPicPr preferRelativeResize="0"/>
          <p:nvPr/>
        </p:nvPicPr>
        <p:blipFill rotWithShape="1">
          <a:blip r:embed="rId4">
            <a:alphaModFix/>
          </a:blip>
          <a:srcRect b="0" l="0" r="0" t="0"/>
          <a:stretch/>
        </p:blipFill>
        <p:spPr>
          <a:xfrm>
            <a:off x="8439150" y="3035300"/>
            <a:ext cx="434975" cy="354012"/>
          </a:xfrm>
          <a:prstGeom prst="rect">
            <a:avLst/>
          </a:prstGeom>
          <a:noFill/>
          <a:ln>
            <a:noFill/>
          </a:ln>
        </p:spPr>
      </p:pic>
      <p:sp>
        <p:nvSpPr>
          <p:cNvPr id="1910" name="Google Shape;1910;p227"/>
          <p:cNvSpPr txBox="1"/>
          <p:nvPr/>
        </p:nvSpPr>
        <p:spPr>
          <a:xfrm>
            <a:off x="5073650"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11" name="Google Shape;1911;p227"/>
          <p:cNvPicPr preferRelativeResize="0"/>
          <p:nvPr/>
        </p:nvPicPr>
        <p:blipFill rotWithShape="1">
          <a:blip r:embed="rId5">
            <a:alphaModFix/>
          </a:blip>
          <a:srcRect b="0" l="0" r="0" t="0"/>
          <a:stretch/>
        </p:blipFill>
        <p:spPr>
          <a:xfrm>
            <a:off x="8439150" y="3506787"/>
            <a:ext cx="434975" cy="368300"/>
          </a:xfrm>
          <a:prstGeom prst="rect">
            <a:avLst/>
          </a:prstGeom>
          <a:noFill/>
          <a:ln>
            <a:noFill/>
          </a:ln>
        </p:spPr>
      </p:pic>
      <p:sp>
        <p:nvSpPr>
          <p:cNvPr id="1912" name="Google Shape;1912;p227"/>
          <p:cNvSpPr txBox="1"/>
          <p:nvPr/>
        </p:nvSpPr>
        <p:spPr>
          <a:xfrm>
            <a:off x="5068887"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13" name="Google Shape;1913;p227"/>
          <p:cNvPicPr preferRelativeResize="0"/>
          <p:nvPr/>
        </p:nvPicPr>
        <p:blipFill rotWithShape="1">
          <a:blip r:embed="rId6">
            <a:alphaModFix/>
          </a:blip>
          <a:srcRect b="0" l="0" r="0" t="0"/>
          <a:stretch/>
        </p:blipFill>
        <p:spPr>
          <a:xfrm>
            <a:off x="8439150" y="4027487"/>
            <a:ext cx="434975" cy="354012"/>
          </a:xfrm>
          <a:prstGeom prst="rect">
            <a:avLst/>
          </a:prstGeom>
          <a:noFill/>
          <a:ln>
            <a:noFill/>
          </a:ln>
        </p:spPr>
      </p:pic>
      <p:sp>
        <p:nvSpPr>
          <p:cNvPr id="1914" name="Google Shape;1914;p227"/>
          <p:cNvSpPr txBox="1"/>
          <p:nvPr/>
        </p:nvSpPr>
        <p:spPr>
          <a:xfrm>
            <a:off x="5062537" y="329565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15" name="Google Shape;1915;p227"/>
          <p:cNvPicPr preferRelativeResize="0"/>
          <p:nvPr/>
        </p:nvPicPr>
        <p:blipFill rotWithShape="1">
          <a:blip r:embed="rId7">
            <a:alphaModFix/>
          </a:blip>
          <a:srcRect b="0" l="0" r="0" t="0"/>
          <a:stretch/>
        </p:blipFill>
        <p:spPr>
          <a:xfrm>
            <a:off x="8439150" y="4484687"/>
            <a:ext cx="434975" cy="368300"/>
          </a:xfrm>
          <a:prstGeom prst="rect">
            <a:avLst/>
          </a:prstGeom>
          <a:noFill/>
          <a:ln>
            <a:noFill/>
          </a:ln>
        </p:spPr>
      </p:pic>
      <p:sp>
        <p:nvSpPr>
          <p:cNvPr id="1916" name="Google Shape;1916;p227"/>
          <p:cNvSpPr txBox="1"/>
          <p:nvPr/>
        </p:nvSpPr>
        <p:spPr>
          <a:xfrm>
            <a:off x="5073650" y="3300412"/>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17" name="Google Shape;1917;p227"/>
          <p:cNvPicPr preferRelativeResize="0"/>
          <p:nvPr/>
        </p:nvPicPr>
        <p:blipFill rotWithShape="1">
          <a:blip r:embed="rId8">
            <a:alphaModFix/>
          </a:blip>
          <a:srcRect b="0" l="0" r="0" t="0"/>
          <a:stretch/>
        </p:blipFill>
        <p:spPr>
          <a:xfrm>
            <a:off x="8439150" y="4941887"/>
            <a:ext cx="434975" cy="381000"/>
          </a:xfrm>
          <a:prstGeom prst="rect">
            <a:avLst/>
          </a:prstGeom>
          <a:noFill/>
          <a:ln>
            <a:noFill/>
          </a:ln>
        </p:spPr>
      </p:pic>
      <p:sp>
        <p:nvSpPr>
          <p:cNvPr id="1918" name="Google Shape;1918;p227"/>
          <p:cNvSpPr txBox="1"/>
          <p:nvPr/>
        </p:nvSpPr>
        <p:spPr>
          <a:xfrm>
            <a:off x="5068887" y="3300412"/>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919" name="Google Shape;1919;p227"/>
          <p:cNvPicPr preferRelativeResize="0"/>
          <p:nvPr/>
        </p:nvPicPr>
        <p:blipFill rotWithShape="1">
          <a:blip r:embed="rId9">
            <a:alphaModFix/>
          </a:blip>
          <a:srcRect b="0" l="0" r="0" t="0"/>
          <a:stretch/>
        </p:blipFill>
        <p:spPr>
          <a:xfrm>
            <a:off x="8439150" y="5399087"/>
            <a:ext cx="434975" cy="366712"/>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09" name="Google Shape;309;p3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10" name="Google Shape;310;p3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Chuyển trạng th</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i hiện h</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nh giữa c</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Nhắp chuột vào biểu tượng bảng tính có trên thanh trạng thái của cửa sổ nền của Windows</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2: Trong cửa sổ làm việc của MS-Excel, nhắp chuột vào thực đơn lệnh Window </a:t>
            </a: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chọn tên bảng tính muốn mở</a:t>
            </a:r>
            <a:endParaRPr/>
          </a:p>
        </p:txBody>
      </p:sp>
      <p:sp>
        <p:nvSpPr>
          <p:cNvPr id="311" name="Google Shape;311;p39"/>
          <p:cNvSpPr txBox="1"/>
          <p:nvPr/>
        </p:nvSpPr>
        <p:spPr>
          <a:xfrm>
            <a:off x="507841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22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25" name="Google Shape;1925;p22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26" name="Google Shape;1926;p22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Xem tài liệu trước khi in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 🡪 Print Preview</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nút chức năng hỗ trợ khi xem trước</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Next</a:t>
            </a:r>
            <a:r>
              <a:rPr b="0" i="0" lang="en-US" sz="1900" u="none">
                <a:solidFill>
                  <a:schemeClr val="dk1"/>
                </a:solidFill>
                <a:latin typeface="Times New Roman"/>
                <a:ea typeface="Times New Roman"/>
                <a:cs typeface="Times New Roman"/>
                <a:sym typeface="Times New Roman"/>
              </a:rPr>
              <a:t>: hiển thị trang kế tiếp</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Previous</a:t>
            </a:r>
            <a:r>
              <a:rPr b="0" i="0" lang="en-US" sz="1900" u="none">
                <a:solidFill>
                  <a:schemeClr val="dk1"/>
                </a:solidFill>
                <a:latin typeface="Times New Roman"/>
                <a:ea typeface="Times New Roman"/>
                <a:cs typeface="Times New Roman"/>
                <a:sym typeface="Times New Roman"/>
              </a:rPr>
              <a:t>: hiển thị trang in trước đó</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Zoom</a:t>
            </a:r>
            <a:r>
              <a:rPr b="0" i="0" lang="en-US" sz="1900" u="none">
                <a:solidFill>
                  <a:schemeClr val="dk1"/>
                </a:solidFill>
                <a:latin typeface="Times New Roman"/>
                <a:ea typeface="Times New Roman"/>
                <a:cs typeface="Times New Roman"/>
                <a:sym typeface="Times New Roman"/>
              </a:rPr>
              <a:t>: phóng to, thu nhỏ</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Print</a:t>
            </a:r>
            <a:r>
              <a:rPr b="0" i="0" lang="en-US" sz="1900" u="none">
                <a:solidFill>
                  <a:schemeClr val="dk1"/>
                </a:solidFill>
                <a:latin typeface="Times New Roman"/>
                <a:ea typeface="Times New Roman"/>
                <a:cs typeface="Times New Roman"/>
                <a:sym typeface="Times New Roman"/>
              </a:rPr>
              <a:t>: thực hiện lệnh in</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Setup</a:t>
            </a:r>
            <a:r>
              <a:rPr b="0" i="0" lang="en-US" sz="1900" u="none">
                <a:solidFill>
                  <a:schemeClr val="dk1"/>
                </a:solidFill>
                <a:latin typeface="Times New Roman"/>
                <a:ea typeface="Times New Roman"/>
                <a:cs typeface="Times New Roman"/>
                <a:sym typeface="Times New Roman"/>
              </a:rPr>
              <a:t>: mở hộp thoại </a:t>
            </a:r>
            <a:r>
              <a:rPr b="1" i="0" lang="en-US" sz="1900" u="none">
                <a:solidFill>
                  <a:schemeClr val="dk1"/>
                </a:solidFill>
                <a:latin typeface="Times New Roman"/>
                <a:ea typeface="Times New Roman"/>
                <a:cs typeface="Times New Roman"/>
                <a:sym typeface="Times New Roman"/>
              </a:rPr>
              <a:t>Page Setup</a:t>
            </a:r>
            <a:endParaRPr/>
          </a:p>
          <a:p>
            <a:pPr indent="-287020" lvl="0" marL="371475" rtl="0" algn="l">
              <a:spcBef>
                <a:spcPts val="950"/>
              </a:spcBef>
              <a:spcAft>
                <a:spcPts val="0"/>
              </a:spcAft>
              <a:buSzPts val="1330"/>
              <a:buNone/>
            </a:pPr>
            <a:r>
              <a:t/>
            </a:r>
            <a:endParaRPr b="1"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22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32" name="Google Shape;1932;p22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33" name="Google Shape;1933;p22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Xem tài liệu trước khi in</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nút chức năng hỗ trợ khi xem trước</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Margins</a:t>
            </a:r>
            <a:r>
              <a:rPr b="0" i="0" lang="en-US" sz="1900" u="none">
                <a:solidFill>
                  <a:schemeClr val="dk1"/>
                </a:solidFill>
                <a:latin typeface="Times New Roman"/>
                <a:ea typeface="Times New Roman"/>
                <a:cs typeface="Times New Roman"/>
                <a:sym typeface="Times New Roman"/>
              </a:rPr>
              <a:t>: điều chỉnh lề và độ rộng các cột</a:t>
            </a:r>
            <a:endParaRPr/>
          </a:p>
          <a:p>
            <a:pPr indent="-246062" lvl="2" marL="1235075" rtl="0" algn="l">
              <a:lnSpc>
                <a:spcPct val="90000"/>
              </a:lnSpc>
              <a:spcBef>
                <a:spcPts val="950"/>
              </a:spcBef>
              <a:spcAft>
                <a:spcPts val="0"/>
              </a:spcAft>
              <a:buSzPts val="1900"/>
              <a:buNone/>
            </a:pP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Đưa con trỏ chuột vào các chấm vuông trê lề để điều chỉnh nhanh</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Page Break Preview</a:t>
            </a:r>
            <a:r>
              <a:rPr b="0" i="0" lang="en-US" sz="1900" u="none">
                <a:solidFill>
                  <a:schemeClr val="dk1"/>
                </a:solidFill>
                <a:latin typeface="Times New Roman"/>
                <a:ea typeface="Times New Roman"/>
                <a:cs typeface="Times New Roman"/>
                <a:sym typeface="Times New Roman"/>
              </a:rPr>
              <a:t>: đóng cửa sổ và trở về trang bảng tính, bảng tính được hiển thị theo các trang in</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Close</a:t>
            </a:r>
            <a:r>
              <a:rPr b="0" i="0" lang="en-US" sz="1900" u="none">
                <a:solidFill>
                  <a:schemeClr val="dk1"/>
                </a:solidFill>
                <a:latin typeface="Times New Roman"/>
                <a:ea typeface="Times New Roman"/>
                <a:cs typeface="Times New Roman"/>
                <a:sym typeface="Times New Roman"/>
              </a:rPr>
              <a:t>: đóng cửa sổ và trở về màn hình bảng tính</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Help</a:t>
            </a:r>
            <a:r>
              <a:rPr b="0" i="0" lang="en-US" sz="1900" u="none">
                <a:solidFill>
                  <a:schemeClr val="dk1"/>
                </a:solidFill>
                <a:latin typeface="Times New Roman"/>
                <a:ea typeface="Times New Roman"/>
                <a:cs typeface="Times New Roman"/>
                <a:sym typeface="Times New Roman"/>
              </a:rPr>
              <a:t>: xem trợ giúp</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23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39" name="Google Shape;1939;p23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40" name="Google Shape;1940;p230"/>
          <p:cNvSpPr txBox="1"/>
          <p:nvPr>
            <p:ph idx="1" type="body"/>
          </p:nvPr>
        </p:nvSpPr>
        <p:spPr>
          <a:xfrm>
            <a:off x="1350962" y="1600200"/>
            <a:ext cx="8874125"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Bật/tắt việc in ra lưới của các đường kẻ ô, tiêu đề cột, tiêu đề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File 🡪 Page Setup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Sheet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Print Area: để chọn chỉ một vùng in ấn</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23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46" name="Google Shape;1946;p23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47" name="Google Shape;1947;p231"/>
          <p:cNvSpPr txBox="1"/>
          <p:nvPr>
            <p:ph idx="1" type="body"/>
          </p:nvPr>
        </p:nvSpPr>
        <p:spPr>
          <a:xfrm>
            <a:off x="1350962" y="1600200"/>
            <a:ext cx="8874125"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Bật/tắt việc in ra lưới của các đường kẻ ô, tiêu đề cột, tiêu đề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Print title: để chọn vùng làm tiêu đề cho trang in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Rows to repeat at the top: chọn các dòng để làm tiêu đề, được lặp lại ở các trang sau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Columns to repeat at the left: chọn các cột làm tiêu đề, được lặp lại ở các trang sau</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23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53" name="Google Shape;1953;p23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54" name="Google Shape;1954;p232"/>
          <p:cNvSpPr txBox="1"/>
          <p:nvPr>
            <p:ph idx="1" type="body"/>
          </p:nvPr>
        </p:nvSpPr>
        <p:spPr>
          <a:xfrm>
            <a:off x="434975" y="1066800"/>
            <a:ext cx="8874125"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Bật/tắt việc in ra lưới của các đường kẻ ô, tiêu đề cột, tiêu đề dòng</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Mục Print</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Row and Column heading</a:t>
            </a:r>
            <a:r>
              <a:rPr b="0" i="0" lang="en-US" sz="1900" u="none">
                <a:solidFill>
                  <a:schemeClr val="dk1"/>
                </a:solidFill>
                <a:latin typeface="Times New Roman"/>
                <a:ea typeface="Times New Roman"/>
                <a:cs typeface="Times New Roman"/>
                <a:sym typeface="Times New Roman"/>
              </a:rPr>
              <a:t>: bật/tắt chế độ in cả tiêu đề cột (A, B,...) và số thứ tự dòng (1, 2,…)</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Comment</a:t>
            </a:r>
            <a:r>
              <a:rPr b="0" i="0" lang="en-US" sz="1900" u="none">
                <a:solidFill>
                  <a:schemeClr val="dk1"/>
                </a:solidFill>
                <a:latin typeface="Times New Roman"/>
                <a:ea typeface="Times New Roman"/>
                <a:cs typeface="Times New Roman"/>
                <a:sym typeface="Times New Roman"/>
              </a:rPr>
              <a:t>: chọn cách in chú thích</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Cells error as</a:t>
            </a:r>
            <a:r>
              <a:rPr b="0" i="0" lang="en-US" sz="1900" u="none">
                <a:solidFill>
                  <a:schemeClr val="dk1"/>
                </a:solidFill>
                <a:latin typeface="Times New Roman"/>
                <a:ea typeface="Times New Roman"/>
                <a:cs typeface="Times New Roman"/>
                <a:sym typeface="Times New Roman"/>
              </a:rPr>
              <a:t>: bật tắt việc in ra các ô chứa thông báo lỗi</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Gridlines</a:t>
            </a:r>
            <a:r>
              <a:rPr b="0" i="0" lang="en-US" sz="1900" u="none">
                <a:solidFill>
                  <a:schemeClr val="dk1"/>
                </a:solidFill>
                <a:latin typeface="Times New Roman"/>
                <a:ea typeface="Times New Roman"/>
                <a:cs typeface="Times New Roman"/>
                <a:sym typeface="Times New Roman"/>
              </a:rPr>
              <a:t>: bật tắt việc in đường kẻ ngăn cách ô</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Black &amp; White:</a:t>
            </a:r>
            <a:r>
              <a:rPr b="0" i="0" lang="en-US" sz="1900" u="none">
                <a:solidFill>
                  <a:schemeClr val="dk1"/>
                </a:solidFill>
                <a:latin typeface="Times New Roman"/>
                <a:ea typeface="Times New Roman"/>
                <a:cs typeface="Times New Roman"/>
                <a:sym typeface="Times New Roman"/>
              </a:rPr>
              <a:t> bật tắt việc in đen trắng, bỏ qua nền</a:t>
            </a:r>
            <a:endParaRPr/>
          </a:p>
        </p:txBody>
      </p:sp>
    </p:spTree>
  </p:cSld>
  <p:clrMapOvr>
    <a:masterClrMapping/>
  </p:clrMapOvr>
  <p:transition spd="slow">
    <p:fade thruBlk="1"/>
  </p:transition>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23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60" name="Google Shape;1960;p23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Hoàn tất các trang in</a:t>
            </a:r>
            <a:endParaRPr/>
          </a:p>
        </p:txBody>
      </p:sp>
      <p:sp>
        <p:nvSpPr>
          <p:cNvPr id="1961" name="Google Shape;1961;p233"/>
          <p:cNvSpPr txBox="1"/>
          <p:nvPr>
            <p:ph idx="1" type="body"/>
          </p:nvPr>
        </p:nvSpPr>
        <p:spPr>
          <a:xfrm>
            <a:off x="434975" y="990600"/>
            <a:ext cx="8920162"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Bật/tắt việc in ra lưới của các đường kẻ ô, tiêu đề cột, tiêu đề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Mục Page oder</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Để chọn thứ tự in</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Down, then over:</a:t>
            </a:r>
            <a:r>
              <a:rPr b="0" i="0" lang="en-US" sz="1900" u="none">
                <a:solidFill>
                  <a:schemeClr val="dk1"/>
                </a:solidFill>
                <a:latin typeface="Times New Roman"/>
                <a:ea typeface="Times New Roman"/>
                <a:cs typeface="Times New Roman"/>
                <a:sym typeface="Times New Roman"/>
              </a:rPr>
              <a:t> in từ trên xuống, trái qua phải</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Over, then down</a:t>
            </a:r>
            <a:r>
              <a:rPr b="0" i="0" lang="en-US" sz="1900" u="none">
                <a:solidFill>
                  <a:schemeClr val="dk1"/>
                </a:solidFill>
                <a:latin typeface="Times New Roman"/>
                <a:ea typeface="Times New Roman"/>
                <a:cs typeface="Times New Roman"/>
                <a:sym typeface="Times New Roman"/>
              </a:rPr>
              <a:t>: in từ trái sang phải, trên xuống dưới</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tất</a:t>
            </a:r>
            <a:endParaRPr/>
          </a:p>
        </p:txBody>
      </p:sp>
    </p:spTree>
  </p:cSld>
  <p:clrMapOvr>
    <a:masterClrMapping/>
  </p:clrMapOvr>
  <p:transition spd="slow">
    <p:fade thruBlk="1"/>
  </p:transition>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23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67" name="Google Shape;1967;p23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In ấn</a:t>
            </a:r>
            <a:endParaRPr/>
          </a:p>
        </p:txBody>
      </p:sp>
      <p:sp>
        <p:nvSpPr>
          <p:cNvPr id="1968" name="Google Shape;1968;p234"/>
          <p:cNvSpPr txBox="1"/>
          <p:nvPr>
            <p:ph idx="1" type="body"/>
          </p:nvPr>
        </p:nvSpPr>
        <p:spPr>
          <a:xfrm>
            <a:off x="522287" y="990600"/>
            <a:ext cx="9090025" cy="4533900"/>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nội dung in ấn trong phần </a:t>
            </a:r>
            <a:r>
              <a:rPr b="1" i="0" lang="en-US" sz="2600" u="none">
                <a:solidFill>
                  <a:schemeClr val="dk1"/>
                </a:solidFill>
                <a:latin typeface="Times New Roman"/>
                <a:ea typeface="Times New Roman"/>
                <a:cs typeface="Times New Roman"/>
                <a:sym typeface="Times New Roman"/>
              </a:rPr>
              <a:t>Print What</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Selection</a:t>
            </a:r>
            <a:r>
              <a:rPr b="0" i="0" lang="en-US" sz="2200" u="none">
                <a:solidFill>
                  <a:schemeClr val="dk1"/>
                </a:solidFill>
                <a:latin typeface="Times New Roman"/>
                <a:ea typeface="Times New Roman"/>
                <a:cs typeface="Times New Roman"/>
                <a:sym typeface="Times New Roman"/>
              </a:rPr>
              <a:t>: chỉ in phần đã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Active Sheet(s)</a:t>
            </a:r>
            <a:r>
              <a:rPr b="0" i="0" lang="en-US" sz="2200" u="none">
                <a:solidFill>
                  <a:schemeClr val="dk1"/>
                </a:solidFill>
                <a:latin typeface="Times New Roman"/>
                <a:ea typeface="Times New Roman"/>
                <a:cs typeface="Times New Roman"/>
                <a:sym typeface="Times New Roman"/>
              </a:rPr>
              <a:t>: chỉ in các bảng tính đang kích hoạt</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Entire Workbook</a:t>
            </a:r>
            <a:r>
              <a:rPr b="0" i="0" lang="en-US" sz="2200" u="none">
                <a:solidFill>
                  <a:schemeClr val="dk1"/>
                </a:solidFill>
                <a:latin typeface="Times New Roman"/>
                <a:ea typeface="Times New Roman"/>
                <a:cs typeface="Times New Roman"/>
                <a:sym typeface="Times New Roman"/>
              </a:rPr>
              <a:t>: in cả sổ bảng tính</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Preview: để xem trước các trang sắp in</a:t>
            </a:r>
            <a:endParaRPr/>
          </a:p>
          <a:p>
            <a:pPr indent="-371475" lvl="0" marL="371475" rtl="0" algn="l">
              <a:lnSpc>
                <a:spcPct val="100000"/>
              </a:lnSpc>
              <a:spcBef>
                <a:spcPts val="1300"/>
              </a:spcBef>
              <a:spcAft>
                <a:spcPts val="0"/>
              </a:spcAft>
              <a:buClr>
                <a:srgbClr val="63177C"/>
              </a:buClr>
              <a:buSzPts val="1820"/>
              <a:buFont typeface="Noto Sans Symbols"/>
              <a:buChar char="■"/>
            </a:pPr>
            <a:r>
              <a:rPr b="1" i="0" lang="en-US" sz="2600" u="none">
                <a:solidFill>
                  <a:schemeClr val="dk1"/>
                </a:solidFill>
                <a:latin typeface="Times New Roman"/>
                <a:ea typeface="Times New Roman"/>
                <a:cs typeface="Times New Roman"/>
                <a:sym typeface="Times New Roman"/>
              </a:rPr>
              <a:t>Number of Copies:</a:t>
            </a:r>
            <a:r>
              <a:rPr b="0" i="0" lang="en-US" sz="2600" u="none">
                <a:solidFill>
                  <a:schemeClr val="dk1"/>
                </a:solidFill>
                <a:latin typeface="Times New Roman"/>
                <a:ea typeface="Times New Roman"/>
                <a:cs typeface="Times New Roman"/>
                <a:sym typeface="Times New Roman"/>
              </a:rPr>
              <a:t> chọn số bản in</a:t>
            </a:r>
            <a:endParaRPr b="1" i="0" sz="26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Nhấn </a:t>
            </a:r>
            <a:r>
              <a:rPr b="1" i="0" lang="en-US" sz="2600" u="none">
                <a:solidFill>
                  <a:schemeClr val="dk1"/>
                </a:solidFill>
                <a:latin typeface="Times New Roman"/>
                <a:ea typeface="Times New Roman"/>
                <a:cs typeface="Times New Roman"/>
                <a:sym typeface="Times New Roman"/>
              </a:rPr>
              <a:t>OK</a:t>
            </a:r>
            <a:r>
              <a:rPr b="0" i="0" lang="en-US" sz="2600" u="none">
                <a:solidFill>
                  <a:schemeClr val="dk1"/>
                </a:solidFill>
                <a:latin typeface="Times New Roman"/>
                <a:ea typeface="Times New Roman"/>
                <a:cs typeface="Times New Roman"/>
                <a:sym typeface="Times New Roman"/>
              </a:rPr>
              <a:t> để in ấn</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3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974" name="Google Shape;1974;p23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In ấn</a:t>
            </a:r>
            <a:endParaRPr/>
          </a:p>
        </p:txBody>
      </p:sp>
      <p:sp>
        <p:nvSpPr>
          <p:cNvPr id="1975" name="Google Shape;1975;p235"/>
          <p:cNvSpPr txBox="1"/>
          <p:nvPr>
            <p:ph idx="1" type="body"/>
          </p:nvPr>
        </p:nvSpPr>
        <p:spPr>
          <a:xfrm>
            <a:off x="434975" y="1066800"/>
            <a:ext cx="90900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Trên thanh thực đơn chọn </a:t>
            </a:r>
            <a:r>
              <a:rPr b="1" i="0" lang="en-US" sz="2600" u="none">
                <a:solidFill>
                  <a:schemeClr val="dk1"/>
                </a:solidFill>
                <a:latin typeface="Times New Roman"/>
                <a:ea typeface="Times New Roman"/>
                <a:cs typeface="Times New Roman"/>
                <a:sym typeface="Times New Roman"/>
              </a:rPr>
              <a:t>File 🡪 Print</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Hoặc ấn tổ hợp phím </a:t>
            </a:r>
            <a:r>
              <a:rPr b="1" i="0" lang="en-US" sz="2600" u="none">
                <a:solidFill>
                  <a:schemeClr val="dk1"/>
                </a:solidFill>
                <a:latin typeface="Times New Roman"/>
                <a:ea typeface="Times New Roman"/>
                <a:cs typeface="Times New Roman"/>
                <a:sym typeface="Times New Roman"/>
              </a:rPr>
              <a:t>Ctrl + P</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máy in trong hộp </a:t>
            </a:r>
            <a:r>
              <a:rPr b="1" i="0" lang="en-US" sz="2600" u="none">
                <a:solidFill>
                  <a:schemeClr val="dk1"/>
                </a:solidFill>
                <a:latin typeface="Times New Roman"/>
                <a:ea typeface="Times New Roman"/>
                <a:cs typeface="Times New Roman"/>
                <a:sym typeface="Times New Roman"/>
              </a:rPr>
              <a:t>name</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Nhấn nút </a:t>
            </a:r>
            <a:r>
              <a:rPr b="1" i="0" lang="en-US" sz="2600" u="none">
                <a:solidFill>
                  <a:schemeClr val="dk1"/>
                </a:solidFill>
                <a:latin typeface="Times New Roman"/>
                <a:ea typeface="Times New Roman"/>
                <a:cs typeface="Times New Roman"/>
                <a:sym typeface="Times New Roman"/>
              </a:rPr>
              <a:t>Properties</a:t>
            </a:r>
            <a:r>
              <a:rPr b="0" i="0" lang="en-US" sz="2600" u="none">
                <a:solidFill>
                  <a:schemeClr val="dk1"/>
                </a:solidFill>
                <a:latin typeface="Times New Roman"/>
                <a:ea typeface="Times New Roman"/>
                <a:cs typeface="Times New Roman"/>
                <a:sym typeface="Times New Roman"/>
              </a:rPr>
              <a:t> để thiết đặt lại thông số cho máy in</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Chọn phạm vi in ấn trong vùng </a:t>
            </a:r>
            <a:r>
              <a:rPr b="1" i="0" lang="en-US" sz="2600" u="none">
                <a:solidFill>
                  <a:schemeClr val="dk1"/>
                </a:solidFill>
                <a:latin typeface="Times New Roman"/>
                <a:ea typeface="Times New Roman"/>
                <a:cs typeface="Times New Roman"/>
                <a:sym typeface="Times New Roman"/>
              </a:rPr>
              <a:t>Print range</a:t>
            </a:r>
            <a:endParaRPr/>
          </a:p>
          <a:p>
            <a:pPr indent="-309562" lvl="1" marL="803275" rtl="0" algn="l">
              <a:lnSpc>
                <a:spcPct val="100000"/>
              </a:lnSpc>
              <a:spcBef>
                <a:spcPts val="1300"/>
              </a:spcBef>
              <a:spcAft>
                <a:spcPts val="0"/>
              </a:spcAft>
              <a:buClr>
                <a:srgbClr val="FAA61A"/>
              </a:buClr>
              <a:buSzPts val="1820"/>
              <a:buFont typeface="Noto Sans Symbols"/>
              <a:buChar char="❖"/>
            </a:pPr>
            <a:r>
              <a:rPr b="1" i="0" lang="en-US" sz="2600" u="none">
                <a:solidFill>
                  <a:schemeClr val="dk1"/>
                </a:solidFill>
                <a:latin typeface="Times New Roman"/>
                <a:ea typeface="Times New Roman"/>
                <a:cs typeface="Times New Roman"/>
                <a:sym typeface="Times New Roman"/>
              </a:rPr>
              <a:t>All</a:t>
            </a:r>
            <a:r>
              <a:rPr b="0" i="0" lang="en-US" sz="2600" u="none">
                <a:solidFill>
                  <a:schemeClr val="dk1"/>
                </a:solidFill>
                <a:latin typeface="Times New Roman"/>
                <a:ea typeface="Times New Roman"/>
                <a:cs typeface="Times New Roman"/>
                <a:sym typeface="Times New Roman"/>
              </a:rPr>
              <a:t>: in toàn bộ nội dung đã chọn</a:t>
            </a:r>
            <a:endParaRPr/>
          </a:p>
          <a:p>
            <a:pPr indent="-309562" lvl="1" marL="803275" rtl="0" algn="l">
              <a:lnSpc>
                <a:spcPct val="100000"/>
              </a:lnSpc>
              <a:spcBef>
                <a:spcPts val="1300"/>
              </a:spcBef>
              <a:spcAft>
                <a:spcPts val="0"/>
              </a:spcAft>
              <a:buClr>
                <a:srgbClr val="FAA61A"/>
              </a:buClr>
              <a:buSzPts val="1820"/>
              <a:buFont typeface="Noto Sans Symbols"/>
              <a:buChar char="❖"/>
            </a:pPr>
            <a:r>
              <a:rPr b="1" i="0" lang="en-US" sz="2600" u="none">
                <a:solidFill>
                  <a:schemeClr val="dk1"/>
                </a:solidFill>
                <a:latin typeface="Times New Roman"/>
                <a:ea typeface="Times New Roman"/>
                <a:cs typeface="Times New Roman"/>
                <a:sym typeface="Times New Roman"/>
              </a:rPr>
              <a:t>Page(s)  From … To</a:t>
            </a:r>
            <a:r>
              <a:rPr b="0"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Times New Roman"/>
                <a:ea typeface="Times New Roman"/>
                <a:cs typeface="Times New Roman"/>
                <a:sym typeface="Times New Roman"/>
              </a:rPr>
              <a:t>: chỉ in từ trang nào đến trang nào</a:t>
            </a:r>
            <a:endParaRPr/>
          </a:p>
          <a:p>
            <a:pPr indent="-309562" lvl="1" marL="803275" rtl="0" algn="l">
              <a:lnSpc>
                <a:spcPct val="100000"/>
              </a:lnSpc>
              <a:spcBef>
                <a:spcPts val="1300"/>
              </a:spcBef>
              <a:spcAft>
                <a:spcPts val="0"/>
              </a:spcAft>
              <a:buClr>
                <a:srgbClr val="FAA61A"/>
              </a:buClr>
              <a:buSzPts val="1820"/>
              <a:buFont typeface="Noto Sans Symbols"/>
              <a:buChar char="❖"/>
            </a:pPr>
            <a:r>
              <a:rPr b="0" i="0" lang="en-US" sz="2600" u="none">
                <a:solidFill>
                  <a:schemeClr val="dk1"/>
                </a:solidFill>
                <a:latin typeface="Times New Roman"/>
                <a:ea typeface="Times New Roman"/>
                <a:cs typeface="Times New Roman"/>
                <a:sym typeface="Times New Roman"/>
              </a:rPr>
              <a:t>Nếu muốn in chỉ một trang nào đó thì gõ số thứ tự trang cần in vào hộp </a:t>
            </a:r>
            <a:r>
              <a:rPr b="1" i="0" lang="en-US" sz="2600" u="none">
                <a:solidFill>
                  <a:schemeClr val="dk1"/>
                </a:solidFill>
                <a:latin typeface="Times New Roman"/>
                <a:ea typeface="Times New Roman"/>
                <a:cs typeface="Times New Roman"/>
                <a:sym typeface="Times New Roman"/>
              </a:rPr>
              <a:t>From</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18" name="Google Shape;318;p4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19" name="Google Shape;319;p4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Trang hiện hành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Trang hiện hành: là bảng tính hiện tại đang được thao tác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trang hiện hành: nhắp chuột vào phần chứa tên của trang bảng tính</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Ô hiện hành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Ô hiện hành là ô đang được thao tác: A1,..</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ô hiện hành: nhấn chuột vào ô hoặc sử dụng các phím mũi tên</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26" name="Google Shape;326;p4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27" name="Google Shape;327;p4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Nhận dạng con trỏ</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Con trỏ ô: xác định ô nào là ô hiện hành, có đường bao đậm xung quanh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Con trỏ soạn thảo: hình thanh đứng mầu đen, nhấp nháy xác định vị trí nhập dữ liệu cho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Con trỏ chuột: thay đổi hình dạng tùy thuộc vào vị trí của nó trên trang</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34" name="Google Shape;334;p4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35" name="Google Shape;335;p4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Cách nhập, chỉnh sửa dữ liệu cơ bản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phím thường dùng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Tab: di chuyển con trỏ ô sang phải một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Enter: di chuyển con trỏ ô xuống dòng dưới và kết thúc nhập dữ liệu</a:t>
            </a:r>
            <a:endParaRPr/>
          </a:p>
          <a:p>
            <a:pPr indent="-246062" lvl="2" marL="1235075" rtl="0" algn="l">
              <a:lnSpc>
                <a:spcPct val="10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chuyển sang ô phía trái, phải, trên, dưới ô hiện tại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Ctrl + home: chuyển con trỏ về ô A1</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42" name="Google Shape;342;p4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43" name="Google Shape;343;p4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Cách nhập, chỉnh sửa dữ liệu cơ bản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dữ liệu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Chuyển con trỏ ô đến ô cần nhập dữ liệu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Delete, Backspace để xóa ký tự</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Home, End để di chuyển nhanh trên dòng nhập</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Esc: kết thúc nhưng không lấy dữ liệu đã nhập</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Enter:để chấp nhận dữ liệu vừa nhập và kết thúc việc nhập cho ô đó</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50" name="Google Shape;350;p4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51" name="Google Shape;351;p4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Cách nhập, chỉnh sửa dữ liệu cơ bản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Chỉnh sửa dữ liệu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đúp chuột vào ô có dữ liệu muốn chỉnh sửa</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Thực hiện các thao tác chỉnh sửa</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phím Enter để chấp nhận và kết thúc chỉnh sửa</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58" name="Google Shape;358;p4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59" name="Google Shape;359;p4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công cụ phóng to thu nhỏ</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Bảng tính được đặt hiển thị mặc định là 100%</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tỉ lệ hiển thị: nhắp chuột vào hình tam giác bên phải biểu tượng </a:t>
            </a:r>
            <a:r>
              <a:rPr b="1" i="0" lang="en-US" sz="2200" u="none">
                <a:solidFill>
                  <a:schemeClr val="dk1"/>
                </a:solidFill>
                <a:latin typeface="Times New Roman"/>
                <a:ea typeface="Times New Roman"/>
                <a:cs typeface="Times New Roman"/>
                <a:sym typeface="Times New Roman"/>
              </a:rPr>
              <a:t>Zoom</a:t>
            </a:r>
            <a:r>
              <a:rPr b="0" i="0" lang="en-US" sz="2200" u="none">
                <a:solidFill>
                  <a:schemeClr val="dk1"/>
                </a:solidFill>
                <a:latin typeface="Times New Roman"/>
                <a:ea typeface="Times New Roman"/>
                <a:cs typeface="Times New Roman"/>
                <a:sym typeface="Times New Roman"/>
              </a:rPr>
              <a:t>, chọn tỉ lệ tương ứng muốn hiển thị</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360" name="Google Shape;360;p45"/>
          <p:cNvSpPr txBox="1"/>
          <p:nvPr/>
        </p:nvSpPr>
        <p:spPr>
          <a:xfrm>
            <a:off x="4616450" y="2890837"/>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361" name="Google Shape;361;p45"/>
          <p:cNvPicPr preferRelativeResize="0"/>
          <p:nvPr/>
        </p:nvPicPr>
        <p:blipFill rotWithShape="1">
          <a:blip r:embed="rId3">
            <a:alphaModFix/>
          </a:blip>
          <a:srcRect b="0" l="0" r="0" t="0"/>
          <a:stretch/>
        </p:blipFill>
        <p:spPr>
          <a:xfrm>
            <a:off x="4699000" y="4268787"/>
            <a:ext cx="1879600" cy="1676400"/>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68" name="Google Shape;368;p4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69" name="Google Shape;369;p4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Che giấu và hiển thị các thanh công cụ</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thao tác được thực hiện tương tự trong MS-Word</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thực đơn lệnh </a:t>
            </a:r>
            <a:r>
              <a:rPr b="1" i="0" lang="en-US" sz="2200" u="none">
                <a:solidFill>
                  <a:schemeClr val="dk1"/>
                </a:solidFill>
                <a:latin typeface="Times New Roman"/>
                <a:ea typeface="Times New Roman"/>
                <a:cs typeface="Times New Roman"/>
                <a:sym typeface="Times New Roman"/>
              </a:rPr>
              <a:t>View</a:t>
            </a:r>
            <a:r>
              <a:rPr b="0" i="0" lang="en-US" sz="2200" u="none">
                <a:solidFill>
                  <a:schemeClr val="dk1"/>
                </a:solidFill>
                <a:latin typeface="Times New Roman"/>
                <a:ea typeface="Times New Roman"/>
                <a:cs typeface="Times New Roman"/>
                <a:sym typeface="Times New Roman"/>
              </a:rPr>
              <a:t>, chọn </a:t>
            </a:r>
            <a:r>
              <a:rPr b="1" i="0" lang="en-US" sz="2200" u="none">
                <a:solidFill>
                  <a:schemeClr val="dk1"/>
                </a:solidFill>
                <a:latin typeface="Times New Roman"/>
                <a:ea typeface="Times New Roman"/>
                <a:cs typeface="Times New Roman"/>
                <a:sym typeface="Times New Roman"/>
              </a:rPr>
              <a:t>Toolbars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(hiển thị) hoặc bỏ chọn (che dấu) các thanh công cụ tương ứng</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76" name="Google Shape;376;p4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Thao tác cơ bản trên bảng tính</a:t>
            </a:r>
            <a:endParaRPr/>
          </a:p>
        </p:txBody>
      </p:sp>
      <p:sp>
        <p:nvSpPr>
          <p:cNvPr id="377" name="Google Shape;377;p4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Cố định dòng tiêu đề, cột tiêu đề</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Là các dòng và các cột sẽ hiển thị cố định khi sử dụng thanh cuộn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ô đầu tiên của vùng dữ liệu muốn thay đổi theo thanh cuộn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thực đơn </a:t>
            </a:r>
            <a:r>
              <a:rPr b="1" i="0" lang="en-US" sz="2200" u="none">
                <a:solidFill>
                  <a:schemeClr val="dk1"/>
                </a:solidFill>
                <a:latin typeface="Times New Roman"/>
                <a:ea typeface="Times New Roman"/>
                <a:cs typeface="Times New Roman"/>
                <a:sym typeface="Times New Roman"/>
              </a:rPr>
              <a:t>Window</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Freeze Panes</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Gỡ bỏ việc cố định tiêu đề</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Chọn thực đơn </a:t>
            </a:r>
            <a:r>
              <a:rPr b="1" i="0" lang="en-US" sz="2200" u="none">
                <a:solidFill>
                  <a:schemeClr val="dk1"/>
                </a:solidFill>
                <a:latin typeface="Times New Roman"/>
                <a:ea typeface="Times New Roman"/>
                <a:cs typeface="Times New Roman"/>
                <a:sym typeface="Times New Roman"/>
              </a:rPr>
              <a:t>Window</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UnFreeze Panes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15" name="Google Shape;115;p2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3.1 Làm quen với MS-Excel</a:t>
            </a:r>
            <a:endParaRPr/>
          </a:p>
        </p:txBody>
      </p:sp>
      <p:sp>
        <p:nvSpPr>
          <p:cNvPr id="116" name="Google Shape;116;p21"/>
          <p:cNvSpPr txBox="1"/>
          <p:nvPr>
            <p:ph idx="1" type="body"/>
          </p:nvPr>
        </p:nvSpPr>
        <p:spPr>
          <a:xfrm>
            <a:off x="347662" y="1066800"/>
            <a:ext cx="9398000" cy="51704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Những thao tác đầu tiên với MS-Excel</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cơ bản trên bảng tính</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Bài tập tổng hợp  </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84" name="Google Shape;384;p4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3.2 Soạn thảo nội dung bảng tính</a:t>
            </a:r>
            <a:endParaRPr/>
          </a:p>
        </p:txBody>
      </p:sp>
      <p:sp>
        <p:nvSpPr>
          <p:cNvPr id="385" name="Google Shape;385;p48"/>
          <p:cNvSpPr txBox="1"/>
          <p:nvPr>
            <p:ph idx="1" type="body"/>
          </p:nvPr>
        </p:nvSpPr>
        <p:spPr>
          <a:xfrm>
            <a:off x="434975" y="1066800"/>
            <a:ext cx="8874125" cy="50307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dữ liệu kiểu số, kiểu văn bản</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Biên tập dữ liệu</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chọn/hủy chọn ô, dòng, cột</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công cụ điền nội dung tự động</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sao chép, di chuyển, xóa, chèn các ô</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Thêm/bớt ô, dòng, cột</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với các trang bảng tính</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tiện ích sẵp xếp và lọc dữ liệu</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392" name="Google Shape;392;p4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Nhập dữ liệu</a:t>
            </a:r>
            <a:endParaRPr/>
          </a:p>
        </p:txBody>
      </p:sp>
      <p:sp>
        <p:nvSpPr>
          <p:cNvPr id="393" name="Google Shape;393;p4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kiểu dữ liệu chính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Kiểu số - Number: 1, 2, …,-100..</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Kiểu văn bản – Text: “Cộng hòa”,…</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Kiểu logic: True, False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Kiểu mã lỗi – Error: #DIV/0!, #VALUE!</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00" name="Google Shape;400;p5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Nhập dữ liệu</a:t>
            </a:r>
            <a:endParaRPr/>
          </a:p>
        </p:txBody>
      </p:sp>
      <p:sp>
        <p:nvSpPr>
          <p:cNvPr id="401" name="Google Shape;401;p5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dữ liệu kiểu số</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Mặc định được căn theo lề phải của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Dữ liệu kiểu số</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Ví dụ: 789, -789, 7.89, 7.89E+08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Số âm: gõ dấu “</a:t>
            </a: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trước số hoặc đưa số đó vào cặp dấu ngoặc đơn - “( số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Dấu “</a:t>
            </a: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để ngăn cách giữa phần nguyên và phần thập phân</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08" name="Google Shape;408;p5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Nhập dữ liệu</a:t>
            </a:r>
            <a:endParaRPr/>
          </a:p>
        </p:txBody>
      </p:sp>
      <p:sp>
        <p:nvSpPr>
          <p:cNvPr id="409" name="Google Shape;409;p5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dữ liệu kiểu số</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Dữ liệu kiểu ngày tháng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Cách thức nhập được quy định trong mục </a:t>
            </a:r>
            <a:r>
              <a:rPr b="1" i="0" lang="en-US" sz="1900" u="none">
                <a:solidFill>
                  <a:schemeClr val="dk1"/>
                </a:solidFill>
                <a:latin typeface="Times New Roman"/>
                <a:ea typeface="Times New Roman"/>
                <a:cs typeface="Times New Roman"/>
                <a:sym typeface="Times New Roman"/>
              </a:rPr>
              <a:t>Regional Settings</a:t>
            </a:r>
            <a:r>
              <a:rPr b="0" i="0" lang="en-US" sz="1900" u="none">
                <a:solidFill>
                  <a:schemeClr val="dk1"/>
                </a:solidFill>
                <a:latin typeface="Times New Roman"/>
                <a:ea typeface="Times New Roman"/>
                <a:cs typeface="Times New Roman"/>
                <a:sym typeface="Times New Roman"/>
              </a:rPr>
              <a:t> trong cửa sổ </a:t>
            </a:r>
            <a:r>
              <a:rPr b="1" i="0" lang="en-US" sz="1900" u="none">
                <a:solidFill>
                  <a:schemeClr val="dk1"/>
                </a:solidFill>
                <a:latin typeface="Times New Roman"/>
                <a:ea typeface="Times New Roman"/>
                <a:cs typeface="Times New Roman"/>
                <a:sym typeface="Times New Roman"/>
              </a:rPr>
              <a:t>Control Panel</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Thứ tự nhập thông thường: </a:t>
            </a:r>
            <a:r>
              <a:rPr b="1" i="0" lang="en-US" sz="1900" u="none">
                <a:solidFill>
                  <a:schemeClr val="dk1"/>
                </a:solidFill>
                <a:latin typeface="Times New Roman"/>
                <a:ea typeface="Times New Roman"/>
                <a:cs typeface="Times New Roman"/>
                <a:sym typeface="Times New Roman"/>
              </a:rPr>
              <a:t>tháng/ngày/năm</a:t>
            </a:r>
            <a:endParaRPr/>
          </a:p>
          <a:p>
            <a:pPr indent="-246062" lvl="2" marL="1235075" rtl="0" algn="l">
              <a:lnSpc>
                <a:spcPct val="100000"/>
              </a:lnSpc>
              <a:spcBef>
                <a:spcPts val="950"/>
              </a:spcBef>
              <a:spcAft>
                <a:spcPts val="0"/>
              </a:spcAft>
              <a:buClr>
                <a:srgbClr val="74BA45"/>
              </a:buClr>
              <a:buSzPts val="1900"/>
              <a:buFont typeface="Arial"/>
              <a:buChar char="–"/>
            </a:pPr>
            <a:r>
              <a:rPr b="1" i="1" lang="en-US" sz="1900" u="none">
                <a:solidFill>
                  <a:schemeClr val="dk1"/>
                </a:solidFill>
                <a:latin typeface="Times New Roman"/>
                <a:ea typeface="Times New Roman"/>
                <a:cs typeface="Times New Roman"/>
                <a:sym typeface="Times New Roman"/>
              </a:rPr>
              <a:t>Chú ý:</a:t>
            </a:r>
            <a:r>
              <a:rPr b="0" i="0" lang="en-US" sz="1900" u="none">
                <a:solidFill>
                  <a:schemeClr val="dk1"/>
                </a:solidFill>
                <a:latin typeface="Times New Roman"/>
                <a:ea typeface="Times New Roman"/>
                <a:cs typeface="Times New Roman"/>
                <a:sym typeface="Times New Roman"/>
              </a:rPr>
              <a:t> phải nhập giá trị ngày tháng theo đúng quy định được đặt trong mục </a:t>
            </a:r>
            <a:r>
              <a:rPr b="1" i="0" lang="en-US" sz="1900" u="none">
                <a:solidFill>
                  <a:schemeClr val="dk1"/>
                </a:solidFill>
                <a:latin typeface="Times New Roman"/>
                <a:ea typeface="Times New Roman"/>
                <a:cs typeface="Times New Roman"/>
                <a:sym typeface="Times New Roman"/>
              </a:rPr>
              <a:t>Regional Settings</a:t>
            </a:r>
            <a:endParaRPr b="0" i="0" sz="1900" u="none">
              <a:solidFill>
                <a:schemeClr val="dk1"/>
              </a:solidFill>
              <a:latin typeface="Times New Roman"/>
              <a:ea typeface="Times New Roman"/>
              <a:cs typeface="Times New Roman"/>
              <a:sym typeface="Times New Roman"/>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16" name="Google Shape;416;p5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Nhập dữ liệu</a:t>
            </a:r>
            <a:endParaRPr/>
          </a:p>
        </p:txBody>
      </p:sp>
      <p:sp>
        <p:nvSpPr>
          <p:cNvPr id="417" name="Google Shape;417;p5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Nhập dữ liệu kiểu văn bản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Mặc định được căn theo lề trái của ô</a:t>
            </a:r>
            <a:endParaRPr/>
          </a:p>
          <a:p>
            <a:pPr indent="-309562" lvl="1" marL="803275" rtl="0" algn="l">
              <a:lnSpc>
                <a:spcPct val="100000"/>
              </a:lnSpc>
              <a:spcBef>
                <a:spcPts val="175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a:t>
            </a:r>
            <a:r>
              <a:rPr b="0" i="0" lang="en-US" sz="3500" u="none">
                <a:solidFill>
                  <a:schemeClr val="dk1"/>
                </a:solidFill>
                <a:latin typeface="Times New Roman"/>
                <a:ea typeface="Times New Roman"/>
                <a:cs typeface="Times New Roman"/>
                <a:sym typeface="Times New Roman"/>
              </a:rPr>
              <a:t>10AA109”, “208 675”</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Sử dụng dấu nháy đơn “</a:t>
            </a:r>
            <a:r>
              <a:rPr b="1" i="0" lang="en-US" sz="2200" u="none">
                <a:solidFill>
                  <a:schemeClr val="dk1"/>
                </a:solidFill>
                <a:latin typeface="Times New Roman"/>
                <a:ea typeface="Times New Roman"/>
                <a:cs typeface="Times New Roman"/>
                <a:sym typeface="Times New Roman"/>
              </a:rPr>
              <a:t> ‘ </a:t>
            </a:r>
            <a:r>
              <a:rPr b="0" i="0" lang="en-US" sz="2200" u="none">
                <a:solidFill>
                  <a:schemeClr val="dk1"/>
                </a:solidFill>
                <a:latin typeface="Times New Roman"/>
                <a:ea typeface="Times New Roman"/>
                <a:cs typeface="Times New Roman"/>
                <a:sym typeface="Times New Roman"/>
              </a:rPr>
              <a:t>”, dấu nháy kép “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 để ép kiểu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Ví dụ: </a:t>
            </a:r>
            <a:r>
              <a:rPr b="1" i="0" lang="en-US" sz="1900" u="none">
                <a:solidFill>
                  <a:schemeClr val="dk1"/>
                </a:solidFill>
                <a:latin typeface="Times New Roman"/>
                <a:ea typeface="Times New Roman"/>
                <a:cs typeface="Times New Roman"/>
                <a:sym typeface="Times New Roman"/>
              </a:rPr>
              <a:t>‘232323</a:t>
            </a:r>
            <a:r>
              <a:rPr b="0" i="0" lang="en-US" sz="1900" u="none">
                <a:solidFill>
                  <a:schemeClr val="dk1"/>
                </a:solidFill>
                <a:latin typeface="Times New Roman"/>
                <a:ea typeface="Times New Roman"/>
                <a:cs typeface="Times New Roman"/>
                <a:sym typeface="Times New Roman"/>
              </a:rPr>
              <a:t> được hiểu là một xâu ký tự có nội dung </a:t>
            </a:r>
            <a:r>
              <a:rPr b="1" i="0" lang="en-US" sz="1900" u="none">
                <a:solidFill>
                  <a:schemeClr val="dk1"/>
                </a:solidFill>
                <a:latin typeface="Times New Roman"/>
                <a:ea typeface="Times New Roman"/>
                <a:cs typeface="Times New Roman"/>
                <a:sym typeface="Times New Roman"/>
              </a:rPr>
              <a:t>232323</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24" name="Google Shape;424;p5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25" name="Google Shape;425;p5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Sửa nội dung đã có trong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đúp chuột vào ô có dữ liệu muốn chỉnh sửa</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Di chuyển con trỏ chuột đến vị trí chỉnh sửa</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Thực hiện chỉnh sửa</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Ấn phím </a:t>
            </a:r>
            <a:r>
              <a:rPr b="1" i="0" lang="en-US" sz="2200" u="none">
                <a:solidFill>
                  <a:schemeClr val="dk1"/>
                </a:solidFill>
                <a:latin typeface="Times New Roman"/>
                <a:ea typeface="Times New Roman"/>
                <a:cs typeface="Times New Roman"/>
                <a:sym typeface="Times New Roman"/>
              </a:rPr>
              <a:t>Enter</a:t>
            </a:r>
            <a:r>
              <a:rPr b="0" i="0" lang="en-US" sz="2200" u="none">
                <a:solidFill>
                  <a:schemeClr val="dk1"/>
                </a:solidFill>
                <a:latin typeface="Times New Roman"/>
                <a:ea typeface="Times New Roman"/>
                <a:cs typeface="Times New Roman"/>
                <a:sym typeface="Times New Roman"/>
              </a:rPr>
              <a:t> để kết thúc chỉnh sửa</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32" name="Google Shape;432;p5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33" name="Google Shape;433;p5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thế nội dung đã tồn tại trong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ô có dữ liệu muốn thay thế</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nội dung mới cho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Ấn phím </a:t>
            </a:r>
            <a:r>
              <a:rPr b="1" i="0" lang="en-US" sz="2200" u="none">
                <a:solidFill>
                  <a:schemeClr val="dk1"/>
                </a:solidFill>
                <a:latin typeface="Times New Roman"/>
                <a:ea typeface="Times New Roman"/>
                <a:cs typeface="Times New Roman"/>
                <a:sym typeface="Times New Roman"/>
              </a:rPr>
              <a:t>Enter</a:t>
            </a:r>
            <a:r>
              <a:rPr b="0" i="0" lang="en-US" sz="2200" u="none">
                <a:solidFill>
                  <a:schemeClr val="dk1"/>
                </a:solidFill>
                <a:latin typeface="Times New Roman"/>
                <a:ea typeface="Times New Roman"/>
                <a:cs typeface="Times New Roman"/>
                <a:sym typeface="Times New Roman"/>
              </a:rPr>
              <a:t> để kết thúc</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40" name="Google Shape;440;p5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41" name="Google Shape;441;p5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Lệnh Undo và Redo</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Undo: quay trở lại kết quả đã có trước khi sửa đổi hoặc hành động – Ctrl + z</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Redo: thực hiện lại hành động đã bị hủy bỏ bởi lệnh Undo – Ctrl + y</a:t>
            </a:r>
            <a:endParaRPr/>
          </a:p>
        </p:txBody>
      </p:sp>
      <p:sp>
        <p:nvSpPr>
          <p:cNvPr id="442" name="Google Shape;442;p55"/>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443" name="Google Shape;443;p55"/>
          <p:cNvPicPr preferRelativeResize="0"/>
          <p:nvPr/>
        </p:nvPicPr>
        <p:blipFill rotWithShape="1">
          <a:blip r:embed="rId3">
            <a:alphaModFix/>
          </a:blip>
          <a:srcRect b="0" l="0" r="0" t="0"/>
          <a:stretch/>
        </p:blipFill>
        <p:spPr>
          <a:xfrm>
            <a:off x="6961187" y="2362200"/>
            <a:ext cx="608012" cy="430212"/>
          </a:xfrm>
          <a:prstGeom prst="rect">
            <a:avLst/>
          </a:prstGeom>
          <a:noFill/>
          <a:ln>
            <a:noFill/>
          </a:ln>
        </p:spPr>
      </p:pic>
      <p:sp>
        <p:nvSpPr>
          <p:cNvPr id="444" name="Google Shape;444;p55"/>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445" name="Google Shape;445;p55"/>
          <p:cNvPicPr preferRelativeResize="0"/>
          <p:nvPr/>
        </p:nvPicPr>
        <p:blipFill rotWithShape="1">
          <a:blip r:embed="rId4">
            <a:alphaModFix/>
          </a:blip>
          <a:srcRect b="0" l="0" r="0" t="0"/>
          <a:stretch/>
        </p:blipFill>
        <p:spPr>
          <a:xfrm>
            <a:off x="6003925" y="3430587"/>
            <a:ext cx="608012" cy="431800"/>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52" name="Google Shape;452;p5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53" name="Google Shape;453;p5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nhắp chuột vào ô muốn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vùng ô liền nhau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chuột vào ô trái trên cùng của vùng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Giữa phím Shift và nhắp chuột vào ô phải dưới dùng của vùng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Thả phím Shift để kết thúc việc chọn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Có thể sử dụng chuột để thay cho các thao tác ở trên</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
        <p:nvSpPr>
          <p:cNvPr id="454" name="Google Shape;454;p56"/>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55" name="Google Shape;455;p56"/>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62" name="Google Shape;462;p5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63" name="Google Shape;463;p5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vùng ô rời rạc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một ô hoặc 1 vùng ô liên tục hình chữ nhật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Giữ phím </a:t>
            </a:r>
            <a:r>
              <a:rPr b="1" i="0" lang="en-US" sz="1900" u="none">
                <a:solidFill>
                  <a:schemeClr val="dk1"/>
                </a:solidFill>
                <a:latin typeface="Times New Roman"/>
                <a:ea typeface="Times New Roman"/>
                <a:cs typeface="Times New Roman"/>
                <a:sym typeface="Times New Roman"/>
              </a:rPr>
              <a:t>Ctrl</a:t>
            </a:r>
            <a:r>
              <a:rPr b="0" i="0" lang="en-US" sz="1900" u="none">
                <a:solidFill>
                  <a:schemeClr val="dk1"/>
                </a:solidFill>
                <a:latin typeface="Times New Roman"/>
                <a:ea typeface="Times New Roman"/>
                <a:cs typeface="Times New Roman"/>
                <a:sym typeface="Times New Roman"/>
              </a:rPr>
              <a:t> trong khi chọn các ô hoặc các vùng ô tiếp theo</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Thả phím </a:t>
            </a:r>
            <a:r>
              <a:rPr b="1" i="0" lang="en-US" sz="1900" u="none">
                <a:solidFill>
                  <a:schemeClr val="dk1"/>
                </a:solidFill>
                <a:latin typeface="Times New Roman"/>
                <a:ea typeface="Times New Roman"/>
                <a:cs typeface="Times New Roman"/>
                <a:sym typeface="Times New Roman"/>
              </a:rPr>
              <a:t>Ctrl</a:t>
            </a:r>
            <a:r>
              <a:rPr b="0" i="0" lang="en-US" sz="1900" u="none">
                <a:solidFill>
                  <a:schemeClr val="dk1"/>
                </a:solidFill>
                <a:latin typeface="Times New Roman"/>
                <a:ea typeface="Times New Roman"/>
                <a:cs typeface="Times New Roman"/>
                <a:sym typeface="Times New Roman"/>
              </a:rPr>
              <a:t> để kết thúc việc chọn</a:t>
            </a:r>
            <a:endParaRPr/>
          </a:p>
        </p:txBody>
      </p:sp>
      <p:sp>
        <p:nvSpPr>
          <p:cNvPr id="464" name="Google Shape;464;p57"/>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65" name="Google Shape;465;p57"/>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22" name="Google Shape;122;p22"/>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
        <p:nvSpPr>
          <p:cNvPr id="123" name="Google Shape;123;p22"/>
          <p:cNvSpPr txBox="1"/>
          <p:nvPr>
            <p:ph idx="1" type="body"/>
          </p:nvPr>
        </p:nvSpPr>
        <p:spPr>
          <a:xfrm>
            <a:off x="434975" y="1143000"/>
            <a:ext cx="9396412" cy="5170487"/>
          </a:xfrm>
          <a:prstGeom prst="rect">
            <a:avLst/>
          </a:prstGeom>
          <a:noFill/>
          <a:ln>
            <a:noFill/>
          </a:ln>
        </p:spPr>
        <p:txBody>
          <a:bodyPr anchorCtr="0" anchor="t" bIns="49375" lIns="98750" spcFirstLastPara="1" rIns="98750" wrap="square" tIns="49375">
            <a:noAutofit/>
          </a:bodyPr>
          <a:lstStyle/>
          <a:p>
            <a:pPr indent="-371475" lvl="0" marL="371475" rtl="0" algn="just">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Khởi động MS-Excel </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Tạo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mới theo mẫu mặc định</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Mở một tệp đã ghi trên ổ đĩa </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lưu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v</a:t>
            </a:r>
            <a:r>
              <a:rPr b="0" i="0" lang="en-US" sz="2600" u="none">
                <a:solidFill>
                  <a:schemeClr val="dk1"/>
                </a:solidFill>
                <a:latin typeface="Arial"/>
                <a:ea typeface="Arial"/>
                <a:cs typeface="Arial"/>
                <a:sym typeface="Arial"/>
              </a:rPr>
              <a:t>à</a:t>
            </a:r>
            <a:r>
              <a:rPr b="0" i="0" lang="en-US" sz="2600" u="none">
                <a:solidFill>
                  <a:schemeClr val="dk1"/>
                </a:solidFill>
                <a:latin typeface="Times New Roman"/>
                <a:ea typeface="Times New Roman"/>
                <a:cs typeface="Times New Roman"/>
                <a:sym typeface="Times New Roman"/>
              </a:rPr>
              <a:t>o ổ đĩa</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lưu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dưới một tên kh</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Ghi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theo kiểu tệp tin kh</a:t>
            </a:r>
            <a:r>
              <a:rPr b="0" i="0" lang="en-US" sz="2600" u="none">
                <a:solidFill>
                  <a:schemeClr val="dk1"/>
                </a:solidFill>
                <a:latin typeface="Arial"/>
                <a:ea typeface="Arial"/>
                <a:cs typeface="Arial"/>
                <a:sym typeface="Arial"/>
              </a:rPr>
              <a:t>á</a:t>
            </a:r>
            <a:r>
              <a:rPr b="0" i="0" lang="en-US" sz="2600" u="none">
                <a:solidFill>
                  <a:schemeClr val="dk1"/>
                </a:solidFill>
                <a:latin typeface="Times New Roman"/>
                <a:ea typeface="Times New Roman"/>
                <a:cs typeface="Times New Roman"/>
                <a:sym typeface="Times New Roman"/>
              </a:rPr>
              <a:t>c</a:t>
            </a:r>
            <a:endParaRPr/>
          </a:p>
          <a:p>
            <a:pPr indent="-371475" lvl="0" marL="371475" rtl="0" algn="just">
              <a:lnSpc>
                <a:spcPct val="9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a:t>
            </a:r>
            <a:r>
              <a:rPr b="0" i="0" lang="en-US" sz="2600" u="none">
                <a:solidFill>
                  <a:schemeClr val="dk1"/>
                </a:solidFill>
                <a:latin typeface="Arial"/>
                <a:ea typeface="Arial"/>
                <a:cs typeface="Arial"/>
                <a:sym typeface="Arial"/>
              </a:rPr>
              <a:t>ó</a:t>
            </a:r>
            <a:r>
              <a:rPr b="0" i="0" lang="en-US" sz="2600" u="none">
                <a:solidFill>
                  <a:schemeClr val="dk1"/>
                </a:solidFill>
                <a:latin typeface="Times New Roman"/>
                <a:ea typeface="Times New Roman"/>
                <a:cs typeface="Times New Roman"/>
                <a:sym typeface="Times New Roman"/>
              </a:rPr>
              <a:t>ng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đ</a:t>
            </a:r>
            <a:r>
              <a:rPr b="0" i="0" lang="en-US" sz="2600" u="none">
                <a:solidFill>
                  <a:schemeClr val="dk1"/>
                </a:solidFill>
                <a:latin typeface="Arial"/>
                <a:ea typeface="Arial"/>
                <a:cs typeface="Arial"/>
                <a:sym typeface="Arial"/>
              </a:rPr>
              <a:t>ó</a:t>
            </a:r>
            <a:r>
              <a:rPr b="0" i="0" lang="en-US" sz="2600" u="none">
                <a:solidFill>
                  <a:schemeClr val="dk1"/>
                </a:solidFill>
                <a:latin typeface="Times New Roman"/>
                <a:ea typeface="Times New Roman"/>
                <a:cs typeface="Times New Roman"/>
                <a:sym typeface="Times New Roman"/>
              </a:rPr>
              <a:t>ng chương tr</a:t>
            </a:r>
            <a:r>
              <a:rPr b="0" i="0" lang="en-US" sz="2600" u="none">
                <a:solidFill>
                  <a:schemeClr val="dk1"/>
                </a:solidFill>
                <a:latin typeface="Arial"/>
                <a:ea typeface="Arial"/>
                <a:cs typeface="Arial"/>
                <a:sym typeface="Arial"/>
              </a:rPr>
              <a:t>ì</a:t>
            </a:r>
            <a:r>
              <a:rPr b="0" i="0" lang="en-US" sz="2600" u="none">
                <a:solidFill>
                  <a:schemeClr val="dk1"/>
                </a:solidFill>
                <a:latin typeface="Times New Roman"/>
                <a:ea typeface="Times New Roman"/>
                <a:cs typeface="Times New Roman"/>
                <a:sym typeface="Times New Roman"/>
              </a:rPr>
              <a:t>nh MS-Excel</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72" name="Google Shape;472;p5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73" name="Google Shape;473;p5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một cột: nhắp chuột vào tên cột có trên trường viền ngang – A, B,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dãy cột kề nhau: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chuột vào tên cột đầu tiên bên trái hoặc bên phải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Giữa phím </a:t>
            </a:r>
            <a:r>
              <a:rPr b="1" i="0" lang="en-US" sz="1900" u="none">
                <a:solidFill>
                  <a:schemeClr val="dk1"/>
                </a:solidFill>
                <a:latin typeface="Times New Roman"/>
                <a:ea typeface="Times New Roman"/>
                <a:cs typeface="Times New Roman"/>
                <a:sym typeface="Times New Roman"/>
              </a:rPr>
              <a:t>Shift</a:t>
            </a:r>
            <a:r>
              <a:rPr b="0" i="0" lang="en-US" sz="1900" u="none">
                <a:solidFill>
                  <a:schemeClr val="dk1"/>
                </a:solidFill>
                <a:latin typeface="Times New Roman"/>
                <a:ea typeface="Times New Roman"/>
                <a:cs typeface="Times New Roman"/>
                <a:sym typeface="Times New Roman"/>
              </a:rPr>
              <a:t> và nhắp vào tên cột cuối cùng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Thả phím </a:t>
            </a:r>
            <a:r>
              <a:rPr b="1" i="0" lang="en-US" sz="1900" u="none">
                <a:solidFill>
                  <a:schemeClr val="dk1"/>
                </a:solidFill>
                <a:latin typeface="Times New Roman"/>
                <a:ea typeface="Times New Roman"/>
                <a:cs typeface="Times New Roman"/>
                <a:sym typeface="Times New Roman"/>
              </a:rPr>
              <a:t>Shift</a:t>
            </a:r>
            <a:endParaRPr/>
          </a:p>
        </p:txBody>
      </p:sp>
      <p:sp>
        <p:nvSpPr>
          <p:cNvPr id="474" name="Google Shape;474;p58"/>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75" name="Google Shape;475;p58"/>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82" name="Google Shape;482;p5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83" name="Google Shape;483;p5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dãy cột rời rạc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cột hoặc dãy cột liền nhau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Giữ phím </a:t>
            </a:r>
            <a:r>
              <a:rPr b="1" i="0" lang="en-US" sz="1900" u="none">
                <a:solidFill>
                  <a:schemeClr val="dk1"/>
                </a:solidFill>
                <a:latin typeface="Times New Roman"/>
                <a:ea typeface="Times New Roman"/>
                <a:cs typeface="Times New Roman"/>
                <a:sym typeface="Times New Roman"/>
              </a:rPr>
              <a:t>Ctrl</a:t>
            </a:r>
            <a:r>
              <a:rPr b="0" i="0" lang="en-US" sz="1900" u="none">
                <a:solidFill>
                  <a:schemeClr val="dk1"/>
                </a:solidFill>
                <a:latin typeface="Times New Roman"/>
                <a:ea typeface="Times New Roman"/>
                <a:cs typeface="Times New Roman"/>
                <a:sym typeface="Times New Roman"/>
              </a:rPr>
              <a:t> trong khi chọn cột hoặc dãy cột tiếp theo</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Thả phím </a:t>
            </a:r>
            <a:r>
              <a:rPr b="1" i="0" lang="en-US" sz="1900" u="none">
                <a:solidFill>
                  <a:schemeClr val="dk1"/>
                </a:solidFill>
                <a:latin typeface="Times New Roman"/>
                <a:ea typeface="Times New Roman"/>
                <a:cs typeface="Times New Roman"/>
                <a:sym typeface="Times New Roman"/>
              </a:rPr>
              <a:t>Ctrl</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Thực hiện các thao tác tương tự để chọn hàng</a:t>
            </a:r>
            <a:endParaRPr/>
          </a:p>
        </p:txBody>
      </p:sp>
      <p:sp>
        <p:nvSpPr>
          <p:cNvPr id="484" name="Google Shape;484;p59"/>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85" name="Google Shape;485;p59"/>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492" name="Google Shape;492;p6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493" name="Google Shape;493;p6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toàn bộ bảng tính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vào ô giao nhau của đường viền ngang và đường viền dọc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Hoặc ấn tổ hợp phím </a:t>
            </a:r>
            <a:r>
              <a:rPr b="1" i="0" lang="en-US" sz="1900" u="none">
                <a:solidFill>
                  <a:schemeClr val="dk1"/>
                </a:solidFill>
                <a:latin typeface="Times New Roman"/>
                <a:ea typeface="Times New Roman"/>
                <a:cs typeface="Times New Roman"/>
                <a:sym typeface="Times New Roman"/>
              </a:rPr>
              <a:t>Ctrl + A</a:t>
            </a:r>
            <a:endParaRPr/>
          </a:p>
        </p:txBody>
      </p:sp>
      <p:sp>
        <p:nvSpPr>
          <p:cNvPr id="494" name="Google Shape;494;p60"/>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95" name="Google Shape;495;p60"/>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496" name="Google Shape;496;p60"/>
          <p:cNvSpPr txBox="1"/>
          <p:nvPr/>
        </p:nvSpPr>
        <p:spPr>
          <a:xfrm>
            <a:off x="3997325" y="3071812"/>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497" name="Google Shape;497;p60"/>
          <p:cNvPicPr preferRelativeResize="0"/>
          <p:nvPr/>
        </p:nvPicPr>
        <p:blipFill rotWithShape="1">
          <a:blip r:embed="rId3">
            <a:alphaModFix/>
          </a:blip>
          <a:srcRect b="0" l="0" r="0" t="0"/>
          <a:stretch/>
        </p:blipFill>
        <p:spPr>
          <a:xfrm>
            <a:off x="2957512" y="4268787"/>
            <a:ext cx="4960937" cy="1581150"/>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04" name="Google Shape;504;p6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Biên tập dữ liệu</a:t>
            </a:r>
            <a:endParaRPr/>
          </a:p>
        </p:txBody>
      </p:sp>
      <p:sp>
        <p:nvSpPr>
          <p:cNvPr id="505" name="Google Shape;505;p6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Hủy chọn</a:t>
            </a:r>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Nhắp chuột vào một ô bất kỳ trên bảng tính</a:t>
            </a:r>
            <a:endParaRPr/>
          </a:p>
        </p:txBody>
      </p:sp>
      <p:sp>
        <p:nvSpPr>
          <p:cNvPr id="506" name="Google Shape;506;p61"/>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07" name="Google Shape;507;p61"/>
          <p:cNvSpPr txBox="1"/>
          <p:nvPr/>
        </p:nvSpPr>
        <p:spPr>
          <a:xfrm>
            <a:off x="5078412" y="332898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08" name="Google Shape;508;p61"/>
          <p:cNvSpPr txBox="1"/>
          <p:nvPr/>
        </p:nvSpPr>
        <p:spPr>
          <a:xfrm>
            <a:off x="3997325" y="3071812"/>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15" name="Google Shape;515;p6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Công cụ điền nội dung tự động</a:t>
            </a:r>
            <a:endParaRPr/>
          </a:p>
        </p:txBody>
      </p:sp>
      <p:sp>
        <p:nvSpPr>
          <p:cNvPr id="516" name="Google Shape;516;p62"/>
          <p:cNvSpPr txBox="1"/>
          <p:nvPr>
            <p:ph idx="1" type="body"/>
          </p:nvPr>
        </p:nvSpPr>
        <p:spPr>
          <a:xfrm>
            <a:off x="434975" y="1066800"/>
            <a:ext cx="9396412" cy="51704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Điền tự động số thứ tự</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số đầu tiên vào ô đầu tiên của vùng muốn điền số tự động, ví dụ: nhập vào ô A1 số 1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giữ phím Ctrl</a:t>
            </a:r>
            <a:endParaRPr/>
          </a:p>
          <a:p>
            <a:pPr indent="-309562" lvl="1" marL="803275" rtl="0" algn="l">
              <a:lnSpc>
                <a:spcPct val="100000"/>
              </a:lnSpc>
              <a:spcBef>
                <a:spcPts val="13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Chuyển con trỏ chuột vào hình vuông nhỏ ở góc phải dưới của ô, con trỏ chuyển thành hình dấu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”cộng có mũ “</a:t>
            </a:r>
            <a:r>
              <a:rPr b="0" i="0" lang="en-US" sz="26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và kéo chuột theo chiều dọc, ngang như mong muốn</a:t>
            </a:r>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23" name="Google Shape;523;p6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Công cụ điền nội dung tự động</a:t>
            </a:r>
            <a:endParaRPr/>
          </a:p>
        </p:txBody>
      </p:sp>
      <p:sp>
        <p:nvSpPr>
          <p:cNvPr id="524" name="Google Shape;524;p6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Điền tự động theo chuỗi dữ liệu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2 chuỗi cho 2 ô đầu tiên theo quy luật, ví dụ: 05TC0001, 05TC0002</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2 ô vừa nhập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Đưa con trỏ chuột vào hình vuông ở góc phải dưới của vùng vừa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vào kéo chuột theo chiều dọc, ngang như mong muốn</a:t>
            </a:r>
            <a:endParaRPr/>
          </a:p>
          <a:p>
            <a:pPr indent="-211772" lvl="1" marL="803275" rtl="0" algn="l">
              <a:lnSpc>
                <a:spcPct val="100000"/>
              </a:lnSpc>
              <a:spcBef>
                <a:spcPts val="1100"/>
              </a:spcBef>
              <a:spcAft>
                <a:spcPts val="0"/>
              </a:spcAft>
              <a:buClr>
                <a:srgbClr val="FAA61A"/>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31" name="Google Shape;531;p6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Công cụ điền nội dung tự động</a:t>
            </a:r>
            <a:endParaRPr/>
          </a:p>
        </p:txBody>
      </p:sp>
      <p:sp>
        <p:nvSpPr>
          <p:cNvPr id="532" name="Google Shape;532;p6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Điền tự động theo cấp số cộng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giá trị cho 2 ô đầu tiên theo quy luật cấp số cộng, ví dụ: 1, 4</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2 ô vừa nhập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Đưa con trỏ chuột vào hình vuông ở góc phải dưới của vùng vừa chọn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vào kéo chuột theo chiều dọc, ngang như mong muốn</a:t>
            </a:r>
            <a:endParaRPr/>
          </a:p>
          <a:p>
            <a:pPr indent="-211772" lvl="1" marL="803275" rtl="0" algn="l">
              <a:lnSpc>
                <a:spcPct val="100000"/>
              </a:lnSpc>
              <a:spcBef>
                <a:spcPts val="1100"/>
              </a:spcBef>
              <a:spcAft>
                <a:spcPts val="0"/>
              </a:spcAft>
              <a:buClr>
                <a:srgbClr val="FAA61A"/>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39" name="Google Shape;539;p6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000"/>
              <a:buFont typeface="Arial"/>
              <a:buNone/>
            </a:pPr>
            <a:r>
              <a:rPr b="1" i="0" lang="en-US" sz="3000" u="none">
                <a:solidFill>
                  <a:schemeClr val="lt1"/>
                </a:solidFill>
                <a:latin typeface="Arial"/>
                <a:ea typeface="Arial"/>
                <a:cs typeface="Arial"/>
                <a:sym typeface="Arial"/>
              </a:rPr>
              <a:t>Công cụ điền nội dung tự động</a:t>
            </a:r>
            <a:endParaRPr/>
          </a:p>
        </p:txBody>
      </p:sp>
      <p:sp>
        <p:nvSpPr>
          <p:cNvPr id="540" name="Google Shape;540;p6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Điền tự động theo cấp số nhân</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giá trị cho 2 ô đầu tiên theo quy luật cấp số nhân, ví dụ: 1, 4</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2 ô vừa nhập</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Đưa con trỏ chuột vào hình vuông ở góc phải dưới của vùng vừa chọn</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phải chuột vào kéo chuột theo chiều dọc, ngang như mong muốn</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Đến ô cuối cùng nhả chuột phải</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a:t>
            </a:r>
            <a:r>
              <a:rPr b="1" i="0" lang="en-US" sz="2200" u="none">
                <a:solidFill>
                  <a:schemeClr val="dk1"/>
                </a:solidFill>
                <a:latin typeface="Times New Roman"/>
                <a:ea typeface="Times New Roman"/>
                <a:cs typeface="Times New Roman"/>
                <a:sym typeface="Times New Roman"/>
              </a:rPr>
              <a:t>Growth Trend</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47" name="Google Shape;547;p6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đối tượng hay dùng</a:t>
            </a:r>
            <a:endParaRPr/>
          </a:p>
        </p:txBody>
      </p:sp>
      <p:sp>
        <p:nvSpPr>
          <p:cNvPr id="548" name="Google Shape;548;p66"/>
          <p:cNvSpPr txBox="1"/>
          <p:nvPr/>
        </p:nvSpPr>
        <p:spPr>
          <a:xfrm>
            <a:off x="510063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49" name="Google Shape;549;p66"/>
          <p:cNvSpPr txBox="1"/>
          <p:nvPr/>
        </p:nvSpPr>
        <p:spPr>
          <a:xfrm>
            <a:off x="51069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50" name="Google Shape;550;p66"/>
          <p:cNvPicPr preferRelativeResize="0"/>
          <p:nvPr/>
        </p:nvPicPr>
        <p:blipFill rotWithShape="1">
          <a:blip r:embed="rId3">
            <a:alphaModFix/>
          </a:blip>
          <a:srcRect b="0" l="0" r="0" t="0"/>
          <a:stretch/>
        </p:blipFill>
        <p:spPr>
          <a:xfrm>
            <a:off x="1479550" y="2717800"/>
            <a:ext cx="641350" cy="542925"/>
          </a:xfrm>
          <a:prstGeom prst="rect">
            <a:avLst/>
          </a:prstGeom>
          <a:noFill/>
          <a:ln>
            <a:noFill/>
          </a:ln>
        </p:spPr>
      </p:pic>
      <p:sp>
        <p:nvSpPr>
          <p:cNvPr id="551" name="Google Shape;551;p66"/>
          <p:cNvSpPr txBox="1"/>
          <p:nvPr/>
        </p:nvSpPr>
        <p:spPr>
          <a:xfrm>
            <a:off x="5073650"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52" name="Google Shape;552;p66"/>
          <p:cNvSpPr txBox="1"/>
          <p:nvPr/>
        </p:nvSpPr>
        <p:spPr>
          <a:xfrm>
            <a:off x="4502150" y="2876550"/>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53" name="Google Shape;553;p66"/>
          <p:cNvPicPr preferRelativeResize="0"/>
          <p:nvPr/>
        </p:nvPicPr>
        <p:blipFill rotWithShape="1">
          <a:blip r:embed="rId4">
            <a:alphaModFix/>
          </a:blip>
          <a:srcRect b="0" l="0" r="0" t="0"/>
          <a:stretch/>
        </p:blipFill>
        <p:spPr>
          <a:xfrm>
            <a:off x="1479550" y="3582987"/>
            <a:ext cx="3392487" cy="2611437"/>
          </a:xfrm>
          <a:prstGeom prst="rect">
            <a:avLst/>
          </a:prstGeom>
          <a:noFill/>
          <a:ln>
            <a:noFill/>
          </a:ln>
        </p:spPr>
      </p:pic>
      <p:sp>
        <p:nvSpPr>
          <p:cNvPr id="554" name="Google Shape;554;p66"/>
          <p:cNvSpPr txBox="1"/>
          <p:nvPr/>
        </p:nvSpPr>
        <p:spPr>
          <a:xfrm>
            <a:off x="4349750" y="23907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descr="Image6" id="555" name="Google Shape;555;p66"/>
          <p:cNvPicPr preferRelativeResize="0"/>
          <p:nvPr/>
        </p:nvPicPr>
        <p:blipFill rotWithShape="1">
          <a:blip r:embed="rId5">
            <a:alphaModFix/>
          </a:blip>
          <a:srcRect b="0" l="0" r="0" t="0"/>
          <a:stretch/>
        </p:blipFill>
        <p:spPr>
          <a:xfrm>
            <a:off x="6518275" y="2438400"/>
            <a:ext cx="3400425" cy="3887787"/>
          </a:xfrm>
          <a:prstGeom prst="rect">
            <a:avLst/>
          </a:prstGeom>
          <a:noFill/>
          <a:ln>
            <a:noFill/>
          </a:ln>
        </p:spPr>
      </p:pic>
      <p:sp>
        <p:nvSpPr>
          <p:cNvPr id="556" name="Google Shape;556;p66"/>
          <p:cNvSpPr txBox="1"/>
          <p:nvPr/>
        </p:nvSpPr>
        <p:spPr>
          <a:xfrm>
            <a:off x="5089525"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57" name="Google Shape;557;p66"/>
          <p:cNvPicPr preferRelativeResize="0"/>
          <p:nvPr/>
        </p:nvPicPr>
        <p:blipFill rotWithShape="1">
          <a:blip r:embed="rId6">
            <a:alphaModFix/>
          </a:blip>
          <a:srcRect b="0" l="0" r="0" t="0"/>
          <a:stretch/>
        </p:blipFill>
        <p:spPr>
          <a:xfrm>
            <a:off x="3219450" y="2682875"/>
            <a:ext cx="739775" cy="593725"/>
          </a:xfrm>
          <a:prstGeom prst="rect">
            <a:avLst/>
          </a:prstGeom>
          <a:noFill/>
          <a:ln>
            <a:noFill/>
          </a:ln>
        </p:spPr>
      </p:pic>
      <p:sp>
        <p:nvSpPr>
          <p:cNvPr id="558" name="Google Shape;558;p66"/>
          <p:cNvSpPr txBox="1"/>
          <p:nvPr/>
        </p:nvSpPr>
        <p:spPr>
          <a:xfrm>
            <a:off x="5089525"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59" name="Google Shape;559;p66"/>
          <p:cNvPicPr preferRelativeResize="0"/>
          <p:nvPr/>
        </p:nvPicPr>
        <p:blipFill rotWithShape="1">
          <a:blip r:embed="rId7">
            <a:alphaModFix/>
          </a:blip>
          <a:srcRect b="0" l="0" r="0" t="0"/>
          <a:stretch/>
        </p:blipFill>
        <p:spPr>
          <a:xfrm>
            <a:off x="4992687" y="2667000"/>
            <a:ext cx="738187" cy="593725"/>
          </a:xfrm>
          <a:prstGeom prst="rect">
            <a:avLst/>
          </a:prstGeom>
          <a:noFill/>
          <a:ln>
            <a:noFill/>
          </a:ln>
        </p:spPr>
      </p:pic>
      <p:sp>
        <p:nvSpPr>
          <p:cNvPr id="560" name="Google Shape;560;p6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Sao chép, di chuyển, xóa, chèn các ô</a:t>
            </a:r>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67" name="Google Shape;567;p6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Sao chép, di chuyển, xóa, chèn các ô</a:t>
            </a:r>
            <a:endParaRPr/>
          </a:p>
        </p:txBody>
      </p:sp>
      <p:sp>
        <p:nvSpPr>
          <p:cNvPr id="568" name="Google Shape;568;p6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Sao chép các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ô muốn sao chép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nút </a:t>
            </a:r>
            <a:r>
              <a:rPr b="1" i="0" lang="en-US" sz="2200" u="none">
                <a:solidFill>
                  <a:schemeClr val="dk1"/>
                </a:solidFill>
                <a:latin typeface="Times New Roman"/>
                <a:ea typeface="Times New Roman"/>
                <a:cs typeface="Times New Roman"/>
                <a:sym typeface="Times New Roman"/>
              </a:rPr>
              <a:t>Copy</a:t>
            </a:r>
            <a:r>
              <a:rPr b="0" i="0" lang="en-US" sz="2200" u="none">
                <a:solidFill>
                  <a:schemeClr val="dk1"/>
                </a:solidFill>
                <a:latin typeface="Times New Roman"/>
                <a:ea typeface="Times New Roman"/>
                <a:cs typeface="Times New Roman"/>
                <a:sym typeface="Times New Roman"/>
              </a:rPr>
              <a:t> hoặc bấm tổ hợp phím </a:t>
            </a:r>
            <a:r>
              <a:rPr b="1" i="0" lang="en-US" sz="2200" u="none">
                <a:solidFill>
                  <a:schemeClr val="dk1"/>
                </a:solidFill>
                <a:latin typeface="Times New Roman"/>
                <a:ea typeface="Times New Roman"/>
                <a:cs typeface="Times New Roman"/>
                <a:sym typeface="Times New Roman"/>
              </a:rPr>
              <a:t>Ctrl+C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Chuyển con trỏ ô đến ô trái trên của vùng định sao chép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Paste</a:t>
            </a:r>
            <a:r>
              <a:rPr b="0" i="0" lang="en-US" sz="2200" u="none">
                <a:solidFill>
                  <a:schemeClr val="dk1"/>
                </a:solidFill>
                <a:latin typeface="Times New Roman"/>
                <a:ea typeface="Times New Roman"/>
                <a:cs typeface="Times New Roman"/>
                <a:sym typeface="Times New Roman"/>
              </a:rPr>
              <a:t> hoặc bấm tổ hợp phím </a:t>
            </a:r>
            <a:r>
              <a:rPr b="1" i="0" lang="en-US" sz="2200" u="none">
                <a:solidFill>
                  <a:schemeClr val="dk1"/>
                </a:solidFill>
                <a:latin typeface="Times New Roman"/>
                <a:ea typeface="Times New Roman"/>
                <a:cs typeface="Times New Roman"/>
                <a:sym typeface="Times New Roman"/>
              </a:rPr>
              <a:t>Ctrl+V</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Thực hiện tương tự khi sao chép các ô sang trang bảng tính khác</a:t>
            </a:r>
            <a:endParaRPr/>
          </a:p>
        </p:txBody>
      </p:sp>
      <p:sp>
        <p:nvSpPr>
          <p:cNvPr id="569" name="Google Shape;569;p67"/>
          <p:cNvSpPr txBox="1"/>
          <p:nvPr/>
        </p:nvSpPr>
        <p:spPr>
          <a:xfrm>
            <a:off x="510063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70" name="Google Shape;570;p67"/>
          <p:cNvSpPr txBox="1"/>
          <p:nvPr/>
        </p:nvSpPr>
        <p:spPr>
          <a:xfrm>
            <a:off x="51069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71" name="Google Shape;571;p67"/>
          <p:cNvSpPr txBox="1"/>
          <p:nvPr/>
        </p:nvSpPr>
        <p:spPr>
          <a:xfrm>
            <a:off x="5073650"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72" name="Google Shape;572;p67"/>
          <p:cNvSpPr txBox="1"/>
          <p:nvPr/>
        </p:nvSpPr>
        <p:spPr>
          <a:xfrm>
            <a:off x="4502150" y="2876550"/>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73" name="Google Shape;573;p67"/>
          <p:cNvSpPr txBox="1"/>
          <p:nvPr/>
        </p:nvSpPr>
        <p:spPr>
          <a:xfrm>
            <a:off x="4349750" y="23907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0" name="Google Shape;130;p2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just">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Khởi động MS-Excel</a:t>
            </a:r>
            <a:endParaRPr/>
          </a:p>
          <a:p>
            <a:pPr indent="-309562" lvl="1" marL="803275" rtl="0" algn="just">
              <a:lnSpc>
                <a:spcPct val="100000"/>
              </a:lnSpc>
              <a:spcBef>
                <a:spcPts val="13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Nhắp chuột vào nút  </a:t>
            </a:r>
            <a:r>
              <a:rPr b="1" i="0" lang="en-US" sz="2600" u="none">
                <a:solidFill>
                  <a:schemeClr val="dk1"/>
                </a:solidFill>
                <a:latin typeface="Times New Roman"/>
                <a:ea typeface="Times New Roman"/>
                <a:cs typeface="Times New Roman"/>
                <a:sym typeface="Times New Roman"/>
              </a:rPr>
              <a:t>Start 🡪 Programs 🡪 Microsoft Excel</a:t>
            </a:r>
            <a:endParaRPr/>
          </a:p>
          <a:p>
            <a:pPr indent="-309562" lvl="1" marL="803275" rtl="0" algn="just">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Cách 2: Nhắp đúp chuột vào biểu tượng Microsoft Excel có trên màn hình Desktop</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131" name="Google Shape;131;p23"/>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80" name="Google Shape;580;p6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Di chuyển các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ô muốn di chuyển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nút </a:t>
            </a:r>
            <a:r>
              <a:rPr b="1" i="0" lang="en-US" sz="2200" u="none">
                <a:solidFill>
                  <a:schemeClr val="dk1"/>
                </a:solidFill>
                <a:latin typeface="Times New Roman"/>
                <a:ea typeface="Times New Roman"/>
                <a:cs typeface="Times New Roman"/>
                <a:sym typeface="Times New Roman"/>
              </a:rPr>
              <a:t>Cut</a:t>
            </a:r>
            <a:r>
              <a:rPr b="0" i="0" lang="en-US" sz="2200" u="none">
                <a:solidFill>
                  <a:schemeClr val="dk1"/>
                </a:solidFill>
                <a:latin typeface="Times New Roman"/>
                <a:ea typeface="Times New Roman"/>
                <a:cs typeface="Times New Roman"/>
                <a:sym typeface="Times New Roman"/>
              </a:rPr>
              <a:t> hoặc bấm tổ hợp phím </a:t>
            </a:r>
            <a:r>
              <a:rPr b="1" i="0" lang="en-US" sz="2200" u="none">
                <a:solidFill>
                  <a:schemeClr val="dk1"/>
                </a:solidFill>
                <a:latin typeface="Times New Roman"/>
                <a:ea typeface="Times New Roman"/>
                <a:cs typeface="Times New Roman"/>
                <a:sym typeface="Times New Roman"/>
              </a:rPr>
              <a:t>Ctrl+X</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Chuyển con trỏ ô đến ô trái trên của vùng định chuyển tới</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Paste</a:t>
            </a:r>
            <a:r>
              <a:rPr b="0" i="0" lang="en-US" sz="2200" u="none">
                <a:solidFill>
                  <a:schemeClr val="dk1"/>
                </a:solidFill>
                <a:latin typeface="Times New Roman"/>
                <a:ea typeface="Times New Roman"/>
                <a:cs typeface="Times New Roman"/>
                <a:sym typeface="Times New Roman"/>
              </a:rPr>
              <a:t> hoặc bấm tổ hợp phím </a:t>
            </a:r>
            <a:r>
              <a:rPr b="1" i="0" lang="en-US" sz="2200" u="none">
                <a:solidFill>
                  <a:schemeClr val="dk1"/>
                </a:solidFill>
                <a:latin typeface="Times New Roman"/>
                <a:ea typeface="Times New Roman"/>
                <a:cs typeface="Times New Roman"/>
                <a:sym typeface="Times New Roman"/>
              </a:rPr>
              <a:t>Ctrl+V</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Thực hiện tương tự khi chuyển các ô sang trang bảng tính khác</a:t>
            </a:r>
            <a:endParaRPr/>
          </a:p>
        </p:txBody>
      </p:sp>
      <p:sp>
        <p:nvSpPr>
          <p:cNvPr id="581" name="Google Shape;581;p68"/>
          <p:cNvSpPr txBox="1"/>
          <p:nvPr/>
        </p:nvSpPr>
        <p:spPr>
          <a:xfrm>
            <a:off x="510063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82" name="Google Shape;582;p68"/>
          <p:cNvSpPr txBox="1"/>
          <p:nvPr/>
        </p:nvSpPr>
        <p:spPr>
          <a:xfrm>
            <a:off x="51069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83" name="Google Shape;583;p68"/>
          <p:cNvSpPr txBox="1"/>
          <p:nvPr/>
        </p:nvSpPr>
        <p:spPr>
          <a:xfrm>
            <a:off x="5073650"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84" name="Google Shape;584;p68"/>
          <p:cNvSpPr txBox="1"/>
          <p:nvPr/>
        </p:nvSpPr>
        <p:spPr>
          <a:xfrm>
            <a:off x="4502150" y="2876550"/>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85" name="Google Shape;585;p68"/>
          <p:cNvSpPr txBox="1"/>
          <p:nvPr/>
        </p:nvSpPr>
        <p:spPr>
          <a:xfrm>
            <a:off x="4349750" y="23907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86" name="Google Shape;586;p6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Sao chép, di chuyển, xóa, chèn các ô</a:t>
            </a:r>
            <a:endParaRPr/>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593" name="Google Shape;593;p6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Xóa nội dung các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ô cần xóa</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Edit </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Clear </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Contents</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bấm phím </a:t>
            </a:r>
            <a:r>
              <a:rPr b="1" i="0" lang="en-US" sz="2200" u="none">
                <a:solidFill>
                  <a:schemeClr val="dk1"/>
                </a:solidFill>
                <a:latin typeface="Times New Roman"/>
                <a:ea typeface="Times New Roman"/>
                <a:cs typeface="Times New Roman"/>
                <a:sym typeface="Times New Roman"/>
              </a:rPr>
              <a:t>Delete</a:t>
            </a:r>
            <a:endParaRPr/>
          </a:p>
        </p:txBody>
      </p:sp>
      <p:sp>
        <p:nvSpPr>
          <p:cNvPr id="594" name="Google Shape;594;p69"/>
          <p:cNvSpPr txBox="1"/>
          <p:nvPr/>
        </p:nvSpPr>
        <p:spPr>
          <a:xfrm>
            <a:off x="510063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95" name="Google Shape;595;p69"/>
          <p:cNvSpPr txBox="1"/>
          <p:nvPr/>
        </p:nvSpPr>
        <p:spPr>
          <a:xfrm>
            <a:off x="51069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96" name="Google Shape;596;p69"/>
          <p:cNvSpPr txBox="1"/>
          <p:nvPr/>
        </p:nvSpPr>
        <p:spPr>
          <a:xfrm>
            <a:off x="5073650"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97" name="Google Shape;597;p69"/>
          <p:cNvSpPr txBox="1"/>
          <p:nvPr/>
        </p:nvSpPr>
        <p:spPr>
          <a:xfrm>
            <a:off x="4502150" y="2876550"/>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98" name="Google Shape;598;p69"/>
          <p:cNvSpPr txBox="1"/>
          <p:nvPr/>
        </p:nvSpPr>
        <p:spPr>
          <a:xfrm>
            <a:off x="4349750" y="23907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599" name="Google Shape;599;p6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Sao chép, di chuyển, xóa, chèn các ô</a:t>
            </a:r>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06" name="Google Shape;606;p7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07" name="Google Shape;607;p7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dòng muốn chèn dòng mới lên trên nó</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Insert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Rows</a:t>
            </a:r>
            <a:r>
              <a:rPr b="0" i="0" lang="en-US" sz="2200" u="none">
                <a:solidFill>
                  <a:schemeClr val="dk1"/>
                </a:solidFill>
                <a:latin typeface="Times New Roman"/>
                <a:ea typeface="Times New Roman"/>
                <a:cs typeface="Times New Roman"/>
                <a:sym typeface="Times New Roman"/>
              </a:rPr>
              <a:t> </a:t>
            </a:r>
            <a:endParaRPr b="0" i="0" sz="22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cột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cột muốn chèn cột mới bên trái nó</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Insert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Column</a:t>
            </a:r>
            <a:r>
              <a:rPr b="0" i="0" lang="en-US" sz="2200" u="none">
                <a:solidFill>
                  <a:schemeClr val="dk1"/>
                </a:solidFill>
                <a:latin typeface="Times New Roman"/>
                <a:ea typeface="Times New Roman"/>
                <a:cs typeface="Times New Roman"/>
                <a:sym typeface="Times New Roman"/>
              </a:rPr>
              <a:t>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14" name="Google Shape;614;p7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15" name="Google Shape;615;p7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muốn thêm ô mới bên cạnh nó</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Insert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Cell</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Xuất hiện hộp thoại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Shift cells right</a:t>
            </a:r>
            <a:r>
              <a:rPr b="0" i="0" lang="en-US" sz="1900" u="none">
                <a:solidFill>
                  <a:schemeClr val="dk1"/>
                </a:solidFill>
                <a:latin typeface="Times New Roman"/>
                <a:ea typeface="Times New Roman"/>
                <a:cs typeface="Times New Roman"/>
                <a:sym typeface="Times New Roman"/>
              </a:rPr>
              <a:t>: chèn ô trống và đẩy ô hiện tại sang phải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Shift cells down</a:t>
            </a:r>
            <a:r>
              <a:rPr b="0" i="0" lang="en-US" sz="1900" u="none">
                <a:solidFill>
                  <a:schemeClr val="dk1"/>
                </a:solidFill>
                <a:latin typeface="Times New Roman"/>
                <a:ea typeface="Times New Roman"/>
                <a:cs typeface="Times New Roman"/>
                <a:sym typeface="Times New Roman"/>
              </a:rPr>
              <a:t>: chèn ô trống và đẩy ô hiện tại xuống dưới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Entire row</a:t>
            </a:r>
            <a:r>
              <a:rPr b="0" i="0" lang="en-US" sz="1900" u="none">
                <a:solidFill>
                  <a:schemeClr val="dk1"/>
                </a:solidFill>
                <a:latin typeface="Times New Roman"/>
                <a:ea typeface="Times New Roman"/>
                <a:cs typeface="Times New Roman"/>
                <a:sym typeface="Times New Roman"/>
              </a:rPr>
              <a:t>: chèn một dòng mới lên trên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Entrire column</a:t>
            </a:r>
            <a:r>
              <a:rPr b="0" i="0" lang="en-US" sz="1900" u="none">
                <a:solidFill>
                  <a:schemeClr val="dk1"/>
                </a:solidFill>
                <a:latin typeface="Times New Roman"/>
                <a:ea typeface="Times New Roman"/>
                <a:cs typeface="Times New Roman"/>
                <a:sym typeface="Times New Roman"/>
              </a:rPr>
              <a:t>: chèn cột mới sang trái</a:t>
            </a:r>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22" name="Google Shape;622;p7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23" name="Google Shape;623;p72"/>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Xóa vùng ô</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vùng ô muốn xóa</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Edit🡪Delete </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Xuất hiện hộp thoại</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Shift cells left</a:t>
            </a:r>
            <a:r>
              <a:rPr b="0" i="0" lang="en-US" sz="1900" u="none">
                <a:solidFill>
                  <a:schemeClr val="dk1"/>
                </a:solidFill>
                <a:latin typeface="Times New Roman"/>
                <a:ea typeface="Times New Roman"/>
                <a:cs typeface="Times New Roman"/>
                <a:sym typeface="Times New Roman"/>
              </a:rPr>
              <a:t>: xóa các ô và đẩy ô bên trái sang</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Shift cells up:</a:t>
            </a:r>
            <a:r>
              <a:rPr b="0" i="0" lang="en-US" sz="1900" u="none">
                <a:solidFill>
                  <a:schemeClr val="dk1"/>
                </a:solidFill>
                <a:latin typeface="Times New Roman"/>
                <a:ea typeface="Times New Roman"/>
                <a:cs typeface="Times New Roman"/>
                <a:sym typeface="Times New Roman"/>
              </a:rPr>
              <a:t> xóa các ô và đẩy các ô bên phải sang</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Entire row</a:t>
            </a:r>
            <a:r>
              <a:rPr b="0" i="0" lang="en-US" sz="1900" u="none">
                <a:solidFill>
                  <a:schemeClr val="dk1"/>
                </a:solidFill>
                <a:latin typeface="Times New Roman"/>
                <a:ea typeface="Times New Roman"/>
                <a:cs typeface="Times New Roman"/>
                <a:sym typeface="Times New Roman"/>
              </a:rPr>
              <a:t>: xóa các dòng có ô đang chọn</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rgbClr val="000000"/>
                </a:solidFill>
                <a:latin typeface="Times New Roman"/>
                <a:ea typeface="Times New Roman"/>
                <a:cs typeface="Times New Roman"/>
                <a:sym typeface="Times New Roman"/>
              </a:rPr>
              <a:t>Entrire column</a:t>
            </a:r>
            <a:r>
              <a:rPr b="0" i="0" lang="en-US" sz="1900" u="none">
                <a:solidFill>
                  <a:schemeClr val="dk1"/>
                </a:solidFill>
                <a:latin typeface="Times New Roman"/>
                <a:ea typeface="Times New Roman"/>
                <a:cs typeface="Times New Roman"/>
                <a:sym typeface="Times New Roman"/>
              </a:rPr>
              <a:t>: xóa các cột có ô đang chọn</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30" name="Google Shape;630;p7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31" name="Google Shape;631;p73"/>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chiều rộng cột/ cao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chiều rộng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Chuyển con trỏ chuột vào cạnh phải của tiêu đề cột, biểu tượng chuột có dạng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và kéo di chuột sang phải/ trái để tăng/giảm kích thước chiều rộng cột</a:t>
            </a:r>
            <a:endParaRPr/>
          </a:p>
          <a:p>
            <a:pPr indent="-246062" lvl="2" marL="1235075" rtl="0" algn="l">
              <a:lnSpc>
                <a:spcPct val="100000"/>
              </a:lnSpc>
              <a:spcBef>
                <a:spcPts val="950"/>
              </a:spcBef>
              <a:spcAft>
                <a:spcPts val="0"/>
              </a:spcAft>
              <a:buSzPts val="1900"/>
              <a:buNone/>
            </a:pPr>
            <a:r>
              <a:rPr b="0" i="0" lang="en-US" sz="1900" u="none">
                <a:solidFill>
                  <a:schemeClr val="dk1"/>
                </a:solidFill>
                <a:latin typeface="Times New Roman"/>
                <a:ea typeface="Times New Roman"/>
                <a:cs typeface="Times New Roman"/>
                <a:sym typeface="Times New Roman"/>
              </a:rPr>
              <a:t>⇒ </a:t>
            </a:r>
            <a:r>
              <a:rPr b="0" i="1" lang="en-US" sz="1900" u="none">
                <a:solidFill>
                  <a:schemeClr val="dk1"/>
                </a:solidFill>
                <a:latin typeface="Times New Roman"/>
                <a:ea typeface="Times New Roman"/>
                <a:cs typeface="Times New Roman"/>
                <a:sym typeface="Times New Roman"/>
              </a:rPr>
              <a:t>Nếu muốn thay đổi chiều rộng của nhiều cột thì trước tiên chọn các cột muốn thay đổi có cùng kích thước và sau đó thực hiện các thao tác thay đổi</a:t>
            </a:r>
            <a:endParaRPr/>
          </a:p>
          <a:p>
            <a:pPr indent="-287020" lvl="0" marL="371475" rtl="0" algn="l">
              <a:spcBef>
                <a:spcPts val="950"/>
              </a:spcBef>
              <a:spcAft>
                <a:spcPts val="0"/>
              </a:spcAft>
              <a:buSzPts val="1330"/>
              <a:buNone/>
            </a:pPr>
            <a:r>
              <a:t/>
            </a:r>
            <a:endParaRPr b="0" i="1" sz="1900" u="none">
              <a:solidFill>
                <a:schemeClr val="dk1"/>
              </a:solidFill>
              <a:latin typeface="Times New Roman"/>
              <a:ea typeface="Times New Roman"/>
              <a:cs typeface="Times New Roman"/>
              <a:sym typeface="Times New Roman"/>
            </a:endParaRPr>
          </a:p>
        </p:txBody>
      </p:sp>
      <p:pic>
        <p:nvPicPr>
          <p:cNvPr id="632" name="Google Shape;632;p73"/>
          <p:cNvPicPr preferRelativeResize="0"/>
          <p:nvPr/>
        </p:nvPicPr>
        <p:blipFill rotWithShape="1">
          <a:blip r:embed="rId3">
            <a:alphaModFix/>
          </a:blip>
          <a:srcRect b="0" l="0" r="0" t="0"/>
          <a:stretch/>
        </p:blipFill>
        <p:spPr>
          <a:xfrm>
            <a:off x="8091487" y="3048000"/>
            <a:ext cx="487362" cy="458787"/>
          </a:xfrm>
          <a:prstGeom prst="rect">
            <a:avLst/>
          </a:prstGeom>
          <a:noFill/>
          <a:ln>
            <a:noFill/>
          </a:ln>
        </p:spPr>
      </p:pic>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39" name="Google Shape;639;p7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40" name="Google Shape;640;p74"/>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chiều rộng cột/ cao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chiều cao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Chuyển con trỏ chuột vào cạnh dưới của tiêu đề dòng, biểu tượng chuột có dạng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và kéo di chuột xuống dưới/lên trên để tăng/giảm độ cao dòng</a:t>
            </a:r>
            <a:endParaRPr/>
          </a:p>
          <a:p>
            <a:pPr indent="-246062" lvl="2" marL="1235075" rtl="0" algn="l">
              <a:lnSpc>
                <a:spcPct val="100000"/>
              </a:lnSpc>
              <a:spcBef>
                <a:spcPts val="950"/>
              </a:spcBef>
              <a:spcAft>
                <a:spcPts val="0"/>
              </a:spcAft>
              <a:buSzPts val="1900"/>
              <a:buNone/>
            </a:pPr>
            <a:r>
              <a:rPr b="0" i="0" lang="en-US" sz="1900" u="none">
                <a:solidFill>
                  <a:schemeClr val="dk1"/>
                </a:solidFill>
                <a:latin typeface="Times New Roman"/>
                <a:ea typeface="Times New Roman"/>
                <a:cs typeface="Times New Roman"/>
                <a:sym typeface="Times New Roman"/>
              </a:rPr>
              <a:t>⇒ </a:t>
            </a:r>
            <a:r>
              <a:rPr b="0" i="1" lang="en-US" sz="1900" u="none">
                <a:solidFill>
                  <a:schemeClr val="dk1"/>
                </a:solidFill>
                <a:latin typeface="Times New Roman"/>
                <a:ea typeface="Times New Roman"/>
                <a:cs typeface="Times New Roman"/>
                <a:sym typeface="Times New Roman"/>
              </a:rPr>
              <a:t>Nếu muốn thay đổi chiều cao của nhiều dòng thì trước tiên chọn các dòng muốn thay đổi độ cao có cùng kích thước và sau đó thực hiện các thao tác thay đổi</a:t>
            </a:r>
            <a:endParaRPr/>
          </a:p>
        </p:txBody>
      </p:sp>
      <p:pic>
        <p:nvPicPr>
          <p:cNvPr id="641" name="Google Shape;641;p74"/>
          <p:cNvPicPr preferRelativeResize="0"/>
          <p:nvPr/>
        </p:nvPicPr>
        <p:blipFill rotWithShape="1">
          <a:blip r:embed="rId3">
            <a:alphaModFix/>
          </a:blip>
          <a:srcRect b="0" l="0" r="0" t="0"/>
          <a:stretch/>
        </p:blipFill>
        <p:spPr>
          <a:xfrm>
            <a:off x="7396162" y="2743200"/>
            <a:ext cx="487362" cy="457200"/>
          </a:xfrm>
          <a:prstGeom prst="rect">
            <a:avLst/>
          </a:prstGeom>
          <a:noFill/>
          <a:ln>
            <a:noFill/>
          </a:ln>
        </p:spPr>
      </p:pic>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48" name="Google Shape;648;p7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49" name="Google Shape;649;p75"/>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chiều rộng cột/ cao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Điều chỉnh tự động độ rộng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đúp chuột vào cạnh phải của cột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Đặt độ rộng bằng nhau cho nhiều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các cột muốn đặt độ rộng bằng nhau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Column 🡪 Width</a:t>
            </a:r>
            <a:r>
              <a:rPr b="0" i="0" lang="en-US" sz="1900" u="none">
                <a:solidFill>
                  <a:schemeClr val="dk1"/>
                </a:solidFill>
                <a:latin typeface="Times New Roman"/>
                <a:ea typeface="Times New Roman"/>
                <a:cs typeface="Times New Roman"/>
                <a:sym typeface="Times New Roman"/>
              </a:rPr>
              <a:t>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Nhập độ rộng cột vào hộp </a:t>
            </a:r>
            <a:r>
              <a:rPr b="1" i="0" lang="en-US" sz="1900" u="none">
                <a:solidFill>
                  <a:schemeClr val="dk1"/>
                </a:solidFill>
                <a:latin typeface="Times New Roman"/>
                <a:ea typeface="Times New Roman"/>
                <a:cs typeface="Times New Roman"/>
                <a:sym typeface="Times New Roman"/>
              </a:rPr>
              <a:t>Column width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OK</a:t>
            </a:r>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56" name="Google Shape;656;p7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57" name="Google Shape;657;p76"/>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chiều rộng cột/ cao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Điều chỉnh tự động độ cao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Nhắp đúp chuột vào cạnh dưới của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Đặt độ cao bằng nhau cho nhiều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các dòng muốn đặt độ cao bằng nhau</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Row 🡪 Height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Nhập độ cao hàng vào hộp </a:t>
            </a:r>
            <a:r>
              <a:rPr b="1" i="0" lang="en-US" sz="1900" u="none">
                <a:solidFill>
                  <a:schemeClr val="dk1"/>
                </a:solidFill>
                <a:latin typeface="Times New Roman"/>
                <a:ea typeface="Times New Roman"/>
                <a:cs typeface="Times New Roman"/>
                <a:sym typeface="Times New Roman"/>
              </a:rPr>
              <a:t>Row Height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nút </a:t>
            </a:r>
            <a:r>
              <a:rPr b="1" i="0" lang="en-US" sz="1900" u="none">
                <a:solidFill>
                  <a:schemeClr val="dk1"/>
                </a:solidFill>
                <a:latin typeface="Times New Roman"/>
                <a:ea typeface="Times New Roman"/>
                <a:cs typeface="Times New Roman"/>
                <a:sym typeface="Times New Roman"/>
              </a:rPr>
              <a:t>OK</a:t>
            </a:r>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64" name="Google Shape;664;p7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65" name="Google Shape;665;p77"/>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Ẩn/hiện cột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Ẩn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các cột muốn ẩn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Column 🡪 Hide</a:t>
            </a:r>
            <a:endParaRPr b="1" i="0" sz="19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Hiện cột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vùng cột chứa các cột đang bị ẩn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Column 🡪 Unhide</a:t>
            </a:r>
            <a:endParaRPr b="1" i="0" sz="19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38" name="Google Shape;138;p24"/>
          <p:cNvSpPr txBox="1"/>
          <p:nvPr>
            <p:ph idx="1" type="body"/>
          </p:nvPr>
        </p:nvSpPr>
        <p:spPr>
          <a:xfrm>
            <a:off x="434975" y="1143000"/>
            <a:ext cx="9090025" cy="4533900"/>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Khởi động MS-Excel</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Giới thiệu bảng tính của Excel</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Sổ bảng tính – workbook (*.xls)</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Trang bảng tính – sheet (sheet1, sheet2, …)</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Các cột – A, B, C,…Z, AA, AB …IV</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Các hàng – 1, 2, 3, …65536</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Các ô – A1, B1,… IV65536</a:t>
            </a:r>
            <a:endParaRPr b="0" i="0" sz="1900" u="none">
              <a:solidFill>
                <a:schemeClr val="dk1"/>
              </a:solidFill>
              <a:latin typeface="Times New Roman"/>
              <a:ea typeface="Times New Roman"/>
              <a:cs typeface="Times New Roman"/>
              <a:sym typeface="Times New Roman"/>
            </a:endParaRPr>
          </a:p>
          <a:p>
            <a:pPr indent="-211772" lvl="1" marL="803275" rtl="0" algn="l">
              <a:lnSpc>
                <a:spcPct val="100000"/>
              </a:lnSpc>
              <a:spcBef>
                <a:spcPts val="1100"/>
              </a:spcBef>
              <a:spcAft>
                <a:spcPts val="0"/>
              </a:spcAft>
              <a:buClr>
                <a:srgbClr val="FAA61A"/>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139" name="Google Shape;139;p24"/>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72" name="Google Shape;672;p7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Thêm/bớt ô, dòng, cột</a:t>
            </a:r>
            <a:endParaRPr/>
          </a:p>
        </p:txBody>
      </p:sp>
      <p:sp>
        <p:nvSpPr>
          <p:cNvPr id="673" name="Google Shape;673;p78"/>
          <p:cNvSpPr txBox="1"/>
          <p:nvPr>
            <p:ph idx="1" type="body"/>
          </p:nvPr>
        </p:nvSpPr>
        <p:spPr>
          <a:xfrm>
            <a:off x="434975" y="11430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Ẩn/hiện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Ẩn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các dòng muốn ẩn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Row 🡪 Hide</a:t>
            </a:r>
            <a:endParaRPr b="1" i="0" sz="19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Hiện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vùng chưa các dòng đang bị ẩn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Trên thanh thực đơn chọn </a:t>
            </a:r>
            <a:r>
              <a:rPr b="1" i="0" lang="en-US" sz="1900" u="none">
                <a:solidFill>
                  <a:schemeClr val="dk1"/>
                </a:solidFill>
                <a:latin typeface="Times New Roman"/>
                <a:ea typeface="Times New Roman"/>
                <a:cs typeface="Times New Roman"/>
                <a:sym typeface="Times New Roman"/>
              </a:rPr>
              <a:t>Format 🡪 Row 🡪 Unhide</a:t>
            </a:r>
            <a:endParaRPr b="1" i="0" sz="19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9"/>
          <p:cNvSpPr txBox="1"/>
          <p:nvPr/>
        </p:nvSpPr>
        <p:spPr>
          <a:xfrm>
            <a:off x="7812087" y="6402387"/>
            <a:ext cx="1295400"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80" name="Google Shape;680;p7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681" name="Google Shape;681;p79"/>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Chèn một trang vào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Trên thanh thực đơn chọn </a:t>
            </a:r>
            <a:r>
              <a:rPr b="1" i="0" lang="en-US" sz="2200" u="none">
                <a:solidFill>
                  <a:schemeClr val="dk1"/>
                </a:solidFill>
                <a:latin typeface="Times New Roman"/>
                <a:ea typeface="Times New Roman"/>
                <a:cs typeface="Times New Roman"/>
                <a:sym typeface="Times New Roman"/>
              </a:rPr>
              <a:t>Insert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 Worksheet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2: Nhấp phải chuột vào tên trang bảng tính bất kỳ, chọn </a:t>
            </a:r>
            <a:r>
              <a:rPr b="1" i="0" lang="en-US" sz="2200" u="none">
                <a:solidFill>
                  <a:schemeClr val="dk1"/>
                </a:solidFill>
                <a:latin typeface="Times New Roman"/>
                <a:ea typeface="Times New Roman"/>
                <a:cs typeface="Times New Roman"/>
                <a:sym typeface="Times New Roman"/>
              </a:rPr>
              <a:t>Insert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OK</a:t>
            </a:r>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88" name="Google Shape;688;p8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689" name="Google Shape;689;p8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Đổi tên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phải chuột vào tên trang bảng tính muốn thay đổi</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a:t>
            </a:r>
            <a:r>
              <a:rPr b="1" i="0" lang="en-US" sz="2200" u="none">
                <a:solidFill>
                  <a:schemeClr val="dk1"/>
                </a:solidFill>
                <a:latin typeface="Times New Roman"/>
                <a:ea typeface="Times New Roman"/>
                <a:cs typeface="Times New Roman"/>
                <a:sym typeface="Times New Roman"/>
              </a:rPr>
              <a:t>Rename</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tên mới cho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Bấm phím </a:t>
            </a:r>
            <a:r>
              <a:rPr b="1" i="0" lang="en-US" sz="2200" u="none">
                <a:solidFill>
                  <a:schemeClr val="dk1"/>
                </a:solidFill>
                <a:latin typeface="Times New Roman"/>
                <a:ea typeface="Times New Roman"/>
                <a:cs typeface="Times New Roman"/>
                <a:sym typeface="Times New Roman"/>
              </a:rPr>
              <a:t>Enter</a:t>
            </a:r>
            <a:r>
              <a:rPr b="0" i="0" lang="en-US" sz="2200" u="none">
                <a:solidFill>
                  <a:schemeClr val="dk1"/>
                </a:solidFill>
                <a:latin typeface="Times New Roman"/>
                <a:ea typeface="Times New Roman"/>
                <a:cs typeface="Times New Roman"/>
                <a:sym typeface="Times New Roman"/>
              </a:rPr>
              <a:t> để kết thúc</a:t>
            </a:r>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696" name="Google Shape;696;p8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697" name="Google Shape;697;p8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Xóa một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trên thanh thực đơn chọn </a:t>
            </a:r>
            <a:r>
              <a:rPr b="1" i="0" lang="en-US" sz="2200" u="none">
                <a:solidFill>
                  <a:schemeClr val="dk1"/>
                </a:solidFill>
                <a:latin typeface="Times New Roman"/>
                <a:ea typeface="Times New Roman"/>
                <a:cs typeface="Times New Roman"/>
                <a:sym typeface="Times New Roman"/>
              </a:rPr>
              <a:t>Edit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Delete Sheet</a:t>
            </a:r>
            <a:r>
              <a:rPr b="0" i="0" lang="en-US" sz="2200" u="none">
                <a:solidFill>
                  <a:schemeClr val="dk1"/>
                </a:solidFill>
                <a:latin typeface="Times New Roman"/>
                <a:ea typeface="Times New Roman"/>
                <a:cs typeface="Times New Roman"/>
                <a:sym typeface="Times New Roman"/>
              </a:rPr>
              <a:t>, chọn </a:t>
            </a:r>
            <a:r>
              <a:rPr b="1" i="0" lang="en-US" sz="2200" u="none">
                <a:solidFill>
                  <a:schemeClr val="dk1"/>
                </a:solidFill>
                <a:latin typeface="Times New Roman"/>
                <a:ea typeface="Times New Roman"/>
                <a:cs typeface="Times New Roman"/>
                <a:sym typeface="Times New Roman"/>
              </a:rPr>
              <a:t>OK</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phải chuột vào tên trang bảng tính muốn xóa, chọn </a:t>
            </a:r>
            <a:r>
              <a:rPr b="1" i="0" lang="en-US" sz="2200" u="none">
                <a:solidFill>
                  <a:schemeClr val="dk1"/>
                </a:solidFill>
                <a:latin typeface="Times New Roman"/>
                <a:ea typeface="Times New Roman"/>
                <a:cs typeface="Times New Roman"/>
                <a:sym typeface="Times New Roman"/>
              </a:rPr>
              <a:t>Delete, </a:t>
            </a:r>
            <a:r>
              <a:rPr b="0" i="0" lang="en-US" sz="2200" u="none">
                <a:solidFill>
                  <a:schemeClr val="dk1"/>
                </a:solidFill>
                <a:latin typeface="Times New Roman"/>
                <a:ea typeface="Times New Roman"/>
                <a:cs typeface="Times New Roman"/>
                <a:sym typeface="Times New Roman"/>
              </a:rPr>
              <a:t>chọn </a:t>
            </a:r>
            <a:r>
              <a:rPr b="1" i="0" lang="en-US" sz="2200" u="none">
                <a:solidFill>
                  <a:schemeClr val="dk1"/>
                </a:solidFill>
                <a:latin typeface="Times New Roman"/>
                <a:ea typeface="Times New Roman"/>
                <a:cs typeface="Times New Roman"/>
                <a:sym typeface="Times New Roman"/>
              </a:rPr>
              <a:t>OK</a:t>
            </a:r>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04" name="Google Shape;704;p8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705" name="Google Shape;705;p8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Sao chép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tên trang bảng tính cần sao chép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Giữ phím Ctrl + nhấn phím chuột trái và kéo – thả trang bảng tính sang vị trí mới</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12" name="Google Shape;712;p8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713" name="Google Shape;713;p83"/>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Sao chép nhiều trang bảng tính sang bảng tính khác</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trang bảng tính cần sao chép</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Edit 🡪 Move or Copy Sheet… </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bảng tính nhận các trang sao chép trong hộp </a:t>
            </a:r>
            <a:r>
              <a:rPr b="1" i="0" lang="en-US" sz="2200" u="none">
                <a:solidFill>
                  <a:schemeClr val="dk1"/>
                </a:solidFill>
                <a:latin typeface="Times New Roman"/>
                <a:ea typeface="Times New Roman"/>
                <a:cs typeface="Times New Roman"/>
                <a:sym typeface="Times New Roman"/>
              </a:rPr>
              <a:t>To book:</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vị trí đặt các trang bảng tính trong hộp </a:t>
            </a:r>
            <a:r>
              <a:rPr b="1" i="0" lang="en-US" sz="2200" u="none">
                <a:solidFill>
                  <a:schemeClr val="dk1"/>
                </a:solidFill>
                <a:latin typeface="Times New Roman"/>
                <a:ea typeface="Times New Roman"/>
                <a:cs typeface="Times New Roman"/>
                <a:sym typeface="Times New Roman"/>
              </a:rPr>
              <a:t>Before Sheet</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chọn ô </a:t>
            </a:r>
            <a:r>
              <a:rPr b="1" i="0" lang="en-US" sz="2200" u="none">
                <a:solidFill>
                  <a:schemeClr val="dk1"/>
                </a:solidFill>
                <a:latin typeface="Times New Roman"/>
                <a:ea typeface="Times New Roman"/>
                <a:cs typeface="Times New Roman"/>
                <a:sym typeface="Times New Roman"/>
              </a:rPr>
              <a:t>Create a copy</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tất</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20" name="Google Shape;720;p8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721" name="Google Shape;721;p84"/>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Di chuyển trang bảng tính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chọn tên trang cần di chuyển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Kéo – thả trang bảng tính sang vị trí mới</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28" name="Google Shape;728;p8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với trang bảng tính</a:t>
            </a:r>
            <a:endParaRPr/>
          </a:p>
        </p:txBody>
      </p:sp>
      <p:sp>
        <p:nvSpPr>
          <p:cNvPr id="729" name="Google Shape;729;p85"/>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Di chuyển nhiều trang bảng tính</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trang bảng tính cần di chuyển</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Edit 🡪 Move or Copy Sheet… </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bảng tính nhận các trang di chuyển tới trong hộp </a:t>
            </a:r>
            <a:r>
              <a:rPr b="1" i="0" lang="en-US" sz="2200" u="none">
                <a:solidFill>
                  <a:schemeClr val="dk1"/>
                </a:solidFill>
                <a:latin typeface="Times New Roman"/>
                <a:ea typeface="Times New Roman"/>
                <a:cs typeface="Times New Roman"/>
                <a:sym typeface="Times New Roman"/>
              </a:rPr>
              <a:t>To book:</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vị trí đặt các trang bảng tính trong hộp </a:t>
            </a:r>
            <a:r>
              <a:rPr b="1" i="0" lang="en-US" sz="2200" u="none">
                <a:solidFill>
                  <a:schemeClr val="dk1"/>
                </a:solidFill>
                <a:latin typeface="Times New Roman"/>
                <a:ea typeface="Times New Roman"/>
                <a:cs typeface="Times New Roman"/>
                <a:sym typeface="Times New Roman"/>
              </a:rPr>
              <a:t>Before Sheet</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Bỏ chọn ô </a:t>
            </a:r>
            <a:r>
              <a:rPr b="1" i="0" lang="en-US" sz="2200" u="none">
                <a:solidFill>
                  <a:schemeClr val="dk1"/>
                </a:solidFill>
                <a:latin typeface="Times New Roman"/>
                <a:ea typeface="Times New Roman"/>
                <a:cs typeface="Times New Roman"/>
                <a:sym typeface="Times New Roman"/>
              </a:rPr>
              <a:t>Create a copy</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tất</a:t>
            </a:r>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36" name="Google Shape;736;p8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Sắp xếp và lọc dữ liệu</a:t>
            </a:r>
            <a:endParaRPr/>
          </a:p>
        </p:txBody>
      </p:sp>
      <p:sp>
        <p:nvSpPr>
          <p:cNvPr id="737" name="Google Shape;737;p86"/>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Sắp xếp bảng tính theo các cột</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vùng dữ liệu cần sẵp xếp</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Data🡪Sort </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Short by</a:t>
            </a:r>
            <a:r>
              <a:rPr b="0" i="0" lang="en-US" sz="1900" u="none">
                <a:solidFill>
                  <a:schemeClr val="dk1"/>
                </a:solidFill>
                <a:latin typeface="Times New Roman"/>
                <a:ea typeface="Times New Roman"/>
                <a:cs typeface="Times New Roman"/>
                <a:sym typeface="Times New Roman"/>
              </a:rPr>
              <a:t>: chọn tên cột làm chỉ số sắp xếp mức 1, </a:t>
            </a:r>
            <a:r>
              <a:rPr b="1" i="0" lang="en-US" sz="1900" u="none">
                <a:solidFill>
                  <a:schemeClr val="dk1"/>
                </a:solidFill>
                <a:latin typeface="Times New Roman"/>
                <a:ea typeface="Times New Roman"/>
                <a:cs typeface="Times New Roman"/>
                <a:sym typeface="Times New Roman"/>
              </a:rPr>
              <a:t>Ascending</a:t>
            </a:r>
            <a:r>
              <a:rPr b="0" i="0" lang="en-US" sz="1900" u="none">
                <a:solidFill>
                  <a:schemeClr val="dk1"/>
                </a:solidFill>
                <a:latin typeface="Times New Roman"/>
                <a:ea typeface="Times New Roman"/>
                <a:cs typeface="Times New Roman"/>
                <a:sym typeface="Times New Roman"/>
              </a:rPr>
              <a:t> – tăng dần, </a:t>
            </a:r>
            <a:r>
              <a:rPr b="1" i="0" lang="en-US" sz="1900" u="none">
                <a:solidFill>
                  <a:schemeClr val="dk1"/>
                </a:solidFill>
                <a:latin typeface="Times New Roman"/>
                <a:ea typeface="Times New Roman"/>
                <a:cs typeface="Times New Roman"/>
                <a:sym typeface="Times New Roman"/>
              </a:rPr>
              <a:t>Descending</a:t>
            </a:r>
            <a:r>
              <a:rPr b="0" i="0" lang="en-US" sz="1900" u="none">
                <a:solidFill>
                  <a:schemeClr val="dk1"/>
                </a:solidFill>
                <a:latin typeface="Times New Roman"/>
                <a:ea typeface="Times New Roman"/>
                <a:cs typeface="Times New Roman"/>
                <a:sym typeface="Times New Roman"/>
              </a:rPr>
              <a:t> – giảm dần</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Then by</a:t>
            </a:r>
            <a:r>
              <a:rPr b="0" i="0" lang="en-US" sz="1900" u="none">
                <a:solidFill>
                  <a:schemeClr val="dk1"/>
                </a:solidFill>
                <a:latin typeface="Times New Roman"/>
                <a:ea typeface="Times New Roman"/>
                <a:cs typeface="Times New Roman"/>
                <a:sym typeface="Times New Roman"/>
              </a:rPr>
              <a:t>: chọn cột làm chỉ số sắp xếp mức 2</a:t>
            </a:r>
            <a:endParaRPr/>
          </a:p>
          <a:p>
            <a:pPr indent="-246062" lvl="2" marL="1235075" rtl="0" algn="l">
              <a:lnSpc>
                <a:spcPct val="90000"/>
              </a:lnSpc>
              <a:spcBef>
                <a:spcPts val="950"/>
              </a:spcBef>
              <a:spcAft>
                <a:spcPts val="0"/>
              </a:spcAft>
              <a:buClr>
                <a:srgbClr val="74BA45"/>
              </a:buClr>
              <a:buSzPts val="1900"/>
              <a:buFont typeface="Arial"/>
              <a:buChar char="–"/>
            </a:pPr>
            <a:r>
              <a:rPr b="1" i="0" lang="en-US" sz="1900" u="none">
                <a:solidFill>
                  <a:schemeClr val="dk1"/>
                </a:solidFill>
                <a:latin typeface="Times New Roman"/>
                <a:ea typeface="Times New Roman"/>
                <a:cs typeface="Times New Roman"/>
                <a:sym typeface="Times New Roman"/>
              </a:rPr>
              <a:t>Then by</a:t>
            </a:r>
            <a:r>
              <a:rPr b="0" i="0" lang="en-US" sz="1900" u="none">
                <a:solidFill>
                  <a:schemeClr val="dk1"/>
                </a:solidFill>
                <a:latin typeface="Times New Roman"/>
                <a:ea typeface="Times New Roman"/>
                <a:cs typeface="Times New Roman"/>
                <a:sym typeface="Times New Roman"/>
              </a:rPr>
              <a:t>: chọn cột làm chỉ số sắp xếp mức 3</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a:t>
            </a:r>
            <a:r>
              <a:rPr b="1" i="0" lang="en-US" sz="1900" u="none">
                <a:solidFill>
                  <a:schemeClr val="dk1"/>
                </a:solidFill>
                <a:latin typeface="Times New Roman"/>
                <a:ea typeface="Times New Roman"/>
                <a:cs typeface="Times New Roman"/>
                <a:sym typeface="Times New Roman"/>
              </a:rPr>
              <a:t>Header row</a:t>
            </a:r>
            <a:r>
              <a:rPr b="0" i="0" lang="en-US" sz="1900" u="none">
                <a:solidFill>
                  <a:schemeClr val="dk1"/>
                </a:solidFill>
                <a:latin typeface="Times New Roman"/>
                <a:ea typeface="Times New Roman"/>
                <a:cs typeface="Times New Roman"/>
                <a:sym typeface="Times New Roman"/>
              </a:rPr>
              <a:t> nếu vùng sắp xếp đã chọn chứa cả dòng tiêu đề, ngược lại chọn </a:t>
            </a:r>
            <a:r>
              <a:rPr b="1" i="0" lang="en-US" sz="1900" u="none">
                <a:solidFill>
                  <a:schemeClr val="dk1"/>
                </a:solidFill>
                <a:latin typeface="Times New Roman"/>
                <a:ea typeface="Times New Roman"/>
                <a:cs typeface="Times New Roman"/>
                <a:sym typeface="Times New Roman"/>
              </a:rPr>
              <a:t>No header row</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sắp xếp</a:t>
            </a:r>
            <a:endParaRPr/>
          </a:p>
        </p:txBody>
      </p:sp>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44" name="Google Shape;744;p8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Sắp xếp và lọc dữ liệu</a:t>
            </a:r>
            <a:endParaRPr/>
          </a:p>
        </p:txBody>
      </p:sp>
      <p:sp>
        <p:nvSpPr>
          <p:cNvPr id="745" name="Google Shape;745;p87"/>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tiện ích lọc dữ liệu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Chuyển con trỏ ô về ô trong vùng dữ liệu muốn lọc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Data 🡪 Filter 🡪 AutoFilter</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chuột vào mũi tên bên cạnh các tiêu đề của vùng dữ liệu để lọc</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46" name="Google Shape;146;p25"/>
          <p:cNvSpPr txBox="1"/>
          <p:nvPr>
            <p:ph idx="1" type="body"/>
          </p:nvPr>
        </p:nvSpPr>
        <p:spPr>
          <a:xfrm>
            <a:off x="0" y="1066800"/>
            <a:ext cx="5221287" cy="5259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Khởi động MS-Excel</a:t>
            </a:r>
            <a:endParaRPr b="0" i="0" sz="26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Cửa sổ bảng tính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tiêu đề</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thực đơn lệnh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công cụ</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công thức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Đường viền ngang, dọc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trượt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Thanh trạng thái</a:t>
            </a:r>
            <a:endParaRPr/>
          </a:p>
          <a:p>
            <a:pPr indent="-211772" lvl="1" marL="803275" rtl="0" algn="l">
              <a:lnSpc>
                <a:spcPct val="100000"/>
              </a:lnSpc>
              <a:spcBef>
                <a:spcPts val="1100"/>
              </a:spcBef>
              <a:spcAft>
                <a:spcPts val="0"/>
              </a:spcAft>
              <a:buClr>
                <a:srgbClr val="FAA61A"/>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147" name="Google Shape;147;p25"/>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pic>
        <p:nvPicPr>
          <p:cNvPr descr="Drawing1" id="148" name="Google Shape;148;p25"/>
          <p:cNvPicPr preferRelativeResize="0"/>
          <p:nvPr/>
        </p:nvPicPr>
        <p:blipFill rotWithShape="1">
          <a:blip r:embed="rId3">
            <a:alphaModFix/>
          </a:blip>
          <a:srcRect b="0" l="0" r="0" t="0"/>
          <a:stretch/>
        </p:blipFill>
        <p:spPr>
          <a:xfrm>
            <a:off x="5221287" y="990600"/>
            <a:ext cx="5219700" cy="5487987"/>
          </a:xfrm>
          <a:prstGeom prst="rect">
            <a:avLst/>
          </a:prstGeom>
          <a:noFill/>
          <a:ln>
            <a:noFill/>
          </a:ln>
        </p:spPr>
      </p:pic>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52" name="Google Shape;752;p8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Sắp xếp và lọc dữ liệu</a:t>
            </a:r>
            <a:endParaRPr/>
          </a:p>
        </p:txBody>
      </p:sp>
      <p:sp>
        <p:nvSpPr>
          <p:cNvPr id="753" name="Google Shape;753;p88"/>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tiện ích lọc dữ liệu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Giải thích các điều kiện lọc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All: lấy tất cả</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Top 10: lấy các dòng có giá trị là 1 trong 10 giá trị đầu tiên</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Custom: lọc theo điều kiện chúng ta tự xác định</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Có thể chọn một giá trị cụ thể để lọc chỉ theo giá trị đó</a:t>
            </a:r>
            <a:endParaRPr/>
          </a:p>
        </p:txBody>
      </p: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60" name="Google Shape;760;p8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Sắp xếp và lọc dữ liệu</a:t>
            </a:r>
            <a:endParaRPr/>
          </a:p>
        </p:txBody>
      </p:sp>
      <p:sp>
        <p:nvSpPr>
          <p:cNvPr id="761" name="Google Shape;761;p89"/>
          <p:cNvSpPr txBox="1"/>
          <p:nvPr>
            <p:ph idx="1" type="body"/>
          </p:nvPr>
        </p:nvSpPr>
        <p:spPr>
          <a:xfrm>
            <a:off x="434975" y="1066800"/>
            <a:ext cx="9658350"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Sử dụng tiện ích lọc dữ liệu</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Nếu Custom xuất hiện hộp thoại Custom AutoFilter</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Ý nghĩa của các điều kiện lọc</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Equals: bằng</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Does not equals: không bằng</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Is greater than: lớn hơn</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Is greater than or equal to: lớn hơn hoặc bằng</a:t>
            </a:r>
            <a:endParaRPr/>
          </a:p>
          <a:p>
            <a:pPr indent="-246062" lvl="2" marL="1235075" rtl="0" algn="l">
              <a:lnSpc>
                <a:spcPct val="110000"/>
              </a:lnSpc>
              <a:spcBef>
                <a:spcPts val="19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Bên cạnh là ô để nhập hoặc chọn giá trị cụ thể</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68" name="Google Shape;768;p9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Sắp xếp và lọc dữ liệu</a:t>
            </a:r>
            <a:endParaRPr/>
          </a:p>
        </p:txBody>
      </p:sp>
      <p:sp>
        <p:nvSpPr>
          <p:cNvPr id="769" name="Google Shape;769;p90"/>
          <p:cNvSpPr txBox="1"/>
          <p:nvPr>
            <p:ph idx="1" type="body"/>
          </p:nvPr>
        </p:nvSpPr>
        <p:spPr>
          <a:xfrm>
            <a:off x="434975" y="1066800"/>
            <a:ext cx="8874125"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Bỏ lọc tự động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Data 🡪 Filter 🡪 AutoFilter</a:t>
            </a:r>
            <a:r>
              <a:rPr b="0" i="0" lang="en-US" sz="2200" u="none">
                <a:solidFill>
                  <a:schemeClr val="dk1"/>
                </a:solidFill>
                <a:latin typeface="Times New Roman"/>
                <a:ea typeface="Times New Roman"/>
                <a:cs typeface="Times New Roman"/>
                <a:sym typeface="Times New Roman"/>
              </a:rPr>
              <a:t> (bỏ chọn bên cạnh </a:t>
            </a:r>
            <a:r>
              <a:rPr b="1" i="0" lang="en-US" sz="2200" u="none">
                <a:solidFill>
                  <a:schemeClr val="dk1"/>
                </a:solidFill>
                <a:latin typeface="Times New Roman"/>
                <a:ea typeface="Times New Roman"/>
                <a:cs typeface="Times New Roman"/>
                <a:sym typeface="Times New Roman"/>
              </a:rPr>
              <a:t>AutoFilter</a:t>
            </a:r>
            <a:r>
              <a:rPr b="0" i="0" lang="en-US" sz="2200" u="none">
                <a:solidFill>
                  <a:schemeClr val="dk1"/>
                </a:solidFill>
                <a:latin typeface="Times New Roman"/>
                <a:ea typeface="Times New Roman"/>
                <a:cs typeface="Times New Roman"/>
                <a:sym typeface="Times New Roman"/>
              </a:rPr>
              <a:t>)</a:t>
            </a:r>
            <a:endParaRPr/>
          </a:p>
          <a:p>
            <a:pPr indent="-309562" lvl="1" marL="803275" rtl="0" algn="l">
              <a:lnSpc>
                <a:spcPct val="100000"/>
              </a:lnSpc>
              <a:spcBef>
                <a:spcPts val="1100"/>
              </a:spcBef>
              <a:spcAft>
                <a:spcPts val="0"/>
              </a:spcAft>
              <a:buSzPts val="1540"/>
              <a:buNone/>
            </a:pPr>
            <a:r>
              <a:rPr b="1" i="0" lang="en-US" sz="2200" u="none">
                <a:solidFill>
                  <a:schemeClr val="dk1"/>
                </a:solidFill>
                <a:latin typeface="Times New Roman"/>
                <a:ea typeface="Times New Roman"/>
                <a:cs typeface="Times New Roman"/>
                <a:sym typeface="Times New Roman"/>
              </a:rPr>
              <a:t>⇒</a:t>
            </a:r>
            <a:r>
              <a:rPr b="0" i="1" lang="en-US" sz="2200" u="none">
                <a:solidFill>
                  <a:schemeClr val="dk1"/>
                </a:solidFill>
                <a:latin typeface="Times New Roman"/>
                <a:ea typeface="Times New Roman"/>
                <a:cs typeface="Times New Roman"/>
                <a:sym typeface="Times New Roman"/>
              </a:rPr>
              <a:t> Nếu chưa ở chế độ lọc thì về chế độ lọc và ngược lại</a:t>
            </a:r>
            <a:endParaRPr/>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76" name="Google Shape;776;p9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Bài tập tổng hợp</a:t>
            </a:r>
            <a:endParaRPr/>
          </a:p>
        </p:txBody>
      </p:sp>
      <p:sp>
        <p:nvSpPr>
          <p:cNvPr id="777" name="Google Shape;777;p91"/>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Học viên làm các bài tập thực hành sau mỗi phần</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Làm bài tập tổng hơp trong trang 47, 48 của giáo trình</a:t>
            </a:r>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84" name="Google Shape;784;p9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3.3 Thao tác định dạng</a:t>
            </a:r>
            <a:endParaRPr/>
          </a:p>
        </p:txBody>
      </p:sp>
      <p:sp>
        <p:nvSpPr>
          <p:cNvPr id="785" name="Google Shape;785;p92"/>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Tìm hiểu trước khi tiến hành định dạng</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định dạng ô</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Định dạng ô chứa văn bản</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Căn lề, vẽ đường viền ô</a:t>
            </a:r>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792" name="Google Shape;792;p9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Tìm hiểu trước</a:t>
            </a:r>
            <a:endParaRPr/>
          </a:p>
        </p:txBody>
      </p:sp>
      <p:sp>
        <p:nvSpPr>
          <p:cNvPr id="793" name="Google Shape;793;p93"/>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thao tác định dạng ô được thực hiện với các nút chức năng trên thanh công cụ Formating</a:t>
            </a:r>
            <a:endParaRPr/>
          </a:p>
          <a:p>
            <a:pPr indent="-255905" lvl="0" marL="371475" rtl="0" algn="l">
              <a:lnSpc>
                <a:spcPct val="100000"/>
              </a:lnSpc>
              <a:spcBef>
                <a:spcPts val="1300"/>
              </a:spcBef>
              <a:spcAft>
                <a:spcPts val="0"/>
              </a:spcAft>
              <a:buClr>
                <a:srgbClr val="63177C"/>
              </a:buClr>
              <a:buSzPts val="1820"/>
              <a:buFont typeface="Noto Sans Symbols"/>
              <a:buNone/>
            </a:pPr>
            <a:r>
              <a:t/>
            </a:r>
            <a:endParaRPr b="0" i="0" sz="2600" u="none">
              <a:solidFill>
                <a:schemeClr val="dk1"/>
              </a:solidFill>
              <a:latin typeface="Times New Roman"/>
              <a:ea typeface="Times New Roman"/>
              <a:cs typeface="Times New Roman"/>
              <a:sym typeface="Times New Roman"/>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Hoặc hộp hội thoại Format Cells</a:t>
            </a:r>
            <a:endParaRPr/>
          </a:p>
          <a:p>
            <a:pPr indent="-255905" lvl="0" marL="371475" rtl="0" algn="l">
              <a:spcBef>
                <a:spcPts val="1300"/>
              </a:spcBef>
              <a:spcAft>
                <a:spcPts val="0"/>
              </a:spcAft>
              <a:buSzPts val="1820"/>
              <a:buNone/>
            </a:pPr>
            <a:r>
              <a:t/>
            </a:r>
            <a:endParaRPr b="0" i="0" sz="2600" u="none">
              <a:solidFill>
                <a:schemeClr val="dk1"/>
              </a:solidFill>
              <a:latin typeface="Times New Roman"/>
              <a:ea typeface="Times New Roman"/>
              <a:cs typeface="Times New Roman"/>
              <a:sym typeface="Times New Roman"/>
            </a:endParaRPr>
          </a:p>
        </p:txBody>
      </p:sp>
      <p:sp>
        <p:nvSpPr>
          <p:cNvPr id="794" name="Google Shape;794;p93"/>
          <p:cNvSpPr txBox="1"/>
          <p:nvPr/>
        </p:nvSpPr>
        <p:spPr>
          <a:xfrm>
            <a:off x="1935162" y="32099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795" name="Google Shape;795;p93"/>
          <p:cNvPicPr preferRelativeResize="0"/>
          <p:nvPr/>
        </p:nvPicPr>
        <p:blipFill rotWithShape="1">
          <a:blip r:embed="rId3">
            <a:alphaModFix/>
          </a:blip>
          <a:srcRect b="0" l="0" r="0" t="0"/>
          <a:stretch/>
        </p:blipFill>
        <p:spPr>
          <a:xfrm>
            <a:off x="912812" y="2660650"/>
            <a:ext cx="8615362" cy="622300"/>
          </a:xfrm>
          <a:prstGeom prst="rect">
            <a:avLst/>
          </a:prstGeom>
          <a:noFill/>
          <a:ln>
            <a:noFill/>
          </a:ln>
        </p:spPr>
      </p:pic>
      <p:sp>
        <p:nvSpPr>
          <p:cNvPr id="796" name="Google Shape;796;p93"/>
          <p:cNvSpPr txBox="1"/>
          <p:nvPr/>
        </p:nvSpPr>
        <p:spPr>
          <a:xfrm>
            <a:off x="3148012" y="17049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797" name="Google Shape;797;p93"/>
          <p:cNvSpPr txBox="1"/>
          <p:nvPr/>
        </p:nvSpPr>
        <p:spPr>
          <a:xfrm>
            <a:off x="3148012" y="1704975"/>
            <a:ext cx="10440987" cy="392112"/>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798" name="Google Shape;798;p93"/>
          <p:cNvPicPr preferRelativeResize="0"/>
          <p:nvPr/>
        </p:nvPicPr>
        <p:blipFill rotWithShape="1">
          <a:blip r:embed="rId4">
            <a:alphaModFix/>
          </a:blip>
          <a:srcRect b="0" l="0" r="0" t="0"/>
          <a:stretch/>
        </p:blipFill>
        <p:spPr>
          <a:xfrm>
            <a:off x="3394075" y="4192587"/>
            <a:ext cx="2347912" cy="1955800"/>
          </a:xfrm>
          <a:prstGeom prst="rect">
            <a:avLst/>
          </a:prstGeom>
          <a:noFill/>
          <a:ln>
            <a:noFill/>
          </a:ln>
        </p:spPr>
      </p:pic>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05" name="Google Shape;805;p9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định dạng ô</a:t>
            </a:r>
            <a:endParaRPr/>
          </a:p>
        </p:txBody>
      </p:sp>
      <p:sp>
        <p:nvSpPr>
          <p:cNvPr id="806" name="Google Shape;806;p94"/>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dạng biểu diễn dữ liệu</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General</a:t>
            </a:r>
            <a:r>
              <a:rPr b="0" i="0" lang="en-US" sz="2200" u="none">
                <a:solidFill>
                  <a:schemeClr val="dk1"/>
                </a:solidFill>
                <a:latin typeface="Times New Roman"/>
                <a:ea typeface="Times New Roman"/>
                <a:cs typeface="Times New Roman"/>
                <a:sym typeface="Times New Roman"/>
              </a:rPr>
              <a:t>: dạng chung</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dạng số</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Currency</a:t>
            </a:r>
            <a:r>
              <a:rPr b="0" i="0" lang="en-US" sz="2200" u="none">
                <a:solidFill>
                  <a:schemeClr val="dk1"/>
                </a:solidFill>
                <a:latin typeface="Times New Roman"/>
                <a:ea typeface="Times New Roman"/>
                <a:cs typeface="Times New Roman"/>
                <a:sym typeface="Times New Roman"/>
              </a:rPr>
              <a:t>: dạng tiền tệ</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Date</a:t>
            </a:r>
            <a:r>
              <a:rPr b="0" i="0" lang="en-US" sz="2200" u="none">
                <a:solidFill>
                  <a:schemeClr val="dk1"/>
                </a:solidFill>
                <a:latin typeface="Times New Roman"/>
                <a:ea typeface="Times New Roman"/>
                <a:cs typeface="Times New Roman"/>
                <a:sym typeface="Times New Roman"/>
              </a:rPr>
              <a:t>: dạng ngày tháng</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Time</a:t>
            </a:r>
            <a:r>
              <a:rPr b="0" i="0" lang="en-US" sz="2200" u="none">
                <a:solidFill>
                  <a:schemeClr val="dk1"/>
                </a:solidFill>
                <a:latin typeface="Times New Roman"/>
                <a:ea typeface="Times New Roman"/>
                <a:cs typeface="Times New Roman"/>
                <a:sym typeface="Times New Roman"/>
              </a:rPr>
              <a:t>: dạng thời gian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Text</a:t>
            </a:r>
            <a:r>
              <a:rPr b="0" i="0" lang="en-US" sz="2200" u="none">
                <a:solidFill>
                  <a:schemeClr val="dk1"/>
                </a:solidFill>
                <a:latin typeface="Times New Roman"/>
                <a:ea typeface="Times New Roman"/>
                <a:cs typeface="Times New Roman"/>
                <a:sym typeface="Times New Roman"/>
              </a:rPr>
              <a:t>: dạng văn bản</a:t>
            </a:r>
            <a:endParaRPr/>
          </a:p>
          <a:p>
            <a:pPr indent="-309562" lvl="1" marL="803275" rtl="0" algn="l">
              <a:lnSpc>
                <a:spcPct val="100000"/>
              </a:lnSpc>
              <a:spcBef>
                <a:spcPts val="110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Custom</a:t>
            </a:r>
            <a:r>
              <a:rPr b="0" i="0" lang="en-US" sz="2200" u="none">
                <a:solidFill>
                  <a:schemeClr val="dk1"/>
                </a:solidFill>
                <a:latin typeface="Times New Roman"/>
                <a:ea typeface="Times New Roman"/>
                <a:cs typeface="Times New Roman"/>
                <a:sym typeface="Times New Roman"/>
              </a:rPr>
              <a:t>: dạng người dùng tự định nghĩa</a:t>
            </a:r>
            <a:endParaRPr/>
          </a:p>
        </p:txBody>
      </p:sp>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13" name="Google Shape;813;p9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định dạng ô</a:t>
            </a:r>
            <a:endParaRPr/>
          </a:p>
        </p:txBody>
      </p:sp>
      <p:sp>
        <p:nvSpPr>
          <p:cNvPr id="814" name="Google Shape;814;p9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Biểu diễn số thực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một ô có chứa số thực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Format🡪Cells</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mục </a:t>
            </a:r>
            <a:r>
              <a:rPr b="1" i="0" lang="en-US" sz="2200" u="none">
                <a:solidFill>
                  <a:schemeClr val="dk1"/>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trong danh sách </a:t>
            </a:r>
            <a:r>
              <a:rPr b="1" i="0" lang="en-US" sz="2200" u="none">
                <a:solidFill>
                  <a:schemeClr val="dk1"/>
                </a:solidFill>
                <a:latin typeface="Times New Roman"/>
                <a:ea typeface="Times New Roman"/>
                <a:cs typeface="Times New Roman"/>
                <a:sym typeface="Times New Roman"/>
              </a:rPr>
              <a:t>Category</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Nhắp chọn ô </a:t>
            </a:r>
            <a:r>
              <a:rPr b="1" i="0" lang="en-US" sz="2200" u="none">
                <a:solidFill>
                  <a:schemeClr val="dk1"/>
                </a:solidFill>
                <a:latin typeface="Times New Roman"/>
                <a:ea typeface="Times New Roman"/>
                <a:cs typeface="Times New Roman"/>
                <a:sym typeface="Times New Roman"/>
              </a:rPr>
              <a:t>Use 1000 Separator(,)</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kết thúc</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21" name="Google Shape;821;p9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định dạng ô</a:t>
            </a:r>
            <a:endParaRPr/>
          </a:p>
        </p:txBody>
      </p:sp>
      <p:sp>
        <p:nvSpPr>
          <p:cNvPr id="822" name="Google Shape;822;p96"/>
          <p:cNvSpPr txBox="1"/>
          <p:nvPr>
            <p:ph idx="1" type="body"/>
          </p:nvPr>
        </p:nvSpPr>
        <p:spPr>
          <a:xfrm>
            <a:off x="434975" y="1066800"/>
            <a:ext cx="8832850" cy="52593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Biểu diễn số liệu dạng ngày tháng</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Khi mặc định là ngày/tháng/năm (</a:t>
            </a:r>
            <a:r>
              <a:rPr b="1" i="0" lang="en-US" sz="2200" u="none">
                <a:solidFill>
                  <a:schemeClr val="dk1"/>
                </a:solidFill>
                <a:latin typeface="Times New Roman"/>
                <a:ea typeface="Times New Roman"/>
                <a:cs typeface="Times New Roman"/>
                <a:sym typeface="Times New Roman"/>
              </a:rPr>
              <a:t>mm/dd/yyyy</a:t>
            </a:r>
            <a:r>
              <a:rPr b="0" i="0" lang="en-US" sz="2200" u="none">
                <a:solidFill>
                  <a:schemeClr val="dk1"/>
                </a:solidFill>
                <a:latin typeface="Times New Roman"/>
                <a:ea typeface="Times New Roman"/>
                <a:cs typeface="Times New Roman"/>
                <a:sym typeface="Times New Roman"/>
              </a:rPr>
              <a:t> hoặc </a:t>
            </a:r>
            <a:r>
              <a:rPr b="1" i="0" lang="en-US" sz="2200" u="none">
                <a:solidFill>
                  <a:schemeClr val="dk1"/>
                </a:solidFill>
                <a:latin typeface="Times New Roman"/>
                <a:ea typeface="Times New Roman"/>
                <a:cs typeface="Times New Roman"/>
                <a:sym typeface="Times New Roman"/>
              </a:rPr>
              <a:t>mm/dd/yy</a:t>
            </a:r>
            <a:r>
              <a:rPr b="0" i="0" lang="en-US" sz="2200" u="none">
                <a:solidFill>
                  <a:schemeClr val="dk1"/>
                </a:solidFill>
                <a:latin typeface="Times New Roman"/>
                <a:ea typeface="Times New Roman"/>
                <a:cs typeface="Times New Roman"/>
                <a:sym typeface="Times New Roman"/>
              </a:rPr>
              <a:t>)</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có dữ liệu ngày tháng muốn định dạng lại</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Format🡪Cells</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Number</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mục </a:t>
            </a:r>
            <a:r>
              <a:rPr b="1" i="0" lang="en-US" sz="2200" u="none">
                <a:solidFill>
                  <a:schemeClr val="dk1"/>
                </a:solidFill>
                <a:latin typeface="Times New Roman"/>
                <a:ea typeface="Times New Roman"/>
                <a:cs typeface="Times New Roman"/>
                <a:sym typeface="Times New Roman"/>
              </a:rPr>
              <a:t>Custom</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định dạng hiển thị mới trong hộp </a:t>
            </a:r>
            <a:r>
              <a:rPr b="1" i="0" lang="en-US" sz="2200" u="none">
                <a:solidFill>
                  <a:schemeClr val="dk1"/>
                </a:solidFill>
                <a:latin typeface="Times New Roman"/>
                <a:ea typeface="Times New Roman"/>
                <a:cs typeface="Times New Roman"/>
                <a:sym typeface="Times New Roman"/>
              </a:rPr>
              <a:t>Type</a:t>
            </a:r>
            <a:r>
              <a:rPr b="0" i="0" lang="en-US" sz="2200" u="none">
                <a:solidFill>
                  <a:schemeClr val="dk1"/>
                </a:solidFill>
                <a:latin typeface="Times New Roman"/>
                <a:ea typeface="Times New Roman"/>
                <a:cs typeface="Times New Roman"/>
                <a:sym typeface="Times New Roman"/>
              </a:rPr>
              <a:t>, ví dụ: </a:t>
            </a:r>
            <a:r>
              <a:rPr b="1" i="0" lang="en-US" sz="2200" u="none">
                <a:solidFill>
                  <a:schemeClr val="dk1"/>
                </a:solidFill>
                <a:latin typeface="Times New Roman"/>
                <a:ea typeface="Times New Roman"/>
                <a:cs typeface="Times New Roman"/>
                <a:sym typeface="Times New Roman"/>
              </a:rPr>
              <a:t>dd/mm/yyyy</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kết thúc</a:t>
            </a:r>
            <a:endParaRPr/>
          </a:p>
        </p:txBody>
      </p:sp>
    </p:spTree>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9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29" name="Google Shape;829;p9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định dạng ô</a:t>
            </a:r>
            <a:endParaRPr/>
          </a:p>
        </p:txBody>
      </p:sp>
      <p:sp>
        <p:nvSpPr>
          <p:cNvPr id="830" name="Google Shape;830;p97"/>
          <p:cNvSpPr txBox="1"/>
          <p:nvPr>
            <p:ph idx="1" type="body"/>
          </p:nvPr>
        </p:nvSpPr>
        <p:spPr>
          <a:xfrm>
            <a:off x="434975" y="1066800"/>
            <a:ext cx="8832850" cy="5259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Biểu diễn số liệu dạng tiền tệ</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có dữ liệu số muốn định dạng tiền tệ</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Format🡪Cells</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thẻ </a:t>
            </a:r>
            <a:r>
              <a:rPr b="1" i="0" lang="en-US" sz="2200" u="none">
                <a:solidFill>
                  <a:schemeClr val="dk1"/>
                </a:solidFill>
                <a:latin typeface="Times New Roman"/>
                <a:ea typeface="Times New Roman"/>
                <a:cs typeface="Times New Roman"/>
                <a:sym typeface="Times New Roman"/>
              </a:rPr>
              <a:t>Number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mục </a:t>
            </a:r>
            <a:r>
              <a:rPr b="1" i="0" lang="en-US" sz="2200" u="none">
                <a:solidFill>
                  <a:schemeClr val="dk1"/>
                </a:solidFill>
                <a:latin typeface="Times New Roman"/>
                <a:ea typeface="Times New Roman"/>
                <a:cs typeface="Times New Roman"/>
                <a:sym typeface="Times New Roman"/>
              </a:rPr>
              <a:t>Custom</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Nhập định dạng hiển thị mới trong hộp </a:t>
            </a:r>
            <a:r>
              <a:rPr b="1" i="0" lang="en-US" sz="2200" u="none">
                <a:solidFill>
                  <a:schemeClr val="dk1"/>
                </a:solidFill>
                <a:latin typeface="Times New Roman"/>
                <a:ea typeface="Times New Roman"/>
                <a:cs typeface="Times New Roman"/>
                <a:sym typeface="Times New Roman"/>
              </a:rPr>
              <a:t>Type</a:t>
            </a:r>
            <a:r>
              <a:rPr b="0" i="0" lang="en-US" sz="2200" u="none">
                <a:solidFill>
                  <a:schemeClr val="dk1"/>
                </a:solidFill>
                <a:latin typeface="Times New Roman"/>
                <a:ea typeface="Times New Roman"/>
                <a:cs typeface="Times New Roman"/>
                <a:sym typeface="Times New Roman"/>
              </a:rPr>
              <a:t>, ví dụ: </a:t>
            </a:r>
            <a:r>
              <a:rPr b="1" i="0" lang="en-US" sz="2200" u="none">
                <a:solidFill>
                  <a:schemeClr val="dk1"/>
                </a:solidFill>
                <a:latin typeface="Times New Roman"/>
                <a:ea typeface="Times New Roman"/>
                <a:cs typeface="Times New Roman"/>
                <a:sym typeface="Times New Roman"/>
              </a:rPr>
              <a:t>#,##0.00[$VND]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kết thúc</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55" name="Google Shape;155;p2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Tạo bảng t</a:t>
            </a:r>
            <a:r>
              <a:rPr b="0" i="0" lang="en-US" sz="2600" u="none">
                <a:solidFill>
                  <a:schemeClr val="dk1"/>
                </a:solidFill>
                <a:latin typeface="Arial"/>
                <a:ea typeface="Arial"/>
                <a:cs typeface="Arial"/>
                <a:sym typeface="Arial"/>
              </a:rPr>
              <a:t>í</a:t>
            </a:r>
            <a:r>
              <a:rPr b="0" i="0" lang="en-US" sz="2600" u="none">
                <a:solidFill>
                  <a:schemeClr val="dk1"/>
                </a:solidFill>
                <a:latin typeface="Times New Roman"/>
                <a:ea typeface="Times New Roman"/>
                <a:cs typeface="Times New Roman"/>
                <a:sym typeface="Times New Roman"/>
              </a:rPr>
              <a:t>nh mới theo mẫu mặc định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1: Nhắp chuột vào biểu tượng       </a:t>
            </a:r>
            <a:r>
              <a:rPr b="1" i="0" lang="en-US" sz="2200" u="none">
                <a:solidFill>
                  <a:schemeClr val="dk1"/>
                </a:solidFill>
                <a:latin typeface="Times New Roman"/>
                <a:ea typeface="Times New Roman"/>
                <a:cs typeface="Times New Roman"/>
                <a:sym typeface="Times New Roman"/>
              </a:rPr>
              <a:t>New</a:t>
            </a:r>
            <a:r>
              <a:rPr b="0" i="0" lang="en-US" sz="2200" u="none">
                <a:solidFill>
                  <a:schemeClr val="dk1"/>
                </a:solidFill>
                <a:latin typeface="Times New Roman"/>
                <a:ea typeface="Times New Roman"/>
                <a:cs typeface="Times New Roman"/>
                <a:sym typeface="Times New Roman"/>
              </a:rPr>
              <a:t>        trên thanh công cụ</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2: Nhấn tổ hợp phím </a:t>
            </a:r>
            <a:r>
              <a:rPr b="1" i="0" lang="en-US" sz="2200" u="none">
                <a:solidFill>
                  <a:schemeClr val="dk1"/>
                </a:solidFill>
                <a:latin typeface="Times New Roman"/>
                <a:ea typeface="Times New Roman"/>
                <a:cs typeface="Times New Roman"/>
                <a:sym typeface="Times New Roman"/>
              </a:rPr>
              <a:t>Ctrl + 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Cách 3:</a:t>
            </a: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 Vào menu File</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New…</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Blank Workbook</a:t>
            </a:r>
            <a:endParaRPr/>
          </a:p>
          <a:p>
            <a:pPr indent="-309562" lvl="1" marL="803275" rtl="0" algn="l">
              <a:lnSpc>
                <a:spcPct val="100000"/>
              </a:lnSpc>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a:p>
            <a:pPr indent="-309562" lvl="1" marL="803275" rtl="0" algn="l">
              <a:lnSpc>
                <a:spcPct val="100000"/>
              </a:lnSpc>
              <a:spcBef>
                <a:spcPts val="1100"/>
              </a:spcBef>
              <a:spcAft>
                <a:spcPts val="0"/>
              </a:spcAft>
              <a:buSzPts val="1540"/>
              <a:buNone/>
            </a:pPr>
            <a:r>
              <a:rPr b="0" i="0" lang="en-US" sz="2200" u="none">
                <a:solidFill>
                  <a:schemeClr val="dk1"/>
                </a:solidFill>
                <a:latin typeface="Times New Roman"/>
                <a:ea typeface="Times New Roman"/>
                <a:cs typeface="Times New Roman"/>
                <a:sym typeface="Times New Roman"/>
              </a:rPr>
              <a:t> </a:t>
            </a:r>
            <a:endParaRPr/>
          </a:p>
        </p:txBody>
      </p:sp>
      <p:sp>
        <p:nvSpPr>
          <p:cNvPr id="156" name="Google Shape;156;p26"/>
          <p:cNvSpPr txBox="1"/>
          <p:nvPr/>
        </p:nvSpPr>
        <p:spPr>
          <a:xfrm>
            <a:off x="5127625" y="33432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157" name="Google Shape;157;p26"/>
          <p:cNvPicPr preferRelativeResize="0"/>
          <p:nvPr/>
        </p:nvPicPr>
        <p:blipFill rotWithShape="1">
          <a:blip r:embed="rId3">
            <a:alphaModFix/>
          </a:blip>
          <a:srcRect b="0" l="0" r="0" t="0"/>
          <a:stretch/>
        </p:blipFill>
        <p:spPr>
          <a:xfrm>
            <a:off x="8004175" y="1828800"/>
            <a:ext cx="493712" cy="457200"/>
          </a:xfrm>
          <a:prstGeom prst="rect">
            <a:avLst/>
          </a:prstGeom>
          <a:noFill/>
          <a:ln>
            <a:noFill/>
          </a:ln>
        </p:spPr>
      </p:pic>
      <p:sp>
        <p:nvSpPr>
          <p:cNvPr id="158" name="Google Shape;158;p26"/>
          <p:cNvSpPr txBox="1"/>
          <p:nvPr>
            <p:ph type="title"/>
          </p:nvPr>
        </p:nvSpPr>
        <p:spPr>
          <a:xfrm>
            <a:off x="522287" y="228600"/>
            <a:ext cx="99187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Tree>
  </p:cSld>
  <p:clrMapOvr>
    <a:masterClrMapping/>
  </p:clrMapOvr>
  <p:transition spd="slow">
    <p:fade thruBlk="1"/>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37" name="Google Shape;837;p9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Thao tác định dạng ô</a:t>
            </a:r>
            <a:endParaRPr/>
          </a:p>
        </p:txBody>
      </p:sp>
      <p:sp>
        <p:nvSpPr>
          <p:cNvPr id="838" name="Google Shape;838;p98"/>
          <p:cNvSpPr txBox="1"/>
          <p:nvPr>
            <p:ph idx="1" type="body"/>
          </p:nvPr>
        </p:nvSpPr>
        <p:spPr>
          <a:xfrm>
            <a:off x="434975" y="1066800"/>
            <a:ext cx="8832850" cy="5259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Biểu diễn số liệu theo dạng phần trăm</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 trên thanh công cụ</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nút Increase Decimal  để tăng số xuất hiện sau dấu thập phân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Decrease Decimal để giảm số xuất hiện sau dấu thập phân</a:t>
            </a:r>
            <a:endParaRPr/>
          </a:p>
        </p:txBody>
      </p:sp>
      <p:sp>
        <p:nvSpPr>
          <p:cNvPr id="839" name="Google Shape;839;p98"/>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40" name="Google Shape;840;p98"/>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841" name="Google Shape;841;p98"/>
          <p:cNvPicPr preferRelativeResize="0"/>
          <p:nvPr/>
        </p:nvPicPr>
        <p:blipFill rotWithShape="1">
          <a:blip r:embed="rId3">
            <a:alphaModFix/>
          </a:blip>
          <a:srcRect b="0" l="0" r="0" t="0"/>
          <a:stretch/>
        </p:blipFill>
        <p:spPr>
          <a:xfrm>
            <a:off x="3567112" y="5024437"/>
            <a:ext cx="782637" cy="685800"/>
          </a:xfrm>
          <a:prstGeom prst="rect">
            <a:avLst/>
          </a:prstGeom>
          <a:noFill/>
          <a:ln>
            <a:noFill/>
          </a:ln>
        </p:spPr>
      </p:pic>
      <p:pic>
        <p:nvPicPr>
          <p:cNvPr id="842" name="Google Shape;842;p98"/>
          <p:cNvPicPr preferRelativeResize="0"/>
          <p:nvPr/>
        </p:nvPicPr>
        <p:blipFill rotWithShape="1">
          <a:blip r:embed="rId4">
            <a:alphaModFix/>
          </a:blip>
          <a:srcRect b="0" l="0" r="0" t="0"/>
          <a:stretch/>
        </p:blipFill>
        <p:spPr>
          <a:xfrm>
            <a:off x="4872037" y="5024437"/>
            <a:ext cx="784225" cy="685800"/>
          </a:xfrm>
          <a:prstGeom prst="rect">
            <a:avLst/>
          </a:prstGeom>
          <a:noFill/>
          <a:ln>
            <a:noFill/>
          </a:ln>
        </p:spPr>
      </p:pic>
      <p:pic>
        <p:nvPicPr>
          <p:cNvPr id="843" name="Google Shape;843;p98"/>
          <p:cNvPicPr preferRelativeResize="0"/>
          <p:nvPr/>
        </p:nvPicPr>
        <p:blipFill rotWithShape="1">
          <a:blip r:embed="rId5">
            <a:alphaModFix/>
          </a:blip>
          <a:srcRect b="0" l="0" r="0" t="0"/>
          <a:stretch/>
        </p:blipFill>
        <p:spPr>
          <a:xfrm>
            <a:off x="6083300" y="5024437"/>
            <a:ext cx="790575" cy="692150"/>
          </a:xfrm>
          <a:prstGeom prst="rect">
            <a:avLst/>
          </a:prstGeom>
          <a:noFill/>
          <a:ln>
            <a:noFill/>
          </a:ln>
        </p:spPr>
      </p:pic>
    </p:spTree>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50" name="Google Shape;850;p9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851" name="Google Shape;851;p99"/>
          <p:cNvSpPr txBox="1"/>
          <p:nvPr>
            <p:ph idx="1" type="body"/>
          </p:nvPr>
        </p:nvSpPr>
        <p:spPr>
          <a:xfrm>
            <a:off x="434975" y="1066800"/>
            <a:ext cx="8832850"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kiểu chữ, cỡ chữ, dạng chữ</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vùng có dữ liệu muốn định dạng như nhau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các nút trên thanh Formating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Font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thao tác còn lại hoàn toàn tương tự trong MS-Word</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852" name="Google Shape;852;p99"/>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53" name="Google Shape;853;p99"/>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60" name="Google Shape;860;p10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861" name="Google Shape;861;p100"/>
          <p:cNvSpPr txBox="1"/>
          <p:nvPr>
            <p:ph idx="1" type="body"/>
          </p:nvPr>
        </p:nvSpPr>
        <p:spPr>
          <a:xfrm>
            <a:off x="434975" y="1066800"/>
            <a:ext cx="8832850"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mầu chữ</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vùng có dữ liệu muốn định dạng mầu chữ như nhau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các nút trên thanh Formating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Font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mầu trong mục Color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Các thao tác còn lại hoàn toàn tương tự trong MS-Word</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862" name="Google Shape;862;p100"/>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63" name="Google Shape;863;p100"/>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0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70" name="Google Shape;870;p10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871" name="Google Shape;871;p101"/>
          <p:cNvSpPr txBox="1"/>
          <p:nvPr>
            <p:ph idx="1" type="body"/>
          </p:nvPr>
        </p:nvSpPr>
        <p:spPr>
          <a:xfrm>
            <a:off x="434975" y="1066800"/>
            <a:ext cx="9571037"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mầu nền cho ô</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vùng có dữ liệu muốn định dạng cùng mầu nền</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nút </a:t>
            </a:r>
            <a:r>
              <a:rPr b="1" i="0" lang="en-US" sz="2200" u="none">
                <a:solidFill>
                  <a:schemeClr val="dk1"/>
                </a:solidFill>
                <a:latin typeface="Times New Roman"/>
                <a:ea typeface="Times New Roman"/>
                <a:cs typeface="Times New Roman"/>
                <a:sym typeface="Times New Roman"/>
              </a:rPr>
              <a:t>Fill color</a:t>
            </a:r>
            <a:r>
              <a:rPr b="0" i="0" lang="en-US" sz="2200" u="none">
                <a:solidFill>
                  <a:schemeClr val="dk1"/>
                </a:solidFill>
                <a:latin typeface="Times New Roman"/>
                <a:ea typeface="Times New Roman"/>
                <a:cs typeface="Times New Roman"/>
                <a:sym typeface="Times New Roman"/>
              </a:rPr>
              <a:t> trên thanh Formating</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Patterns</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mầu trong bảng </a:t>
            </a:r>
            <a:r>
              <a:rPr b="1" i="0" lang="en-US" sz="2200" u="none">
                <a:solidFill>
                  <a:schemeClr val="dk1"/>
                </a:solidFill>
                <a:latin typeface="Times New Roman"/>
                <a:ea typeface="Times New Roman"/>
                <a:cs typeface="Times New Roman"/>
                <a:sym typeface="Times New Roman"/>
              </a:rPr>
              <a:t>Color</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mẫu hoa văn trong mục </a:t>
            </a:r>
            <a:r>
              <a:rPr b="1" i="0" lang="en-US" sz="2200" u="none">
                <a:solidFill>
                  <a:schemeClr val="dk1"/>
                </a:solidFill>
                <a:latin typeface="Times New Roman"/>
                <a:ea typeface="Times New Roman"/>
                <a:cs typeface="Times New Roman"/>
                <a:sym typeface="Times New Roman"/>
              </a:rPr>
              <a:t>Pattern</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kết thúc</a:t>
            </a:r>
            <a:endParaRPr/>
          </a:p>
        </p:txBody>
      </p:sp>
      <p:sp>
        <p:nvSpPr>
          <p:cNvPr id="872" name="Google Shape;872;p101"/>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73" name="Google Shape;873;p101"/>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0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80" name="Google Shape;880;p10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881" name="Google Shape;881;p102"/>
          <p:cNvSpPr txBox="1"/>
          <p:nvPr>
            <p:ph idx="1" type="body"/>
          </p:nvPr>
        </p:nvSpPr>
        <p:spPr>
          <a:xfrm>
            <a:off x="434975" y="1066800"/>
            <a:ext cx="8832850"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Sao chép định dạng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có định dạng muốn sao chép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Format</a:t>
            </a:r>
            <a:r>
              <a:rPr b="0" i="0" lang="en-US" sz="2200" u="none">
                <a:solidFill>
                  <a:schemeClr val="dk1"/>
                </a:solidFill>
                <a:latin typeface="Times New Roman"/>
                <a:ea typeface="Times New Roman"/>
                <a:cs typeface="Times New Roman"/>
                <a:sym typeface="Times New Roman"/>
              </a:rPr>
              <a:t> </a:t>
            </a:r>
            <a:r>
              <a:rPr b="1" i="0" lang="en-US" sz="2200" u="none">
                <a:solidFill>
                  <a:schemeClr val="dk1"/>
                </a:solidFill>
                <a:latin typeface="Times New Roman"/>
                <a:ea typeface="Times New Roman"/>
                <a:cs typeface="Times New Roman"/>
                <a:sym typeface="Times New Roman"/>
              </a:rPr>
              <a:t>Painter</a:t>
            </a:r>
            <a:r>
              <a:rPr b="0" i="0" lang="en-US" sz="2200" u="none">
                <a:solidFill>
                  <a:schemeClr val="dk1"/>
                </a:solidFill>
                <a:latin typeface="Times New Roman"/>
                <a:ea typeface="Times New Roman"/>
                <a:cs typeface="Times New Roman"/>
                <a:sym typeface="Times New Roman"/>
              </a:rPr>
              <a: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Con trỏ chuột chuyển thành biểu tượng chổi quét sơn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Quét vào ô hoặc vùng ô muốn áp dụng sao chép định dạng này</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882" name="Google Shape;882;p102"/>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83" name="Google Shape;883;p102"/>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84" name="Google Shape;884;p102"/>
          <p:cNvSpPr txBox="1"/>
          <p:nvPr/>
        </p:nvSpPr>
        <p:spPr>
          <a:xfrm>
            <a:off x="5095875"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885" name="Google Shape;885;p102"/>
          <p:cNvPicPr preferRelativeResize="0"/>
          <p:nvPr/>
        </p:nvPicPr>
        <p:blipFill rotWithShape="1">
          <a:blip r:embed="rId3">
            <a:alphaModFix/>
          </a:blip>
          <a:srcRect b="0" l="0" r="0" t="0"/>
          <a:stretch/>
        </p:blipFill>
        <p:spPr>
          <a:xfrm>
            <a:off x="6176962" y="2362200"/>
            <a:ext cx="404812" cy="381000"/>
          </a:xfrm>
          <a:prstGeom prst="rect">
            <a:avLst/>
          </a:prstGeom>
          <a:noFill/>
          <a:ln>
            <a:noFill/>
          </a:ln>
        </p:spPr>
      </p:pic>
      <p:sp>
        <p:nvSpPr>
          <p:cNvPr id="886" name="Google Shape;886;p102"/>
          <p:cNvSpPr txBox="1"/>
          <p:nvPr/>
        </p:nvSpPr>
        <p:spPr>
          <a:xfrm>
            <a:off x="497046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887" name="Google Shape;887;p102"/>
          <p:cNvPicPr preferRelativeResize="0"/>
          <p:nvPr/>
        </p:nvPicPr>
        <p:blipFill rotWithShape="1">
          <a:blip r:embed="rId4">
            <a:alphaModFix/>
          </a:blip>
          <a:srcRect b="0" l="0" r="0" t="0"/>
          <a:stretch/>
        </p:blipFill>
        <p:spPr>
          <a:xfrm>
            <a:off x="3914775" y="3506787"/>
            <a:ext cx="685800" cy="404812"/>
          </a:xfrm>
          <a:prstGeom prst="rect">
            <a:avLst/>
          </a:prstGeom>
          <a:noFill/>
          <a:ln>
            <a:noFill/>
          </a:ln>
        </p:spPr>
      </p:pic>
    </p:spTree>
  </p:cSld>
  <p:clrMapOvr>
    <a:masterClrMapping/>
  </p:clrMapOvr>
  <p:transition spd="slow">
    <p:fade thruBlk="1"/>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894" name="Google Shape;894;p10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895" name="Google Shape;895;p103"/>
          <p:cNvSpPr txBox="1"/>
          <p:nvPr>
            <p:ph idx="1" type="body"/>
          </p:nvPr>
        </p:nvSpPr>
        <p:spPr>
          <a:xfrm>
            <a:off x="434975" y="1066800"/>
            <a:ext cx="8832850"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Đặt thuộc tính Wrap Text cho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Cho phép hiển thị dữ liệu bằng nhiều dòng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muốn thiết đặt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Alignment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Trong phần </a:t>
            </a:r>
            <a:r>
              <a:rPr b="1" i="0" lang="en-US" sz="2200" u="none">
                <a:solidFill>
                  <a:schemeClr val="dk1"/>
                </a:solidFill>
                <a:latin typeface="Times New Roman"/>
                <a:ea typeface="Times New Roman"/>
                <a:cs typeface="Times New Roman"/>
                <a:sym typeface="Times New Roman"/>
              </a:rPr>
              <a:t>Text control</a:t>
            </a:r>
            <a:r>
              <a:rPr b="0" i="0" lang="en-US" sz="2200" u="none">
                <a:solidFill>
                  <a:schemeClr val="dk1"/>
                </a:solidFill>
                <a:latin typeface="Times New Roman"/>
                <a:ea typeface="Times New Roman"/>
                <a:cs typeface="Times New Roman"/>
                <a:sym typeface="Times New Roman"/>
              </a:rPr>
              <a:t>, nhấp chọn ô </a:t>
            </a:r>
            <a:r>
              <a:rPr b="1" i="0" lang="en-US" sz="2200" u="none">
                <a:solidFill>
                  <a:schemeClr val="dk1"/>
                </a:solidFill>
                <a:latin typeface="Times New Roman"/>
                <a:ea typeface="Times New Roman"/>
                <a:cs typeface="Times New Roman"/>
                <a:sym typeface="Times New Roman"/>
              </a:rPr>
              <a:t>Wrap Text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tất</a:t>
            </a:r>
            <a:endParaRPr/>
          </a:p>
        </p:txBody>
      </p:sp>
      <p:sp>
        <p:nvSpPr>
          <p:cNvPr id="896" name="Google Shape;896;p103"/>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97" name="Google Shape;897;p103"/>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98" name="Google Shape;898;p103"/>
          <p:cNvSpPr txBox="1"/>
          <p:nvPr/>
        </p:nvSpPr>
        <p:spPr>
          <a:xfrm>
            <a:off x="5095875"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899" name="Google Shape;899;p103"/>
          <p:cNvSpPr txBox="1"/>
          <p:nvPr/>
        </p:nvSpPr>
        <p:spPr>
          <a:xfrm>
            <a:off x="497046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06" name="Google Shape;906;p10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Định dạng ô chứa văn bản</a:t>
            </a:r>
            <a:endParaRPr/>
          </a:p>
        </p:txBody>
      </p:sp>
      <p:sp>
        <p:nvSpPr>
          <p:cNvPr id="907" name="Google Shape;907;p104"/>
          <p:cNvSpPr txBox="1"/>
          <p:nvPr>
            <p:ph idx="1" type="body"/>
          </p:nvPr>
        </p:nvSpPr>
        <p:spPr>
          <a:xfrm>
            <a:off x="434975" y="1066800"/>
            <a:ext cx="8832850" cy="48021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Xóa bỏ định dạng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muốn xóa bỏ định dạng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công cụ chọn </a:t>
            </a:r>
            <a:r>
              <a:rPr b="1" i="0" lang="en-US" sz="2200" u="none">
                <a:solidFill>
                  <a:schemeClr val="dk1"/>
                </a:solidFill>
                <a:latin typeface="Times New Roman"/>
                <a:ea typeface="Times New Roman"/>
                <a:cs typeface="Times New Roman"/>
                <a:sym typeface="Times New Roman"/>
              </a:rPr>
              <a:t>Edit 🡪 Clear 🡪 Format</a:t>
            </a:r>
            <a:r>
              <a:rPr b="0" i="0" lang="en-US" sz="2200" u="none">
                <a:solidFill>
                  <a:schemeClr val="dk1"/>
                </a:solidFill>
                <a:latin typeface="Times New Roman"/>
                <a:ea typeface="Times New Roman"/>
                <a:cs typeface="Times New Roman"/>
                <a:sym typeface="Times New Roman"/>
              </a:rPr>
              <a:t> </a:t>
            </a:r>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908" name="Google Shape;908;p104"/>
          <p:cNvSpPr txBox="1"/>
          <p:nvPr/>
        </p:nvSpPr>
        <p:spPr>
          <a:xfrm>
            <a:off x="5068887" y="3309937"/>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909" name="Google Shape;909;p104"/>
          <p:cNvSpPr txBox="1"/>
          <p:nvPr/>
        </p:nvSpPr>
        <p:spPr>
          <a:xfrm>
            <a:off x="5084762" y="330517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910" name="Google Shape;910;p104"/>
          <p:cNvSpPr txBox="1"/>
          <p:nvPr/>
        </p:nvSpPr>
        <p:spPr>
          <a:xfrm>
            <a:off x="5095875"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
        <p:nvSpPr>
          <p:cNvPr id="911" name="Google Shape;911;p104"/>
          <p:cNvSpPr txBox="1"/>
          <p:nvPr/>
        </p:nvSpPr>
        <p:spPr>
          <a:xfrm>
            <a:off x="4970462" y="3324225"/>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0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18" name="Google Shape;918;p10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Căn lề, vẽ đường viền cho ô</a:t>
            </a:r>
            <a:endParaRPr/>
          </a:p>
        </p:txBody>
      </p:sp>
      <p:sp>
        <p:nvSpPr>
          <p:cNvPr id="919" name="Google Shape;919;p10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Căn vị trí chữ trong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muốn căn chỉnh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các nút trên thanh Formating để căn theo chiều ngang của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Alignment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Căn chỉnh theo chiều ngang trong hộp </a:t>
            </a:r>
            <a:r>
              <a:rPr b="1" i="0" lang="en-US" sz="1900" u="none">
                <a:solidFill>
                  <a:schemeClr val="dk1"/>
                </a:solidFill>
                <a:latin typeface="Times New Roman"/>
                <a:ea typeface="Times New Roman"/>
                <a:cs typeface="Times New Roman"/>
                <a:sym typeface="Times New Roman"/>
              </a:rPr>
              <a:t>Horizontal</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Căn chỉnh theo chiều dọc trong hộp </a:t>
            </a:r>
            <a:r>
              <a:rPr b="1" i="0" lang="en-US" sz="1900" u="none">
                <a:solidFill>
                  <a:schemeClr val="dk1"/>
                </a:solidFill>
                <a:latin typeface="Times New Roman"/>
                <a:ea typeface="Times New Roman"/>
                <a:cs typeface="Times New Roman"/>
                <a:sym typeface="Times New Roman"/>
              </a:rPr>
              <a:t>Vertical</a:t>
            </a:r>
            <a:endParaRPr/>
          </a:p>
          <a:p>
            <a:pPr indent="-211772" lvl="1" marL="803275" rtl="0" algn="l">
              <a:lnSpc>
                <a:spcPct val="100000"/>
              </a:lnSpc>
              <a:spcBef>
                <a:spcPts val="1100"/>
              </a:spcBef>
              <a:spcAft>
                <a:spcPts val="0"/>
              </a:spcAft>
              <a:buClr>
                <a:srgbClr val="FAA61A"/>
              </a:buClr>
              <a:buSzPts val="1540"/>
              <a:buFont typeface="Noto Sans Symbols"/>
              <a:buNone/>
            </a:pPr>
            <a:r>
              <a:t/>
            </a:r>
            <a:endParaRPr b="0" i="0" sz="2200" u="none">
              <a:solidFill>
                <a:schemeClr val="dk1"/>
              </a:solidFill>
              <a:latin typeface="Times New Roman"/>
              <a:ea typeface="Times New Roman"/>
              <a:cs typeface="Times New Roman"/>
              <a:sym typeface="Times New Roman"/>
            </a:endParaRPr>
          </a:p>
          <a:p>
            <a:pPr indent="-273685" lvl="0" marL="371475" rtl="0" algn="l">
              <a:spcBef>
                <a:spcPts val="1100"/>
              </a:spcBef>
              <a:spcAft>
                <a:spcPts val="0"/>
              </a:spcAft>
              <a:buSzPts val="1540"/>
              <a:buNone/>
            </a:pPr>
            <a:r>
              <a:t/>
            </a:r>
            <a:endParaRPr b="0" i="0" sz="2200" u="none">
              <a:solidFill>
                <a:schemeClr val="dk1"/>
              </a:solidFill>
              <a:latin typeface="Times New Roman"/>
              <a:ea typeface="Times New Roman"/>
              <a:cs typeface="Times New Roman"/>
              <a:sym typeface="Times New Roman"/>
            </a:endParaRPr>
          </a:p>
        </p:txBody>
      </p:sp>
      <p:sp>
        <p:nvSpPr>
          <p:cNvPr id="920" name="Google Shape;920;p105"/>
          <p:cNvSpPr txBox="1"/>
          <p:nvPr/>
        </p:nvSpPr>
        <p:spPr>
          <a:xfrm>
            <a:off x="5084762" y="331470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921" name="Google Shape;921;p105"/>
          <p:cNvPicPr preferRelativeResize="0"/>
          <p:nvPr/>
        </p:nvPicPr>
        <p:blipFill rotWithShape="1">
          <a:blip r:embed="rId3">
            <a:alphaModFix/>
          </a:blip>
          <a:srcRect b="0" l="0" r="0" t="0"/>
          <a:stretch/>
        </p:blipFill>
        <p:spPr>
          <a:xfrm>
            <a:off x="9745662" y="1066800"/>
            <a:ext cx="520700" cy="481012"/>
          </a:xfrm>
          <a:prstGeom prst="rect">
            <a:avLst/>
          </a:prstGeom>
          <a:noFill/>
          <a:ln>
            <a:noFill/>
          </a:ln>
        </p:spPr>
      </p:pic>
      <p:sp>
        <p:nvSpPr>
          <p:cNvPr id="922" name="Google Shape;922;p105"/>
          <p:cNvSpPr txBox="1"/>
          <p:nvPr/>
        </p:nvSpPr>
        <p:spPr>
          <a:xfrm>
            <a:off x="5084762" y="331470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923" name="Google Shape;923;p105"/>
          <p:cNvPicPr preferRelativeResize="0"/>
          <p:nvPr/>
        </p:nvPicPr>
        <p:blipFill rotWithShape="1">
          <a:blip r:embed="rId4">
            <a:alphaModFix/>
          </a:blip>
          <a:srcRect b="0" l="0" r="0" t="0"/>
          <a:stretch/>
        </p:blipFill>
        <p:spPr>
          <a:xfrm>
            <a:off x="9745662" y="1676400"/>
            <a:ext cx="520700" cy="439737"/>
          </a:xfrm>
          <a:prstGeom prst="rect">
            <a:avLst/>
          </a:prstGeom>
          <a:noFill/>
          <a:ln>
            <a:noFill/>
          </a:ln>
        </p:spPr>
      </p:pic>
      <p:sp>
        <p:nvSpPr>
          <p:cNvPr id="924" name="Google Shape;924;p105"/>
          <p:cNvSpPr txBox="1"/>
          <p:nvPr/>
        </p:nvSpPr>
        <p:spPr>
          <a:xfrm>
            <a:off x="5084762" y="331470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925" name="Google Shape;925;p105"/>
          <p:cNvPicPr preferRelativeResize="0"/>
          <p:nvPr/>
        </p:nvPicPr>
        <p:blipFill rotWithShape="1">
          <a:blip r:embed="rId5">
            <a:alphaModFix/>
          </a:blip>
          <a:srcRect b="0" l="0" r="0" t="0"/>
          <a:stretch/>
        </p:blipFill>
        <p:spPr>
          <a:xfrm>
            <a:off x="9745662" y="2209800"/>
            <a:ext cx="520700" cy="438150"/>
          </a:xfrm>
          <a:prstGeom prst="rect">
            <a:avLst/>
          </a:prstGeom>
          <a:noFill/>
          <a:ln>
            <a:noFill/>
          </a:ln>
        </p:spPr>
      </p:pic>
    </p:spTree>
  </p:cSld>
  <p:clrMapOvr>
    <a:masterClrMapping/>
  </p:clrMapOvr>
  <p:transition spd="slow">
    <p:fade thruBlk="1"/>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32" name="Google Shape;932;p10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Căn lề, vẽ đường viền cho ô</a:t>
            </a:r>
            <a:endParaRPr/>
          </a:p>
        </p:txBody>
      </p:sp>
      <p:sp>
        <p:nvSpPr>
          <p:cNvPr id="933" name="Google Shape;933;p106"/>
          <p:cNvSpPr txBox="1"/>
          <p:nvPr>
            <p:ph idx="1" type="body"/>
          </p:nvPr>
        </p:nvSpPr>
        <p:spPr>
          <a:xfrm>
            <a:off x="522287" y="990600"/>
            <a:ext cx="9571037" cy="4954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Hòa nhập dãy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Hòa nhập dãy ô để tạo tiêu đề bảng biểu</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các ô liền nhau muốn hòa nhập</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nút </a:t>
            </a:r>
            <a:r>
              <a:rPr b="1" i="0" lang="en-US" sz="2200" u="none">
                <a:solidFill>
                  <a:schemeClr val="dk1"/>
                </a:solidFill>
                <a:latin typeface="Times New Roman"/>
                <a:ea typeface="Times New Roman"/>
                <a:cs typeface="Times New Roman"/>
                <a:sym typeface="Times New Roman"/>
              </a:rPr>
              <a:t>Merge and Center</a:t>
            </a:r>
            <a:r>
              <a:rPr b="0" i="0" lang="en-US" sz="2200" u="none">
                <a:solidFill>
                  <a:schemeClr val="dk1"/>
                </a:solidFill>
                <a:latin typeface="Times New Roman"/>
                <a:ea typeface="Times New Roman"/>
                <a:cs typeface="Times New Roman"/>
                <a:sym typeface="Times New Roman"/>
              </a:rPr>
              <a:t> trên thanh Formating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Hoặc trên thanh thực đơn chọn </a:t>
            </a:r>
            <a:r>
              <a:rPr b="1" i="0" lang="en-US" sz="1900" u="none">
                <a:solidFill>
                  <a:schemeClr val="dk1"/>
                </a:solidFill>
                <a:latin typeface="Times New Roman"/>
                <a:ea typeface="Times New Roman"/>
                <a:cs typeface="Times New Roman"/>
                <a:sym typeface="Times New Roman"/>
              </a:rPr>
              <a:t>Format 🡪 Cells</a:t>
            </a:r>
            <a:r>
              <a:rPr b="0" i="0" lang="en-US" sz="1900" u="none">
                <a:solidFill>
                  <a:schemeClr val="dk1"/>
                </a:solidFill>
                <a:latin typeface="Times New Roman"/>
                <a:ea typeface="Times New Roman"/>
                <a:cs typeface="Times New Roman"/>
                <a:sym typeface="Times New Roman"/>
              </a:rPr>
              <a:t>, chọn thẻ </a:t>
            </a:r>
            <a:r>
              <a:rPr b="1" i="0" lang="en-US" sz="1900" u="none">
                <a:solidFill>
                  <a:schemeClr val="dk1"/>
                </a:solidFill>
                <a:latin typeface="Times New Roman"/>
                <a:ea typeface="Times New Roman"/>
                <a:cs typeface="Times New Roman"/>
                <a:sym typeface="Times New Roman"/>
              </a:rPr>
              <a:t>Alignment</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Nhấp chọn ô </a:t>
            </a:r>
            <a:r>
              <a:rPr b="1" i="0" lang="en-US" sz="1900" u="none">
                <a:solidFill>
                  <a:schemeClr val="dk1"/>
                </a:solidFill>
                <a:latin typeface="Times New Roman"/>
                <a:ea typeface="Times New Roman"/>
                <a:cs typeface="Times New Roman"/>
                <a:sym typeface="Times New Roman"/>
              </a:rPr>
              <a:t>Merge cells</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a:t>
            </a:r>
            <a:r>
              <a:rPr b="1" i="0" lang="en-US" sz="1900" u="none">
                <a:solidFill>
                  <a:schemeClr val="dk1"/>
                </a:solidFill>
                <a:latin typeface="Times New Roman"/>
                <a:ea typeface="Times New Roman"/>
                <a:cs typeface="Times New Roman"/>
                <a:sym typeface="Times New Roman"/>
              </a:rPr>
              <a:t>OK</a:t>
            </a:r>
            <a:r>
              <a:rPr b="0" i="0" lang="en-US" sz="1900" u="none">
                <a:solidFill>
                  <a:schemeClr val="dk1"/>
                </a:solidFill>
                <a:latin typeface="Times New Roman"/>
                <a:ea typeface="Times New Roman"/>
                <a:cs typeface="Times New Roman"/>
                <a:sym typeface="Times New Roman"/>
              </a:rPr>
              <a:t> để hoàn tất</a:t>
            </a:r>
            <a:endParaRPr/>
          </a:p>
        </p:txBody>
      </p:sp>
    </p:spTree>
  </p:cSld>
  <p:clrMapOvr>
    <a:masterClrMapping/>
  </p:clrMapOvr>
  <p:transition spd="slow">
    <p:fade thruBlk="1"/>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40" name="Google Shape;940;p10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Căn lề, vẽ đường viền cho ô</a:t>
            </a:r>
            <a:endParaRPr/>
          </a:p>
        </p:txBody>
      </p:sp>
      <p:sp>
        <p:nvSpPr>
          <p:cNvPr id="941" name="Google Shape;941;p107"/>
          <p:cNvSpPr txBox="1"/>
          <p:nvPr>
            <p:ph idx="1" type="body"/>
          </p:nvPr>
        </p:nvSpPr>
        <p:spPr>
          <a:xfrm>
            <a:off x="434975" y="11430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9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Thay đổi hướng chữ trong ô</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cần thay đổi</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Alignment</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hướng chữ trong phần </a:t>
            </a:r>
            <a:r>
              <a:rPr b="1" i="0" lang="en-US" sz="2200" u="none">
                <a:solidFill>
                  <a:schemeClr val="dk1"/>
                </a:solidFill>
                <a:latin typeface="Times New Roman"/>
                <a:ea typeface="Times New Roman"/>
                <a:cs typeface="Times New Roman"/>
                <a:sym typeface="Times New Roman"/>
              </a:rPr>
              <a:t>Orientation</a:t>
            </a:r>
            <a:r>
              <a:rPr b="0" i="0" lang="en-US" sz="2200" u="none">
                <a:solidFill>
                  <a:schemeClr val="dk1"/>
                </a:solidFill>
                <a:latin typeface="Times New Roman"/>
                <a:ea typeface="Times New Roman"/>
                <a:cs typeface="Times New Roman"/>
                <a:sym typeface="Times New Roman"/>
              </a:rPr>
              <a:t> bằng cách</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Chuyển chuột đến điểm vuông đỏ</a:t>
            </a:r>
            <a:endParaRPr/>
          </a:p>
          <a:p>
            <a:pPr indent="-246062" lvl="2" marL="1235075" rtl="0" algn="l">
              <a:lnSpc>
                <a:spcPct val="9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Nhấn trái và di chuột đi một góc mong muốn</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Hoặc nhập một giá trị trực tiếp vào hộp </a:t>
            </a:r>
            <a:r>
              <a:rPr b="1" i="0" lang="en-US" sz="2200" u="none">
                <a:solidFill>
                  <a:schemeClr val="dk1"/>
                </a:solidFill>
                <a:latin typeface="Times New Roman"/>
                <a:ea typeface="Times New Roman"/>
                <a:cs typeface="Times New Roman"/>
                <a:sym typeface="Times New Roman"/>
              </a:rPr>
              <a:t>Degrees</a:t>
            </a:r>
            <a:r>
              <a:rPr b="0" i="0" lang="en-US" sz="2200" u="none">
                <a:solidFill>
                  <a:schemeClr val="dk1"/>
                </a:solidFill>
                <a:latin typeface="Times New Roman"/>
                <a:ea typeface="Times New Roman"/>
                <a:cs typeface="Times New Roman"/>
                <a:sym typeface="Times New Roman"/>
              </a:rPr>
              <a:t>, ví dụ: -45</a:t>
            </a:r>
            <a:endParaRPr/>
          </a:p>
          <a:p>
            <a:pPr indent="-309562" lvl="1" marL="803275" rtl="0" algn="l">
              <a:lnSpc>
                <a:spcPct val="9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hoàn thành</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64" name="Google Shape;164;p2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Những thao tác đầu tiên với MS-Excel</a:t>
            </a:r>
            <a:endParaRPr/>
          </a:p>
        </p:txBody>
      </p:sp>
      <p:sp>
        <p:nvSpPr>
          <p:cNvPr id="165" name="Google Shape;165;p27"/>
          <p:cNvSpPr txBox="1"/>
          <p:nvPr>
            <p:ph idx="1" type="body"/>
          </p:nvPr>
        </p:nvSpPr>
        <p:spPr>
          <a:xfrm>
            <a:off x="522287" y="1155700"/>
            <a:ext cx="9396412" cy="2044700"/>
          </a:xfrm>
          <a:prstGeom prst="rect">
            <a:avLst/>
          </a:prstGeom>
          <a:noFill/>
          <a:ln>
            <a:noFill/>
          </a:ln>
        </p:spPr>
        <p:txBody>
          <a:bodyPr anchorCtr="0" anchor="t" bIns="49375" lIns="98750" spcFirstLastPara="1" rIns="98750" wrap="square" tIns="49375">
            <a:noAutofit/>
          </a:bodyPr>
          <a:lstStyle/>
          <a:p>
            <a:pPr indent="-371475" lvl="0" marL="371475" rtl="0" algn="just">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Mở một tệp đã ghi trên ổ đĩa (Open)</a:t>
            </a:r>
            <a:endParaRPr/>
          </a:p>
          <a:p>
            <a:pPr indent="-309562" lvl="1" marL="803275" rtl="0" algn="just">
              <a:lnSpc>
                <a:spcPct val="110000"/>
              </a:lnSpc>
              <a:spcBef>
                <a:spcPts val="1200"/>
              </a:spcBef>
              <a:spcAft>
                <a:spcPts val="0"/>
              </a:spcAft>
              <a:buClr>
                <a:srgbClr val="FAA61A"/>
              </a:buClr>
              <a:buSzPts val="1680"/>
              <a:buFont typeface="Noto Sans Symbols"/>
              <a:buChar char="❖"/>
            </a:pPr>
            <a:r>
              <a:rPr b="0" i="0" lang="en-US" sz="2400" u="none">
                <a:solidFill>
                  <a:schemeClr val="dk1"/>
                </a:solidFill>
                <a:latin typeface="Times New Roman"/>
                <a:ea typeface="Times New Roman"/>
                <a:cs typeface="Times New Roman"/>
                <a:sym typeface="Times New Roman"/>
              </a:rPr>
              <a:t>C1: Kích chuột vào biểu tượng Open      trên Toolbar</a:t>
            </a:r>
            <a:endParaRPr/>
          </a:p>
          <a:p>
            <a:pPr indent="-309562" lvl="1" marL="803275" rtl="0" algn="just">
              <a:lnSpc>
                <a:spcPct val="110000"/>
              </a:lnSpc>
              <a:spcBef>
                <a:spcPts val="1200"/>
              </a:spcBef>
              <a:spcAft>
                <a:spcPts val="0"/>
              </a:spcAft>
              <a:buClr>
                <a:srgbClr val="FAA61A"/>
              </a:buClr>
              <a:buSzPts val="1680"/>
              <a:buFont typeface="Noto Sans Symbols"/>
              <a:buChar char="❖"/>
            </a:pPr>
            <a:r>
              <a:rPr b="0" i="0" lang="en-US" sz="2400" u="none">
                <a:solidFill>
                  <a:schemeClr val="dk1"/>
                </a:solidFill>
                <a:latin typeface="Times New Roman"/>
                <a:ea typeface="Times New Roman"/>
                <a:cs typeface="Times New Roman"/>
                <a:sym typeface="Times New Roman"/>
              </a:rPr>
              <a:t>C2: Ấn tổ hợp phím Ctrl+O</a:t>
            </a:r>
            <a:endParaRPr/>
          </a:p>
          <a:p>
            <a:pPr indent="-309562" lvl="1" marL="803275" rtl="0" algn="just">
              <a:lnSpc>
                <a:spcPct val="110000"/>
              </a:lnSpc>
              <a:spcBef>
                <a:spcPts val="1200"/>
              </a:spcBef>
              <a:spcAft>
                <a:spcPts val="0"/>
              </a:spcAft>
              <a:buClr>
                <a:srgbClr val="FAA61A"/>
              </a:buClr>
              <a:buSzPts val="1680"/>
              <a:buFont typeface="Noto Sans Symbols"/>
              <a:buChar char="❖"/>
            </a:pPr>
            <a:r>
              <a:rPr b="0" i="0" lang="en-US" sz="2400" u="none">
                <a:solidFill>
                  <a:schemeClr val="dk1"/>
                </a:solidFill>
                <a:latin typeface="Times New Roman"/>
                <a:ea typeface="Times New Roman"/>
                <a:cs typeface="Times New Roman"/>
                <a:sym typeface="Times New Roman"/>
              </a:rPr>
              <a:t>C3: Vào menu File</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Open…</a:t>
            </a:r>
            <a:endParaRPr/>
          </a:p>
        </p:txBody>
      </p:sp>
      <p:pic>
        <p:nvPicPr>
          <p:cNvPr descr="Open" id="166" name="Google Shape;166;p27"/>
          <p:cNvPicPr preferRelativeResize="0"/>
          <p:nvPr/>
        </p:nvPicPr>
        <p:blipFill rotWithShape="1">
          <a:blip r:embed="rId3">
            <a:alphaModFix/>
          </a:blip>
          <a:srcRect b="0" l="0" r="0" t="0"/>
          <a:stretch/>
        </p:blipFill>
        <p:spPr>
          <a:xfrm>
            <a:off x="6699250" y="1600200"/>
            <a:ext cx="434975" cy="381000"/>
          </a:xfrm>
          <a:prstGeom prst="rect">
            <a:avLst/>
          </a:prstGeom>
          <a:noFill/>
          <a:ln>
            <a:noFill/>
          </a:ln>
        </p:spPr>
      </p:pic>
      <p:grpSp>
        <p:nvGrpSpPr>
          <p:cNvPr id="167" name="Google Shape;167;p27"/>
          <p:cNvGrpSpPr/>
          <p:nvPr/>
        </p:nvGrpSpPr>
        <p:grpSpPr>
          <a:xfrm>
            <a:off x="685800" y="2971800"/>
            <a:ext cx="9067800" cy="3395662"/>
            <a:chOff x="340" y="1661"/>
            <a:chExt cx="5003" cy="2195"/>
          </a:xfrm>
        </p:grpSpPr>
        <p:pic>
          <p:nvPicPr>
            <p:cNvPr id="168" name="Google Shape;168;p27"/>
            <p:cNvPicPr preferRelativeResize="0"/>
            <p:nvPr/>
          </p:nvPicPr>
          <p:blipFill rotWithShape="1">
            <a:blip r:embed="rId4">
              <a:alphaModFix/>
            </a:blip>
            <a:srcRect b="0" l="0" r="0" t="0"/>
            <a:stretch/>
          </p:blipFill>
          <p:spPr>
            <a:xfrm>
              <a:off x="749" y="1661"/>
              <a:ext cx="3356" cy="2195"/>
            </a:xfrm>
            <a:prstGeom prst="rect">
              <a:avLst/>
            </a:prstGeom>
            <a:noFill/>
            <a:ln>
              <a:noFill/>
            </a:ln>
          </p:spPr>
        </p:pic>
        <p:sp>
          <p:nvSpPr>
            <p:cNvPr id="169" name="Google Shape;169;p27"/>
            <p:cNvSpPr txBox="1"/>
            <p:nvPr/>
          </p:nvSpPr>
          <p:spPr>
            <a:xfrm>
              <a:off x="340" y="1752"/>
              <a:ext cx="289" cy="3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3000"/>
                <a:buFont typeface="Arial"/>
                <a:buNone/>
              </a:pPr>
              <a:r>
                <a:rPr b="1" i="0" lang="en-US" sz="3000" u="none">
                  <a:solidFill>
                    <a:srgbClr val="FF0066"/>
                  </a:solidFill>
                  <a:latin typeface="Arial"/>
                  <a:ea typeface="Arial"/>
                  <a:cs typeface="Arial"/>
                  <a:sym typeface="Arial"/>
                </a:rPr>
                <a:t>⇨</a:t>
              </a:r>
              <a:endParaRPr/>
            </a:p>
          </p:txBody>
        </p:sp>
        <p:grpSp>
          <p:nvGrpSpPr>
            <p:cNvPr id="170" name="Google Shape;170;p27"/>
            <p:cNvGrpSpPr/>
            <p:nvPr/>
          </p:nvGrpSpPr>
          <p:grpSpPr>
            <a:xfrm>
              <a:off x="1927" y="1752"/>
              <a:ext cx="3416" cy="2078"/>
              <a:chOff x="1927" y="1752"/>
              <a:chExt cx="3416" cy="2078"/>
            </a:xfrm>
          </p:grpSpPr>
          <p:sp>
            <p:nvSpPr>
              <p:cNvPr id="171" name="Google Shape;171;p27"/>
              <p:cNvSpPr txBox="1"/>
              <p:nvPr/>
            </p:nvSpPr>
            <p:spPr>
              <a:xfrm>
                <a:off x="2587" y="2115"/>
                <a:ext cx="1518" cy="2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1. Chọn nơi chứa tệp</a:t>
                </a:r>
                <a:endParaRPr/>
              </a:p>
            </p:txBody>
          </p:sp>
          <p:sp>
            <p:nvSpPr>
              <p:cNvPr id="172" name="Google Shape;172;p27"/>
              <p:cNvSpPr txBox="1"/>
              <p:nvPr/>
            </p:nvSpPr>
            <p:spPr>
              <a:xfrm>
                <a:off x="2577" y="2431"/>
                <a:ext cx="1392" cy="2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2. Chọn tệp cần mở</a:t>
                </a:r>
                <a:endParaRPr/>
              </a:p>
            </p:txBody>
          </p:sp>
          <p:sp>
            <p:nvSpPr>
              <p:cNvPr id="173" name="Google Shape;173;p27"/>
              <p:cNvSpPr txBox="1"/>
              <p:nvPr/>
            </p:nvSpPr>
            <p:spPr>
              <a:xfrm>
                <a:off x="2744" y="2931"/>
                <a:ext cx="1225" cy="4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3. Bấm nút Open để mở tệp</a:t>
                </a:r>
                <a:endParaRPr/>
              </a:p>
            </p:txBody>
          </p:sp>
          <p:cxnSp>
            <p:nvCxnSpPr>
              <p:cNvPr id="174" name="Google Shape;174;p27"/>
              <p:cNvCxnSpPr/>
              <p:nvPr/>
            </p:nvCxnSpPr>
            <p:spPr>
              <a:xfrm rot="10800000">
                <a:off x="2291" y="1933"/>
                <a:ext cx="408" cy="227"/>
              </a:xfrm>
              <a:prstGeom prst="straightConnector1">
                <a:avLst/>
              </a:prstGeom>
              <a:noFill/>
              <a:ln cap="flat" cmpd="sng" w="25400">
                <a:solidFill>
                  <a:srgbClr val="CC3399"/>
                </a:solidFill>
                <a:prstDash val="solid"/>
                <a:miter lim="800000"/>
                <a:headEnd len="med" w="med" type="none"/>
                <a:tailEnd len="med" w="med" type="stealth"/>
              </a:ln>
            </p:spPr>
          </p:cxnSp>
          <p:cxnSp>
            <p:nvCxnSpPr>
              <p:cNvPr id="175" name="Google Shape;175;p27"/>
              <p:cNvCxnSpPr/>
              <p:nvPr/>
            </p:nvCxnSpPr>
            <p:spPr>
              <a:xfrm rot="10800000">
                <a:off x="1927" y="2160"/>
                <a:ext cx="681" cy="363"/>
              </a:xfrm>
              <a:prstGeom prst="straightConnector1">
                <a:avLst/>
              </a:prstGeom>
              <a:noFill/>
              <a:ln cap="flat" cmpd="sng" w="25400">
                <a:solidFill>
                  <a:srgbClr val="CC3399"/>
                </a:solidFill>
                <a:prstDash val="solid"/>
                <a:miter lim="800000"/>
                <a:headEnd len="med" w="med" type="none"/>
                <a:tailEnd len="med" w="med" type="stealth"/>
              </a:ln>
            </p:spPr>
          </p:cxnSp>
          <p:cxnSp>
            <p:nvCxnSpPr>
              <p:cNvPr id="176" name="Google Shape;176;p27"/>
              <p:cNvCxnSpPr/>
              <p:nvPr/>
            </p:nvCxnSpPr>
            <p:spPr>
              <a:xfrm>
                <a:off x="3787" y="3158"/>
                <a:ext cx="0" cy="421"/>
              </a:xfrm>
              <a:prstGeom prst="straightConnector1">
                <a:avLst/>
              </a:prstGeom>
              <a:noFill/>
              <a:ln cap="flat" cmpd="sng" w="25400">
                <a:solidFill>
                  <a:srgbClr val="CC3399"/>
                </a:solidFill>
                <a:prstDash val="solid"/>
                <a:miter lim="800000"/>
                <a:headEnd len="med" w="med" type="none"/>
                <a:tailEnd len="med" w="med" type="stealth"/>
              </a:ln>
            </p:spPr>
          </p:cxnSp>
          <p:sp>
            <p:nvSpPr>
              <p:cNvPr id="177" name="Google Shape;177;p27"/>
              <p:cNvSpPr txBox="1"/>
              <p:nvPr/>
            </p:nvSpPr>
            <p:spPr>
              <a:xfrm>
                <a:off x="4287" y="3114"/>
                <a:ext cx="1056" cy="7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200"/>
                  <a:buFont typeface="Times New Roman"/>
                  <a:buNone/>
                </a:pPr>
                <a:r>
                  <a:rPr b="0" i="0" lang="en-US" sz="2200" u="none">
                    <a:solidFill>
                      <a:schemeClr val="hlink"/>
                    </a:solidFill>
                    <a:latin typeface="Times New Roman"/>
                    <a:ea typeface="Times New Roman"/>
                    <a:cs typeface="Times New Roman"/>
                    <a:sym typeface="Times New Roman"/>
                  </a:rPr>
                  <a:t>Bấm nút Cancel để hủy lệnh mở tệp</a:t>
                </a:r>
                <a:endParaRPr/>
              </a:p>
            </p:txBody>
          </p:sp>
          <p:cxnSp>
            <p:nvCxnSpPr>
              <p:cNvPr id="178" name="Google Shape;178;p27"/>
              <p:cNvCxnSpPr/>
              <p:nvPr/>
            </p:nvCxnSpPr>
            <p:spPr>
              <a:xfrm flipH="1">
                <a:off x="3969" y="3505"/>
                <a:ext cx="330" cy="243"/>
              </a:xfrm>
              <a:prstGeom prst="straightConnector1">
                <a:avLst/>
              </a:prstGeom>
              <a:noFill/>
              <a:ln cap="flat" cmpd="sng" w="25400">
                <a:solidFill>
                  <a:srgbClr val="CC3399"/>
                </a:solidFill>
                <a:prstDash val="solid"/>
                <a:miter lim="800000"/>
                <a:headEnd len="med" w="med" type="none"/>
                <a:tailEnd len="med" w="med" type="stealth"/>
              </a:ln>
            </p:spPr>
          </p:cxnSp>
          <p:cxnSp>
            <p:nvCxnSpPr>
              <p:cNvPr id="179" name="Google Shape;179;p27"/>
              <p:cNvCxnSpPr/>
              <p:nvPr/>
            </p:nvCxnSpPr>
            <p:spPr>
              <a:xfrm rot="10800000">
                <a:off x="4015" y="1752"/>
                <a:ext cx="453" cy="1497"/>
              </a:xfrm>
              <a:prstGeom prst="straightConnector1">
                <a:avLst/>
              </a:prstGeom>
              <a:noFill/>
              <a:ln cap="flat" cmpd="sng" w="25400">
                <a:solidFill>
                  <a:srgbClr val="993366"/>
                </a:solidFill>
                <a:prstDash val="solid"/>
                <a:miter lim="800000"/>
                <a:headEnd len="med" w="med" type="none"/>
                <a:tailEnd len="med" w="med" type="stealth"/>
              </a:ln>
            </p:spPr>
          </p:cxnSp>
        </p:grpSp>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8"/>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48" name="Google Shape;948;p108"/>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Căn lề, vẽ đường viền cho ô</a:t>
            </a:r>
            <a:endParaRPr/>
          </a:p>
        </p:txBody>
      </p:sp>
      <p:sp>
        <p:nvSpPr>
          <p:cNvPr id="949" name="Google Shape;949;p108"/>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đường viền cho ô</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muốn thêm đường viền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Nhấp chuột vào hình tam giác trong nút Border trên thanh Formating</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một mẫu tương ứng</a:t>
            </a:r>
            <a:endParaRPr/>
          </a:p>
        </p:txBody>
      </p:sp>
      <p:sp>
        <p:nvSpPr>
          <p:cNvPr id="950" name="Google Shape;950;p108"/>
          <p:cNvSpPr txBox="1"/>
          <p:nvPr/>
        </p:nvSpPr>
        <p:spPr>
          <a:xfrm>
            <a:off x="5013325" y="329565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951" name="Google Shape;951;p108"/>
          <p:cNvPicPr preferRelativeResize="0"/>
          <p:nvPr/>
        </p:nvPicPr>
        <p:blipFill rotWithShape="1">
          <a:blip r:embed="rId3">
            <a:alphaModFix/>
          </a:blip>
          <a:srcRect b="0" l="0" r="0" t="0"/>
          <a:stretch/>
        </p:blipFill>
        <p:spPr>
          <a:xfrm>
            <a:off x="9396412" y="2819400"/>
            <a:ext cx="696912" cy="611187"/>
          </a:xfrm>
          <a:prstGeom prst="rect">
            <a:avLst/>
          </a:prstGeom>
          <a:noFill/>
          <a:ln>
            <a:noFill/>
          </a:ln>
        </p:spPr>
      </p:pic>
    </p:spTree>
  </p:cSld>
  <p:clrMapOvr>
    <a:masterClrMapping/>
  </p:clrMapOvr>
  <p:transition spd="slow">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09"/>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58" name="Google Shape;958;p109"/>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Căn lề, vẽ đường viền cho ô</a:t>
            </a:r>
            <a:endParaRPr/>
          </a:p>
        </p:txBody>
      </p:sp>
      <p:sp>
        <p:nvSpPr>
          <p:cNvPr id="959" name="Google Shape;959;p109"/>
          <p:cNvSpPr txBox="1"/>
          <p:nvPr>
            <p:ph idx="1" type="body"/>
          </p:nvPr>
        </p:nvSpPr>
        <p:spPr>
          <a:xfrm>
            <a:off x="522287" y="1066800"/>
            <a:ext cx="9396412" cy="51704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Thêm đường viền bằng hộp thoại Format Cells</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Chọn ô hoặc vùng ô muốn thêm viền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Trên thanh thực đơn chọn </a:t>
            </a:r>
            <a:r>
              <a:rPr b="1" i="0" lang="en-US" sz="2200" u="none">
                <a:solidFill>
                  <a:schemeClr val="dk1"/>
                </a:solidFill>
                <a:latin typeface="Times New Roman"/>
                <a:ea typeface="Times New Roman"/>
                <a:cs typeface="Times New Roman"/>
                <a:sym typeface="Times New Roman"/>
              </a:rPr>
              <a:t>Format 🡪 Cells</a:t>
            </a:r>
            <a:r>
              <a:rPr b="0" i="0" lang="en-US" sz="2200" u="none">
                <a:solidFill>
                  <a:schemeClr val="dk1"/>
                </a:solidFill>
                <a:latin typeface="Times New Roman"/>
                <a:ea typeface="Times New Roman"/>
                <a:cs typeface="Times New Roman"/>
                <a:sym typeface="Times New Roman"/>
              </a:rPr>
              <a:t>, chọn thẻ </a:t>
            </a:r>
            <a:r>
              <a:rPr b="1" i="0" lang="en-US" sz="2200" u="none">
                <a:solidFill>
                  <a:schemeClr val="dk1"/>
                </a:solidFill>
                <a:latin typeface="Times New Roman"/>
                <a:ea typeface="Times New Roman"/>
                <a:cs typeface="Times New Roman"/>
                <a:sym typeface="Times New Roman"/>
              </a:rPr>
              <a:t>Border</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kiểu nét trong hộp Style</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mẫu đường trong hộp Color</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Chọn một đường viền cụ thể để áp dụng trong hộp Border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OK</a:t>
            </a:r>
            <a:r>
              <a:rPr b="0" i="0" lang="en-US" sz="2200" u="none">
                <a:solidFill>
                  <a:schemeClr val="dk1"/>
                </a:solidFill>
                <a:latin typeface="Times New Roman"/>
                <a:ea typeface="Times New Roman"/>
                <a:cs typeface="Times New Roman"/>
                <a:sym typeface="Times New Roman"/>
              </a:rPr>
              <a:t> để kết thúc</a:t>
            </a:r>
            <a:endParaRPr/>
          </a:p>
        </p:txBody>
      </p:sp>
      <p:sp>
        <p:nvSpPr>
          <p:cNvPr id="960" name="Google Shape;960;p109"/>
          <p:cNvSpPr txBox="1"/>
          <p:nvPr/>
        </p:nvSpPr>
        <p:spPr>
          <a:xfrm>
            <a:off x="5013325" y="3295650"/>
            <a:ext cx="10440987" cy="3937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0"/>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67" name="Google Shape;967;p110"/>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3.4 Công thức và hàm</a:t>
            </a:r>
            <a:endParaRPr/>
          </a:p>
        </p:txBody>
      </p:sp>
      <p:sp>
        <p:nvSpPr>
          <p:cNvPr id="968" name="Google Shape;968;p110"/>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Tạo lập công thức</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Địa chỉ tuyệt đối, địa chỉ tương đối</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Thao tác với các hàm</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Bài tập tổng hợp</a:t>
            </a:r>
            <a:endParaRPr/>
          </a:p>
        </p:txBody>
      </p:sp>
    </p:spTree>
  </p:cSld>
  <p:clrMapOvr>
    <a:masterClrMapping/>
  </p:clrMapOvr>
  <p:transition spd="slow">
    <p:fade thruBlk="1"/>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11"/>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75" name="Google Shape;975;p111"/>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Tạo lập công thức</a:t>
            </a:r>
            <a:endParaRPr/>
          </a:p>
        </p:txBody>
      </p:sp>
      <p:sp>
        <p:nvSpPr>
          <p:cNvPr id="976" name="Google Shape;976;p111"/>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Tạo công thức số học cơ bản</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Gõ dấu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trước công thức, ví dụ: =E1+F1</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Nhấn </a:t>
            </a:r>
            <a:r>
              <a:rPr b="1" i="0" lang="en-US" sz="2200" u="none">
                <a:solidFill>
                  <a:schemeClr val="dk1"/>
                </a:solidFill>
                <a:latin typeface="Times New Roman"/>
                <a:ea typeface="Times New Roman"/>
                <a:cs typeface="Times New Roman"/>
                <a:sym typeface="Times New Roman"/>
              </a:rPr>
              <a:t>Enter</a:t>
            </a:r>
            <a:r>
              <a:rPr b="0" i="0" lang="en-US" sz="2200" u="none">
                <a:solidFill>
                  <a:schemeClr val="dk1"/>
                </a:solidFill>
                <a:latin typeface="Times New Roman"/>
                <a:ea typeface="Times New Roman"/>
                <a:cs typeface="Times New Roman"/>
                <a:sym typeface="Times New Roman"/>
              </a:rPr>
              <a:t> để kết thúc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Nội dung công thức được hiển thị trên thanh Formula bar</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Sử dụng cặp dấu “</a:t>
            </a: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 để thay đổi độ ưu tiên của các phép toán trong công thức</a:t>
            </a:r>
            <a:endParaRPr/>
          </a:p>
        </p:txBody>
      </p:sp>
    </p:spTree>
  </p:cSld>
  <p:clrMapOvr>
    <a:masterClrMapping/>
  </p:clrMapOvr>
  <p:transition spd="slow">
    <p:fade thruBlk="1"/>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12"/>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83" name="Google Shape;983;p112"/>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Tạo lập công thức</a:t>
            </a:r>
            <a:endParaRPr/>
          </a:p>
        </p:txBody>
      </p:sp>
      <p:sp>
        <p:nvSpPr>
          <p:cNvPr id="984" name="Google Shape;984;p112"/>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phép toán trong công thức số học</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Cộng: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Trừ: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Nhân: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Chia: /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Mũ: ^	</a:t>
            </a:r>
            <a:endParaRPr/>
          </a:p>
        </p:txBody>
      </p:sp>
    </p:spTree>
  </p:cSld>
  <p:clrMapOvr>
    <a:masterClrMapping/>
  </p:clrMapOvr>
  <p:transition spd="slow">
    <p:fade thruBlk="1"/>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13"/>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91" name="Google Shape;991;p113"/>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Tạo lập công thức</a:t>
            </a:r>
            <a:endParaRPr/>
          </a:p>
        </p:txBody>
      </p:sp>
      <p:sp>
        <p:nvSpPr>
          <p:cNvPr id="992" name="Google Shape;992;p113"/>
          <p:cNvSpPr txBox="1"/>
          <p:nvPr>
            <p:ph idx="1" type="body"/>
          </p:nvPr>
        </p:nvSpPr>
        <p:spPr>
          <a:xfrm>
            <a:off x="434975" y="1066800"/>
            <a:ext cx="8874125"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Các phép toán so sánh</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Lớn hơn: &gt;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Nhỏ hơn: &lt;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Lớn hơn hoặc bằng: &gt;=</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Nhỏ hơn hoặc bằng: &lt;=	</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Khác (không bằng): &lt;&gt;</a:t>
            </a:r>
            <a:endParaRPr/>
          </a:p>
          <a:p>
            <a:pPr indent="-371475" lvl="0" marL="371475" rtl="0" algn="l">
              <a:lnSpc>
                <a:spcPct val="100000"/>
              </a:lnSpc>
              <a:spcBef>
                <a:spcPts val="130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Mức độ ưu tiên của các phép toán giống như thứ tự đã học trước đây	</a:t>
            </a:r>
            <a:endParaRPr/>
          </a:p>
        </p:txBody>
      </p:sp>
    </p:spTree>
  </p:cSld>
  <p:clrMapOvr>
    <a:masterClrMapping/>
  </p:clrMapOvr>
  <p:transition spd="slow">
    <p:fade thruBlk="1"/>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14"/>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999" name="Google Shape;999;p114"/>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Tạo lập công thức</a:t>
            </a:r>
            <a:endParaRPr/>
          </a:p>
        </p:txBody>
      </p:sp>
      <p:sp>
        <p:nvSpPr>
          <p:cNvPr id="1000" name="Google Shape;1000;p114"/>
          <p:cNvSpPr txBox="1"/>
          <p:nvPr>
            <p:ph idx="1" type="body"/>
          </p:nvPr>
        </p:nvSpPr>
        <p:spPr>
          <a:xfrm>
            <a:off x="434975" y="1066800"/>
            <a:ext cx="9571037" cy="4878387"/>
          </a:xfrm>
          <a:prstGeom prst="rect">
            <a:avLst/>
          </a:prstGeom>
          <a:noFill/>
          <a:ln>
            <a:noFill/>
          </a:ln>
        </p:spPr>
        <p:txBody>
          <a:bodyPr anchorCtr="0" anchor="t" bIns="49375" lIns="98750" spcFirstLastPara="1" rIns="98750" wrap="square" tIns="49375">
            <a:noAutofit/>
          </a:bodyPr>
          <a:lstStyle/>
          <a:p>
            <a:pPr indent="-371475" lvl="0" marL="371475" rtl="0" algn="l">
              <a:lnSpc>
                <a:spcPct val="11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Nhận biết và sửa lỗi</a:t>
            </a:r>
            <a:endParaRPr/>
          </a:p>
          <a:p>
            <a:pPr indent="-309562" lvl="1" marL="803275" rtl="0" algn="l">
              <a:lnSpc>
                <a:spcPct val="110000"/>
              </a:lnSpc>
              <a:spcBef>
                <a:spcPts val="22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 không đủ độ rộng của ô để hiển thị,</a:t>
            </a:r>
            <a:endParaRPr/>
          </a:p>
          <a:p>
            <a:pPr indent="-309562" lvl="1" marL="803275" rtl="0" algn="l">
              <a:lnSpc>
                <a:spcPct val="110000"/>
              </a:lnSpc>
              <a:spcBef>
                <a:spcPts val="22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#VALUE!</a:t>
            </a:r>
            <a:r>
              <a:rPr b="0" i="0" lang="en-US" sz="2200" u="none">
                <a:solidFill>
                  <a:schemeClr val="dk1"/>
                </a:solidFill>
                <a:latin typeface="Times New Roman"/>
                <a:ea typeface="Times New Roman"/>
                <a:cs typeface="Times New Roman"/>
                <a:sym typeface="Times New Roman"/>
              </a:rPr>
              <a:t>: dữ liệu không đúng theo yêu cầu của công thức</a:t>
            </a:r>
            <a:endParaRPr/>
          </a:p>
          <a:p>
            <a:pPr indent="-309562" lvl="1" marL="803275" rtl="0" algn="l">
              <a:lnSpc>
                <a:spcPct val="110000"/>
              </a:lnSpc>
              <a:spcBef>
                <a:spcPts val="22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#DIV/0!</a:t>
            </a:r>
            <a:r>
              <a:rPr b="0" i="0" lang="en-US" sz="2200" u="none">
                <a:solidFill>
                  <a:schemeClr val="dk1"/>
                </a:solidFill>
                <a:latin typeface="Times New Roman"/>
                <a:ea typeface="Times New Roman"/>
                <a:cs typeface="Times New Roman"/>
                <a:sym typeface="Times New Roman"/>
              </a:rPr>
              <a:t>: chia cho giá trị 0</a:t>
            </a:r>
            <a:endParaRPr/>
          </a:p>
          <a:p>
            <a:pPr indent="-309562" lvl="1" marL="803275" rtl="0" algn="l">
              <a:lnSpc>
                <a:spcPct val="110000"/>
              </a:lnSpc>
              <a:spcBef>
                <a:spcPts val="22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#NAME?</a:t>
            </a:r>
            <a:r>
              <a:rPr b="0" i="0" lang="en-US" sz="2200" u="none">
                <a:solidFill>
                  <a:schemeClr val="dk1"/>
                </a:solidFill>
                <a:latin typeface="Times New Roman"/>
                <a:ea typeface="Times New Roman"/>
                <a:cs typeface="Times New Roman"/>
                <a:sym typeface="Times New Roman"/>
              </a:rPr>
              <a:t>: không xác định được ký tự trong công thức</a:t>
            </a:r>
            <a:endParaRPr/>
          </a:p>
          <a:p>
            <a:pPr indent="-309562" lvl="1" marL="803275" rtl="0" algn="l">
              <a:lnSpc>
                <a:spcPct val="110000"/>
              </a:lnSpc>
              <a:spcBef>
                <a:spcPts val="22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#N/A</a:t>
            </a:r>
            <a:r>
              <a:rPr b="0" i="0" lang="en-US" sz="2200" u="none">
                <a:solidFill>
                  <a:schemeClr val="dk1"/>
                </a:solidFill>
                <a:latin typeface="Times New Roman"/>
                <a:ea typeface="Times New Roman"/>
                <a:cs typeface="Times New Roman"/>
                <a:sym typeface="Times New Roman"/>
              </a:rPr>
              <a:t>: không có dữ liệu để tính toán</a:t>
            </a:r>
            <a:endParaRPr/>
          </a:p>
          <a:p>
            <a:pPr indent="-309562" lvl="1" marL="803275" rtl="0" algn="l">
              <a:lnSpc>
                <a:spcPct val="110000"/>
              </a:lnSpc>
              <a:spcBef>
                <a:spcPts val="220"/>
              </a:spcBef>
              <a:spcAft>
                <a:spcPts val="0"/>
              </a:spcAft>
              <a:buClr>
                <a:srgbClr val="FAA61A"/>
              </a:buClr>
              <a:buSzPts val="1540"/>
              <a:buFont typeface="Noto Sans Symbols"/>
              <a:buChar char="❖"/>
            </a:pPr>
            <a:r>
              <a:rPr b="1" i="0" lang="en-US" sz="2200" u="none">
                <a:solidFill>
                  <a:schemeClr val="dk1"/>
                </a:solidFill>
                <a:latin typeface="Times New Roman"/>
                <a:ea typeface="Times New Roman"/>
                <a:cs typeface="Times New Roman"/>
                <a:sym typeface="Times New Roman"/>
              </a:rPr>
              <a:t>#NUM!</a:t>
            </a:r>
            <a:r>
              <a:rPr b="0" i="0" lang="en-US" sz="2200" u="none">
                <a:solidFill>
                  <a:schemeClr val="dk1"/>
                </a:solidFill>
                <a:latin typeface="Times New Roman"/>
                <a:ea typeface="Times New Roman"/>
                <a:cs typeface="Times New Roman"/>
                <a:sym typeface="Times New Roman"/>
              </a:rPr>
              <a:t>: dữ liệu không đúng kiểu số</a:t>
            </a:r>
            <a:endParaRPr/>
          </a:p>
          <a:p>
            <a:pPr indent="-309562" lvl="1" marL="803275" rtl="0" algn="l">
              <a:lnSpc>
                <a:spcPct val="110000"/>
              </a:lnSpc>
              <a:spcBef>
                <a:spcPts val="390"/>
              </a:spcBef>
              <a:spcAft>
                <a:spcPts val="0"/>
              </a:spcAft>
              <a:buSzPts val="2730"/>
              <a:buNone/>
            </a:pPr>
            <a:r>
              <a:rPr b="1" i="0" lang="en-US" sz="3900" u="none">
                <a:solidFill>
                  <a:schemeClr val="dk1"/>
                </a:solidFill>
                <a:latin typeface="Times New Roman"/>
                <a:ea typeface="Times New Roman"/>
                <a:cs typeface="Times New Roman"/>
                <a:sym typeface="Times New Roman"/>
              </a:rPr>
              <a:t>⇒</a:t>
            </a:r>
            <a:r>
              <a:rPr b="1" i="1" lang="en-US" sz="3900" u="none">
                <a:solidFill>
                  <a:schemeClr val="dk1"/>
                </a:solidFill>
                <a:latin typeface="Times New Roman"/>
                <a:ea typeface="Times New Roman"/>
                <a:cs typeface="Times New Roman"/>
                <a:sym typeface="Times New Roman"/>
              </a:rPr>
              <a:t> </a:t>
            </a:r>
            <a:r>
              <a:rPr b="0" i="1" lang="en-US" sz="2200" u="none">
                <a:solidFill>
                  <a:schemeClr val="dk1"/>
                </a:solidFill>
                <a:latin typeface="Times New Roman"/>
                <a:ea typeface="Times New Roman"/>
                <a:cs typeface="Times New Roman"/>
                <a:sym typeface="Times New Roman"/>
              </a:rPr>
              <a:t>Sửa lại cho phù hợp với yêu cầu</a:t>
            </a:r>
            <a:endParaRPr/>
          </a:p>
        </p:txBody>
      </p:sp>
    </p:spTree>
  </p:cSld>
  <p:clrMapOvr>
    <a:masterClrMapping/>
  </p:clrMapOvr>
  <p:transition spd="slow">
    <p:fade thruBlk="1"/>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15"/>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07" name="Google Shape;1007;p115"/>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Địa chỉ tương đối, tuyệt đối</a:t>
            </a:r>
            <a:endParaRPr/>
          </a:p>
        </p:txBody>
      </p:sp>
      <p:sp>
        <p:nvSpPr>
          <p:cNvPr id="1008" name="Google Shape;1008;p115"/>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Giới thiệu các loại địa chỉ</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Địa chỉ tham chiếu tuyệt đối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Gọi tắt là địa chỉ tuyệt đối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Chỉ đến một ô hay các ô cụ thể</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Có thêm ký tự </a:t>
            </a:r>
            <a:r>
              <a:rPr b="1" i="0" lang="en-US" sz="1900" u="none">
                <a:solidFill>
                  <a:schemeClr val="dk1"/>
                </a:solidFill>
                <a:latin typeface="Times New Roman"/>
                <a:ea typeface="Times New Roman"/>
                <a:cs typeface="Times New Roman"/>
                <a:sym typeface="Times New Roman"/>
              </a:rPr>
              <a:t>$</a:t>
            </a:r>
            <a:r>
              <a:rPr b="0" i="0" lang="en-US" sz="1900" u="none">
                <a:solidFill>
                  <a:schemeClr val="dk1"/>
                </a:solidFill>
                <a:latin typeface="Times New Roman"/>
                <a:ea typeface="Times New Roman"/>
                <a:cs typeface="Times New Roman"/>
                <a:sym typeface="Times New Roman"/>
              </a:rPr>
              <a:t> trước phần địa chỉ cột hoặc dòng</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Không thay đổi khi sao chép hoặc di chuyển công thức</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16"/>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15" name="Google Shape;1015;p116"/>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Địa chỉ tương đối, tuyệt đối</a:t>
            </a:r>
            <a:endParaRPr/>
          </a:p>
        </p:txBody>
      </p:sp>
      <p:sp>
        <p:nvSpPr>
          <p:cNvPr id="1016" name="Google Shape;1016;p116"/>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Giới thiệu các loại địa chỉ</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Địa chỉ tham chiếu tương đối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Gọi tắt là địa chỉ tương đối</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Chỉ đến một ô hay các ô trong sự so sánh với vị trí nào đó</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Thay đổi theo vị trí ô mà ta copy công thức tới</a:t>
            </a:r>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17"/>
          <p:cNvSpPr txBox="1"/>
          <p:nvPr/>
        </p:nvSpPr>
        <p:spPr>
          <a:xfrm>
            <a:off x="7831137" y="6554787"/>
            <a:ext cx="2435225" cy="304800"/>
          </a:xfrm>
          <a:prstGeom prst="rect">
            <a:avLst/>
          </a:prstGeom>
          <a:noFill/>
          <a:ln>
            <a:noFill/>
          </a:ln>
        </p:spPr>
        <p:txBody>
          <a:bodyPr anchorCtr="0" anchor="t" bIns="49425" lIns="98850" spcFirstLastPara="1" rIns="98850" wrap="square" tIns="49425">
            <a:noAutofit/>
          </a:bodyPr>
          <a:lstStyle/>
          <a:p>
            <a:pPr indent="0" lvl="0" marL="0" marR="0" rtl="0" algn="l">
              <a:lnSpc>
                <a:spcPct val="100000"/>
              </a:lnSpc>
              <a:spcBef>
                <a:spcPts val="0"/>
              </a:spcBef>
              <a:spcAft>
                <a:spcPts val="0"/>
              </a:spcAft>
              <a:buClr>
                <a:schemeClr val="dk1"/>
              </a:buClr>
              <a:buSzPts val="1900"/>
              <a:buFont typeface="Tahoma"/>
              <a:buNone/>
            </a:pPr>
            <a:fld id="{00000000-1234-1234-1234-123412341234}" type="slidenum">
              <a:rPr b="0" i="0" lang="en-US" sz="1900" u="none">
                <a:solidFill>
                  <a:schemeClr val="dk1"/>
                </a:solidFill>
                <a:latin typeface="Tahoma"/>
                <a:ea typeface="Tahoma"/>
                <a:cs typeface="Tahoma"/>
                <a:sym typeface="Tahoma"/>
              </a:rPr>
              <a:t>‹#›</a:t>
            </a:fld>
            <a:endParaRPr/>
          </a:p>
        </p:txBody>
      </p:sp>
      <p:sp>
        <p:nvSpPr>
          <p:cNvPr id="1023" name="Google Shape;1023;p117"/>
          <p:cNvSpPr txBox="1"/>
          <p:nvPr>
            <p:ph type="title"/>
          </p:nvPr>
        </p:nvSpPr>
        <p:spPr>
          <a:xfrm>
            <a:off x="260350" y="46037"/>
            <a:ext cx="9920287" cy="71596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900"/>
              <a:buFont typeface="Arial"/>
              <a:buNone/>
            </a:pPr>
            <a:r>
              <a:rPr b="1" i="0" lang="en-US" sz="3900" u="none">
                <a:solidFill>
                  <a:schemeClr val="lt1"/>
                </a:solidFill>
                <a:latin typeface="Arial"/>
                <a:ea typeface="Arial"/>
                <a:cs typeface="Arial"/>
                <a:sym typeface="Arial"/>
              </a:rPr>
              <a:t>Địa chỉ tương đối, tuyệt đối</a:t>
            </a:r>
            <a:endParaRPr/>
          </a:p>
        </p:txBody>
      </p:sp>
      <p:sp>
        <p:nvSpPr>
          <p:cNvPr id="1024" name="Google Shape;1024;p117"/>
          <p:cNvSpPr txBox="1"/>
          <p:nvPr>
            <p:ph idx="1" type="body"/>
          </p:nvPr>
        </p:nvSpPr>
        <p:spPr>
          <a:xfrm>
            <a:off x="260350" y="990600"/>
            <a:ext cx="9920287" cy="5335587"/>
          </a:xfrm>
          <a:prstGeom prst="rect">
            <a:avLst/>
          </a:prstGeom>
          <a:noFill/>
          <a:ln>
            <a:noFill/>
          </a:ln>
        </p:spPr>
        <p:txBody>
          <a:bodyPr anchorCtr="0" anchor="t" bIns="49375" lIns="98750" spcFirstLastPara="1" rIns="98750" wrap="square" tIns="49375">
            <a:noAutofit/>
          </a:bodyPr>
          <a:lstStyle/>
          <a:p>
            <a:pPr indent="-371475" lvl="0" marL="371475" rtl="0" algn="l">
              <a:lnSpc>
                <a:spcPct val="100000"/>
              </a:lnSpc>
              <a:spcBef>
                <a:spcPts val="0"/>
              </a:spcBef>
              <a:spcAft>
                <a:spcPts val="0"/>
              </a:spcAft>
              <a:buClr>
                <a:srgbClr val="63177C"/>
              </a:buClr>
              <a:buSzPts val="1820"/>
              <a:buFont typeface="Noto Sans Symbols"/>
              <a:buChar char="■"/>
            </a:pPr>
            <a:r>
              <a:rPr b="0" i="0" lang="en-US" sz="2600" u="none">
                <a:solidFill>
                  <a:schemeClr val="dk1"/>
                </a:solidFill>
                <a:latin typeface="Times New Roman"/>
                <a:ea typeface="Times New Roman"/>
                <a:cs typeface="Times New Roman"/>
                <a:sym typeface="Times New Roman"/>
              </a:rPr>
              <a:t>Giới thiệu các loại địa chỉ</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Địa chỉ tham chiếu hỗn hợp</a:t>
            </a:r>
            <a:endParaRPr/>
          </a:p>
          <a:p>
            <a:pPr indent="-246062" lvl="2" marL="1235075" rtl="0" algn="l">
              <a:lnSpc>
                <a:spcPct val="100000"/>
              </a:lnSpc>
              <a:spcBef>
                <a:spcPts val="950"/>
              </a:spcBef>
              <a:spcAft>
                <a:spcPts val="0"/>
              </a:spcAft>
              <a:buClr>
                <a:srgbClr val="74BA45"/>
              </a:buClr>
              <a:buSzPts val="1900"/>
              <a:buFont typeface="Arial"/>
              <a:buChar char="–"/>
            </a:pPr>
            <a:r>
              <a:rPr b="0" i="0" lang="en-US" sz="1900" u="none">
                <a:solidFill>
                  <a:schemeClr val="dk1"/>
                </a:solidFill>
                <a:latin typeface="Times New Roman"/>
                <a:ea typeface="Times New Roman"/>
                <a:cs typeface="Times New Roman"/>
                <a:sym typeface="Times New Roman"/>
              </a:rPr>
              <a:t>Có một thành phần là tuyệt đối, thành phần còn lại là tương đối</a:t>
            </a:r>
            <a:endParaRPr/>
          </a:p>
          <a:p>
            <a:pPr indent="-309562" lvl="1" marL="803275" rtl="0" algn="l">
              <a:lnSpc>
                <a:spcPct val="100000"/>
              </a:lnSpc>
              <a:spcBef>
                <a:spcPts val="1100"/>
              </a:spcBef>
              <a:spcAft>
                <a:spcPts val="0"/>
              </a:spcAft>
              <a:buClr>
                <a:srgbClr val="FAA61A"/>
              </a:buClr>
              <a:buSzPts val="1540"/>
              <a:buFont typeface="Noto Sans Symbols"/>
              <a:buChar char="❖"/>
            </a:pPr>
            <a:r>
              <a:rPr b="0" i="0" lang="en-US" sz="2200" u="none">
                <a:solidFill>
                  <a:schemeClr val="dk1"/>
                </a:solidFill>
                <a:latin typeface="Times New Roman"/>
                <a:ea typeface="Times New Roman"/>
                <a:cs typeface="Times New Roman"/>
                <a:sym typeface="Times New Roman"/>
              </a:rPr>
              <a:t>Thay đổi từ các loại địa chỉ bằng cách ấn phím </a:t>
            </a:r>
            <a:r>
              <a:rPr b="1" i="0" lang="en-US" sz="2200" u="none">
                <a:solidFill>
                  <a:schemeClr val="dk1"/>
                </a:solidFill>
                <a:latin typeface="Times New Roman"/>
                <a:ea typeface="Times New Roman"/>
                <a:cs typeface="Times New Roman"/>
                <a:sym typeface="Times New Roman"/>
              </a:rPr>
              <a:t>F4</a:t>
            </a:r>
            <a:r>
              <a:rPr b="0" i="0" lang="en-US" sz="2200" u="none">
                <a:solidFill>
                  <a:schemeClr val="dk1"/>
                </a:solidFill>
                <a:latin typeface="Times New Roman"/>
                <a:ea typeface="Times New Roman"/>
                <a:cs typeface="Times New Roman"/>
                <a:sym typeface="Times New Roman"/>
              </a:rPr>
              <a:t> hoặc cho ký tự </a:t>
            </a:r>
            <a:r>
              <a:rPr b="1"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Times New Roman"/>
                <a:ea typeface="Times New Roman"/>
                <a:cs typeface="Times New Roman"/>
                <a:sym typeface="Times New Roman"/>
              </a:rPr>
              <a:t> trực tiếp vào phần địa chỉ mong muốn</a:t>
            </a:r>
            <a:endParaRPr/>
          </a:p>
          <a:p>
            <a:pPr indent="-125412" lvl="2" marL="1235075" rtl="0" algn="l">
              <a:lnSpc>
                <a:spcPct val="100000"/>
              </a:lnSpc>
              <a:spcBef>
                <a:spcPts val="950"/>
              </a:spcBef>
              <a:spcAft>
                <a:spcPts val="0"/>
              </a:spcAft>
              <a:buClr>
                <a:srgbClr val="74BA45"/>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287020" lvl="0" marL="371475" rtl="0" algn="l">
              <a:spcBef>
                <a:spcPts val="950"/>
              </a:spcBef>
              <a:spcAft>
                <a:spcPts val="0"/>
              </a:spcAft>
              <a:buSzPts val="1330"/>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