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embeddedFontLs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5" roundtripDataSignature="AMtx7mi0pQTLzc5uuZFqYPDB1WdBPscg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CAA814-C3B3-445E-B0A6-CA773CA0FDB4}">
  <a:tblStyle styleId="{78CAA814-C3B3-445E-B0A6-CA773CA0FD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Tahoma-bold.fntdata"/><Relationship Id="rId21" Type="http://schemas.openxmlformats.org/officeDocument/2006/relationships/slide" Target="slides/slide15.xml"/><Relationship Id="rId43" Type="http://schemas.openxmlformats.org/officeDocument/2006/relationships/font" Target="fonts/Tahoma-regular.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2" name="Google Shape;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 name="Google Shape;28;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 name="Google Shape;35;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75" name="Google Shape;37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 name="Google Shape;44;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8"/>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 name="Google Shape;12;p38"/>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38"/>
          <p:cNvSpPr txBox="1"/>
          <p:nvPr>
            <p:ph idx="12" type="sldNum"/>
          </p:nvPr>
        </p:nvSpPr>
        <p:spPr>
          <a:xfrm>
            <a:off x="11506201" y="6492875"/>
            <a:ext cx="457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chemeClr val="lt1"/>
              </a:buClr>
              <a:buSzPts val="450"/>
              <a:buFont typeface="Calibri"/>
              <a:buNone/>
              <a:defRPr b="1" i="0" sz="18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3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 name="Google Shape;17;p3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39"/>
          <p:cNvSpPr txBox="1"/>
          <p:nvPr>
            <p:ph idx="12" type="sldNum"/>
          </p:nvPr>
        </p:nvSpPr>
        <p:spPr>
          <a:xfrm>
            <a:off x="11582400" y="6457315"/>
            <a:ext cx="533399"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chemeClr val="lt1"/>
              </a:buClr>
              <a:buSzPts val="400"/>
              <a:buFont typeface="Calibri"/>
              <a:buNone/>
              <a:defRPr b="1" i="0" sz="16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3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10160" y="25400"/>
            <a:ext cx="12105640" cy="6604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 name="Google Shape;7;p37"/>
          <p:cNvSpPr txBox="1"/>
          <p:nvPr>
            <p:ph idx="1" type="body"/>
          </p:nvPr>
        </p:nvSpPr>
        <p:spPr>
          <a:xfrm>
            <a:off x="76200" y="838200"/>
            <a:ext cx="12039599" cy="53387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2" type="sldNum"/>
          </p:nvPr>
        </p:nvSpPr>
        <p:spPr>
          <a:xfrm>
            <a:off x="11506200" y="6497955"/>
            <a:ext cx="533399"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1pPr>
            <a:lvl2pPr indent="0" lvl="1"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2pPr>
            <a:lvl3pPr indent="0" lvl="2"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3pPr>
            <a:lvl4pPr indent="0" lvl="3"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4pPr>
            <a:lvl5pPr indent="0" lvl="4"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5pPr>
            <a:lvl6pPr indent="0" lvl="5"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6pPr>
            <a:lvl7pPr indent="0" lvl="6"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7pPr>
            <a:lvl8pPr indent="0" lvl="7"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8pPr>
            <a:lvl9pPr indent="0" lvl="8" marL="0" marR="0" rtl="0" algn="ctr">
              <a:lnSpc>
                <a:spcPct val="100000"/>
              </a:lnSpc>
              <a:spcBef>
                <a:spcPts val="0"/>
              </a:spcBef>
              <a:spcAft>
                <a:spcPts val="0"/>
              </a:spcAft>
              <a:buClr>
                <a:srgbClr val="888888"/>
              </a:buClr>
              <a:buSzPts val="400"/>
              <a:buFont typeface="Calibri"/>
              <a:buNone/>
              <a:defRPr b="1" i="0" sz="16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pic>
        <p:nvPicPr>
          <p:cNvPr id="24" name="Google Shape;24;p1"/>
          <p:cNvPicPr preferRelativeResize="0"/>
          <p:nvPr/>
        </p:nvPicPr>
        <p:blipFill rotWithShape="1">
          <a:blip r:embed="rId3">
            <a:alphaModFix/>
          </a:blip>
          <a:srcRect b="0" l="0" r="0" t="0"/>
          <a:stretch/>
        </p:blipFill>
        <p:spPr>
          <a:xfrm>
            <a:off x="0" y="0"/>
            <a:ext cx="12368462" cy="6871366"/>
          </a:xfrm>
          <a:prstGeom prst="rect">
            <a:avLst/>
          </a:prstGeom>
          <a:noFill/>
          <a:ln>
            <a:noFill/>
          </a:ln>
        </p:spPr>
      </p:pic>
      <p:sp>
        <p:nvSpPr>
          <p:cNvPr id="25" name="Google Shape;25;p1"/>
          <p:cNvSpPr/>
          <p:nvPr/>
        </p:nvSpPr>
        <p:spPr>
          <a:xfrm>
            <a:off x="838200" y="2232316"/>
            <a:ext cx="10891684" cy="16312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rPr b="1" i="0" lang="en-US" sz="4800" u="none" cap="none" strike="noStrike">
                <a:solidFill>
                  <a:schemeClr val="lt1"/>
                </a:solidFill>
                <a:latin typeface="Arial"/>
                <a:ea typeface="Arial"/>
                <a:cs typeface="Arial"/>
                <a:sym typeface="Arial"/>
              </a:rPr>
              <a:t>Session 01</a:t>
            </a:r>
            <a:endParaRPr b="1" i="0" sz="4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000"/>
              <a:buFont typeface="Arial"/>
              <a:buNone/>
            </a:pPr>
            <a:r>
              <a:rPr b="1" i="0" lang="en-US" sz="4000" u="none" cap="none" strike="noStrike">
                <a:solidFill>
                  <a:schemeClr val="lt1"/>
                </a:solidFill>
                <a:latin typeface="Arial"/>
                <a:ea typeface="Arial"/>
                <a:cs typeface="Arial"/>
                <a:sym typeface="Arial"/>
              </a:rPr>
              <a:t>Build Application Using C#</a:t>
            </a:r>
            <a:endParaRPr b="1" i="0" sz="4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19" name="Google Shape;119;p1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Other Components of .NET Framework 4-4 </a:t>
            </a:r>
            <a:endParaRPr/>
          </a:p>
        </p:txBody>
      </p:sp>
      <p:sp>
        <p:nvSpPr>
          <p:cNvPr id="120" name="Google Shape;120;p1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b="1" lang="en-US" sz="2400"/>
              <a:t>LINQ:</a:t>
            </a:r>
            <a:endParaRPr/>
          </a:p>
          <a:p>
            <a:pPr indent="-127000" lvl="1" marL="685800" rtl="0" algn="l">
              <a:lnSpc>
                <a:spcPct val="90000"/>
              </a:lnSpc>
              <a:spcBef>
                <a:spcPts val="500"/>
              </a:spcBef>
              <a:spcAft>
                <a:spcPts val="0"/>
              </a:spcAft>
              <a:buSzPts val="2000"/>
              <a:buChar char="•"/>
            </a:pPr>
            <a:r>
              <a:rPr lang="en-US" sz="2000"/>
              <a:t>Is a component that provides data querying capabilities to a .NET application.</a:t>
            </a:r>
            <a:endParaRPr/>
          </a:p>
          <a:p>
            <a:pPr indent="0" lvl="1" marL="685800" rtl="0" algn="l">
              <a:lnSpc>
                <a:spcPct val="90000"/>
              </a:lnSpc>
              <a:spcBef>
                <a:spcPts val="500"/>
              </a:spcBef>
              <a:spcAft>
                <a:spcPts val="0"/>
              </a:spcAft>
              <a:buSzPts val="2000"/>
              <a:buNone/>
            </a:pPr>
            <a:r>
              <a:t/>
            </a:r>
            <a:endParaRPr sz="2000"/>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ADO.NET Entity Framework:</a:t>
            </a:r>
            <a:endParaRPr/>
          </a:p>
          <a:p>
            <a:pPr indent="-127000" lvl="1" marL="685800" rtl="0" algn="l">
              <a:lnSpc>
                <a:spcPct val="90000"/>
              </a:lnSpc>
              <a:spcBef>
                <a:spcPts val="500"/>
              </a:spcBef>
              <a:spcAft>
                <a:spcPts val="0"/>
              </a:spcAft>
              <a:buSzPts val="2000"/>
              <a:buChar char="•"/>
            </a:pPr>
            <a:r>
              <a:rPr lang="en-US" sz="2000"/>
              <a:t>Is a set of technologies built upon ADO.NET that enables creating data-centric applications in object-oriented manner. </a:t>
            </a:r>
            <a:endParaRPr/>
          </a:p>
          <a:p>
            <a:pPr indent="0" lvl="1" marL="685800" rtl="0" algn="l">
              <a:lnSpc>
                <a:spcPct val="90000"/>
              </a:lnSpc>
              <a:spcBef>
                <a:spcPts val="500"/>
              </a:spcBef>
              <a:spcAft>
                <a:spcPts val="0"/>
              </a:spcAft>
              <a:buSzPts val="2000"/>
              <a:buNone/>
            </a:pPr>
            <a:r>
              <a:t/>
            </a:r>
            <a:endParaRPr sz="2000"/>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Parallel LINQ:</a:t>
            </a:r>
            <a:endParaRPr/>
          </a:p>
          <a:p>
            <a:pPr indent="-127000" lvl="1" marL="685800" rtl="0" algn="l">
              <a:lnSpc>
                <a:spcPct val="90000"/>
              </a:lnSpc>
              <a:spcBef>
                <a:spcPts val="500"/>
              </a:spcBef>
              <a:spcAft>
                <a:spcPts val="0"/>
              </a:spcAft>
              <a:buSzPts val="2000"/>
              <a:buChar char="•"/>
            </a:pPr>
            <a:r>
              <a:rPr lang="en-US" sz="2000"/>
              <a:t>Is a set of classes to support parallel programming using LINQ. </a:t>
            </a:r>
            <a:endParaRPr/>
          </a:p>
          <a:p>
            <a:pPr indent="0" lvl="1" marL="685800" rtl="0" algn="l">
              <a:lnSpc>
                <a:spcPct val="90000"/>
              </a:lnSpc>
              <a:spcBef>
                <a:spcPts val="500"/>
              </a:spcBef>
              <a:spcAft>
                <a:spcPts val="0"/>
              </a:spcAft>
              <a:buSzPts val="2000"/>
              <a:buNone/>
            </a:pPr>
            <a:r>
              <a:t/>
            </a:r>
            <a:endParaRPr sz="2000"/>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Task Parallel Library:</a:t>
            </a:r>
            <a:endParaRPr/>
          </a:p>
          <a:p>
            <a:pPr indent="-127000" lvl="1" marL="685800" rtl="0" algn="l">
              <a:lnSpc>
                <a:spcPct val="90000"/>
              </a:lnSpc>
              <a:spcBef>
                <a:spcPts val="500"/>
              </a:spcBef>
              <a:spcAft>
                <a:spcPts val="0"/>
              </a:spcAft>
              <a:buSzPts val="2000"/>
              <a:buChar char="•"/>
            </a:pPr>
            <a:r>
              <a:rPr lang="en-US" sz="2000"/>
              <a:t>Is a library that simplifies parallel and concurrent programming in a .NET application.</a:t>
            </a:r>
            <a:endParaRPr/>
          </a:p>
          <a:p>
            <a:pPr indent="0" lvl="1" marL="685800" rtl="0" algn="l">
              <a:lnSpc>
                <a:spcPct val="90000"/>
              </a:lnSpc>
              <a:spcBef>
                <a:spcPts val="500"/>
              </a:spcBef>
              <a:spcAft>
                <a:spcPts val="0"/>
              </a:spcAft>
              <a:buSzPts val="2000"/>
              <a:buNone/>
            </a:pPr>
            <a:r>
              <a:t/>
            </a:r>
            <a:endParaRPr sz="2000"/>
          </a:p>
          <a:p>
            <a:pPr indent="-76200" lvl="1" marL="685800" rtl="0" algn="l">
              <a:lnSpc>
                <a:spcPct val="90000"/>
              </a:lnSpc>
              <a:spcBef>
                <a:spcPts val="500"/>
              </a:spcBef>
              <a:spcAft>
                <a:spcPts val="0"/>
              </a:spcAft>
              <a:buSzPts val="2400"/>
              <a:buFont typeface="Noto Sans Symbols"/>
              <a:buNone/>
            </a:pPr>
            <a:r>
              <a:rPr lang="en-US"/>
              <a:t>   </a:t>
            </a:r>
            <a:endParaRPr/>
          </a:p>
        </p:txBody>
      </p:sp>
      <p:sp>
        <p:nvSpPr>
          <p:cNvPr id="121" name="Google Shape;121;p1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Common Intermediate Language (CIL) 1-2 </a:t>
            </a:r>
            <a:endParaRPr/>
          </a:p>
        </p:txBody>
      </p:sp>
      <p:sp>
        <p:nvSpPr>
          <p:cNvPr id="128" name="Google Shape;128;p1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Every .NET programming language generally has a compiler and a runtime environment of its own.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 compiler converts the source code into executable code that can be run by the users.</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One of the primary goals of .NET Framework is to combine the runtime environments so that the developers can work with a single set of runtime services.</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When the code written in a .NET compatible language such as C# or VB is compiled, the output code is in the form of MSIL code.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MSIL is composed of a specific set of instructions that indicate how the code should be executed.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MSIL is now called as </a:t>
            </a:r>
            <a:r>
              <a:rPr b="1" lang="en-US" sz="2400"/>
              <a:t>Common Intermediate Language (CIL)</a:t>
            </a:r>
            <a:r>
              <a:rPr lang="en-US" sz="2400"/>
              <a:t>.</a:t>
            </a:r>
            <a:endParaRPr sz="2400"/>
          </a:p>
          <a:p>
            <a:pPr indent="0" lvl="0" marL="228600" marR="0" rtl="0" algn="l">
              <a:lnSpc>
                <a:spcPct val="90000"/>
              </a:lnSpc>
              <a:spcBef>
                <a:spcPts val="1000"/>
              </a:spcBef>
              <a:spcAft>
                <a:spcPts val="0"/>
              </a:spcAft>
              <a:buClr>
                <a:schemeClr val="dk1"/>
              </a:buClr>
              <a:buSzPts val="2400"/>
              <a:buFont typeface="Noto Sans Symbols"/>
              <a:buNone/>
            </a:pPr>
            <a:r>
              <a:t/>
            </a:r>
            <a:endParaRPr sz="24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50800" lvl="0" marL="228600" rtl="0" algn="l">
              <a:lnSpc>
                <a:spcPct val="90000"/>
              </a:lnSpc>
              <a:spcBef>
                <a:spcPts val="1000"/>
              </a:spcBef>
              <a:spcAft>
                <a:spcPts val="0"/>
              </a:spcAft>
              <a:buSzPts val="1800"/>
              <a:buFont typeface="Noto Sans Symbols"/>
              <a:buNone/>
            </a:pPr>
            <a:br>
              <a:rPr lang="en-US" sz="1800"/>
            </a:b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50800" lvl="0" marL="228600" rtl="0" algn="l">
              <a:lnSpc>
                <a:spcPct val="90000"/>
              </a:lnSpc>
              <a:spcBef>
                <a:spcPts val="1000"/>
              </a:spcBef>
              <a:spcAft>
                <a:spcPts val="0"/>
              </a:spcAft>
              <a:buSzPts val="1800"/>
              <a:buFont typeface="Noto Sans Symbols"/>
              <a:buNone/>
            </a:pPr>
            <a:r>
              <a:t/>
            </a:r>
            <a:endParaRPr sz="1800"/>
          </a:p>
        </p:txBody>
      </p:sp>
      <p:sp>
        <p:nvSpPr>
          <p:cNvPr id="129" name="Google Shape;129;p1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130" name="Google Shape;130;p11"/>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Common Intermediate Language (CIL) 2-2 </a:t>
            </a:r>
            <a:endParaRPr/>
          </a:p>
        </p:txBody>
      </p:sp>
      <p:sp>
        <p:nvSpPr>
          <p:cNvPr id="137" name="Google Shape;137;p1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The following figure depicts the concept of CIL:</a:t>
            </a:r>
            <a:endParaRPr/>
          </a:p>
          <a:p>
            <a:pPr indent="-50800" lvl="0" marL="228600" rtl="0" algn="l">
              <a:lnSpc>
                <a:spcPct val="90000"/>
              </a:lnSpc>
              <a:spcBef>
                <a:spcPts val="1000"/>
              </a:spcBef>
              <a:spcAft>
                <a:spcPts val="0"/>
              </a:spcAft>
              <a:buSzPts val="1800"/>
              <a:buFont typeface="Noto Sans Symbols"/>
              <a:buNone/>
            </a:pPr>
            <a:r>
              <a:t/>
            </a:r>
            <a:endParaRPr sz="1800"/>
          </a:p>
        </p:txBody>
      </p:sp>
      <p:sp>
        <p:nvSpPr>
          <p:cNvPr id="138" name="Google Shape;138;p1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139" name="Google Shape;139;p12"/>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descr="Figure 1.5.tif" id="140" name="Google Shape;140;p12"/>
          <p:cNvPicPr preferRelativeResize="0"/>
          <p:nvPr/>
        </p:nvPicPr>
        <p:blipFill rotWithShape="1">
          <a:blip r:embed="rId3">
            <a:alphaModFix/>
          </a:blip>
          <a:srcRect b="12784" l="0" r="0" t="6598"/>
          <a:stretch/>
        </p:blipFill>
        <p:spPr>
          <a:xfrm>
            <a:off x="2462214" y="1981200"/>
            <a:ext cx="6834187" cy="25908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Common Language Runtime (CLR) 1-3 </a:t>
            </a:r>
            <a:endParaRPr/>
          </a:p>
        </p:txBody>
      </p:sp>
      <p:sp>
        <p:nvSpPr>
          <p:cNvPr id="147" name="Google Shape;147;p1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The CLR:</a:t>
            </a:r>
            <a:endParaRPr/>
          </a:p>
          <a:p>
            <a:pPr indent="-127000" lvl="1" marL="685800" rtl="0" algn="l">
              <a:lnSpc>
                <a:spcPct val="90000"/>
              </a:lnSpc>
              <a:spcBef>
                <a:spcPts val="500"/>
              </a:spcBef>
              <a:spcAft>
                <a:spcPts val="0"/>
              </a:spcAft>
              <a:buSzPts val="2000"/>
              <a:buChar char="•"/>
            </a:pPr>
            <a:r>
              <a:rPr lang="en-US" sz="2000"/>
              <a:t>Is the foundation of the .NET Framework. </a:t>
            </a:r>
            <a:endParaRPr/>
          </a:p>
          <a:p>
            <a:pPr indent="-127000" lvl="1" marL="685800" rtl="0" algn="l">
              <a:lnSpc>
                <a:spcPct val="90000"/>
              </a:lnSpc>
              <a:spcBef>
                <a:spcPts val="500"/>
              </a:spcBef>
              <a:spcAft>
                <a:spcPts val="0"/>
              </a:spcAft>
              <a:buSzPts val="2000"/>
              <a:buChar char="•"/>
            </a:pPr>
            <a:r>
              <a:rPr lang="en-US" sz="2000"/>
              <a:t>Acts as an execution engine for the .NET Framework. </a:t>
            </a:r>
            <a:endParaRPr/>
          </a:p>
          <a:p>
            <a:pPr indent="-127000" lvl="1" marL="685800" rtl="0" algn="l">
              <a:lnSpc>
                <a:spcPct val="90000"/>
              </a:lnSpc>
              <a:spcBef>
                <a:spcPts val="500"/>
              </a:spcBef>
              <a:spcAft>
                <a:spcPts val="0"/>
              </a:spcAft>
              <a:buSzPts val="2000"/>
              <a:buChar char="•"/>
            </a:pPr>
            <a:r>
              <a:rPr lang="en-US" sz="2000"/>
              <a:t>Manages the execution of programs and provides a suitable environment for programs to run.</a:t>
            </a:r>
            <a:endParaRPr/>
          </a:p>
          <a:p>
            <a:pPr indent="-127000" lvl="1" marL="685800" rtl="0" algn="l">
              <a:lnSpc>
                <a:spcPct val="90000"/>
              </a:lnSpc>
              <a:spcBef>
                <a:spcPts val="500"/>
              </a:spcBef>
              <a:spcAft>
                <a:spcPts val="0"/>
              </a:spcAft>
              <a:buSzPts val="2000"/>
              <a:buChar char="•"/>
            </a:pPr>
            <a:r>
              <a:rPr lang="en-US" sz="2000"/>
              <a:t>Provides a multi-language execution environment.</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 runtime manages code at execution time and performs operations such as:</a:t>
            </a:r>
            <a:endParaRPr/>
          </a:p>
          <a:p>
            <a:pPr indent="-127000" lvl="1" marL="685800" rtl="0" algn="l">
              <a:lnSpc>
                <a:spcPct val="90000"/>
              </a:lnSpc>
              <a:spcBef>
                <a:spcPts val="500"/>
              </a:spcBef>
              <a:spcAft>
                <a:spcPts val="0"/>
              </a:spcAft>
              <a:buSzPts val="2000"/>
              <a:buChar char="•"/>
            </a:pPr>
            <a:r>
              <a:rPr lang="en-US" sz="2000"/>
              <a:t>Memory management</a:t>
            </a:r>
            <a:endParaRPr/>
          </a:p>
          <a:p>
            <a:pPr indent="-127000" lvl="1" marL="685800" rtl="0" algn="l">
              <a:lnSpc>
                <a:spcPct val="90000"/>
              </a:lnSpc>
              <a:spcBef>
                <a:spcPts val="500"/>
              </a:spcBef>
              <a:spcAft>
                <a:spcPts val="0"/>
              </a:spcAft>
              <a:buSzPts val="2000"/>
              <a:buChar char="•"/>
            </a:pPr>
            <a:r>
              <a:rPr lang="en-US" sz="2000"/>
              <a:t>Thread management</a:t>
            </a:r>
            <a:endParaRPr/>
          </a:p>
          <a:p>
            <a:pPr indent="-127000" lvl="1" marL="685800" rtl="0" algn="l">
              <a:lnSpc>
                <a:spcPct val="90000"/>
              </a:lnSpc>
              <a:spcBef>
                <a:spcPts val="500"/>
              </a:spcBef>
              <a:spcAft>
                <a:spcPts val="0"/>
              </a:spcAft>
              <a:buSzPts val="2000"/>
              <a:buChar char="•"/>
            </a:pPr>
            <a:r>
              <a:rPr lang="en-US" sz="2000"/>
              <a:t>Remoting</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 .NET Framework supports a number of development tools and language compilers in its Software Development Kit (SDK). </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p:txBody>
      </p:sp>
      <p:sp>
        <p:nvSpPr>
          <p:cNvPr id="148" name="Google Shape;148;p1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149" name="Google Shape;149;p13"/>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56" name="Google Shape;156;p1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Common Language Runtime (CLR) 2-3 </a:t>
            </a:r>
            <a:endParaRPr/>
          </a:p>
        </p:txBody>
      </p:sp>
      <p:sp>
        <p:nvSpPr>
          <p:cNvPr id="157" name="Google Shape;157;p1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When a code is executed for the first time;</a:t>
            </a:r>
            <a:endParaRPr/>
          </a:p>
          <a:p>
            <a:pPr indent="-127000" lvl="1" marL="685800" rtl="0" algn="l">
              <a:lnSpc>
                <a:spcPct val="90000"/>
              </a:lnSpc>
              <a:spcBef>
                <a:spcPts val="500"/>
              </a:spcBef>
              <a:spcAft>
                <a:spcPts val="0"/>
              </a:spcAft>
              <a:buSzPts val="2000"/>
              <a:buChar char="•"/>
            </a:pPr>
            <a:r>
              <a:rPr lang="en-US" sz="2000"/>
              <a:t>The CIL code is converted to a code native to the operating system. </a:t>
            </a:r>
            <a:endParaRPr/>
          </a:p>
          <a:p>
            <a:pPr indent="-127000" lvl="1" marL="685800" rtl="0" algn="l">
              <a:lnSpc>
                <a:spcPct val="90000"/>
              </a:lnSpc>
              <a:spcBef>
                <a:spcPts val="500"/>
              </a:spcBef>
              <a:spcAft>
                <a:spcPts val="0"/>
              </a:spcAft>
              <a:buSzPts val="2000"/>
              <a:buChar char="•"/>
            </a:pPr>
            <a:r>
              <a:rPr lang="en-US" sz="2000"/>
              <a:t>This is done at runtime by the Just-In-Time (JIT) compiler present in the CLR. </a:t>
            </a:r>
            <a:endParaRPr/>
          </a:p>
          <a:p>
            <a:pPr indent="-127000" lvl="1" marL="685800" rtl="0" algn="l">
              <a:lnSpc>
                <a:spcPct val="90000"/>
              </a:lnSpc>
              <a:spcBef>
                <a:spcPts val="500"/>
              </a:spcBef>
              <a:spcAft>
                <a:spcPts val="0"/>
              </a:spcAft>
              <a:buSzPts val="2000"/>
              <a:buChar char="•"/>
            </a:pPr>
            <a:r>
              <a:rPr lang="en-US" sz="2000"/>
              <a:t>The CLR converts the CIL code to the machine language code. </a:t>
            </a:r>
            <a:endParaRPr/>
          </a:p>
          <a:p>
            <a:pPr indent="-127000" lvl="1" marL="685800" rtl="0" algn="l">
              <a:lnSpc>
                <a:spcPct val="90000"/>
              </a:lnSpc>
              <a:spcBef>
                <a:spcPts val="500"/>
              </a:spcBef>
              <a:spcAft>
                <a:spcPts val="0"/>
              </a:spcAft>
              <a:buSzPts val="2000"/>
              <a:buChar char="•"/>
            </a:pPr>
            <a:r>
              <a:rPr lang="en-US" sz="2000"/>
              <a:t>Once this is done, the code can be directly executed by the CPU.</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 The following figure depicts the working of the CLR:</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p:txBody>
      </p:sp>
      <p:sp>
        <p:nvSpPr>
          <p:cNvPr id="158" name="Google Shape;158;p1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pic>
        <p:nvPicPr>
          <p:cNvPr descr="Figure 1.6.tif" id="159" name="Google Shape;159;p14"/>
          <p:cNvPicPr preferRelativeResize="0"/>
          <p:nvPr/>
        </p:nvPicPr>
        <p:blipFill rotWithShape="1">
          <a:blip r:embed="rId3">
            <a:alphaModFix/>
          </a:blip>
          <a:srcRect b="9434" l="0" r="0" t="6709"/>
          <a:stretch/>
        </p:blipFill>
        <p:spPr>
          <a:xfrm>
            <a:off x="3124200" y="3581400"/>
            <a:ext cx="5600700" cy="19050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66" name="Google Shape;166;p1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Common Language Runtime (CLR) 3-3 </a:t>
            </a:r>
            <a:endParaRPr/>
          </a:p>
        </p:txBody>
      </p:sp>
      <p:sp>
        <p:nvSpPr>
          <p:cNvPr id="167" name="Google Shape;167;p1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The following figure shows a more detailed look at the working of the CLR:</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50800" lvl="0" marL="228600" rtl="0" algn="l">
              <a:lnSpc>
                <a:spcPct val="90000"/>
              </a:lnSpc>
              <a:spcBef>
                <a:spcPts val="1000"/>
              </a:spcBef>
              <a:spcAft>
                <a:spcPts val="0"/>
              </a:spcAft>
              <a:buSzPts val="1800"/>
              <a:buFont typeface="Noto Sans Symbols"/>
              <a:buNone/>
            </a:pPr>
            <a:r>
              <a:t/>
            </a:r>
            <a:endParaRPr sz="1800"/>
          </a:p>
          <a:p>
            <a:pPr indent="-50800" lvl="0" marL="228600" rtl="0" algn="l">
              <a:lnSpc>
                <a:spcPct val="90000"/>
              </a:lnSpc>
              <a:spcBef>
                <a:spcPts val="1000"/>
              </a:spcBef>
              <a:spcAft>
                <a:spcPts val="0"/>
              </a:spcAft>
              <a:buSzPts val="1800"/>
              <a:buFont typeface="Noto Sans Symbols"/>
              <a:buNone/>
            </a:pPr>
            <a:br>
              <a:rPr b="1" lang="en-US" sz="1800"/>
            </a:b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p:txBody>
      </p:sp>
      <p:sp>
        <p:nvSpPr>
          <p:cNvPr id="168" name="Google Shape;168;p1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pic>
        <p:nvPicPr>
          <p:cNvPr descr="Figure0002.tif" id="169" name="Google Shape;169;p15"/>
          <p:cNvPicPr preferRelativeResize="0"/>
          <p:nvPr/>
        </p:nvPicPr>
        <p:blipFill rotWithShape="1">
          <a:blip r:embed="rId3">
            <a:alphaModFix/>
          </a:blip>
          <a:srcRect b="0" l="0" r="0" t="0"/>
          <a:stretch/>
        </p:blipFill>
        <p:spPr>
          <a:xfrm>
            <a:off x="3124200" y="1828800"/>
            <a:ext cx="5257800" cy="302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76" name="Google Shape;176;p1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Dynamic Language Runtime (DLR) </a:t>
            </a:r>
            <a:endParaRPr/>
          </a:p>
        </p:txBody>
      </p:sp>
      <p:sp>
        <p:nvSpPr>
          <p:cNvPr id="177" name="Google Shape;177;p1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Dynamic Language Runtime (DLR):</a:t>
            </a:r>
            <a:endParaRPr/>
          </a:p>
          <a:p>
            <a:pPr indent="-127000" lvl="1" marL="685800" rtl="0" algn="l">
              <a:lnSpc>
                <a:spcPct val="90000"/>
              </a:lnSpc>
              <a:spcBef>
                <a:spcPts val="500"/>
              </a:spcBef>
              <a:spcAft>
                <a:spcPts val="0"/>
              </a:spcAft>
              <a:buSzPts val="2000"/>
              <a:buChar char="•"/>
            </a:pPr>
            <a:r>
              <a:rPr lang="en-US" sz="2000"/>
              <a:t>Is a runtime environment built on top of the CLR to enable interoperability of dynamic languages such as Ruby and Python with the .NET Framework. </a:t>
            </a:r>
            <a:endParaRPr/>
          </a:p>
          <a:p>
            <a:pPr indent="-127000" lvl="1" marL="685800" rtl="0" algn="l">
              <a:lnSpc>
                <a:spcPct val="90000"/>
              </a:lnSpc>
              <a:spcBef>
                <a:spcPts val="500"/>
              </a:spcBef>
              <a:spcAft>
                <a:spcPts val="0"/>
              </a:spcAft>
              <a:buSzPts val="2000"/>
              <a:buChar char="•"/>
            </a:pPr>
            <a:r>
              <a:rPr lang="en-US" sz="2000"/>
              <a:t>Allows creating and porting dynamic languages to the .NET Framework. </a:t>
            </a:r>
            <a:endParaRPr/>
          </a:p>
          <a:p>
            <a:pPr indent="-127000" lvl="1" marL="685800" rtl="0" algn="l">
              <a:lnSpc>
                <a:spcPct val="90000"/>
              </a:lnSpc>
              <a:spcBef>
                <a:spcPts val="500"/>
              </a:spcBef>
              <a:spcAft>
                <a:spcPts val="0"/>
              </a:spcAft>
              <a:buSzPts val="2000"/>
              <a:buChar char="•"/>
            </a:pPr>
            <a:r>
              <a:rPr lang="en-US" sz="2000"/>
              <a:t>Provides dynamic features to the existing statically typed languages. For example, C# relies on the DLR to perform dynamic binding.</a:t>
            </a:r>
            <a:endParaRPr/>
          </a:p>
          <a:p>
            <a:pPr indent="0" lvl="0" marL="228600" marR="0" rtl="0" algn="l">
              <a:lnSpc>
                <a:spcPct val="90000"/>
              </a:lnSpc>
              <a:spcBef>
                <a:spcPts val="1000"/>
              </a:spcBef>
              <a:spcAft>
                <a:spcPts val="0"/>
              </a:spcAft>
              <a:buClr>
                <a:schemeClr val="dk1"/>
              </a:buClr>
              <a:buSzPts val="2400"/>
              <a:buFont typeface="Noto Sans Symbols"/>
              <a:buNone/>
            </a:pPr>
            <a:r>
              <a:t/>
            </a:r>
            <a:endParaRPr sz="2400"/>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 .NET Framework languages, such as C#, VB, and J# are statically typed languages.</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In dynamic languages, programmers are not required to specify object types in the development phase. </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p:txBody>
      </p:sp>
      <p:sp>
        <p:nvSpPr>
          <p:cNvPr id="178" name="Google Shape;178;p1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Need for a New Language </a:t>
            </a:r>
            <a:endParaRPr/>
          </a:p>
        </p:txBody>
      </p:sp>
      <p:sp>
        <p:nvSpPr>
          <p:cNvPr id="185" name="Google Shape;185;p1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Microsoft introduced C# as a new programming language to address the problems posed by traditional languages.</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C# was developed to:</a:t>
            </a:r>
            <a:endParaRPr/>
          </a:p>
          <a:p>
            <a:pPr indent="-127000" lvl="1" marL="685800" rtl="0" algn="l">
              <a:lnSpc>
                <a:spcPct val="90000"/>
              </a:lnSpc>
              <a:spcBef>
                <a:spcPts val="500"/>
              </a:spcBef>
              <a:spcAft>
                <a:spcPts val="0"/>
              </a:spcAft>
              <a:buSzPts val="2000"/>
              <a:buChar char="•"/>
            </a:pPr>
            <a:r>
              <a:rPr lang="en-US" sz="2000"/>
              <a:t>Create a very simple and yet powerful tool for building interoperable, scalable, and robust applications.</a:t>
            </a:r>
            <a:endParaRPr/>
          </a:p>
          <a:p>
            <a:pPr indent="-127000" lvl="1" marL="685800" rtl="0" algn="l">
              <a:lnSpc>
                <a:spcPct val="90000"/>
              </a:lnSpc>
              <a:spcBef>
                <a:spcPts val="500"/>
              </a:spcBef>
              <a:spcAft>
                <a:spcPts val="0"/>
              </a:spcAft>
              <a:buSzPts val="2000"/>
              <a:buChar char="•"/>
            </a:pPr>
            <a:r>
              <a:rPr lang="en-US" sz="2000"/>
              <a:t>Create a complete object-oriented architecture.</a:t>
            </a:r>
            <a:endParaRPr/>
          </a:p>
          <a:p>
            <a:pPr indent="-127000" lvl="1" marL="685800" rtl="0" algn="l">
              <a:lnSpc>
                <a:spcPct val="90000"/>
              </a:lnSpc>
              <a:spcBef>
                <a:spcPts val="500"/>
              </a:spcBef>
              <a:spcAft>
                <a:spcPts val="0"/>
              </a:spcAft>
              <a:buSzPts val="2000"/>
              <a:buChar char="•"/>
            </a:pPr>
            <a:r>
              <a:rPr lang="en-US" sz="2000"/>
              <a:t>Support powerful component-oriented development.</a:t>
            </a:r>
            <a:endParaRPr/>
          </a:p>
          <a:p>
            <a:pPr indent="-127000" lvl="1" marL="685800" rtl="0" algn="l">
              <a:lnSpc>
                <a:spcPct val="90000"/>
              </a:lnSpc>
              <a:spcBef>
                <a:spcPts val="500"/>
              </a:spcBef>
              <a:spcAft>
                <a:spcPts val="0"/>
              </a:spcAft>
              <a:buSzPts val="2000"/>
              <a:buChar char="•"/>
            </a:pPr>
            <a:r>
              <a:rPr lang="en-US" sz="2000"/>
              <a:t>Allow access to many features previously available only in C++ while retaining the ease-of-use of a rapid application development tool such as Visual Basic.</a:t>
            </a:r>
            <a:endParaRPr/>
          </a:p>
          <a:p>
            <a:pPr indent="-127000" lvl="1" marL="685800" rtl="0" algn="l">
              <a:lnSpc>
                <a:spcPct val="90000"/>
              </a:lnSpc>
              <a:spcBef>
                <a:spcPts val="500"/>
              </a:spcBef>
              <a:spcAft>
                <a:spcPts val="0"/>
              </a:spcAft>
              <a:buSzPts val="2000"/>
              <a:buChar char="•"/>
            </a:pPr>
            <a:r>
              <a:rPr lang="en-US" sz="2000"/>
              <a:t>Provide familiarity to programmers coming from C or C++ background.</a:t>
            </a:r>
            <a:endParaRPr/>
          </a:p>
          <a:p>
            <a:pPr indent="-127000" lvl="1" marL="685800" rtl="0" algn="l">
              <a:lnSpc>
                <a:spcPct val="90000"/>
              </a:lnSpc>
              <a:spcBef>
                <a:spcPts val="500"/>
              </a:spcBef>
              <a:spcAft>
                <a:spcPts val="0"/>
              </a:spcAft>
              <a:buSzPts val="2000"/>
              <a:buChar char="•"/>
            </a:pPr>
            <a:r>
              <a:rPr lang="en-US" sz="2000"/>
              <a:t>Allow to write applications that target both desktop and mobile devices.</a:t>
            </a:r>
            <a:endParaRPr/>
          </a:p>
          <a:p>
            <a:pPr indent="0" lvl="0" marL="228600" marR="0" rtl="0" algn="l">
              <a:lnSpc>
                <a:spcPct val="90000"/>
              </a:lnSpc>
              <a:spcBef>
                <a:spcPts val="1000"/>
              </a:spcBef>
              <a:spcAft>
                <a:spcPts val="0"/>
              </a:spcAft>
              <a:buClr>
                <a:schemeClr val="dk1"/>
              </a:buClr>
              <a:buSzPts val="2400"/>
              <a:buFont typeface="Noto Sans Symbols"/>
              <a:buNone/>
            </a:pPr>
            <a:r>
              <a:t/>
            </a:r>
            <a:endParaRPr sz="2400"/>
          </a:p>
        </p:txBody>
      </p:sp>
      <p:sp>
        <p:nvSpPr>
          <p:cNvPr id="186" name="Google Shape;186;p1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187" name="Google Shape;187;p17"/>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Purpose of C# Language </a:t>
            </a:r>
            <a:endParaRPr/>
          </a:p>
        </p:txBody>
      </p:sp>
      <p:sp>
        <p:nvSpPr>
          <p:cNvPr id="194" name="Google Shape;194;p1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Microsoft .NET was formerly known as Next Generation Windows Services (NGWS).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It is a completely new platform for developing the next generation of Windows/Web applications.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These applications transcend device boundaries and fully harness the power of the Internet.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However, building the new platform required a language that could take full advantage.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This is one of the factors that led to the development of C#.</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C# is an object-oriented language derived from C and C++. </a:t>
            </a:r>
            <a:endParaRPr/>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The goal of C# is to provide a simple, efficient, productive, and object-oriented language that is familiar and yet at the same time revolutionary.</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50800" lvl="0" marL="228600" rtl="0" algn="l">
              <a:lnSpc>
                <a:spcPct val="90000"/>
              </a:lnSpc>
              <a:spcBef>
                <a:spcPts val="1000"/>
              </a:spcBef>
              <a:spcAft>
                <a:spcPts val="0"/>
              </a:spcAft>
              <a:buSzPts val="1800"/>
              <a:buFont typeface="Noto Sans Symbols"/>
              <a:buNone/>
            </a:pPr>
            <a:r>
              <a:t/>
            </a:r>
            <a:endParaRPr sz="1800"/>
          </a:p>
        </p:txBody>
      </p:sp>
      <p:sp>
        <p:nvSpPr>
          <p:cNvPr id="195" name="Google Shape;195;p1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196" name="Google Shape;196;p18"/>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Language Features </a:t>
            </a:r>
            <a:endParaRPr/>
          </a:p>
        </p:txBody>
      </p:sp>
      <p:sp>
        <p:nvSpPr>
          <p:cNvPr id="203" name="Google Shape;203;p19"/>
          <p:cNvSpPr txBox="1"/>
          <p:nvPr>
            <p:ph idx="1" type="body"/>
          </p:nvPr>
        </p:nvSpPr>
        <p:spPr>
          <a:xfrm>
            <a:off x="38105" y="721488"/>
            <a:ext cx="12115800" cy="5415000"/>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C# has features common to most object-oriented languages.</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It has language-specific features, such as: </a:t>
            </a:r>
            <a:endParaRPr/>
          </a:p>
          <a:p>
            <a:pPr indent="-127000" lvl="1" marL="685800" rtl="0" algn="l">
              <a:lnSpc>
                <a:spcPct val="90000"/>
              </a:lnSpc>
              <a:spcBef>
                <a:spcPts val="500"/>
              </a:spcBef>
              <a:spcAft>
                <a:spcPts val="0"/>
              </a:spcAft>
              <a:buSzPts val="2000"/>
              <a:buChar char="•"/>
            </a:pPr>
            <a:r>
              <a:rPr lang="en-US" sz="2000"/>
              <a:t>Type safety checking</a:t>
            </a:r>
            <a:endParaRPr/>
          </a:p>
          <a:p>
            <a:pPr indent="-127000" lvl="1" marL="685800" rtl="0" algn="l">
              <a:lnSpc>
                <a:spcPct val="90000"/>
              </a:lnSpc>
              <a:spcBef>
                <a:spcPts val="500"/>
              </a:spcBef>
              <a:spcAft>
                <a:spcPts val="0"/>
              </a:spcAft>
              <a:buSzPts val="2000"/>
              <a:buChar char="•"/>
            </a:pPr>
            <a:r>
              <a:rPr lang="en-US" sz="2000"/>
              <a:t>Generics</a:t>
            </a:r>
            <a:endParaRPr/>
          </a:p>
          <a:p>
            <a:pPr indent="-127000" lvl="1" marL="685800" rtl="0" algn="l">
              <a:lnSpc>
                <a:spcPct val="90000"/>
              </a:lnSpc>
              <a:spcBef>
                <a:spcPts val="500"/>
              </a:spcBef>
              <a:spcAft>
                <a:spcPts val="0"/>
              </a:spcAft>
              <a:buSzPts val="2000"/>
              <a:buChar char="•"/>
            </a:pPr>
            <a:r>
              <a:rPr lang="en-US" sz="2000"/>
              <a:t>Indexers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These features make the C# as a preferred language to create a wide variety of applications.</a:t>
            </a:r>
            <a:endParaRPr/>
          </a:p>
        </p:txBody>
      </p:sp>
      <p:sp>
        <p:nvSpPr>
          <p:cNvPr id="204" name="Google Shape;204;p1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05" name="Google Shape;205;p19"/>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a:t>Objectives</a:t>
            </a:r>
            <a:endParaRPr/>
          </a:p>
        </p:txBody>
      </p:sp>
      <p:sp>
        <p:nvSpPr>
          <p:cNvPr id="31" name="Google Shape;31;p2"/>
          <p:cNvSpPr txBox="1"/>
          <p:nvPr>
            <p:ph idx="1" type="body"/>
          </p:nvPr>
        </p:nvSpPr>
        <p:spPr>
          <a:xfrm>
            <a:off x="30480" y="721513"/>
            <a:ext cx="12115800" cy="5415000"/>
          </a:xfrm>
          <a:prstGeom prst="rect">
            <a:avLst/>
          </a:prstGeom>
          <a:noFill/>
          <a:ln>
            <a:noFill/>
          </a:ln>
        </p:spPr>
        <p:txBody>
          <a:bodyPr anchorCtr="0" anchor="t" bIns="91425" lIns="91425" spcFirstLastPara="1" rIns="91425" wrap="square" tIns="91425">
            <a:noAutofit/>
          </a:bodyPr>
          <a:lstStyle/>
          <a:p>
            <a:pPr indent="-177800" lvl="0" marL="228600" rtl="0" algn="just">
              <a:lnSpc>
                <a:spcPct val="90000"/>
              </a:lnSpc>
              <a:spcBef>
                <a:spcPts val="0"/>
              </a:spcBef>
              <a:spcAft>
                <a:spcPts val="0"/>
              </a:spcAft>
              <a:buSzPts val="2800"/>
              <a:buFont typeface="Noto Sans Symbols"/>
              <a:buChar char="❖"/>
            </a:pPr>
            <a:r>
              <a:rPr lang="en-US"/>
              <a:t>Define and describe the .NET Framework</a:t>
            </a:r>
            <a:endParaRPr/>
          </a:p>
          <a:p>
            <a:pPr indent="-177800" lvl="0" marL="228600" rtl="0" algn="just">
              <a:lnSpc>
                <a:spcPct val="90000"/>
              </a:lnSpc>
              <a:spcBef>
                <a:spcPts val="1700"/>
              </a:spcBef>
              <a:spcAft>
                <a:spcPts val="0"/>
              </a:spcAft>
              <a:buSzPts val="2800"/>
              <a:buFont typeface="Noto Sans Symbols"/>
              <a:buChar char="❖"/>
            </a:pPr>
            <a:r>
              <a:rPr lang="en-US"/>
              <a:t>Explain the C# language features</a:t>
            </a:r>
            <a:endParaRPr/>
          </a:p>
          <a:p>
            <a:pPr indent="-177800" lvl="0" marL="228600" rtl="0" algn="just">
              <a:lnSpc>
                <a:spcPct val="90000"/>
              </a:lnSpc>
              <a:spcBef>
                <a:spcPts val="1700"/>
              </a:spcBef>
              <a:spcAft>
                <a:spcPts val="0"/>
              </a:spcAft>
              <a:buSzPts val="2800"/>
              <a:buFont typeface="Noto Sans Symbols"/>
              <a:buChar char="❖"/>
            </a:pPr>
            <a:r>
              <a:rPr lang="en-US"/>
              <a:t>Define and describe the Visual Studio 2012 environment</a:t>
            </a:r>
            <a:endParaRPr/>
          </a:p>
          <a:p>
            <a:pPr indent="-177800" lvl="0" marL="228600" rtl="0" algn="just">
              <a:lnSpc>
                <a:spcPct val="90000"/>
              </a:lnSpc>
              <a:spcBef>
                <a:spcPts val="1700"/>
              </a:spcBef>
              <a:spcAft>
                <a:spcPts val="0"/>
              </a:spcAft>
              <a:buSzPts val="2800"/>
              <a:buFont typeface="Noto Sans Symbols"/>
              <a:buChar char="❖"/>
            </a:pPr>
            <a:r>
              <a:rPr lang="en-US"/>
              <a:t>Explain the elements of Microsoft Visual Studio 2012 IDE</a:t>
            </a:r>
            <a:endParaRPr/>
          </a:p>
          <a:p>
            <a:pPr indent="0" lvl="0" marL="228600" rtl="0" algn="l">
              <a:lnSpc>
                <a:spcPct val="90000"/>
              </a:lnSpc>
              <a:spcBef>
                <a:spcPts val="1000"/>
              </a:spcBef>
              <a:spcAft>
                <a:spcPts val="0"/>
              </a:spcAft>
              <a:buSzPts val="2800"/>
              <a:buFont typeface="Noto Sans Symbols"/>
              <a:buNone/>
            </a:pPr>
            <a:r>
              <a:t/>
            </a:r>
            <a:endParaRPr/>
          </a:p>
        </p:txBody>
      </p:sp>
      <p:sp>
        <p:nvSpPr>
          <p:cNvPr id="32" name="Google Shape;32;p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200"/>
              <a:buFont typeface="Calibri"/>
              <a:buNone/>
            </a:pPr>
            <a:r>
              <a:rPr lang="en-US">
                <a:latin typeface="Calibri"/>
                <a:ea typeface="Calibri"/>
                <a:cs typeface="Calibri"/>
                <a:sym typeface="Calibri"/>
              </a:rPr>
              <a:t>Building Applications Using C# / Session 1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Basic Features of C# 1-3 </a:t>
            </a:r>
            <a:endParaRPr/>
          </a:p>
        </p:txBody>
      </p:sp>
      <p:sp>
        <p:nvSpPr>
          <p:cNvPr id="212" name="Google Shape;212;p2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C# is a programming language designed for building a wide range of applications that run on the .NET Framework.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Following are some basic key features of C#:</a:t>
            </a:r>
            <a:endParaRPr/>
          </a:p>
          <a:p>
            <a:pPr indent="-88900" lvl="1" marL="685800" rtl="0" algn="l">
              <a:lnSpc>
                <a:spcPct val="90000"/>
              </a:lnSpc>
              <a:spcBef>
                <a:spcPts val="500"/>
              </a:spcBef>
              <a:spcAft>
                <a:spcPts val="0"/>
              </a:spcAft>
              <a:buSzPts val="1400"/>
              <a:buChar char="•"/>
            </a:pPr>
            <a:r>
              <a:rPr lang="en-US" sz="1400"/>
              <a:t>Object-oriented Programming</a:t>
            </a:r>
            <a:endParaRPr/>
          </a:p>
          <a:p>
            <a:pPr indent="-88900" lvl="1" marL="685800" rtl="0" algn="l">
              <a:lnSpc>
                <a:spcPct val="90000"/>
              </a:lnSpc>
              <a:spcBef>
                <a:spcPts val="500"/>
              </a:spcBef>
              <a:spcAft>
                <a:spcPts val="0"/>
              </a:spcAft>
              <a:buSzPts val="1400"/>
              <a:buChar char="•"/>
            </a:pPr>
            <a:r>
              <a:rPr lang="en-US" sz="1400"/>
              <a:t>Type-safety Checking</a:t>
            </a:r>
            <a:endParaRPr/>
          </a:p>
          <a:p>
            <a:pPr indent="-88900" lvl="1" marL="685800" rtl="0" algn="l">
              <a:lnSpc>
                <a:spcPct val="90000"/>
              </a:lnSpc>
              <a:spcBef>
                <a:spcPts val="500"/>
              </a:spcBef>
              <a:spcAft>
                <a:spcPts val="0"/>
              </a:spcAft>
              <a:buSzPts val="1400"/>
              <a:buChar char="•"/>
            </a:pPr>
            <a:r>
              <a:rPr lang="en-US" sz="1400"/>
              <a:t>Garbage Collection</a:t>
            </a:r>
            <a:endParaRPr/>
          </a:p>
          <a:p>
            <a:pPr indent="-88900" lvl="1" marL="685800" rtl="0" algn="l">
              <a:lnSpc>
                <a:spcPct val="90000"/>
              </a:lnSpc>
              <a:spcBef>
                <a:spcPts val="500"/>
              </a:spcBef>
              <a:spcAft>
                <a:spcPts val="0"/>
              </a:spcAft>
              <a:buSzPts val="1400"/>
              <a:buChar char="•"/>
            </a:pPr>
            <a:r>
              <a:rPr lang="en-US" sz="1400"/>
              <a:t>Standardization by European Computer Manufacturers Association (ECMA)</a:t>
            </a:r>
            <a:endParaRPr sz="1400"/>
          </a:p>
          <a:p>
            <a:pPr indent="-88900" lvl="1" marL="685800" rtl="0" algn="l">
              <a:lnSpc>
                <a:spcPct val="90000"/>
              </a:lnSpc>
              <a:spcBef>
                <a:spcPts val="500"/>
              </a:spcBef>
              <a:spcAft>
                <a:spcPts val="0"/>
              </a:spcAft>
              <a:buSzPts val="1400"/>
              <a:buChar char="•"/>
            </a:pPr>
            <a:r>
              <a:rPr lang="en-US" sz="1400"/>
              <a:t>Generic Types and Methods</a:t>
            </a:r>
            <a:endParaRPr sz="1400"/>
          </a:p>
          <a:p>
            <a:pPr indent="-88900" lvl="1" marL="685800" rtl="0" algn="l">
              <a:lnSpc>
                <a:spcPct val="90000"/>
              </a:lnSpc>
              <a:spcBef>
                <a:spcPts val="500"/>
              </a:spcBef>
              <a:spcAft>
                <a:spcPts val="0"/>
              </a:spcAft>
              <a:buSzPts val="1400"/>
              <a:buChar char="•"/>
            </a:pPr>
            <a:r>
              <a:rPr lang="en-US" sz="1400"/>
              <a:t>Iterators</a:t>
            </a:r>
            <a:endParaRPr/>
          </a:p>
          <a:p>
            <a:pPr indent="-88900" lvl="1" marL="685800" rtl="0" algn="l">
              <a:lnSpc>
                <a:spcPct val="90000"/>
              </a:lnSpc>
              <a:spcBef>
                <a:spcPts val="500"/>
              </a:spcBef>
              <a:spcAft>
                <a:spcPts val="0"/>
              </a:spcAft>
              <a:buSzPts val="1400"/>
              <a:buChar char="•"/>
            </a:pPr>
            <a:r>
              <a:rPr lang="en-US" sz="1400"/>
              <a:t>Static Classes</a:t>
            </a:r>
            <a:endParaRPr/>
          </a:p>
          <a:p>
            <a:pPr indent="-88900" lvl="1" marL="685800" rtl="0" algn="l">
              <a:lnSpc>
                <a:spcPct val="90000"/>
              </a:lnSpc>
              <a:spcBef>
                <a:spcPts val="500"/>
              </a:spcBef>
              <a:spcAft>
                <a:spcPts val="0"/>
              </a:spcAft>
              <a:buSzPts val="1400"/>
              <a:buChar char="•"/>
            </a:pPr>
            <a:r>
              <a:rPr lang="en-US" sz="1400"/>
              <a:t>Partial Classes</a:t>
            </a:r>
            <a:endParaRPr/>
          </a:p>
          <a:p>
            <a:pPr indent="-88900" lvl="1" marL="685800" rtl="0" algn="l">
              <a:lnSpc>
                <a:spcPct val="90000"/>
              </a:lnSpc>
              <a:spcBef>
                <a:spcPts val="500"/>
              </a:spcBef>
              <a:spcAft>
                <a:spcPts val="0"/>
              </a:spcAft>
              <a:buSzPts val="1400"/>
              <a:buChar char="•"/>
            </a:pPr>
            <a:r>
              <a:rPr lang="en-US" sz="1400"/>
              <a:t>Anonymous Methods</a:t>
            </a:r>
            <a:endParaRPr/>
          </a:p>
          <a:p>
            <a:pPr indent="-88900" lvl="1" marL="685800" rtl="0" algn="l">
              <a:lnSpc>
                <a:spcPct val="90000"/>
              </a:lnSpc>
              <a:spcBef>
                <a:spcPts val="500"/>
              </a:spcBef>
              <a:spcAft>
                <a:spcPts val="0"/>
              </a:spcAft>
              <a:buSzPts val="1400"/>
              <a:buChar char="•"/>
            </a:pPr>
            <a:r>
              <a:rPr lang="en-US" sz="1400"/>
              <a:t>Methods with named Arguments</a:t>
            </a:r>
            <a:endParaRPr/>
          </a:p>
          <a:p>
            <a:pPr indent="-88900" lvl="1" marL="685800" rtl="0" algn="l">
              <a:lnSpc>
                <a:spcPct val="90000"/>
              </a:lnSpc>
              <a:spcBef>
                <a:spcPts val="500"/>
              </a:spcBef>
              <a:spcAft>
                <a:spcPts val="0"/>
              </a:spcAft>
              <a:buSzPts val="1400"/>
              <a:buChar char="•"/>
            </a:pPr>
            <a:r>
              <a:rPr lang="en-US" sz="1400"/>
              <a:t>Methods with optional Arguments</a:t>
            </a:r>
            <a:endParaRPr/>
          </a:p>
          <a:p>
            <a:pPr indent="-88900" lvl="1" marL="685800" rtl="0" algn="l">
              <a:lnSpc>
                <a:spcPct val="90000"/>
              </a:lnSpc>
              <a:spcBef>
                <a:spcPts val="500"/>
              </a:spcBef>
              <a:spcAft>
                <a:spcPts val="0"/>
              </a:spcAft>
              <a:buSzPts val="1400"/>
              <a:buChar char="•"/>
            </a:pPr>
            <a:r>
              <a:rPr lang="en-US" sz="1400"/>
              <a:t>Nullable Types</a:t>
            </a:r>
            <a:endParaRPr/>
          </a:p>
          <a:p>
            <a:pPr indent="-88900" lvl="1" marL="685800" rtl="0" algn="l">
              <a:lnSpc>
                <a:spcPct val="90000"/>
              </a:lnSpc>
              <a:spcBef>
                <a:spcPts val="500"/>
              </a:spcBef>
              <a:spcAft>
                <a:spcPts val="0"/>
              </a:spcAft>
              <a:buSzPts val="1400"/>
              <a:buChar char="•"/>
            </a:pPr>
            <a:r>
              <a:rPr lang="en-US" sz="1400"/>
              <a:t>Accessor Accessibility</a:t>
            </a:r>
            <a:endParaRPr/>
          </a:p>
          <a:p>
            <a:pPr indent="-88900" lvl="1" marL="685800" rtl="0" algn="l">
              <a:lnSpc>
                <a:spcPct val="90000"/>
              </a:lnSpc>
              <a:spcBef>
                <a:spcPts val="500"/>
              </a:spcBef>
              <a:spcAft>
                <a:spcPts val="0"/>
              </a:spcAft>
              <a:buSzPts val="1400"/>
              <a:buChar char="•"/>
            </a:pPr>
            <a:r>
              <a:rPr lang="en-US" sz="1400"/>
              <a:t>Auto-implemented Properties</a:t>
            </a:r>
            <a:endParaRPr/>
          </a:p>
          <a:p>
            <a:pPr indent="-88900" lvl="1" marL="685800" rtl="0" algn="l">
              <a:lnSpc>
                <a:spcPct val="90000"/>
              </a:lnSpc>
              <a:spcBef>
                <a:spcPts val="500"/>
              </a:spcBef>
              <a:spcAft>
                <a:spcPts val="0"/>
              </a:spcAft>
              <a:buSzPts val="1400"/>
              <a:buChar char="•"/>
            </a:pPr>
            <a:r>
              <a:rPr lang="en-US" sz="1400"/>
              <a:t>Parallel Computing</a:t>
            </a:r>
            <a:endParaRPr/>
          </a:p>
        </p:txBody>
      </p:sp>
      <p:sp>
        <p:nvSpPr>
          <p:cNvPr id="213" name="Google Shape;213;p2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14" name="Google Shape;214;p20"/>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Basic Features of C# 2-3 </a:t>
            </a:r>
            <a:endParaRPr/>
          </a:p>
        </p:txBody>
      </p:sp>
      <p:sp>
        <p:nvSpPr>
          <p:cNvPr id="221" name="Google Shape;221;p2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000"/>
              <a:buFont typeface="Noto Sans Symbols"/>
              <a:buChar char="⮚"/>
            </a:pPr>
            <a:r>
              <a:rPr b="1" lang="en-US" sz="2000"/>
              <a:t>Object-oriented Programming:</a:t>
            </a:r>
            <a:endParaRPr/>
          </a:p>
          <a:p>
            <a:pPr indent="-114300" lvl="1" marL="685800" rtl="0" algn="l">
              <a:lnSpc>
                <a:spcPct val="90000"/>
              </a:lnSpc>
              <a:spcBef>
                <a:spcPts val="500"/>
              </a:spcBef>
              <a:spcAft>
                <a:spcPts val="0"/>
              </a:spcAft>
              <a:buSzPts val="1800"/>
              <a:buChar char="•"/>
            </a:pPr>
            <a:r>
              <a:rPr lang="en-US" sz="1800"/>
              <a:t>Focuses on objects so that code written once can be reused. This helps reduce time and effort on the part of developers.</a:t>
            </a:r>
            <a:endParaRPr/>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Type-safety Checking:</a:t>
            </a:r>
            <a:endParaRPr/>
          </a:p>
          <a:p>
            <a:pPr indent="-114300" lvl="1" marL="685800" rtl="0" algn="l">
              <a:lnSpc>
                <a:spcPct val="90000"/>
              </a:lnSpc>
              <a:spcBef>
                <a:spcPts val="500"/>
              </a:spcBef>
              <a:spcAft>
                <a:spcPts val="0"/>
              </a:spcAft>
              <a:buSzPts val="1800"/>
              <a:buChar char="•"/>
            </a:pPr>
            <a:r>
              <a:rPr lang="en-US" sz="1800"/>
              <a:t>Checked the overflow of types because uninitialized variables cannot be used in C# as C# is a case-sensitive language.</a:t>
            </a:r>
            <a:endParaRPr/>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Garbage Collection:</a:t>
            </a:r>
            <a:endParaRPr/>
          </a:p>
          <a:p>
            <a:pPr indent="-114300" lvl="1" marL="685800" rtl="0" algn="l">
              <a:lnSpc>
                <a:spcPct val="90000"/>
              </a:lnSpc>
              <a:spcBef>
                <a:spcPts val="500"/>
              </a:spcBef>
              <a:spcAft>
                <a:spcPts val="0"/>
              </a:spcAft>
              <a:buSzPts val="1800"/>
              <a:buChar char="•"/>
            </a:pPr>
            <a:r>
              <a:rPr lang="en-US" sz="1800"/>
              <a:t>Performs automatic memory management from time to time and spares the programmer the task. </a:t>
            </a:r>
            <a:endParaRPr/>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Standardization by European Computer Manufacturers Association (ECMA):</a:t>
            </a:r>
            <a:endParaRPr/>
          </a:p>
          <a:p>
            <a:pPr indent="-114300" lvl="1" marL="685800" rtl="0" algn="l">
              <a:lnSpc>
                <a:spcPct val="90000"/>
              </a:lnSpc>
              <a:spcBef>
                <a:spcPts val="500"/>
              </a:spcBef>
              <a:spcAft>
                <a:spcPts val="0"/>
              </a:spcAft>
              <a:buSzPts val="1800"/>
              <a:buChar char="•"/>
            </a:pPr>
            <a:r>
              <a:rPr lang="en-US" sz="1800"/>
              <a:t>Specifies the syntax and constraints used to create standard C# programs.</a:t>
            </a:r>
            <a:endParaRPr/>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Generic Types and Methods:</a:t>
            </a:r>
            <a:endParaRPr/>
          </a:p>
          <a:p>
            <a:pPr indent="-114300" lvl="1" marL="685800" rtl="0" algn="l">
              <a:lnSpc>
                <a:spcPct val="90000"/>
              </a:lnSpc>
              <a:spcBef>
                <a:spcPts val="500"/>
              </a:spcBef>
              <a:spcAft>
                <a:spcPts val="0"/>
              </a:spcAft>
              <a:buSzPts val="1800"/>
              <a:buChar char="•"/>
            </a:pPr>
            <a:r>
              <a:rPr lang="en-US" sz="1800"/>
              <a:t>Are a type of data structure that contains code that remains the same throughout but the data type of the parameters can change with each use.</a:t>
            </a:r>
            <a:endParaRPr/>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Iterators</a:t>
            </a:r>
            <a:r>
              <a:rPr lang="en-US" sz="2000"/>
              <a:t>: </a:t>
            </a:r>
            <a:r>
              <a:rPr lang="en-US" sz="1800"/>
              <a:t>Enable looping (or iterations) on user-defined data types with the for each loop.</a:t>
            </a:r>
            <a:endParaRPr/>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Static Classes: </a:t>
            </a:r>
            <a:r>
              <a:rPr lang="en-US" sz="1800"/>
              <a:t>Contain only static members and do not require instantiation.</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228600" lvl="2" marL="742950" rtl="0" algn="l">
              <a:lnSpc>
                <a:spcPct val="90000"/>
              </a:lnSpc>
              <a:spcBef>
                <a:spcPts val="500"/>
              </a:spcBef>
              <a:spcAft>
                <a:spcPts val="0"/>
              </a:spcAft>
              <a:buClr>
                <a:srgbClr val="004E4C"/>
              </a:buClr>
              <a:buSzPts val="1800"/>
              <a:buFont typeface="Noto Sans Symbols"/>
              <a:buNone/>
            </a:pPr>
            <a:r>
              <a:t/>
            </a:r>
            <a:endParaRPr sz="1800"/>
          </a:p>
        </p:txBody>
      </p:sp>
      <p:sp>
        <p:nvSpPr>
          <p:cNvPr id="222" name="Google Shape;222;p2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23" name="Google Shape;223;p21"/>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Basic Features of C# 3-3</a:t>
            </a:r>
            <a:endParaRPr/>
          </a:p>
        </p:txBody>
      </p:sp>
      <p:sp>
        <p:nvSpPr>
          <p:cNvPr id="230" name="Google Shape;230;p2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000"/>
              <a:buFont typeface="Noto Sans Symbols"/>
              <a:buChar char="⮚"/>
            </a:pPr>
            <a:r>
              <a:rPr b="1" lang="en-US" sz="2000"/>
              <a:t>Partial Classes: </a:t>
            </a:r>
            <a:r>
              <a:rPr lang="en-US" sz="2000"/>
              <a:t>Allow the user to split a single class into multiple source code (.cs) files.</a:t>
            </a:r>
            <a:endParaRPr b="1" sz="2000"/>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Anonymous Methods: </a:t>
            </a:r>
            <a:r>
              <a:rPr lang="en-US" sz="1800"/>
              <a:t>Enable the user to specify a small block of code within the delegate declaration.</a:t>
            </a:r>
            <a:endParaRPr/>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Methods with named Arguments: </a:t>
            </a:r>
            <a:r>
              <a:rPr lang="en-US" sz="1800"/>
              <a:t>Enable the user to associate a method argument with a name rather than its position in the argument list.</a:t>
            </a:r>
            <a:endParaRPr sz="2000"/>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Methods with optional Arguments: </a:t>
            </a:r>
            <a:r>
              <a:rPr lang="en-US" sz="1800"/>
              <a:t>Allow the user to define a method with an optional argument with a default value. </a:t>
            </a:r>
            <a:endParaRPr/>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Nullable Types: </a:t>
            </a:r>
            <a:r>
              <a:rPr lang="en-US" sz="1800"/>
              <a:t>Allow a variable to contain a value that is undefined.</a:t>
            </a:r>
            <a:endParaRPr sz="1600"/>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Accessor Accessibility: </a:t>
            </a:r>
            <a:r>
              <a:rPr lang="en-US" sz="1800"/>
              <a:t>Allows the user to specify the accessibility levels of the </a:t>
            </a:r>
            <a:r>
              <a:rPr lang="en-US" sz="1800">
                <a:latin typeface="Courier New"/>
                <a:ea typeface="Courier New"/>
                <a:cs typeface="Courier New"/>
                <a:sym typeface="Courier New"/>
              </a:rPr>
              <a:t>get</a:t>
            </a:r>
            <a:r>
              <a:rPr lang="en-US" sz="1800"/>
              <a:t> and </a:t>
            </a:r>
            <a:r>
              <a:rPr lang="en-US" sz="1800">
                <a:latin typeface="Courier New"/>
                <a:ea typeface="Courier New"/>
                <a:cs typeface="Courier New"/>
                <a:sym typeface="Courier New"/>
              </a:rPr>
              <a:t>set</a:t>
            </a:r>
            <a:r>
              <a:rPr lang="en-US" sz="1800"/>
              <a:t> accessors.</a:t>
            </a:r>
            <a:endParaRPr sz="1600"/>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Auto-implemented Properties: </a:t>
            </a:r>
            <a:r>
              <a:rPr lang="en-US" sz="1800"/>
              <a:t>Allow the user to create a property without explicitly providing the methods to get and set the value of the property.</a:t>
            </a:r>
            <a:endParaRPr sz="1600"/>
          </a:p>
          <a:p>
            <a:pPr indent="-127000" lvl="0" marL="228600" marR="0" rtl="0" algn="l">
              <a:lnSpc>
                <a:spcPct val="90000"/>
              </a:lnSpc>
              <a:spcBef>
                <a:spcPts val="1000"/>
              </a:spcBef>
              <a:spcAft>
                <a:spcPts val="0"/>
              </a:spcAft>
              <a:buClr>
                <a:schemeClr val="dk1"/>
              </a:buClr>
              <a:buSzPts val="2000"/>
              <a:buFont typeface="Noto Sans Symbols"/>
              <a:buChar char="⮚"/>
            </a:pPr>
            <a:r>
              <a:rPr b="1" lang="en-US" sz="2000"/>
              <a:t>Parallel Computing: </a:t>
            </a:r>
            <a:r>
              <a:rPr lang="en-US" sz="1800"/>
              <a:t>Support for parallel programming using which develop efficient, fine-grained, and scalable parallel code without working directly with threads or the thread pool.</a:t>
            </a:r>
            <a:endParaRPr sz="1600"/>
          </a:p>
          <a:p>
            <a:pPr indent="0" lvl="0" marL="228600" marR="0" rtl="0" algn="l">
              <a:lnSpc>
                <a:spcPct val="90000"/>
              </a:lnSpc>
              <a:spcBef>
                <a:spcPts val="1000"/>
              </a:spcBef>
              <a:spcAft>
                <a:spcPts val="0"/>
              </a:spcAft>
              <a:buClr>
                <a:schemeClr val="dk1"/>
              </a:buClr>
              <a:buSzPts val="2000"/>
              <a:buFont typeface="Noto Sans Symbols"/>
              <a:buNone/>
            </a:pPr>
            <a:r>
              <a:t/>
            </a:r>
            <a:endParaRPr sz="2000"/>
          </a:p>
          <a:p>
            <a:pPr indent="-215900" lvl="2" marL="742950" rtl="0" algn="l">
              <a:lnSpc>
                <a:spcPct val="90000"/>
              </a:lnSpc>
              <a:spcBef>
                <a:spcPts val="500"/>
              </a:spcBef>
              <a:spcAft>
                <a:spcPts val="0"/>
              </a:spcAft>
              <a:buClr>
                <a:srgbClr val="004E4C"/>
              </a:buClr>
              <a:buSzPts val="2000"/>
              <a:buFont typeface="Noto Sans Symbols"/>
              <a:buNone/>
            </a:pPr>
            <a:r>
              <a:t/>
            </a:r>
            <a:endParaRPr/>
          </a:p>
          <a:p>
            <a:pPr indent="-342900" lvl="2" marL="742950" rtl="0" algn="l">
              <a:lnSpc>
                <a:spcPct val="90000"/>
              </a:lnSpc>
              <a:spcBef>
                <a:spcPts val="500"/>
              </a:spcBef>
              <a:spcAft>
                <a:spcPts val="0"/>
              </a:spcAft>
              <a:buClr>
                <a:srgbClr val="004E4C"/>
              </a:buClr>
              <a:buSzPts val="2000"/>
              <a:buNone/>
            </a:pPr>
            <a:r>
              <a:t/>
            </a:r>
            <a:endParaRPr/>
          </a:p>
        </p:txBody>
      </p:sp>
      <p:sp>
        <p:nvSpPr>
          <p:cNvPr id="231" name="Google Shape;231;p2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32" name="Google Shape;232;p22"/>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Applications of C# </a:t>
            </a:r>
            <a:endParaRPr/>
          </a:p>
        </p:txBody>
      </p:sp>
      <p:sp>
        <p:nvSpPr>
          <p:cNvPr id="239" name="Google Shape;239;p2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C# is an object-oriented language that can be used in a number of applications.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Following are some of the applications:</a:t>
            </a:r>
            <a:endParaRPr/>
          </a:p>
          <a:p>
            <a:pPr indent="-127000" lvl="1" marL="685800" rtl="0" algn="l">
              <a:lnSpc>
                <a:spcPct val="90000"/>
              </a:lnSpc>
              <a:spcBef>
                <a:spcPts val="500"/>
              </a:spcBef>
              <a:spcAft>
                <a:spcPts val="0"/>
              </a:spcAft>
              <a:buSzPts val="2000"/>
              <a:buChar char="•"/>
            </a:pPr>
            <a:r>
              <a:rPr lang="en-US" sz="2000"/>
              <a:t>Web applications</a:t>
            </a:r>
            <a:endParaRPr/>
          </a:p>
          <a:p>
            <a:pPr indent="-127000" lvl="1" marL="685800" rtl="0" algn="l">
              <a:lnSpc>
                <a:spcPct val="90000"/>
              </a:lnSpc>
              <a:spcBef>
                <a:spcPts val="500"/>
              </a:spcBef>
              <a:spcAft>
                <a:spcPts val="0"/>
              </a:spcAft>
              <a:buSzPts val="2000"/>
              <a:buChar char="•"/>
            </a:pPr>
            <a:r>
              <a:rPr lang="en-US" sz="2000"/>
              <a:t>Web services</a:t>
            </a:r>
            <a:endParaRPr/>
          </a:p>
          <a:p>
            <a:pPr indent="-127000" lvl="1" marL="685800" rtl="0" algn="l">
              <a:lnSpc>
                <a:spcPct val="90000"/>
              </a:lnSpc>
              <a:spcBef>
                <a:spcPts val="500"/>
              </a:spcBef>
              <a:spcAft>
                <a:spcPts val="0"/>
              </a:spcAft>
              <a:buSzPts val="2000"/>
              <a:buChar char="•"/>
            </a:pPr>
            <a:r>
              <a:rPr lang="en-US" sz="2000"/>
              <a:t>Gaming applications</a:t>
            </a:r>
            <a:endParaRPr/>
          </a:p>
          <a:p>
            <a:pPr indent="-127000" lvl="1" marL="685800" rtl="0" algn="l">
              <a:lnSpc>
                <a:spcPct val="90000"/>
              </a:lnSpc>
              <a:spcBef>
                <a:spcPts val="500"/>
              </a:spcBef>
              <a:spcAft>
                <a:spcPts val="0"/>
              </a:spcAft>
              <a:buSzPts val="2000"/>
              <a:buChar char="•"/>
            </a:pPr>
            <a:r>
              <a:rPr lang="en-US" sz="2000"/>
              <a:t>Large-scale enterprise applications</a:t>
            </a:r>
            <a:endParaRPr/>
          </a:p>
          <a:p>
            <a:pPr indent="-127000" lvl="1" marL="685800" rtl="0" algn="l">
              <a:lnSpc>
                <a:spcPct val="90000"/>
              </a:lnSpc>
              <a:spcBef>
                <a:spcPts val="500"/>
              </a:spcBef>
              <a:spcAft>
                <a:spcPts val="0"/>
              </a:spcAft>
              <a:buSzPts val="2000"/>
              <a:buChar char="•"/>
            </a:pPr>
            <a:r>
              <a:rPr lang="en-US" sz="2000"/>
              <a:t>Mobile applications for pocket PCs, PDAs, and cell phones</a:t>
            </a:r>
            <a:endParaRPr/>
          </a:p>
          <a:p>
            <a:pPr indent="-127000" lvl="1" marL="685800" rtl="0" algn="l">
              <a:lnSpc>
                <a:spcPct val="90000"/>
              </a:lnSpc>
              <a:spcBef>
                <a:spcPts val="500"/>
              </a:spcBef>
              <a:spcAft>
                <a:spcPts val="0"/>
              </a:spcAft>
              <a:buSzPts val="2000"/>
              <a:buChar char="•"/>
            </a:pPr>
            <a:r>
              <a:rPr lang="en-US" sz="2000"/>
              <a:t>Simple standalone desktop applications such as Library Management Systems, Student Mark Sheet generation, and so on</a:t>
            </a:r>
            <a:endParaRPr sz="2000"/>
          </a:p>
          <a:p>
            <a:pPr indent="-127000" lvl="1" marL="685800" rtl="0" algn="l">
              <a:lnSpc>
                <a:spcPct val="90000"/>
              </a:lnSpc>
              <a:spcBef>
                <a:spcPts val="500"/>
              </a:spcBef>
              <a:spcAft>
                <a:spcPts val="0"/>
              </a:spcAft>
              <a:buSzPts val="2000"/>
              <a:buChar char="•"/>
            </a:pPr>
            <a:r>
              <a:rPr lang="en-US" sz="2000"/>
              <a:t>Complex distributed applications that can spread over a number of cities or countries</a:t>
            </a:r>
            <a:endParaRPr sz="2000"/>
          </a:p>
          <a:p>
            <a:pPr indent="-127000" lvl="1" marL="685800" rtl="0" algn="l">
              <a:lnSpc>
                <a:spcPct val="90000"/>
              </a:lnSpc>
              <a:spcBef>
                <a:spcPts val="500"/>
              </a:spcBef>
              <a:spcAft>
                <a:spcPts val="0"/>
              </a:spcAft>
              <a:buSzPts val="2000"/>
              <a:buChar char="•"/>
            </a:pPr>
            <a:r>
              <a:rPr lang="en-US" sz="2000"/>
              <a:t>Cloud applications</a:t>
            </a:r>
            <a:endParaRPr sz="2000"/>
          </a:p>
          <a:p>
            <a:pPr indent="0" lvl="1" marL="685800" rtl="0" algn="l">
              <a:lnSpc>
                <a:spcPct val="90000"/>
              </a:lnSpc>
              <a:spcBef>
                <a:spcPts val="500"/>
              </a:spcBef>
              <a:spcAft>
                <a:spcPts val="0"/>
              </a:spcAft>
              <a:buSzPts val="2000"/>
              <a:buNone/>
            </a:pPr>
            <a:r>
              <a:t/>
            </a:r>
            <a:endParaRPr sz="2000"/>
          </a:p>
        </p:txBody>
      </p:sp>
      <p:sp>
        <p:nvSpPr>
          <p:cNvPr id="240" name="Google Shape;240;p2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41" name="Google Shape;241;p23"/>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Advantages of C# </a:t>
            </a:r>
            <a:endParaRPr/>
          </a:p>
        </p:txBody>
      </p:sp>
      <p:sp>
        <p:nvSpPr>
          <p:cNvPr id="248" name="Google Shape;248;p2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000"/>
              <a:buFont typeface="Noto Sans Symbols"/>
              <a:buChar char="⮚"/>
            </a:pPr>
            <a:r>
              <a:rPr lang="en-US" sz="2000"/>
              <a:t>C# has become a preferred programming language over C++ because of its simplicity and user-friendliness. </a:t>
            </a:r>
            <a:endParaRPr/>
          </a:p>
          <a:p>
            <a:pPr indent="-127000" lvl="0" marL="228600" marR="0" rtl="0" algn="l">
              <a:lnSpc>
                <a:spcPct val="90000"/>
              </a:lnSpc>
              <a:spcBef>
                <a:spcPts val="1000"/>
              </a:spcBef>
              <a:spcAft>
                <a:spcPts val="0"/>
              </a:spcAft>
              <a:buClr>
                <a:schemeClr val="dk1"/>
              </a:buClr>
              <a:buSzPts val="2000"/>
              <a:buFont typeface="Noto Sans Symbols"/>
              <a:buChar char="⮚"/>
            </a:pPr>
            <a:r>
              <a:rPr lang="en-US" sz="2000"/>
              <a:t>The advantages of C# are as follows:</a:t>
            </a:r>
            <a:endParaRPr/>
          </a:p>
        </p:txBody>
      </p:sp>
      <p:sp>
        <p:nvSpPr>
          <p:cNvPr id="249" name="Google Shape;249;p2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50" name="Google Shape;250;p24"/>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251" name="Google Shape;251;p24"/>
          <p:cNvSpPr/>
          <p:nvPr/>
        </p:nvSpPr>
        <p:spPr>
          <a:xfrm>
            <a:off x="1981200" y="1746477"/>
            <a:ext cx="8382000" cy="762000"/>
          </a:xfrm>
          <a:prstGeom prst="roundRect">
            <a:avLst>
              <a:gd fmla="val 16667" name="adj"/>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70000"/>
              </a:lnSpc>
              <a:spcBef>
                <a:spcPts val="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Cross Language Support:</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The code written in any other .NET language can be easily used and integrated with C# applications.</a:t>
            </a:r>
            <a:endParaRPr/>
          </a:p>
          <a:p>
            <a:pPr indent="0" lvl="0" marL="0" marR="0" rtl="0" algn="ctr">
              <a:lnSpc>
                <a:spcPct val="70000"/>
              </a:lnSpc>
              <a:spcBef>
                <a:spcPts val="70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2" name="Google Shape;252;p24"/>
          <p:cNvSpPr/>
          <p:nvPr/>
        </p:nvSpPr>
        <p:spPr>
          <a:xfrm>
            <a:off x="1981200" y="2584677"/>
            <a:ext cx="8382000" cy="990600"/>
          </a:xfrm>
          <a:prstGeom prst="roundRect">
            <a:avLst>
              <a:gd fmla="val 16667" name="adj"/>
            </a:avLst>
          </a:prstGeom>
          <a:gradFill>
            <a:gsLst>
              <a:gs pos="0">
                <a:srgbClr val="99B5FF"/>
              </a:gs>
              <a:gs pos="35000">
                <a:srgbClr val="B9CBFF"/>
              </a:gs>
              <a:gs pos="100000">
                <a:srgbClr val="E2E9FF"/>
              </a:gs>
            </a:gsLst>
            <a:lin ang="16200000" scaled="0"/>
          </a:gradFill>
          <a:ln cap="flat" cmpd="sng" w="9525">
            <a:solidFill>
              <a:srgbClr val="3E6EC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70000"/>
              </a:lnSpc>
              <a:spcBef>
                <a:spcPts val="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Common Internet Protocols:</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.NET offers extensive support for XML, which is the preferred choice for formatting information over the Internet. </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Additionally, support for transfer via SOAP is also integrated.</a:t>
            </a:r>
            <a:endParaRPr b="0" i="0" sz="1600" u="none" cap="none" strike="noStrike">
              <a:solidFill>
                <a:schemeClr val="dk1"/>
              </a:solidFill>
              <a:latin typeface="Calibri"/>
              <a:ea typeface="Calibri"/>
              <a:cs typeface="Calibri"/>
              <a:sym typeface="Calibri"/>
            </a:endParaRPr>
          </a:p>
          <a:p>
            <a:pPr indent="0" lvl="0" marL="0" marR="0" rtl="0" algn="ctr">
              <a:lnSpc>
                <a:spcPct val="70000"/>
              </a:lnSpc>
              <a:spcBef>
                <a:spcPts val="70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3" name="Google Shape;253;p24"/>
          <p:cNvSpPr/>
          <p:nvPr/>
        </p:nvSpPr>
        <p:spPr>
          <a:xfrm>
            <a:off x="1981200" y="3651477"/>
            <a:ext cx="8382000" cy="1143000"/>
          </a:xfrm>
          <a:prstGeom prst="roundRect">
            <a:avLst>
              <a:gd fmla="val 16667" name="adj"/>
            </a:avLst>
          </a:prstGeom>
          <a:gradFill>
            <a:gsLst>
              <a:gs pos="0">
                <a:srgbClr val="FFED74"/>
              </a:gs>
              <a:gs pos="35000">
                <a:srgbClr val="FFF09F"/>
              </a:gs>
              <a:gs pos="100000">
                <a:srgbClr val="FFF9D6"/>
              </a:gs>
            </a:gsLst>
            <a:lin ang="16200000" scaled="0"/>
          </a:gradFill>
          <a:ln cap="flat" cmpd="sng" w="9525">
            <a:solidFill>
              <a:srgbClr val="FFBE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70000"/>
              </a:lnSpc>
              <a:spcBef>
                <a:spcPts val="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Simple Deployment:</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Deployment of C# applications is made simple by the concept of assemblies. </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An assembly is a self-describing collection of code and resources. </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It specifies exactly the location and version of any other code it needs.</a:t>
            </a:r>
            <a:endParaRPr/>
          </a:p>
          <a:p>
            <a:pPr indent="0" lvl="0" marL="0" marR="0" rtl="0" algn="ctr">
              <a:lnSpc>
                <a:spcPct val="70000"/>
              </a:lnSpc>
              <a:spcBef>
                <a:spcPts val="70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4" name="Google Shape;254;p24"/>
          <p:cNvSpPr/>
          <p:nvPr/>
        </p:nvSpPr>
        <p:spPr>
          <a:xfrm>
            <a:off x="1981200" y="4870677"/>
            <a:ext cx="8382000" cy="1295400"/>
          </a:xfrm>
          <a:prstGeom prst="round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1" marL="0" marR="0" rtl="0" algn="l">
              <a:lnSpc>
                <a:spcPct val="70000"/>
              </a:lnSpc>
              <a:spcBef>
                <a:spcPts val="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XML Documentation:</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Comments can be placed in XML format and can then be used as needed to document your code. </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It can include example code, parameters, and references to other topics. </a:t>
            </a:r>
            <a:endParaRPr/>
          </a:p>
          <a:p>
            <a:pPr indent="-285750" lvl="1" marL="742950" marR="0" rtl="0" algn="l">
              <a:lnSpc>
                <a:spcPct val="70000"/>
              </a:lnSpc>
              <a:spcBef>
                <a:spcPts val="280"/>
              </a:spcBef>
              <a:spcAft>
                <a:spcPts val="0"/>
              </a:spcAft>
              <a:buClr>
                <a:srgbClr val="006666"/>
              </a:buClr>
              <a:buSzPts val="700"/>
              <a:buFont typeface="Noto Sans Symbols"/>
              <a:buChar char="🞛"/>
            </a:pPr>
            <a:r>
              <a:rPr b="0" i="0" lang="en-US" sz="1400" u="none" cap="none" strike="noStrike">
                <a:solidFill>
                  <a:schemeClr val="dk1"/>
                </a:solidFill>
                <a:latin typeface="Calibri"/>
                <a:ea typeface="Calibri"/>
                <a:cs typeface="Calibri"/>
                <a:sym typeface="Calibri"/>
              </a:rPr>
              <a:t>It makes sense for a developer to document his or her code because those comments can actually become documentation independent of the source code.</a:t>
            </a:r>
            <a:endParaRPr/>
          </a:p>
          <a:p>
            <a:pPr indent="0" lvl="0" marL="0" marR="0" rtl="0" algn="ctr">
              <a:lnSpc>
                <a:spcPct val="70000"/>
              </a:lnSpc>
              <a:spcBef>
                <a:spcPts val="70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Memory Management </a:t>
            </a:r>
            <a:endParaRPr/>
          </a:p>
        </p:txBody>
      </p:sp>
      <p:sp>
        <p:nvSpPr>
          <p:cNvPr id="261" name="Google Shape;261;p2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In programming languages like C and C++, the allocation and de-allocation of memory is done manually.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Performing these tasks manually is both, time-consuming and difficult.</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 C# language provides the feature of allocating and releasing memory using automatic memory management.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This means that there is no need to write code to allocate memory when objects are created or to release memory when objects are not required in the application.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Automatic memory management increases the code quality and enhances the performance and the productivity.</a:t>
            </a:r>
            <a:endParaRPr/>
          </a:p>
          <a:p>
            <a:pPr indent="-228600" lvl="1" marL="342900" rtl="0" algn="l">
              <a:lnSpc>
                <a:spcPct val="90000"/>
              </a:lnSpc>
              <a:spcBef>
                <a:spcPts val="500"/>
              </a:spcBef>
              <a:spcAft>
                <a:spcPts val="0"/>
              </a:spcAft>
              <a:buSzPts val="1800"/>
              <a:buFont typeface="Noto Sans Symbols"/>
              <a:buNone/>
            </a:pPr>
            <a:r>
              <a:t/>
            </a:r>
            <a:endParaRPr sz="1800"/>
          </a:p>
        </p:txBody>
      </p:sp>
      <p:sp>
        <p:nvSpPr>
          <p:cNvPr id="262" name="Google Shape;262;p2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63" name="Google Shape;263;p25"/>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Garbage Collection </a:t>
            </a:r>
            <a:endParaRPr/>
          </a:p>
        </p:txBody>
      </p:sp>
      <p:sp>
        <p:nvSpPr>
          <p:cNvPr id="270" name="Google Shape;270;p2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Garbage collection:</a:t>
            </a:r>
            <a:endParaRPr/>
          </a:p>
          <a:p>
            <a:pPr indent="-127000" lvl="1" marL="685800" rtl="0" algn="l">
              <a:lnSpc>
                <a:spcPct val="90000"/>
              </a:lnSpc>
              <a:spcBef>
                <a:spcPts val="500"/>
              </a:spcBef>
              <a:spcAft>
                <a:spcPts val="0"/>
              </a:spcAft>
              <a:buSzPts val="2000"/>
              <a:buChar char="•"/>
            </a:pPr>
            <a:r>
              <a:rPr lang="en-US" sz="2000"/>
              <a:t>Is the process of automatic reclaiming of memory from objects that are no longer in scope. </a:t>
            </a:r>
            <a:endParaRPr/>
          </a:p>
          <a:p>
            <a:pPr indent="-127000" lvl="1" marL="685800" rtl="0" algn="l">
              <a:lnSpc>
                <a:spcPct val="90000"/>
              </a:lnSpc>
              <a:spcBef>
                <a:spcPts val="500"/>
              </a:spcBef>
              <a:spcAft>
                <a:spcPts val="0"/>
              </a:spcAft>
              <a:buSzPts val="2000"/>
              <a:buChar char="•"/>
            </a:pPr>
            <a:r>
              <a:rPr lang="en-US" sz="2000"/>
              <a:t>Helps the process of allocating and de-allocating memory using automatic memory management.</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 following figure illustrates concept of garbage collection</a:t>
            </a:r>
            <a:r>
              <a:rPr lang="en-US" sz="1800"/>
              <a:t>:</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p:txBody>
      </p:sp>
      <p:sp>
        <p:nvSpPr>
          <p:cNvPr id="271" name="Google Shape;271;p2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72" name="Google Shape;272;p26"/>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descr="Figure 1.7.tif" id="273" name="Google Shape;273;p26"/>
          <p:cNvPicPr preferRelativeResize="0"/>
          <p:nvPr/>
        </p:nvPicPr>
        <p:blipFill rotWithShape="1">
          <a:blip r:embed="rId3">
            <a:alphaModFix/>
          </a:blip>
          <a:srcRect b="0" l="0" r="0" t="0"/>
          <a:stretch/>
        </p:blipFill>
        <p:spPr>
          <a:xfrm>
            <a:off x="3733800" y="2807289"/>
            <a:ext cx="3886200" cy="30527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Visual Studio 2012 Environment </a:t>
            </a:r>
            <a:endParaRPr/>
          </a:p>
        </p:txBody>
      </p:sp>
      <p:sp>
        <p:nvSpPr>
          <p:cNvPr id="280" name="Google Shape;280;p2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rtl="0" algn="l">
              <a:lnSpc>
                <a:spcPct val="150000"/>
              </a:lnSpc>
              <a:spcBef>
                <a:spcPts val="0"/>
              </a:spcBef>
              <a:spcAft>
                <a:spcPts val="0"/>
              </a:spcAft>
              <a:buSzPts val="2400"/>
              <a:buChar char="⮚"/>
            </a:pPr>
            <a:r>
              <a:rPr lang="en-US" sz="2400"/>
              <a:t>Visual Studio 2012 Environment:</a:t>
            </a:r>
            <a:endParaRPr/>
          </a:p>
          <a:p>
            <a:pPr indent="-127000" lvl="1" marL="685800" rtl="0" algn="l">
              <a:lnSpc>
                <a:spcPct val="150000"/>
              </a:lnSpc>
              <a:spcBef>
                <a:spcPts val="500"/>
              </a:spcBef>
              <a:spcAft>
                <a:spcPts val="0"/>
              </a:spcAft>
              <a:buSzPts val="2000"/>
              <a:buChar char="•"/>
            </a:pPr>
            <a:r>
              <a:rPr lang="en-US" sz="2000"/>
              <a:t>Provides the environment to create, deploy, and run applications developed using the .NET framework. </a:t>
            </a:r>
            <a:endParaRPr/>
          </a:p>
          <a:p>
            <a:pPr indent="-127000" lvl="1" marL="685800" rtl="0" algn="l">
              <a:lnSpc>
                <a:spcPct val="150000"/>
              </a:lnSpc>
              <a:spcBef>
                <a:spcPts val="500"/>
              </a:spcBef>
              <a:spcAft>
                <a:spcPts val="0"/>
              </a:spcAft>
              <a:buSzPts val="2000"/>
              <a:buChar char="•"/>
            </a:pPr>
            <a:r>
              <a:rPr lang="en-US" sz="2000"/>
              <a:t>Comprises the Visual Studio Integrated Development Environment (IDE), which is a comprehensive set of tools, templates, and libraries required to create .NET framework applications.</a:t>
            </a:r>
            <a:endParaRPr/>
          </a:p>
          <a:p>
            <a:pPr indent="-127000" lvl="1" marL="685800" rtl="0" algn="l">
              <a:lnSpc>
                <a:spcPct val="150000"/>
              </a:lnSpc>
              <a:spcBef>
                <a:spcPts val="500"/>
              </a:spcBef>
              <a:spcAft>
                <a:spcPts val="0"/>
              </a:spcAft>
              <a:buSzPts val="2000"/>
              <a:buChar char="•"/>
            </a:pPr>
            <a:r>
              <a:rPr lang="en-US" sz="2000"/>
              <a:t>Is a complete set of development tools for building high performance desktop applications, XML Web Services, mobile applications, and ASP Web applications. </a:t>
            </a:r>
            <a:endParaRPr/>
          </a:p>
          <a:p>
            <a:pPr indent="-127000" lvl="1" marL="685800" rtl="0" algn="l">
              <a:lnSpc>
                <a:spcPct val="150000"/>
              </a:lnSpc>
              <a:spcBef>
                <a:spcPts val="500"/>
              </a:spcBef>
              <a:spcAft>
                <a:spcPts val="0"/>
              </a:spcAft>
              <a:buSzPts val="2000"/>
              <a:buChar char="•"/>
            </a:pPr>
            <a:r>
              <a:rPr lang="en-US" sz="2000"/>
              <a:t>Is also used to simplify team-based design, development, and deployment of enterprise solutions.</a:t>
            </a:r>
            <a:endParaRPr/>
          </a:p>
          <a:p>
            <a:pPr indent="-127000" lvl="1" marL="685800" rtl="0" algn="l">
              <a:lnSpc>
                <a:spcPct val="150000"/>
              </a:lnSpc>
              <a:spcBef>
                <a:spcPts val="500"/>
              </a:spcBef>
              <a:spcAft>
                <a:spcPts val="0"/>
              </a:spcAft>
              <a:buSzPts val="2000"/>
              <a:buChar char="•"/>
            </a:pPr>
            <a:r>
              <a:rPr lang="en-US" sz="2000"/>
              <a:t>Is an IDE used to ease the development process of .NET applications such as Visual C# 2012 and Visual Basic 2012. </a:t>
            </a:r>
            <a:endParaRPr/>
          </a:p>
          <a:p>
            <a:pPr indent="-127000" lvl="1" marL="685800" rtl="0" algn="l">
              <a:lnSpc>
                <a:spcPct val="150000"/>
              </a:lnSpc>
              <a:spcBef>
                <a:spcPts val="500"/>
              </a:spcBef>
              <a:spcAft>
                <a:spcPts val="0"/>
              </a:spcAft>
              <a:buSzPts val="2000"/>
              <a:buChar char="•"/>
            </a:pPr>
            <a:r>
              <a:rPr lang="en-US" sz="2000"/>
              <a:t>Uses the same IDE, debugger, Solution Explorer, Properties tab, Toolbox, standard menus, and toolbars for all the .NET compatible languages.</a:t>
            </a:r>
            <a:endParaRPr/>
          </a:p>
          <a:p>
            <a:pPr indent="0" lvl="0" marL="228600" rtl="0" algn="l">
              <a:lnSpc>
                <a:spcPct val="150000"/>
              </a:lnSpc>
              <a:spcBef>
                <a:spcPts val="1000"/>
              </a:spcBef>
              <a:spcAft>
                <a:spcPts val="0"/>
              </a:spcAft>
              <a:buSzPts val="1800"/>
              <a:buNone/>
            </a:pPr>
            <a:r>
              <a:t/>
            </a:r>
            <a:endParaRPr sz="1800"/>
          </a:p>
        </p:txBody>
      </p:sp>
      <p:sp>
        <p:nvSpPr>
          <p:cNvPr id="281" name="Google Shape;281;p2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82" name="Google Shape;282;p27"/>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289" name="Google Shape;289;p2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Visual Studio 2012 Editions</a:t>
            </a:r>
            <a:endParaRPr/>
          </a:p>
        </p:txBody>
      </p:sp>
      <p:sp>
        <p:nvSpPr>
          <p:cNvPr id="290" name="Google Shape;290;p2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000"/>
              <a:buFont typeface="Noto Sans Symbols"/>
              <a:buChar char="⮚"/>
            </a:pPr>
            <a:r>
              <a:rPr lang="en-US" sz="2000"/>
              <a:t>The IDE of Microsoft Visual Studio is a result of extensive research by the Microsoft team. </a:t>
            </a:r>
            <a:endParaRPr sz="2000"/>
          </a:p>
          <a:p>
            <a:pPr indent="-127000" lvl="0" marL="228600" marR="0" rtl="0" algn="l">
              <a:lnSpc>
                <a:spcPct val="90000"/>
              </a:lnSpc>
              <a:spcBef>
                <a:spcPts val="1000"/>
              </a:spcBef>
              <a:spcAft>
                <a:spcPts val="0"/>
              </a:spcAft>
              <a:buClr>
                <a:schemeClr val="dk1"/>
              </a:buClr>
              <a:buSzPts val="2000"/>
              <a:buFont typeface="Noto Sans Symbols"/>
              <a:buChar char="⮚"/>
            </a:pPr>
            <a:r>
              <a:rPr lang="en-US" sz="2000"/>
              <a:t>The different editions of Visual Studio 2012 are:</a:t>
            </a:r>
            <a:endParaRPr/>
          </a:p>
          <a:p>
            <a:pPr indent="0" lvl="1" marL="685800" rtl="0" algn="l">
              <a:lnSpc>
                <a:spcPct val="90000"/>
              </a:lnSpc>
              <a:spcBef>
                <a:spcPts val="500"/>
              </a:spcBef>
              <a:spcAft>
                <a:spcPts val="0"/>
              </a:spcAft>
              <a:buSzPts val="2000"/>
              <a:buNone/>
            </a:pPr>
            <a:r>
              <a:t/>
            </a:r>
            <a:endParaRPr sz="2000"/>
          </a:p>
        </p:txBody>
      </p:sp>
      <p:sp>
        <p:nvSpPr>
          <p:cNvPr id="291" name="Google Shape;291;p2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292" name="Google Shape;292;p28"/>
          <p:cNvSpPr/>
          <p:nvPr/>
        </p:nvSpPr>
        <p:spPr>
          <a:xfrm>
            <a:off x="1752600" y="1748970"/>
            <a:ext cx="1356877" cy="664663"/>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Visual Studio Professional 2012</a:t>
            </a:r>
            <a:endParaRPr b="0" i="0" sz="1200" u="none" cap="none" strike="noStrike">
              <a:solidFill>
                <a:schemeClr val="lt1"/>
              </a:solidFill>
              <a:latin typeface="Arial"/>
              <a:ea typeface="Arial"/>
              <a:cs typeface="Arial"/>
              <a:sym typeface="Arial"/>
            </a:endParaRPr>
          </a:p>
        </p:txBody>
      </p:sp>
      <p:sp>
        <p:nvSpPr>
          <p:cNvPr id="293" name="Google Shape;293;p28"/>
          <p:cNvSpPr/>
          <p:nvPr/>
        </p:nvSpPr>
        <p:spPr>
          <a:xfrm rot="5400000">
            <a:off x="3455584" y="1402863"/>
            <a:ext cx="664663" cy="1356877"/>
          </a:xfrm>
          <a:prstGeom prst="round2SameRect">
            <a:avLst>
              <a:gd fmla="val 16667" name="adj1"/>
              <a:gd fmla="val 0" name="adj2"/>
            </a:avLst>
          </a:prstGeom>
          <a:solidFill>
            <a:srgbClr val="E0E0E0">
              <a:alpha val="89803"/>
            </a:srgbClr>
          </a:solidFill>
          <a:ln cap="flat" cmpd="sng" w="25400">
            <a:solidFill>
              <a:srgbClr val="E0E0E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txBox="1"/>
          <p:nvPr/>
        </p:nvSpPr>
        <p:spPr>
          <a:xfrm>
            <a:off x="3109468" y="1781403"/>
            <a:ext cx="1324431" cy="59977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is the entry-level edition that provides support for developing and debugging applications, such as Web, desktop, cloud-based, and mobile applications. </a:t>
            </a:r>
            <a:endParaRPr b="0" i="0" sz="1400" u="none" cap="none" strike="noStrike">
              <a:solidFill>
                <a:srgbClr val="000000"/>
              </a:solidFill>
              <a:latin typeface="Arial"/>
              <a:ea typeface="Arial"/>
              <a:cs typeface="Arial"/>
              <a:sym typeface="Arial"/>
            </a:endParaRPr>
          </a:p>
          <a:p>
            <a:pPr indent="-25400" lvl="1" marL="114300" marR="0" rtl="0" algn="l">
              <a:lnSpc>
                <a:spcPct val="75000"/>
              </a:lnSpc>
              <a:spcBef>
                <a:spcPts val="14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8"/>
          <p:cNvSpPr/>
          <p:nvPr/>
        </p:nvSpPr>
        <p:spPr>
          <a:xfrm>
            <a:off x="1752600" y="2682645"/>
            <a:ext cx="1356877" cy="664663"/>
          </a:xfrm>
          <a:prstGeom prst="roundRect">
            <a:avLst>
              <a:gd fmla="val 16667" name="adj"/>
            </a:avLst>
          </a:prstGeom>
          <a:solidFill>
            <a:schemeClr val="accent4"/>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Visual Studio Professional 2012 with MSDN</a:t>
            </a:r>
            <a:endParaRPr b="0" i="0" sz="1200" u="none" cap="none" strike="noStrike">
              <a:solidFill>
                <a:schemeClr val="lt1"/>
              </a:solidFill>
              <a:latin typeface="Arial"/>
              <a:ea typeface="Arial"/>
              <a:cs typeface="Arial"/>
              <a:sym typeface="Arial"/>
            </a:endParaRPr>
          </a:p>
        </p:txBody>
      </p:sp>
      <p:sp>
        <p:nvSpPr>
          <p:cNvPr id="296" name="Google Shape;296;p28"/>
          <p:cNvSpPr/>
          <p:nvPr/>
        </p:nvSpPr>
        <p:spPr>
          <a:xfrm rot="5400000">
            <a:off x="3455584" y="2336538"/>
            <a:ext cx="664663" cy="1356877"/>
          </a:xfrm>
          <a:prstGeom prst="round2SameRect">
            <a:avLst>
              <a:gd fmla="val 16667" name="adj1"/>
              <a:gd fmla="val 0" name="adj2"/>
            </a:avLst>
          </a:prstGeom>
          <a:solidFill>
            <a:srgbClr val="FFE8CA">
              <a:alpha val="89803"/>
            </a:srgbClr>
          </a:solidFill>
          <a:ln cap="flat" cmpd="sng" w="25400">
            <a:solidFill>
              <a:srgbClr val="FFE8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txBox="1"/>
          <p:nvPr/>
        </p:nvSpPr>
        <p:spPr>
          <a:xfrm>
            <a:off x="3109468" y="2715078"/>
            <a:ext cx="1324431" cy="59977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edition provides all the features of the Visual Studio Professional 2012 edition along with an MSDN subscription. </a:t>
            </a:r>
            <a:endParaRPr b="0" i="0" sz="1400" u="none" cap="none" strike="noStrike">
              <a:solidFill>
                <a:srgbClr val="000000"/>
              </a:solidFill>
              <a:latin typeface="Arial"/>
              <a:ea typeface="Arial"/>
              <a:cs typeface="Arial"/>
              <a:sym typeface="Arial"/>
            </a:endParaRPr>
          </a:p>
          <a:p>
            <a:pPr indent="-114300" lvl="1" marL="114300" marR="0" rtl="0" algn="l">
              <a:lnSpc>
                <a:spcPct val="75000"/>
              </a:lnSpc>
              <a:spcBef>
                <a:spcPts val="14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 addition, this edition includes Team Foundation Server and provides access to cloud, Windows Store, and Windows Phone Marketplace.</a:t>
            </a:r>
            <a:endParaRPr b="0" i="0" sz="1400" u="none" cap="none" strike="noStrike">
              <a:solidFill>
                <a:srgbClr val="000000"/>
              </a:solidFill>
              <a:latin typeface="Arial"/>
              <a:ea typeface="Arial"/>
              <a:cs typeface="Arial"/>
              <a:sym typeface="Arial"/>
            </a:endParaRPr>
          </a:p>
        </p:txBody>
      </p:sp>
      <p:sp>
        <p:nvSpPr>
          <p:cNvPr id="298" name="Google Shape;298;p28"/>
          <p:cNvSpPr/>
          <p:nvPr/>
        </p:nvSpPr>
        <p:spPr>
          <a:xfrm>
            <a:off x="1752600" y="3616320"/>
            <a:ext cx="1356877" cy="664663"/>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Visual Studio Test Professional 2012 with MSDN</a:t>
            </a:r>
            <a:endParaRPr b="0" i="0" sz="1200" u="none" cap="none" strike="noStrike">
              <a:solidFill>
                <a:schemeClr val="lt1"/>
              </a:solidFill>
              <a:latin typeface="Arial"/>
              <a:ea typeface="Arial"/>
              <a:cs typeface="Arial"/>
              <a:sym typeface="Arial"/>
            </a:endParaRPr>
          </a:p>
        </p:txBody>
      </p:sp>
      <p:sp>
        <p:nvSpPr>
          <p:cNvPr id="299" name="Google Shape;299;p28"/>
          <p:cNvSpPr/>
          <p:nvPr/>
        </p:nvSpPr>
        <p:spPr>
          <a:xfrm rot="5400000">
            <a:off x="3455584" y="3270213"/>
            <a:ext cx="664663" cy="1356877"/>
          </a:xfrm>
          <a:prstGeom prst="round2SameRect">
            <a:avLst>
              <a:gd fmla="val 16667" name="adj1"/>
              <a:gd fmla="val 0" name="adj2"/>
            </a:avLst>
          </a:prstGeom>
          <a:solidFill>
            <a:srgbClr val="E0E0E0">
              <a:alpha val="89803"/>
            </a:srgbClr>
          </a:solidFill>
          <a:ln cap="flat" cmpd="sng" w="25400">
            <a:solidFill>
              <a:srgbClr val="E0E0E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txBox="1"/>
          <p:nvPr/>
        </p:nvSpPr>
        <p:spPr>
          <a:xfrm>
            <a:off x="3109468" y="3648753"/>
            <a:ext cx="1324431" cy="59977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edition targets testers and Quality Assurance (QA) professionals by providing project management tools, testing tools, and virtual environment to perform application testing.</a:t>
            </a:r>
            <a:endParaRPr b="0" i="0" sz="1400" u="none" cap="none" strike="noStrike">
              <a:solidFill>
                <a:srgbClr val="000000"/>
              </a:solidFill>
              <a:latin typeface="Arial"/>
              <a:ea typeface="Arial"/>
              <a:cs typeface="Arial"/>
              <a:sym typeface="Arial"/>
            </a:endParaRPr>
          </a:p>
        </p:txBody>
      </p:sp>
      <p:sp>
        <p:nvSpPr>
          <p:cNvPr id="301" name="Google Shape;301;p28"/>
          <p:cNvSpPr/>
          <p:nvPr/>
        </p:nvSpPr>
        <p:spPr>
          <a:xfrm>
            <a:off x="1752600" y="4549995"/>
            <a:ext cx="1356877" cy="664663"/>
          </a:xfrm>
          <a:prstGeom prst="roundRect">
            <a:avLst>
              <a:gd fmla="val 16667" name="adj"/>
            </a:avLst>
          </a:prstGeom>
          <a:solidFill>
            <a:schemeClr val="accent4"/>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Visual Studio Premium 2012 with MSDN</a:t>
            </a:r>
            <a:endParaRPr b="0" i="0" sz="1200" u="none" cap="none" strike="noStrike">
              <a:solidFill>
                <a:schemeClr val="lt1"/>
              </a:solidFill>
              <a:latin typeface="Arial"/>
              <a:ea typeface="Arial"/>
              <a:cs typeface="Arial"/>
              <a:sym typeface="Arial"/>
            </a:endParaRPr>
          </a:p>
        </p:txBody>
      </p:sp>
      <p:sp>
        <p:nvSpPr>
          <p:cNvPr id="302" name="Google Shape;302;p28"/>
          <p:cNvSpPr/>
          <p:nvPr/>
        </p:nvSpPr>
        <p:spPr>
          <a:xfrm rot="5400000">
            <a:off x="3455584" y="4203888"/>
            <a:ext cx="664663" cy="1356877"/>
          </a:xfrm>
          <a:prstGeom prst="round2SameRect">
            <a:avLst>
              <a:gd fmla="val 16667" name="adj1"/>
              <a:gd fmla="val 0" name="adj2"/>
            </a:avLst>
          </a:prstGeom>
          <a:solidFill>
            <a:srgbClr val="FFE8CA">
              <a:alpha val="89803"/>
            </a:srgbClr>
          </a:solidFill>
          <a:ln cap="flat" cmpd="sng" w="25400">
            <a:solidFill>
              <a:srgbClr val="FFE8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txBox="1"/>
          <p:nvPr/>
        </p:nvSpPr>
        <p:spPr>
          <a:xfrm>
            <a:off x="3109468" y="4582428"/>
            <a:ext cx="1324431" cy="59977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edition provides all the features of the combined Visual Studio Professional 2012 and Visual Studio Test Professional 2012 with MSDN editions. </a:t>
            </a:r>
            <a:endParaRPr b="0" i="0" sz="1400" u="none" cap="none" strike="noStrike">
              <a:solidFill>
                <a:srgbClr val="000000"/>
              </a:solidFill>
              <a:latin typeface="Arial"/>
              <a:ea typeface="Arial"/>
              <a:cs typeface="Arial"/>
              <a:sym typeface="Arial"/>
            </a:endParaRPr>
          </a:p>
          <a:p>
            <a:pPr indent="-114300" lvl="1" marL="114300" marR="0" rtl="0" algn="l">
              <a:lnSpc>
                <a:spcPct val="75000"/>
              </a:lnSpc>
              <a:spcBef>
                <a:spcPts val="14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 addition, this edition supports peer code review, User Interface (UI) validation through automated tests, and code coverage analysis to determine the amount of code being tested.</a:t>
            </a:r>
            <a:endParaRPr b="0" i="0" sz="1400" u="none" cap="none" strike="noStrike">
              <a:solidFill>
                <a:srgbClr val="000000"/>
              </a:solidFill>
              <a:latin typeface="Arial"/>
              <a:ea typeface="Arial"/>
              <a:cs typeface="Arial"/>
              <a:sym typeface="Arial"/>
            </a:endParaRPr>
          </a:p>
        </p:txBody>
      </p:sp>
      <p:sp>
        <p:nvSpPr>
          <p:cNvPr id="304" name="Google Shape;304;p28"/>
          <p:cNvSpPr/>
          <p:nvPr/>
        </p:nvSpPr>
        <p:spPr>
          <a:xfrm>
            <a:off x="1752600" y="5483670"/>
            <a:ext cx="1356877" cy="664663"/>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Visual Studio Ultimate 2012 with MSDN</a:t>
            </a:r>
            <a:endParaRPr b="0" i="0" sz="1200" u="none" cap="none" strike="noStrike">
              <a:solidFill>
                <a:schemeClr val="lt1"/>
              </a:solidFill>
              <a:latin typeface="Arial"/>
              <a:ea typeface="Arial"/>
              <a:cs typeface="Arial"/>
              <a:sym typeface="Arial"/>
            </a:endParaRPr>
          </a:p>
        </p:txBody>
      </p:sp>
      <p:sp>
        <p:nvSpPr>
          <p:cNvPr id="305" name="Google Shape;305;p28"/>
          <p:cNvSpPr/>
          <p:nvPr/>
        </p:nvSpPr>
        <p:spPr>
          <a:xfrm rot="5400000">
            <a:off x="3455584" y="5137563"/>
            <a:ext cx="664663" cy="1356877"/>
          </a:xfrm>
          <a:prstGeom prst="round2SameRect">
            <a:avLst>
              <a:gd fmla="val 16667" name="adj1"/>
              <a:gd fmla="val 0" name="adj2"/>
            </a:avLst>
          </a:prstGeom>
          <a:solidFill>
            <a:srgbClr val="E0E0E0">
              <a:alpha val="89803"/>
            </a:srgbClr>
          </a:solidFill>
          <a:ln cap="flat" cmpd="sng" w="25400">
            <a:solidFill>
              <a:srgbClr val="E0E0E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txBox="1"/>
          <p:nvPr/>
        </p:nvSpPr>
        <p:spPr>
          <a:xfrm>
            <a:off x="3109468" y="5516103"/>
            <a:ext cx="1324431" cy="59977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edition has all the features of the other editions. In addition, this edition supports designing architectural layer diagrams, performing Web performance and load testing, and analyzing diagnostic data collected from runtime systems.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Languages in Visual Studio 2012 </a:t>
            </a:r>
            <a:endParaRPr/>
          </a:p>
        </p:txBody>
      </p:sp>
      <p:sp>
        <p:nvSpPr>
          <p:cNvPr id="313" name="Google Shape;313;p2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Visual Studio 2012 supports multiple programming languages such as:</a:t>
            </a:r>
            <a:endParaRPr/>
          </a:p>
          <a:p>
            <a:pPr indent="-127000" lvl="1" marL="685800" rtl="0" algn="l">
              <a:lnSpc>
                <a:spcPct val="90000"/>
              </a:lnSpc>
              <a:spcBef>
                <a:spcPts val="500"/>
              </a:spcBef>
              <a:spcAft>
                <a:spcPts val="0"/>
              </a:spcAft>
              <a:buSzPts val="2000"/>
              <a:buChar char="•"/>
            </a:pPr>
            <a:r>
              <a:rPr lang="en-US" sz="2000"/>
              <a:t>Visual Basic .NET</a:t>
            </a:r>
            <a:endParaRPr/>
          </a:p>
          <a:p>
            <a:pPr indent="-127000" lvl="1" marL="685800" rtl="0" algn="l">
              <a:lnSpc>
                <a:spcPct val="90000"/>
              </a:lnSpc>
              <a:spcBef>
                <a:spcPts val="500"/>
              </a:spcBef>
              <a:spcAft>
                <a:spcPts val="0"/>
              </a:spcAft>
              <a:buSzPts val="2000"/>
              <a:buChar char="•"/>
            </a:pPr>
            <a:r>
              <a:rPr lang="en-US" sz="2000"/>
              <a:t>Visual C++</a:t>
            </a:r>
            <a:endParaRPr/>
          </a:p>
          <a:p>
            <a:pPr indent="-127000" lvl="1" marL="685800" rtl="0" algn="l">
              <a:lnSpc>
                <a:spcPct val="90000"/>
              </a:lnSpc>
              <a:spcBef>
                <a:spcPts val="500"/>
              </a:spcBef>
              <a:spcAft>
                <a:spcPts val="0"/>
              </a:spcAft>
              <a:buSzPts val="2000"/>
              <a:buChar char="•"/>
            </a:pPr>
            <a:r>
              <a:rPr lang="en-US" sz="2000"/>
              <a:t>Visual C#</a:t>
            </a:r>
            <a:endParaRPr/>
          </a:p>
          <a:p>
            <a:pPr indent="-127000" lvl="1" marL="685800" rtl="0" algn="l">
              <a:lnSpc>
                <a:spcPct val="90000"/>
              </a:lnSpc>
              <a:spcBef>
                <a:spcPts val="500"/>
              </a:spcBef>
              <a:spcAft>
                <a:spcPts val="0"/>
              </a:spcAft>
              <a:buSzPts val="2000"/>
              <a:buChar char="•"/>
            </a:pPr>
            <a:r>
              <a:rPr lang="en-US" sz="2000"/>
              <a:t>Visual J#</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 </a:t>
            </a:r>
            <a:r>
              <a:rPr b="1" lang="en-US" sz="2400"/>
              <a:t>classes</a:t>
            </a:r>
            <a:r>
              <a:rPr lang="en-US" sz="2400"/>
              <a:t> and </a:t>
            </a:r>
            <a:r>
              <a:rPr b="1" lang="en-US" sz="2400"/>
              <a:t>libraries</a:t>
            </a:r>
            <a:r>
              <a:rPr lang="en-US" sz="2400"/>
              <a:t> used in the Visual Studio 2012 IDE are common for all the languages in Visual Studio 2012.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It makes Visual Studio 2012 more flexible.</a:t>
            </a:r>
            <a:endParaRPr/>
          </a:p>
          <a:p>
            <a:pPr indent="-50800" lvl="0" marL="228600" rtl="0" algn="l">
              <a:lnSpc>
                <a:spcPct val="90000"/>
              </a:lnSpc>
              <a:spcBef>
                <a:spcPts val="1000"/>
              </a:spcBef>
              <a:spcAft>
                <a:spcPts val="0"/>
              </a:spcAft>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p:txBody>
      </p:sp>
      <p:sp>
        <p:nvSpPr>
          <p:cNvPr id="314" name="Google Shape;314;p2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315" name="Google Shape;315;p29"/>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Introduction to .NET Framework</a:t>
            </a:r>
            <a:endParaRPr/>
          </a:p>
        </p:txBody>
      </p:sp>
      <p:sp>
        <p:nvSpPr>
          <p:cNvPr id="39" name="Google Shape;39;p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rtl="0" algn="just">
              <a:lnSpc>
                <a:spcPct val="90000"/>
              </a:lnSpc>
              <a:spcBef>
                <a:spcPts val="0"/>
              </a:spcBef>
              <a:spcAft>
                <a:spcPts val="0"/>
              </a:spcAft>
              <a:buSzPts val="2400"/>
              <a:buChar char="⮚"/>
            </a:pPr>
            <a:r>
              <a:rPr lang="en-US" sz="2400"/>
              <a:t>The .NET Framework is an infrastructure that is used to:</a:t>
            </a:r>
            <a:endParaRPr/>
          </a:p>
          <a:p>
            <a:pPr indent="-127000" lvl="1" marL="685800" rtl="0" algn="just">
              <a:lnSpc>
                <a:spcPct val="150000"/>
              </a:lnSpc>
              <a:spcBef>
                <a:spcPts val="1700"/>
              </a:spcBef>
              <a:spcAft>
                <a:spcPts val="0"/>
              </a:spcAft>
              <a:buSzPts val="2000"/>
              <a:buFont typeface="Noto Sans Symbols"/>
              <a:buChar char="✔"/>
            </a:pPr>
            <a:r>
              <a:rPr lang="en-US" sz="2000"/>
              <a:t>Build, deploy, and run different types of applications and services using .NET technologies. </a:t>
            </a:r>
            <a:endParaRPr/>
          </a:p>
          <a:p>
            <a:pPr indent="-127000" lvl="1" marL="685800" rtl="0" algn="just">
              <a:lnSpc>
                <a:spcPct val="150000"/>
              </a:lnSpc>
              <a:spcBef>
                <a:spcPts val="1700"/>
              </a:spcBef>
              <a:spcAft>
                <a:spcPts val="0"/>
              </a:spcAft>
              <a:buSzPts val="2000"/>
              <a:buFont typeface="Noto Sans Symbols"/>
              <a:buChar char="✔"/>
            </a:pPr>
            <a:r>
              <a:rPr lang="en-US" sz="2000"/>
              <a:t>Minimize software development, deployment, and versioning conflicts. </a:t>
            </a:r>
            <a:endParaRPr sz="2000"/>
          </a:p>
          <a:p>
            <a:pPr indent="-127000" lvl="1" marL="685800" rtl="0" algn="l">
              <a:lnSpc>
                <a:spcPct val="150000"/>
              </a:lnSpc>
              <a:spcBef>
                <a:spcPts val="500"/>
              </a:spcBef>
              <a:spcAft>
                <a:spcPts val="0"/>
              </a:spcAft>
              <a:buSzPts val="2000"/>
              <a:buFont typeface="Noto Sans Symbols"/>
              <a:buChar char="✔"/>
            </a:pPr>
            <a:r>
              <a:rPr lang="en-US" sz="2000"/>
              <a:t>Is a programming platform that is used for developing Windows, Web-based, and mobile software. </a:t>
            </a:r>
            <a:endParaRPr/>
          </a:p>
          <a:p>
            <a:pPr indent="-127000" lvl="1" marL="685800" rtl="0" algn="l">
              <a:lnSpc>
                <a:spcPct val="150000"/>
              </a:lnSpc>
              <a:spcBef>
                <a:spcPts val="500"/>
              </a:spcBef>
              <a:spcAft>
                <a:spcPts val="0"/>
              </a:spcAft>
              <a:buSzPts val="2000"/>
              <a:buFont typeface="Noto Sans Symbols"/>
              <a:buChar char="✔"/>
            </a:pPr>
            <a:r>
              <a:rPr lang="en-US" sz="2000"/>
              <a:t>Has a number of pre-coded solutions that manage the execution of programs written specifically for the framework. </a:t>
            </a:r>
            <a:endParaRPr/>
          </a:p>
          <a:p>
            <a:pPr indent="-127000" lvl="1" marL="685800" rtl="0" algn="l">
              <a:lnSpc>
                <a:spcPct val="150000"/>
              </a:lnSpc>
              <a:spcBef>
                <a:spcPts val="500"/>
              </a:spcBef>
              <a:spcAft>
                <a:spcPts val="0"/>
              </a:spcAft>
              <a:buSzPts val="2000"/>
              <a:buFont typeface="Noto Sans Symbols"/>
              <a:buChar char="✔"/>
            </a:pPr>
            <a:r>
              <a:rPr lang="en-US" sz="2000"/>
              <a:t>Is based on two basic technologies for communication of data:</a:t>
            </a:r>
            <a:endParaRPr/>
          </a:p>
          <a:p>
            <a:pPr indent="-101600" lvl="2" marL="1143000" rtl="0" algn="l">
              <a:lnSpc>
                <a:spcPct val="150000"/>
              </a:lnSpc>
              <a:spcBef>
                <a:spcPts val="500"/>
              </a:spcBef>
              <a:spcAft>
                <a:spcPts val="0"/>
              </a:spcAft>
              <a:buClr>
                <a:schemeClr val="dk1"/>
              </a:buClr>
              <a:buSzPts val="1600"/>
              <a:buFont typeface="Calibri"/>
              <a:buChar char="–"/>
            </a:pPr>
            <a:r>
              <a:rPr lang="en-US" sz="1600"/>
              <a:t> eXtensible Markup Language (XML)</a:t>
            </a:r>
            <a:endParaRPr/>
          </a:p>
          <a:p>
            <a:pPr indent="-101600" lvl="2" marL="1143000" rtl="0" algn="l">
              <a:lnSpc>
                <a:spcPct val="150000"/>
              </a:lnSpc>
              <a:spcBef>
                <a:spcPts val="500"/>
              </a:spcBef>
              <a:spcAft>
                <a:spcPts val="0"/>
              </a:spcAft>
              <a:buClr>
                <a:schemeClr val="dk1"/>
              </a:buClr>
              <a:buSzPts val="1600"/>
              <a:buFont typeface="Calibri"/>
              <a:buChar char="–"/>
            </a:pPr>
            <a:r>
              <a:rPr lang="en-US" sz="1600"/>
              <a:t> The suite of Internet protocols</a:t>
            </a:r>
            <a:endParaRPr sz="2000"/>
          </a:p>
          <a:p>
            <a:pPr indent="0" lvl="0" marL="228600" marR="0" rtl="0" algn="l">
              <a:lnSpc>
                <a:spcPct val="90000"/>
              </a:lnSpc>
              <a:spcBef>
                <a:spcPts val="1000"/>
              </a:spcBef>
              <a:spcAft>
                <a:spcPts val="0"/>
              </a:spcAft>
              <a:buClr>
                <a:schemeClr val="dk1"/>
              </a:buClr>
              <a:buSzPts val="1600"/>
              <a:buFont typeface="Noto Sans Symbols"/>
              <a:buNone/>
            </a:pPr>
            <a:r>
              <a:t/>
            </a:r>
            <a:endParaRPr sz="1600"/>
          </a:p>
        </p:txBody>
      </p:sp>
      <p:sp>
        <p:nvSpPr>
          <p:cNvPr id="40" name="Google Shape;40;p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41" name="Google Shape;41;p3"/>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Features of Visual Studio 2012 1-2 </a:t>
            </a:r>
            <a:endParaRPr/>
          </a:p>
        </p:txBody>
      </p:sp>
      <p:sp>
        <p:nvSpPr>
          <p:cNvPr id="322" name="Google Shape;322;p30"/>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The features of Visual Studio 2012 are:</a:t>
            </a:r>
            <a:endParaRPr/>
          </a:p>
          <a:p>
            <a:pPr indent="-127000" lvl="1" marL="685800" rtl="0" algn="l">
              <a:lnSpc>
                <a:spcPct val="90000"/>
              </a:lnSpc>
              <a:spcBef>
                <a:spcPts val="500"/>
              </a:spcBef>
              <a:spcAft>
                <a:spcPts val="0"/>
              </a:spcAft>
              <a:buSzPts val="2000"/>
              <a:buChar char="•"/>
            </a:pPr>
            <a:r>
              <a:rPr b="1" lang="en-US" sz="2000"/>
              <a:t>Comprehensive Tools Platform:</a:t>
            </a:r>
            <a:endParaRPr/>
          </a:p>
          <a:p>
            <a:pPr indent="-114300" lvl="2" marL="1143000" rtl="0" algn="l">
              <a:lnSpc>
                <a:spcPct val="90000"/>
              </a:lnSpc>
              <a:spcBef>
                <a:spcPts val="500"/>
              </a:spcBef>
              <a:spcAft>
                <a:spcPts val="0"/>
              </a:spcAft>
              <a:buClr>
                <a:schemeClr val="dk1"/>
              </a:buClr>
              <a:buSzPts val="1800"/>
              <a:buFont typeface="Calibri"/>
              <a:buChar char="–"/>
            </a:pPr>
            <a:r>
              <a:rPr lang="en-US" sz="1800"/>
              <a:t>In Visual Studio 2012, developers of all knowledge levels can make use of developer tools, which offer a development experience tailored for their unique needs. </a:t>
            </a:r>
            <a:endParaRPr/>
          </a:p>
          <a:p>
            <a:pPr indent="-127000" lvl="1" marL="685800" rtl="0" algn="l">
              <a:lnSpc>
                <a:spcPct val="90000"/>
              </a:lnSpc>
              <a:spcBef>
                <a:spcPts val="500"/>
              </a:spcBef>
              <a:spcAft>
                <a:spcPts val="0"/>
              </a:spcAft>
              <a:buSzPts val="2000"/>
              <a:buChar char="•"/>
            </a:pPr>
            <a:r>
              <a:rPr b="1" lang="en-US" sz="2000"/>
              <a:t>Reduced Development Complexity:</a:t>
            </a:r>
            <a:endParaRPr/>
          </a:p>
          <a:p>
            <a:pPr indent="-114300" lvl="2" marL="1143000" rtl="0" algn="l">
              <a:lnSpc>
                <a:spcPct val="90000"/>
              </a:lnSpc>
              <a:spcBef>
                <a:spcPts val="500"/>
              </a:spcBef>
              <a:spcAft>
                <a:spcPts val="0"/>
              </a:spcAft>
              <a:buClr>
                <a:schemeClr val="dk1"/>
              </a:buClr>
              <a:buSzPts val="1800"/>
              <a:buFont typeface="Calibri"/>
              <a:buChar char="–"/>
            </a:pPr>
            <a:r>
              <a:rPr lang="en-US" sz="1800"/>
              <a:t>Visual Studio 2012 enables customers to deliver more easily a broad range of .NET Framework-based solutions including Windows, Office, Web, and mobile applications. </a:t>
            </a:r>
            <a:endParaRPr/>
          </a:p>
          <a:p>
            <a:pPr indent="-127000" lvl="1" marL="685800" rtl="0" algn="l">
              <a:lnSpc>
                <a:spcPct val="90000"/>
              </a:lnSpc>
              <a:spcBef>
                <a:spcPts val="500"/>
              </a:spcBef>
              <a:spcAft>
                <a:spcPts val="0"/>
              </a:spcAft>
              <a:buSzPts val="2000"/>
              <a:buChar char="•"/>
            </a:pPr>
            <a:r>
              <a:rPr b="1" lang="en-US" sz="2000"/>
              <a:t>Edit Marks:</a:t>
            </a:r>
            <a:endParaRPr b="1" sz="2000"/>
          </a:p>
          <a:p>
            <a:pPr indent="-114300" lvl="2" marL="1143000" rtl="0" algn="l">
              <a:lnSpc>
                <a:spcPct val="90000"/>
              </a:lnSpc>
              <a:spcBef>
                <a:spcPts val="500"/>
              </a:spcBef>
              <a:spcAft>
                <a:spcPts val="0"/>
              </a:spcAft>
              <a:buClr>
                <a:schemeClr val="dk1"/>
              </a:buClr>
              <a:buSzPts val="1800"/>
              <a:buFont typeface="Calibri"/>
              <a:buChar char="–"/>
            </a:pPr>
            <a:r>
              <a:rPr lang="en-US" sz="1800"/>
              <a:t>Visual Studio 2012 provides a visual indication of the changes that are made and not saved and changes that are made during the current session that have been saved to the disk.</a:t>
            </a:r>
            <a:endParaRPr sz="1800"/>
          </a:p>
          <a:p>
            <a:pPr indent="-127000" lvl="1" marL="685800" rtl="0" algn="l">
              <a:lnSpc>
                <a:spcPct val="90000"/>
              </a:lnSpc>
              <a:spcBef>
                <a:spcPts val="500"/>
              </a:spcBef>
              <a:spcAft>
                <a:spcPts val="0"/>
              </a:spcAft>
              <a:buSzPts val="2000"/>
              <a:buChar char="•"/>
            </a:pPr>
            <a:r>
              <a:rPr b="1" lang="en-US" sz="2000"/>
              <a:t>Code Snippets:</a:t>
            </a:r>
            <a:endParaRPr b="1" sz="2000"/>
          </a:p>
          <a:p>
            <a:pPr indent="-114300" lvl="2" marL="1143000" rtl="0" algn="l">
              <a:lnSpc>
                <a:spcPct val="90000"/>
              </a:lnSpc>
              <a:spcBef>
                <a:spcPts val="500"/>
              </a:spcBef>
              <a:spcAft>
                <a:spcPts val="0"/>
              </a:spcAft>
              <a:buClr>
                <a:schemeClr val="dk1"/>
              </a:buClr>
              <a:buSzPts val="1800"/>
              <a:buFont typeface="Calibri"/>
              <a:buChar char="–"/>
            </a:pPr>
            <a:r>
              <a:rPr lang="en-US" sz="1800"/>
              <a:t>Code Snippets are small units of C# source code that the developer can use quickly with the help of certain keystrokes.</a:t>
            </a:r>
            <a:endParaRPr sz="1800"/>
          </a:p>
          <a:p>
            <a:pPr indent="0" lvl="1" marL="685800" rtl="0" algn="l">
              <a:lnSpc>
                <a:spcPct val="90000"/>
              </a:lnSpc>
              <a:spcBef>
                <a:spcPts val="500"/>
              </a:spcBef>
              <a:spcAft>
                <a:spcPts val="0"/>
              </a:spcAft>
              <a:buSzPts val="2000"/>
              <a:buNone/>
            </a:pPr>
            <a:r>
              <a:t/>
            </a:r>
            <a:endParaRPr sz="2000"/>
          </a:p>
          <a:p>
            <a:pPr indent="0" lvl="1" marL="685800" rtl="0" algn="l">
              <a:lnSpc>
                <a:spcPct val="90000"/>
              </a:lnSpc>
              <a:spcBef>
                <a:spcPts val="500"/>
              </a:spcBef>
              <a:spcAft>
                <a:spcPts val="0"/>
              </a:spcAft>
              <a:buSzPts val="2000"/>
              <a:buNone/>
            </a:pPr>
            <a:r>
              <a:t/>
            </a:r>
            <a:endParaRPr sz="2000"/>
          </a:p>
        </p:txBody>
      </p:sp>
      <p:sp>
        <p:nvSpPr>
          <p:cNvPr id="323" name="Google Shape;323;p30"/>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324" name="Google Shape;324;p30"/>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Features of Visual Studio 2012 2-2 </a:t>
            </a:r>
            <a:endParaRPr/>
          </a:p>
        </p:txBody>
      </p:sp>
      <p:sp>
        <p:nvSpPr>
          <p:cNvPr id="331" name="Google Shape;331;p31"/>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1" marL="685800" rtl="0" algn="l">
              <a:lnSpc>
                <a:spcPct val="90000"/>
              </a:lnSpc>
              <a:spcBef>
                <a:spcPts val="0"/>
              </a:spcBef>
              <a:spcAft>
                <a:spcPts val="0"/>
              </a:spcAft>
              <a:buSzPts val="2000"/>
              <a:buChar char="•"/>
            </a:pPr>
            <a:r>
              <a:rPr b="1" lang="en-US" sz="2000"/>
              <a:t>AutoRecover:</a:t>
            </a:r>
            <a:endParaRPr/>
          </a:p>
          <a:p>
            <a:pPr indent="-114300" lvl="2" marL="1143000" rtl="0" algn="l">
              <a:lnSpc>
                <a:spcPct val="90000"/>
              </a:lnSpc>
              <a:spcBef>
                <a:spcPts val="500"/>
              </a:spcBef>
              <a:spcAft>
                <a:spcPts val="0"/>
              </a:spcAft>
              <a:buClr>
                <a:schemeClr val="dk1"/>
              </a:buClr>
              <a:buSzPts val="1800"/>
              <a:buFont typeface="Calibri"/>
              <a:buChar char="–"/>
            </a:pPr>
            <a:r>
              <a:rPr lang="en-US" sz="1800"/>
              <a:t>Visual Studio 2012 automatically saves the work on a regular basis and thus, minimizes loss of information due to unexpected closing of unsaved files. </a:t>
            </a:r>
            <a:endParaRPr/>
          </a:p>
          <a:p>
            <a:pPr indent="-114300" lvl="2" marL="1143000" rtl="0" algn="l">
              <a:lnSpc>
                <a:spcPct val="90000"/>
              </a:lnSpc>
              <a:spcBef>
                <a:spcPts val="500"/>
              </a:spcBef>
              <a:spcAft>
                <a:spcPts val="0"/>
              </a:spcAft>
              <a:buClr>
                <a:schemeClr val="dk1"/>
              </a:buClr>
              <a:buSzPts val="1800"/>
              <a:buFont typeface="Calibri"/>
              <a:buChar char="–"/>
            </a:pPr>
            <a:r>
              <a:rPr lang="en-US" sz="1800"/>
              <a:t>In case of an IDE crash, Visual Studio 2012 will also prompt you to recover your work after you restart.</a:t>
            </a:r>
            <a:endParaRPr/>
          </a:p>
          <a:p>
            <a:pPr indent="-127000" lvl="1" marL="685800" rtl="0" algn="l">
              <a:lnSpc>
                <a:spcPct val="90000"/>
              </a:lnSpc>
              <a:spcBef>
                <a:spcPts val="500"/>
              </a:spcBef>
              <a:spcAft>
                <a:spcPts val="0"/>
              </a:spcAft>
              <a:buSzPts val="2000"/>
              <a:buChar char="•"/>
            </a:pPr>
            <a:r>
              <a:rPr b="1" lang="en-US" sz="2000"/>
              <a:t>IntelliSense:</a:t>
            </a:r>
            <a:endParaRPr/>
          </a:p>
          <a:p>
            <a:pPr indent="-114300" lvl="2" marL="1143000" rtl="0" algn="l">
              <a:lnSpc>
                <a:spcPct val="90000"/>
              </a:lnSpc>
              <a:spcBef>
                <a:spcPts val="500"/>
              </a:spcBef>
              <a:spcAft>
                <a:spcPts val="0"/>
              </a:spcAft>
              <a:buClr>
                <a:schemeClr val="dk1"/>
              </a:buClr>
              <a:buSzPts val="1800"/>
              <a:buFont typeface="Calibri"/>
              <a:buChar char="–"/>
            </a:pPr>
            <a:r>
              <a:rPr lang="en-US" sz="1800"/>
              <a:t>Visual Studio 2012 has the IntelliSense feature in which syntax tips, lists of methods, variables and classes pop up continually when entering code in the Code Editor, making the process of entering code more efficient.</a:t>
            </a:r>
            <a:endParaRPr/>
          </a:p>
          <a:p>
            <a:pPr indent="-127000" lvl="1" marL="685800" rtl="0" algn="l">
              <a:lnSpc>
                <a:spcPct val="90000"/>
              </a:lnSpc>
              <a:spcBef>
                <a:spcPts val="500"/>
              </a:spcBef>
              <a:spcAft>
                <a:spcPts val="0"/>
              </a:spcAft>
              <a:buSzPts val="2000"/>
              <a:buChar char="•"/>
            </a:pPr>
            <a:r>
              <a:rPr b="1" lang="en-US" sz="2000"/>
              <a:t>Refactoring:</a:t>
            </a:r>
            <a:endParaRPr b="1" sz="2000"/>
          </a:p>
          <a:p>
            <a:pPr indent="-114300" lvl="2" marL="1143000" rtl="0" algn="l">
              <a:lnSpc>
                <a:spcPct val="90000"/>
              </a:lnSpc>
              <a:spcBef>
                <a:spcPts val="500"/>
              </a:spcBef>
              <a:spcAft>
                <a:spcPts val="0"/>
              </a:spcAft>
              <a:buClr>
                <a:schemeClr val="dk1"/>
              </a:buClr>
              <a:buSzPts val="1800"/>
              <a:buFont typeface="Calibri"/>
              <a:buChar char="–"/>
            </a:pPr>
            <a:r>
              <a:rPr lang="en-US" sz="1800"/>
              <a:t>Refactoring enables developers to automate common tasks when restructuring code. </a:t>
            </a:r>
            <a:endParaRPr/>
          </a:p>
          <a:p>
            <a:pPr indent="-114300" lvl="2" marL="1143000" rtl="0" algn="l">
              <a:lnSpc>
                <a:spcPct val="90000"/>
              </a:lnSpc>
              <a:spcBef>
                <a:spcPts val="500"/>
              </a:spcBef>
              <a:spcAft>
                <a:spcPts val="0"/>
              </a:spcAft>
              <a:buClr>
                <a:schemeClr val="dk1"/>
              </a:buClr>
              <a:buSzPts val="1800"/>
              <a:buFont typeface="Calibri"/>
              <a:buChar char="–"/>
            </a:pPr>
            <a:r>
              <a:rPr lang="en-US" sz="1800"/>
              <a:t>It changes the internal structure of the code, specifically the design of its objects, to make it more comprehensible, maintainable, and efficient without changing its behavior.</a:t>
            </a:r>
            <a:endParaRPr sz="1800"/>
          </a:p>
          <a:p>
            <a:pPr indent="0" lvl="1" marL="685800" rtl="0" algn="l">
              <a:lnSpc>
                <a:spcPct val="90000"/>
              </a:lnSpc>
              <a:spcBef>
                <a:spcPts val="500"/>
              </a:spcBef>
              <a:spcAft>
                <a:spcPts val="0"/>
              </a:spcAft>
              <a:buSzPts val="2000"/>
              <a:buNone/>
            </a:pPr>
            <a:r>
              <a:t/>
            </a:r>
            <a:endParaRPr b="1" sz="2000"/>
          </a:p>
          <a:p>
            <a:pPr indent="0" lvl="1" marL="685800" rtl="0" algn="l">
              <a:lnSpc>
                <a:spcPct val="90000"/>
              </a:lnSpc>
              <a:spcBef>
                <a:spcPts val="500"/>
              </a:spcBef>
              <a:spcAft>
                <a:spcPts val="0"/>
              </a:spcAft>
              <a:buSzPts val="2000"/>
              <a:buNone/>
            </a:pPr>
            <a:r>
              <a:t/>
            </a:r>
            <a:endParaRPr b="1" sz="2000"/>
          </a:p>
          <a:p>
            <a:pPr indent="0" lvl="1" marL="685800" rtl="0" algn="l">
              <a:lnSpc>
                <a:spcPct val="90000"/>
              </a:lnSpc>
              <a:spcBef>
                <a:spcPts val="500"/>
              </a:spcBef>
              <a:spcAft>
                <a:spcPts val="0"/>
              </a:spcAft>
              <a:buSzPts val="2000"/>
              <a:buNone/>
            </a:pPr>
            <a:r>
              <a:t/>
            </a:r>
            <a:endParaRPr b="1" sz="2000"/>
          </a:p>
        </p:txBody>
      </p:sp>
      <p:sp>
        <p:nvSpPr>
          <p:cNvPr id="332" name="Google Shape;332;p31"/>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333" name="Google Shape;333;p31"/>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Elements of Microsoft Visual Studio 2012 IDE </a:t>
            </a:r>
            <a:endParaRPr/>
          </a:p>
        </p:txBody>
      </p:sp>
      <p:sp>
        <p:nvSpPr>
          <p:cNvPr id="340" name="Google Shape;340;p32"/>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Visual Studio 2012 contains an extensive set of elements, comprising of editors, toolbox, and different windows to assist developers in creating .NET applications.</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The key elements in Visual Studio 2012 IDE are:</a:t>
            </a:r>
            <a:endParaRPr/>
          </a:p>
          <a:p>
            <a:pPr indent="-127000" lvl="1" marL="685800" rtl="0" algn="l">
              <a:lnSpc>
                <a:spcPct val="90000"/>
              </a:lnSpc>
              <a:spcBef>
                <a:spcPts val="500"/>
              </a:spcBef>
              <a:spcAft>
                <a:spcPts val="0"/>
              </a:spcAft>
              <a:buSzPts val="2000"/>
              <a:buChar char="•"/>
            </a:pPr>
            <a:r>
              <a:rPr b="1" lang="en-US" sz="2000"/>
              <a:t>Solution Explorer</a:t>
            </a:r>
            <a:endParaRPr/>
          </a:p>
          <a:p>
            <a:pPr indent="-127000" lvl="1" marL="685800" rtl="0" algn="l">
              <a:lnSpc>
                <a:spcPct val="90000"/>
              </a:lnSpc>
              <a:spcBef>
                <a:spcPts val="500"/>
              </a:spcBef>
              <a:spcAft>
                <a:spcPts val="0"/>
              </a:spcAft>
              <a:buSzPts val="2000"/>
              <a:buChar char="•"/>
            </a:pPr>
            <a:r>
              <a:rPr b="1" lang="en-US" sz="2000"/>
              <a:t>Code Editor</a:t>
            </a:r>
            <a:endParaRPr b="1" sz="2000"/>
          </a:p>
          <a:p>
            <a:pPr indent="-127000" lvl="1" marL="685800" rtl="0" algn="l">
              <a:lnSpc>
                <a:spcPct val="90000"/>
              </a:lnSpc>
              <a:spcBef>
                <a:spcPts val="500"/>
              </a:spcBef>
              <a:spcAft>
                <a:spcPts val="0"/>
              </a:spcAft>
              <a:buSzPts val="2000"/>
              <a:buChar char="•"/>
            </a:pPr>
            <a:r>
              <a:rPr b="1" lang="en-US" sz="2000"/>
              <a:t>Properties Window</a:t>
            </a:r>
            <a:endParaRPr b="1" sz="2000"/>
          </a:p>
          <a:p>
            <a:pPr indent="-127000" lvl="1" marL="685800" rtl="0" algn="l">
              <a:lnSpc>
                <a:spcPct val="90000"/>
              </a:lnSpc>
              <a:spcBef>
                <a:spcPts val="500"/>
              </a:spcBef>
              <a:spcAft>
                <a:spcPts val="0"/>
              </a:spcAft>
              <a:buSzPts val="2000"/>
              <a:buChar char="•"/>
            </a:pPr>
            <a:r>
              <a:rPr b="1" lang="en-US" sz="2000"/>
              <a:t>Toolbox</a:t>
            </a:r>
            <a:endParaRPr b="1" sz="2000"/>
          </a:p>
          <a:p>
            <a:pPr indent="-127000" lvl="1" marL="685800" rtl="0" algn="l">
              <a:lnSpc>
                <a:spcPct val="90000"/>
              </a:lnSpc>
              <a:spcBef>
                <a:spcPts val="500"/>
              </a:spcBef>
              <a:spcAft>
                <a:spcPts val="0"/>
              </a:spcAft>
              <a:buSzPts val="2000"/>
              <a:buChar char="•"/>
            </a:pPr>
            <a:r>
              <a:rPr b="1" lang="en-US" sz="2000"/>
              <a:t>Server Explorer</a:t>
            </a:r>
            <a:endParaRPr b="1" sz="2000"/>
          </a:p>
          <a:p>
            <a:pPr indent="-127000" lvl="1" marL="685800" rtl="0" algn="l">
              <a:lnSpc>
                <a:spcPct val="90000"/>
              </a:lnSpc>
              <a:spcBef>
                <a:spcPts val="500"/>
              </a:spcBef>
              <a:spcAft>
                <a:spcPts val="0"/>
              </a:spcAft>
              <a:buSzPts val="2000"/>
              <a:buChar char="•"/>
            </a:pPr>
            <a:r>
              <a:rPr b="1" lang="en-US" sz="2000"/>
              <a:t>Output Window</a:t>
            </a:r>
            <a:endParaRPr b="1" sz="2000"/>
          </a:p>
          <a:p>
            <a:pPr indent="-127000" lvl="1" marL="685800" rtl="0" algn="l">
              <a:lnSpc>
                <a:spcPct val="90000"/>
              </a:lnSpc>
              <a:spcBef>
                <a:spcPts val="500"/>
              </a:spcBef>
              <a:spcAft>
                <a:spcPts val="0"/>
              </a:spcAft>
              <a:buSzPts val="2000"/>
              <a:buChar char="•"/>
            </a:pPr>
            <a:r>
              <a:rPr b="1" lang="en-US" sz="2000"/>
              <a:t>Error List</a:t>
            </a:r>
            <a:endParaRPr b="1" sz="2000"/>
          </a:p>
          <a:p>
            <a:pPr indent="-127000" lvl="1" marL="685800" rtl="0" algn="l">
              <a:lnSpc>
                <a:spcPct val="90000"/>
              </a:lnSpc>
              <a:spcBef>
                <a:spcPts val="500"/>
              </a:spcBef>
              <a:spcAft>
                <a:spcPts val="0"/>
              </a:spcAft>
              <a:buSzPts val="2000"/>
              <a:buChar char="•"/>
            </a:pPr>
            <a:r>
              <a:rPr b="1" lang="en-US" sz="2000"/>
              <a:t>Dynamic Help</a:t>
            </a:r>
            <a:endParaRPr b="1" sz="2000"/>
          </a:p>
          <a:p>
            <a:pPr indent="0" lvl="0" marL="228600" marR="0" rtl="0" algn="l">
              <a:lnSpc>
                <a:spcPct val="90000"/>
              </a:lnSpc>
              <a:spcBef>
                <a:spcPts val="1000"/>
              </a:spcBef>
              <a:spcAft>
                <a:spcPts val="0"/>
              </a:spcAft>
              <a:buClr>
                <a:schemeClr val="dk1"/>
              </a:buClr>
              <a:buSzPts val="2400"/>
              <a:buFont typeface="Noto Sans Symbols"/>
              <a:buNone/>
            </a:pPr>
            <a:r>
              <a:t/>
            </a:r>
            <a:endParaRPr sz="2400"/>
          </a:p>
          <a:p>
            <a:pPr indent="-50800" lvl="0" marL="228600" rtl="0" algn="l">
              <a:lnSpc>
                <a:spcPct val="90000"/>
              </a:lnSpc>
              <a:spcBef>
                <a:spcPts val="1000"/>
              </a:spcBef>
              <a:spcAft>
                <a:spcPts val="0"/>
              </a:spcAft>
              <a:buSzPts val="1800"/>
              <a:buFont typeface="Noto Sans Symbols"/>
              <a:buNone/>
            </a:pPr>
            <a:r>
              <a:t/>
            </a:r>
            <a:endParaRPr sz="1800"/>
          </a:p>
        </p:txBody>
      </p:sp>
      <p:sp>
        <p:nvSpPr>
          <p:cNvPr id="341" name="Google Shape;341;p32"/>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342" name="Google Shape;342;p32"/>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latin typeface="Courier New"/>
                <a:ea typeface="Courier New"/>
                <a:cs typeface="Courier New"/>
                <a:sym typeface="Courier New"/>
              </a:rPr>
              <a:t>Example</a:t>
            </a:r>
            <a:endParaRPr/>
          </a:p>
        </p:txBody>
      </p:sp>
      <p:sp>
        <p:nvSpPr>
          <p:cNvPr id="349" name="Google Shape;349;p33"/>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b="1" lang="en-US" sz="2400"/>
              <a:t>Create a New Project:</a:t>
            </a:r>
            <a:endParaRPr/>
          </a:p>
          <a:p>
            <a:pPr indent="-127000" lvl="1" marL="685800" rtl="0" algn="l">
              <a:lnSpc>
                <a:spcPct val="90000"/>
              </a:lnSpc>
              <a:spcBef>
                <a:spcPts val="500"/>
              </a:spcBef>
              <a:spcAft>
                <a:spcPts val="0"/>
              </a:spcAft>
              <a:buSzPts val="2000"/>
              <a:buChar char="•"/>
            </a:pPr>
            <a:r>
              <a:rPr lang="en-US" sz="2000"/>
              <a:t>Following are the steps to create a new project:</a:t>
            </a:r>
            <a:endParaRPr/>
          </a:p>
          <a:p>
            <a:pPr indent="-101600" lvl="2" marL="1143000" rtl="0" algn="l">
              <a:lnSpc>
                <a:spcPct val="90000"/>
              </a:lnSpc>
              <a:spcBef>
                <a:spcPts val="500"/>
              </a:spcBef>
              <a:spcAft>
                <a:spcPts val="0"/>
              </a:spcAft>
              <a:buClr>
                <a:schemeClr val="dk1"/>
              </a:buClr>
              <a:buSzPts val="1400"/>
              <a:buFont typeface="Calibri"/>
              <a:buChar char="–"/>
            </a:pPr>
            <a:r>
              <a:rPr lang="en-US" sz="1400"/>
              <a:t>Start </a:t>
            </a:r>
            <a:r>
              <a:rPr b="1" lang="en-US" sz="1400"/>
              <a:t>Visual Studio 2012</a:t>
            </a:r>
            <a:r>
              <a:rPr lang="en-US" sz="1400"/>
              <a:t>.</a:t>
            </a:r>
            <a:endParaRPr/>
          </a:p>
          <a:p>
            <a:pPr indent="-101600" lvl="2" marL="1143000" rtl="0" algn="l">
              <a:lnSpc>
                <a:spcPct val="90000"/>
              </a:lnSpc>
              <a:spcBef>
                <a:spcPts val="500"/>
              </a:spcBef>
              <a:spcAft>
                <a:spcPts val="0"/>
              </a:spcAft>
              <a:buClr>
                <a:schemeClr val="dk1"/>
              </a:buClr>
              <a:buSzPts val="1400"/>
              <a:buFont typeface="Calibri"/>
              <a:buChar char="–"/>
            </a:pPr>
            <a:r>
              <a:rPr lang="en-US" sz="1400"/>
              <a:t>Select </a:t>
            </a:r>
            <a:r>
              <a:rPr b="1" lang="en-US" sz="1400"/>
              <a:t>New 🡪 Project </a:t>
            </a:r>
            <a:r>
              <a:rPr lang="en-US" sz="1400"/>
              <a:t>from the </a:t>
            </a:r>
            <a:r>
              <a:rPr b="1" lang="en-US" sz="1400"/>
              <a:t>File</a:t>
            </a:r>
            <a:r>
              <a:rPr lang="en-US" sz="1400"/>
              <a:t> menu. </a:t>
            </a:r>
            <a:endParaRPr/>
          </a:p>
          <a:p>
            <a:pPr indent="-101600" lvl="2" marL="1143000" rtl="0" algn="l">
              <a:lnSpc>
                <a:spcPct val="90000"/>
              </a:lnSpc>
              <a:spcBef>
                <a:spcPts val="500"/>
              </a:spcBef>
              <a:spcAft>
                <a:spcPts val="0"/>
              </a:spcAft>
              <a:buClr>
                <a:schemeClr val="dk1"/>
              </a:buClr>
              <a:buSzPts val="1400"/>
              <a:buFont typeface="Calibri"/>
              <a:buChar char="–"/>
            </a:pPr>
            <a:r>
              <a:rPr lang="en-US" sz="1400"/>
              <a:t>Expand the </a:t>
            </a:r>
            <a:r>
              <a:rPr b="1" lang="en-US" sz="1400"/>
              <a:t>Templates 🡪 Visual C# </a:t>
            </a:r>
            <a:r>
              <a:rPr lang="en-US" sz="1400"/>
              <a:t>nodes in the left pane and select Console Application in the right pane of the New Project dialog box. </a:t>
            </a:r>
            <a:endParaRPr/>
          </a:p>
          <a:p>
            <a:pPr indent="-101600" lvl="2" marL="1143000" rtl="0" algn="l">
              <a:lnSpc>
                <a:spcPct val="90000"/>
              </a:lnSpc>
              <a:spcBef>
                <a:spcPts val="500"/>
              </a:spcBef>
              <a:spcAft>
                <a:spcPts val="0"/>
              </a:spcAft>
              <a:buClr>
                <a:schemeClr val="dk1"/>
              </a:buClr>
              <a:buSzPts val="1400"/>
              <a:buFont typeface="Calibri"/>
              <a:buChar char="–"/>
            </a:pPr>
            <a:r>
              <a:rPr lang="en-US" sz="1400"/>
              <a:t>Specify the name and location for the project and click </a:t>
            </a:r>
            <a:r>
              <a:rPr b="1" lang="en-US" sz="1400"/>
              <a:t>OK</a:t>
            </a:r>
            <a:r>
              <a:rPr lang="en-US" sz="1400"/>
              <a:t>. Visual Studio 2012 opens the Code Editor with the skeleton code of a class, as shown in the following code:</a:t>
            </a:r>
            <a:endParaRPr/>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2700" lvl="2" marL="1143000" rtl="0" algn="l">
              <a:lnSpc>
                <a:spcPct val="90000"/>
              </a:lnSpc>
              <a:spcBef>
                <a:spcPts val="500"/>
              </a:spcBef>
              <a:spcAft>
                <a:spcPts val="0"/>
              </a:spcAft>
              <a:buClr>
                <a:schemeClr val="dk1"/>
              </a:buClr>
              <a:buSzPts val="1400"/>
              <a:buFont typeface="Calibri"/>
              <a:buNone/>
            </a:pPr>
            <a:r>
              <a:t/>
            </a:r>
            <a:endParaRPr sz="1400"/>
          </a:p>
          <a:p>
            <a:pPr indent="-101600" lvl="2" marL="1143000" rtl="0" algn="l">
              <a:lnSpc>
                <a:spcPct val="90000"/>
              </a:lnSpc>
              <a:spcBef>
                <a:spcPts val="500"/>
              </a:spcBef>
              <a:spcAft>
                <a:spcPts val="0"/>
              </a:spcAft>
              <a:buClr>
                <a:schemeClr val="dk1"/>
              </a:buClr>
              <a:buSzPts val="1400"/>
              <a:buFont typeface="Calibri"/>
              <a:buChar char="–"/>
            </a:pPr>
            <a:r>
              <a:rPr lang="en-US" sz="1400"/>
              <a:t>Add the following code after the opening curly brace of the </a:t>
            </a:r>
            <a:r>
              <a:rPr lang="en-US" sz="1400">
                <a:latin typeface="Courier New"/>
                <a:ea typeface="Courier New"/>
                <a:cs typeface="Courier New"/>
                <a:sym typeface="Courier New"/>
              </a:rPr>
              <a:t>Main(string[] args) </a:t>
            </a:r>
            <a:r>
              <a:rPr lang="en-US" sz="1400"/>
              <a:t>method definition:</a:t>
            </a:r>
            <a:endParaRPr sz="1400"/>
          </a:p>
          <a:p>
            <a:pPr indent="-114300" lvl="4" marL="2057400" rtl="0" algn="l">
              <a:lnSpc>
                <a:spcPct val="90000"/>
              </a:lnSpc>
              <a:spcBef>
                <a:spcPts val="500"/>
              </a:spcBef>
              <a:spcAft>
                <a:spcPts val="0"/>
              </a:spcAft>
              <a:buSzPts val="1000"/>
              <a:buFont typeface="Arial"/>
              <a:buNone/>
            </a:pPr>
            <a:r>
              <a:rPr lang="en-US" sz="1000">
                <a:latin typeface="Courier New"/>
                <a:ea typeface="Courier New"/>
                <a:cs typeface="Courier New"/>
                <a:sym typeface="Courier New"/>
              </a:rPr>
              <a:t>Console.WriteLine("This is a sample C# program");</a:t>
            </a:r>
            <a:endParaRPr sz="1000">
              <a:latin typeface="Courier New"/>
              <a:ea typeface="Courier New"/>
              <a:cs typeface="Courier New"/>
              <a:sym typeface="Courier New"/>
            </a:endParaRPr>
          </a:p>
          <a:p>
            <a:pPr indent="-12700" lvl="2" marL="1143000" rtl="0" algn="l">
              <a:lnSpc>
                <a:spcPct val="90000"/>
              </a:lnSpc>
              <a:spcBef>
                <a:spcPts val="500"/>
              </a:spcBef>
              <a:spcAft>
                <a:spcPts val="0"/>
              </a:spcAft>
              <a:buSzPts val="1400"/>
              <a:buNone/>
            </a:pPr>
            <a:r>
              <a:t/>
            </a:r>
            <a:endParaRPr sz="1400"/>
          </a:p>
          <a:p>
            <a:pPr indent="-12700" lvl="2" marL="1143000" rtl="0" algn="l">
              <a:lnSpc>
                <a:spcPct val="90000"/>
              </a:lnSpc>
              <a:spcBef>
                <a:spcPts val="500"/>
              </a:spcBef>
              <a:spcAft>
                <a:spcPts val="0"/>
              </a:spcAft>
              <a:buSzPts val="1400"/>
              <a:buNone/>
            </a:pPr>
            <a:r>
              <a:t/>
            </a:r>
            <a:endParaRPr sz="1400"/>
          </a:p>
          <a:p>
            <a:pPr indent="-12700" lvl="2" marL="1143000" rtl="0" algn="l">
              <a:lnSpc>
                <a:spcPct val="90000"/>
              </a:lnSpc>
              <a:spcBef>
                <a:spcPts val="500"/>
              </a:spcBef>
              <a:spcAft>
                <a:spcPts val="0"/>
              </a:spcAft>
              <a:buSzPts val="1400"/>
              <a:buNone/>
            </a:pPr>
            <a:r>
              <a:t/>
            </a:r>
            <a:endParaRPr sz="1400"/>
          </a:p>
        </p:txBody>
      </p:sp>
      <p:sp>
        <p:nvSpPr>
          <p:cNvPr id="350" name="Google Shape;350;p33"/>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351" name="Google Shape;351;p33"/>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352" name="Google Shape;352;p33"/>
          <p:cNvSpPr/>
          <p:nvPr/>
        </p:nvSpPr>
        <p:spPr>
          <a:xfrm>
            <a:off x="3656012" y="2780575"/>
            <a:ext cx="7392988" cy="2590800"/>
          </a:xfrm>
          <a:prstGeom prst="rect">
            <a:avLst/>
          </a:prstGeom>
          <a:solidFill>
            <a:srgbClr val="FFEDA3">
              <a:alpha val="39607"/>
            </a:srgb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using System;</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using System.Collections.Generic;</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using System.Linq;</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using System.Text;</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using System.Threading.Tasks;</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namespace SampleProgram</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  class Program</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  {</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      static void Main(string[] args)</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        {</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        }</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    }</a:t>
            </a:r>
            <a:endParaRPr/>
          </a:p>
          <a:p>
            <a:pPr indent="0" lvl="0" marL="0" marR="0" rtl="0" algn="l">
              <a:lnSpc>
                <a:spcPct val="70000"/>
              </a:lnSpc>
              <a:spcBef>
                <a:spcPts val="500"/>
              </a:spcBef>
              <a:spcAft>
                <a:spcPts val="0"/>
              </a:spcAft>
              <a:buClr>
                <a:schemeClr val="dk1"/>
              </a:buClr>
              <a:buSzPts val="1000"/>
              <a:buFont typeface="Noto Sans Symbols"/>
              <a:buNone/>
            </a:pPr>
            <a:r>
              <a:rPr b="0" i="0" lang="en-US" sz="1000" u="none" cap="none" strike="noStrike">
                <a:solidFill>
                  <a:schemeClr val="dk1"/>
                </a:solidFill>
                <a:latin typeface="Courier New"/>
                <a:ea typeface="Courier New"/>
                <a:cs typeface="Courier New"/>
                <a:sym typeface="Courier New"/>
              </a:rPr>
              <a:t>}</a:t>
            </a:r>
            <a:endParaRPr/>
          </a:p>
          <a:p>
            <a:pPr indent="0" lvl="0" marL="0" marR="0" rtl="0" algn="l">
              <a:lnSpc>
                <a:spcPct val="70000"/>
              </a:lnSpc>
              <a:spcBef>
                <a:spcPts val="500"/>
              </a:spcBef>
              <a:spcAft>
                <a:spcPts val="0"/>
              </a:spcAft>
              <a:buClr>
                <a:schemeClr val="dk1"/>
              </a:buClr>
              <a:buSzPts val="1000"/>
              <a:buFont typeface="Noto Sans Symbols"/>
              <a:buNone/>
            </a:pPr>
            <a:r>
              <a:t/>
            </a:r>
            <a:endParaRPr b="0" i="0" sz="1000" u="none" cap="none" strike="noStrike">
              <a:solidFill>
                <a:schemeClr val="dk1"/>
              </a:solidFill>
              <a:latin typeface="Courier New"/>
              <a:ea typeface="Courier New"/>
              <a:cs typeface="Courier New"/>
              <a:sym typeface="Courier New"/>
            </a:endParaRPr>
          </a:p>
        </p:txBody>
      </p:sp>
      <p:sp>
        <p:nvSpPr>
          <p:cNvPr id="353" name="Google Shape;353;p33"/>
          <p:cNvSpPr txBox="1"/>
          <p:nvPr/>
        </p:nvSpPr>
        <p:spPr>
          <a:xfrm>
            <a:off x="1714500" y="3724276"/>
            <a:ext cx="1265238" cy="396875"/>
          </a:xfrm>
          <a:prstGeom prst="rect">
            <a:avLst/>
          </a:prstGeom>
          <a:solidFill>
            <a:srgbClr val="0066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Noto Sans Symbols"/>
              <a:buNone/>
            </a:pPr>
            <a:r>
              <a:rPr b="0" i="0" lang="en-US" sz="2000" u="none" cap="none" strike="noStrike">
                <a:solidFill>
                  <a:schemeClr val="lt1"/>
                </a:solidFill>
                <a:latin typeface="Tahoma"/>
                <a:ea typeface="Tahoma"/>
                <a:cs typeface="Tahoma"/>
                <a:sym typeface="Tahoma"/>
              </a:rPr>
              <a:t>Snippet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Build and Execute </a:t>
            </a:r>
            <a:endParaRPr/>
          </a:p>
        </p:txBody>
      </p:sp>
      <p:sp>
        <p:nvSpPr>
          <p:cNvPr id="360" name="Google Shape;360;p3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The IDE also provides the necessary support to compile and execute C# programs.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Following are the steps to compile and execute C# programs:</a:t>
            </a:r>
            <a:endParaRPr/>
          </a:p>
          <a:p>
            <a:pPr indent="-127000" lvl="1" marL="685800" rtl="0" algn="l">
              <a:lnSpc>
                <a:spcPct val="90000"/>
              </a:lnSpc>
              <a:spcBef>
                <a:spcPts val="500"/>
              </a:spcBef>
              <a:spcAft>
                <a:spcPts val="0"/>
              </a:spcAft>
              <a:buSzPts val="2000"/>
              <a:buChar char="•"/>
            </a:pPr>
            <a:r>
              <a:rPr b="1" lang="en-US" sz="2000"/>
              <a:t>Compiling the C# Program</a:t>
            </a:r>
            <a:endParaRPr/>
          </a:p>
          <a:p>
            <a:pPr indent="-101600" lvl="2" marL="1143000" rtl="0" algn="l">
              <a:lnSpc>
                <a:spcPct val="90000"/>
              </a:lnSpc>
              <a:spcBef>
                <a:spcPts val="500"/>
              </a:spcBef>
              <a:spcAft>
                <a:spcPts val="0"/>
              </a:spcAft>
              <a:buClr>
                <a:schemeClr val="dk1"/>
              </a:buClr>
              <a:buSzPts val="1600"/>
              <a:buFont typeface="Calibri"/>
              <a:buChar char="–"/>
            </a:pPr>
            <a:r>
              <a:rPr lang="en-US" sz="1600"/>
              <a:t>Select </a:t>
            </a:r>
            <a:r>
              <a:rPr b="1" lang="en-US" sz="1600"/>
              <a:t>Build &lt;application name&gt; </a:t>
            </a:r>
            <a:r>
              <a:rPr lang="en-US" sz="1600"/>
              <a:t>from the </a:t>
            </a:r>
            <a:r>
              <a:rPr b="1" lang="en-US" sz="1600"/>
              <a:t>Build</a:t>
            </a:r>
            <a:r>
              <a:rPr lang="en-US" sz="1600"/>
              <a:t> menu. This action will create an executable file </a:t>
            </a:r>
            <a:r>
              <a:rPr lang="en-US" sz="1600">
                <a:latin typeface="Courier New"/>
                <a:ea typeface="Courier New"/>
                <a:cs typeface="Courier New"/>
                <a:sym typeface="Courier New"/>
              </a:rPr>
              <a:t>(.exe)</a:t>
            </a:r>
            <a:r>
              <a:rPr lang="en-US" sz="1600"/>
              <a:t>. </a:t>
            </a:r>
            <a:endParaRPr/>
          </a:p>
          <a:p>
            <a:pPr indent="-127000" lvl="1" marL="685800" rtl="0" algn="l">
              <a:lnSpc>
                <a:spcPct val="90000"/>
              </a:lnSpc>
              <a:spcBef>
                <a:spcPts val="500"/>
              </a:spcBef>
              <a:spcAft>
                <a:spcPts val="0"/>
              </a:spcAft>
              <a:buSzPts val="2000"/>
              <a:buChar char="•"/>
            </a:pPr>
            <a:r>
              <a:rPr b="1" lang="en-US" sz="2000"/>
              <a:t>Executing the Program:</a:t>
            </a:r>
            <a:endParaRPr/>
          </a:p>
          <a:p>
            <a:pPr indent="-101600" lvl="2" marL="1143000" rtl="0" algn="l">
              <a:lnSpc>
                <a:spcPct val="90000"/>
              </a:lnSpc>
              <a:spcBef>
                <a:spcPts val="500"/>
              </a:spcBef>
              <a:spcAft>
                <a:spcPts val="0"/>
              </a:spcAft>
              <a:buClr>
                <a:schemeClr val="dk1"/>
              </a:buClr>
              <a:buSzPts val="1600"/>
              <a:buFont typeface="Calibri"/>
              <a:buChar char="–"/>
            </a:pPr>
            <a:r>
              <a:rPr lang="en-US" sz="1600"/>
              <a:t>Select </a:t>
            </a:r>
            <a:r>
              <a:rPr b="1" lang="en-US" sz="1600"/>
              <a:t>Start Without Debugging </a:t>
            </a:r>
            <a:r>
              <a:rPr lang="en-US" sz="1600"/>
              <a:t>from the </a:t>
            </a:r>
            <a:r>
              <a:rPr b="1" lang="en-US" sz="1600"/>
              <a:t>Debug</a:t>
            </a:r>
            <a:r>
              <a:rPr lang="en-US" sz="1600"/>
              <a:t> menu.</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0" lvl="0" marL="228600" marR="0" rtl="0" algn="l">
              <a:lnSpc>
                <a:spcPct val="90000"/>
              </a:lnSpc>
              <a:spcBef>
                <a:spcPts val="1000"/>
              </a:spcBef>
              <a:spcAft>
                <a:spcPts val="0"/>
              </a:spcAft>
              <a:buClr>
                <a:schemeClr val="dk1"/>
              </a:buClr>
              <a:buSzPts val="1800"/>
              <a:buFont typeface="Noto Sans Symbols"/>
              <a:buNone/>
            </a:pPr>
            <a:r>
              <a:t/>
            </a:r>
            <a:endParaRPr sz="1800"/>
          </a:p>
          <a:p>
            <a:pPr indent="-50800" lvl="0" marL="228600" rtl="0" algn="l">
              <a:lnSpc>
                <a:spcPct val="90000"/>
              </a:lnSpc>
              <a:spcBef>
                <a:spcPts val="1000"/>
              </a:spcBef>
              <a:spcAft>
                <a:spcPts val="0"/>
              </a:spcAft>
              <a:buSzPts val="1800"/>
              <a:buFont typeface="Noto Sans Symbols"/>
              <a:buNone/>
            </a:pPr>
            <a:r>
              <a:t/>
            </a:r>
            <a:endParaRPr sz="1800"/>
          </a:p>
        </p:txBody>
      </p:sp>
      <p:sp>
        <p:nvSpPr>
          <p:cNvPr id="361" name="Google Shape;361;p3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362" name="Google Shape;362;p34"/>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descr="Figure0003.tif" id="363" name="Google Shape;363;p34"/>
          <p:cNvPicPr preferRelativeResize="0"/>
          <p:nvPr/>
        </p:nvPicPr>
        <p:blipFill rotWithShape="1">
          <a:blip r:embed="rId3">
            <a:alphaModFix/>
          </a:blip>
          <a:srcRect b="0" l="0" r="0" t="0"/>
          <a:stretch/>
        </p:blipFill>
        <p:spPr>
          <a:xfrm>
            <a:off x="2995614" y="3733800"/>
            <a:ext cx="5767387" cy="190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Summary</a:t>
            </a:r>
            <a:endParaRPr/>
          </a:p>
        </p:txBody>
      </p:sp>
      <p:sp>
        <p:nvSpPr>
          <p:cNvPr id="370" name="Google Shape;370;p3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000"/>
              <a:buFont typeface="Noto Sans Symbols"/>
              <a:buChar char="⮚"/>
            </a:pPr>
            <a:r>
              <a:rPr lang="en-US" sz="2000"/>
              <a:t>The .NET Framework is an infrastructure that enables building, deploying, and running different types of applications and services using .NET technologies. </a:t>
            </a:r>
            <a:endParaRPr/>
          </a:p>
          <a:p>
            <a:pPr indent="-127000" lvl="0" marL="228600" marR="0" rtl="0" algn="l">
              <a:lnSpc>
                <a:spcPct val="90000"/>
              </a:lnSpc>
              <a:spcBef>
                <a:spcPts val="1000"/>
              </a:spcBef>
              <a:spcAft>
                <a:spcPts val="0"/>
              </a:spcAft>
              <a:buClr>
                <a:schemeClr val="dk1"/>
              </a:buClr>
              <a:buSzPts val="2000"/>
              <a:buFont typeface="Noto Sans Symbols"/>
              <a:buChar char="⮚"/>
            </a:pPr>
            <a:r>
              <a:rPr lang="en-US" sz="2000"/>
              <a:t>The two core components of the .NET Framework which are integral to any application or service development are the CLR and the .NET Framework class library.</a:t>
            </a:r>
            <a:endParaRPr/>
          </a:p>
          <a:p>
            <a:pPr indent="-127000" lvl="0" marL="228600" marR="0" rtl="0" algn="l">
              <a:lnSpc>
                <a:spcPct val="90000"/>
              </a:lnSpc>
              <a:spcBef>
                <a:spcPts val="1000"/>
              </a:spcBef>
              <a:spcAft>
                <a:spcPts val="0"/>
              </a:spcAft>
              <a:buClr>
                <a:schemeClr val="dk1"/>
              </a:buClr>
              <a:buSzPts val="2000"/>
              <a:buFont typeface="Noto Sans Symbols"/>
              <a:buChar char="⮚"/>
            </a:pPr>
            <a:r>
              <a:rPr lang="en-US" sz="2000"/>
              <a:t>The CLR is a virtual machine component of .NET that is used to convert the CIL code to the machine language code.</a:t>
            </a:r>
            <a:endParaRPr/>
          </a:p>
          <a:p>
            <a:pPr indent="-127000" lvl="0" marL="228600" marR="0" rtl="0" algn="l">
              <a:lnSpc>
                <a:spcPct val="90000"/>
              </a:lnSpc>
              <a:spcBef>
                <a:spcPts val="1000"/>
              </a:spcBef>
              <a:spcAft>
                <a:spcPts val="0"/>
              </a:spcAft>
              <a:buClr>
                <a:schemeClr val="dk1"/>
              </a:buClr>
              <a:buSzPts val="2000"/>
              <a:buFont typeface="Noto Sans Symbols"/>
              <a:buChar char="⮚"/>
            </a:pPr>
            <a:r>
              <a:rPr lang="en-US" sz="2000"/>
              <a:t>C# is an object-oriented language derived from C and C++. </a:t>
            </a:r>
            <a:endParaRPr/>
          </a:p>
          <a:p>
            <a:pPr indent="-127000" lvl="0" marL="228600" marR="0" rtl="0" algn="l">
              <a:lnSpc>
                <a:spcPct val="90000"/>
              </a:lnSpc>
              <a:spcBef>
                <a:spcPts val="1000"/>
              </a:spcBef>
              <a:spcAft>
                <a:spcPts val="0"/>
              </a:spcAft>
              <a:buClr>
                <a:schemeClr val="dk1"/>
              </a:buClr>
              <a:buSzPts val="2000"/>
              <a:buFont typeface="Noto Sans Symbols"/>
              <a:buChar char="⮚"/>
            </a:pPr>
            <a:r>
              <a:rPr lang="en-US" sz="2000"/>
              <a:t>The C# language provides the feature of allocating and releasing memory using automatic memory management. </a:t>
            </a:r>
            <a:endParaRPr/>
          </a:p>
          <a:p>
            <a:pPr indent="-127000" lvl="0" marL="228600" marR="0" rtl="0" algn="l">
              <a:lnSpc>
                <a:spcPct val="90000"/>
              </a:lnSpc>
              <a:spcBef>
                <a:spcPts val="1000"/>
              </a:spcBef>
              <a:spcAft>
                <a:spcPts val="0"/>
              </a:spcAft>
              <a:buClr>
                <a:schemeClr val="dk1"/>
              </a:buClr>
              <a:buSzPts val="2000"/>
              <a:buFont typeface="Noto Sans Symbols"/>
              <a:buChar char="⮚"/>
            </a:pPr>
            <a:r>
              <a:rPr lang="en-US" sz="2000"/>
              <a:t>Visual Studio 2012 provides the environment to create, deploy, and run applications developed using the .NET framework. </a:t>
            </a:r>
            <a:endParaRPr/>
          </a:p>
          <a:p>
            <a:pPr indent="-127000" lvl="0" marL="228600" marR="0" rtl="0" algn="l">
              <a:lnSpc>
                <a:spcPct val="90000"/>
              </a:lnSpc>
              <a:spcBef>
                <a:spcPts val="1000"/>
              </a:spcBef>
              <a:spcAft>
                <a:spcPts val="0"/>
              </a:spcAft>
              <a:buClr>
                <a:schemeClr val="dk1"/>
              </a:buClr>
              <a:buSzPts val="2000"/>
              <a:buFont typeface="Noto Sans Symbols"/>
              <a:buChar char="⮚"/>
            </a:pPr>
            <a:r>
              <a:rPr lang="en-US" sz="2000"/>
              <a:t>Some of the languages supported by Visual Studio 2012 include Visual Basic .NET, Visual C++, Visual C#, Visual J#, and Visual F#.</a:t>
            </a:r>
            <a:endParaRPr/>
          </a:p>
          <a:p>
            <a:pPr indent="0" lvl="0" marL="228600" marR="0" rtl="0" algn="l">
              <a:lnSpc>
                <a:spcPct val="90000"/>
              </a:lnSpc>
              <a:spcBef>
                <a:spcPts val="1000"/>
              </a:spcBef>
              <a:spcAft>
                <a:spcPts val="0"/>
              </a:spcAft>
              <a:buClr>
                <a:schemeClr val="dk1"/>
              </a:buClr>
              <a:buSzPts val="2000"/>
              <a:buFont typeface="Noto Sans Symbols"/>
              <a:buNone/>
            </a:pPr>
            <a:r>
              <a:t/>
            </a:r>
            <a:endParaRPr sz="2000"/>
          </a:p>
          <a:p>
            <a:pPr indent="0" lvl="0" marL="228600" marR="0" rtl="0" algn="l">
              <a:lnSpc>
                <a:spcPct val="90000"/>
              </a:lnSpc>
              <a:spcBef>
                <a:spcPts val="1000"/>
              </a:spcBef>
              <a:spcAft>
                <a:spcPts val="0"/>
              </a:spcAft>
              <a:buClr>
                <a:schemeClr val="dk1"/>
              </a:buClr>
              <a:buSzPts val="2400"/>
              <a:buFont typeface="Noto Sans Symbols"/>
              <a:buNone/>
            </a:pPr>
            <a:r>
              <a:t/>
            </a:r>
            <a:endParaRPr sz="2400"/>
          </a:p>
        </p:txBody>
      </p:sp>
      <p:sp>
        <p:nvSpPr>
          <p:cNvPr id="371" name="Google Shape;371;p3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372" name="Google Shape;372;p35"/>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36"/>
          <p:cNvSpPr/>
          <p:nvPr/>
        </p:nvSpPr>
        <p:spPr>
          <a:xfrm>
            <a:off x="2743200" y="1752600"/>
            <a:ext cx="697546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3838"/>
              </a:buClr>
              <a:buSzPts val="1000"/>
              <a:buFont typeface="Arial"/>
              <a:buNone/>
            </a:pPr>
            <a:r>
              <a:rPr b="1" i="0" lang="en-US" sz="4000" u="none" cap="none" strike="noStrike">
                <a:solidFill>
                  <a:srgbClr val="3A3838"/>
                </a:solidFill>
                <a:latin typeface="Arial"/>
                <a:ea typeface="Arial"/>
                <a:cs typeface="Arial"/>
                <a:sym typeface="Arial"/>
              </a:rPr>
              <a:t>THANKS FOR WATCHING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4"/>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Evolution of The .NET Framework 1-2</a:t>
            </a:r>
            <a:endParaRPr/>
          </a:p>
        </p:txBody>
      </p:sp>
      <p:sp>
        <p:nvSpPr>
          <p:cNvPr id="48" name="Google Shape;48;p4"/>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Microsoft has released different versions of the .NET Framework to include additional capabilities and functionalities with every newer version. </a:t>
            </a:r>
            <a:endParaRPr/>
          </a:p>
          <a:p>
            <a:pPr indent="-152400" lvl="0" marL="228600" marR="0" rtl="0" algn="l">
              <a:lnSpc>
                <a:spcPct val="90000"/>
              </a:lnSpc>
              <a:spcBef>
                <a:spcPts val="1000"/>
              </a:spcBef>
              <a:spcAft>
                <a:spcPts val="0"/>
              </a:spcAft>
              <a:buClr>
                <a:schemeClr val="dk1"/>
              </a:buClr>
              <a:buSzPts val="2400"/>
              <a:buFont typeface="Noto Sans Symbols"/>
              <a:buChar char="⮚"/>
            </a:pPr>
            <a:r>
              <a:rPr lang="en-US" sz="2400"/>
              <a:t>Following are the versions of the .NET Framework:</a:t>
            </a:r>
            <a:endParaRPr/>
          </a:p>
        </p:txBody>
      </p:sp>
      <p:sp>
        <p:nvSpPr>
          <p:cNvPr id="49" name="Google Shape;49;p4"/>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50" name="Google Shape;50;p4"/>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51" name="Google Shape;51;p4"/>
          <p:cNvSpPr/>
          <p:nvPr/>
        </p:nvSpPr>
        <p:spPr>
          <a:xfrm>
            <a:off x="2559312" y="2181861"/>
            <a:ext cx="1592473" cy="238871"/>
          </a:xfrm>
          <a:prstGeom prst="roundRect">
            <a:avLst>
              <a:gd fmla="val 16667" name="adj"/>
            </a:avLst>
          </a:prstGeom>
          <a:solidFill>
            <a:schemeClr val="accent2"/>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.NET Framework 1.0</a:t>
            </a:r>
            <a:endParaRPr b="0" i="0" sz="1400" u="none" cap="none" strike="noStrike">
              <a:solidFill>
                <a:schemeClr val="lt1"/>
              </a:solidFill>
              <a:latin typeface="Arial"/>
              <a:ea typeface="Arial"/>
              <a:cs typeface="Arial"/>
              <a:sym typeface="Arial"/>
            </a:endParaRPr>
          </a:p>
        </p:txBody>
      </p:sp>
      <p:sp>
        <p:nvSpPr>
          <p:cNvPr id="52" name="Google Shape;52;p4"/>
          <p:cNvSpPr/>
          <p:nvPr/>
        </p:nvSpPr>
        <p:spPr>
          <a:xfrm>
            <a:off x="4658675" y="2456562"/>
            <a:ext cx="1592473" cy="238871"/>
          </a:xfrm>
          <a:prstGeom prst="rect">
            <a:avLst/>
          </a:prstGeom>
          <a:solidFill>
            <a:schemeClr val="lt1">
              <a:alpha val="89803"/>
            </a:schemeClr>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4"/>
          <p:cNvSpPr/>
          <p:nvPr/>
        </p:nvSpPr>
        <p:spPr>
          <a:xfrm>
            <a:off x="2559312" y="2731263"/>
            <a:ext cx="1592473" cy="238871"/>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.NET Framework 1.1</a:t>
            </a:r>
            <a:endParaRPr b="0" i="0" sz="1400" u="none" cap="none" strike="noStrike">
              <a:solidFill>
                <a:schemeClr val="lt1"/>
              </a:solidFill>
              <a:latin typeface="Arial"/>
              <a:ea typeface="Arial"/>
              <a:cs typeface="Arial"/>
              <a:sym typeface="Arial"/>
            </a:endParaRPr>
          </a:p>
        </p:txBody>
      </p:sp>
      <p:sp>
        <p:nvSpPr>
          <p:cNvPr id="54" name="Google Shape;54;p4"/>
          <p:cNvSpPr/>
          <p:nvPr/>
        </p:nvSpPr>
        <p:spPr>
          <a:xfrm>
            <a:off x="4658675" y="3005964"/>
            <a:ext cx="1592473" cy="238871"/>
          </a:xfrm>
          <a:prstGeom prst="rect">
            <a:avLst/>
          </a:prstGeom>
          <a:solidFill>
            <a:schemeClr val="lt1">
              <a:alpha val="89803"/>
            </a:schemeClr>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4"/>
          <p:cNvSpPr/>
          <p:nvPr/>
        </p:nvSpPr>
        <p:spPr>
          <a:xfrm>
            <a:off x="2559312" y="3280665"/>
            <a:ext cx="1592473" cy="238871"/>
          </a:xfrm>
          <a:prstGeom prst="roundRect">
            <a:avLst>
              <a:gd fmla="val 16667" name="adj"/>
            </a:avLst>
          </a:prstGeom>
          <a:solidFill>
            <a:schemeClr val="accent4"/>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.NET Framework 2.0</a:t>
            </a:r>
            <a:endParaRPr b="0" i="0" sz="1400" u="none" cap="none" strike="noStrike">
              <a:solidFill>
                <a:schemeClr val="lt1"/>
              </a:solidFill>
              <a:latin typeface="Arial"/>
              <a:ea typeface="Arial"/>
              <a:cs typeface="Arial"/>
              <a:sym typeface="Arial"/>
            </a:endParaRPr>
          </a:p>
        </p:txBody>
      </p:sp>
      <p:sp>
        <p:nvSpPr>
          <p:cNvPr id="56" name="Google Shape;56;p4"/>
          <p:cNvSpPr/>
          <p:nvPr/>
        </p:nvSpPr>
        <p:spPr>
          <a:xfrm>
            <a:off x="4658675" y="3555366"/>
            <a:ext cx="1592473" cy="238871"/>
          </a:xfrm>
          <a:prstGeom prst="rect">
            <a:avLst/>
          </a:prstGeom>
          <a:solidFill>
            <a:schemeClr val="lt1">
              <a:alpha val="89803"/>
            </a:schemeClr>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4"/>
          <p:cNvSpPr/>
          <p:nvPr/>
        </p:nvSpPr>
        <p:spPr>
          <a:xfrm>
            <a:off x="2559312" y="3830067"/>
            <a:ext cx="1592473" cy="238871"/>
          </a:xfrm>
          <a:prstGeom prst="roundRect">
            <a:avLst>
              <a:gd fmla="val 16667" name="adj"/>
            </a:avLst>
          </a:prstGeom>
          <a:solidFill>
            <a:schemeClr val="accent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.NET Framework 3.0</a:t>
            </a:r>
            <a:endParaRPr b="0" i="0" sz="1400" u="none" cap="none" strike="noStrike">
              <a:solidFill>
                <a:schemeClr val="lt1"/>
              </a:solidFill>
              <a:latin typeface="Arial"/>
              <a:ea typeface="Arial"/>
              <a:cs typeface="Arial"/>
              <a:sym typeface="Arial"/>
            </a:endParaRPr>
          </a:p>
        </p:txBody>
      </p:sp>
      <p:sp>
        <p:nvSpPr>
          <p:cNvPr id="58" name="Google Shape;58;p4"/>
          <p:cNvSpPr/>
          <p:nvPr/>
        </p:nvSpPr>
        <p:spPr>
          <a:xfrm>
            <a:off x="4658675" y="4104768"/>
            <a:ext cx="1592473" cy="238871"/>
          </a:xfrm>
          <a:prstGeom prst="rect">
            <a:avLst/>
          </a:prstGeom>
          <a:solidFill>
            <a:schemeClr val="lt1">
              <a:alpha val="89803"/>
            </a:schemeClr>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4"/>
          <p:cNvSpPr/>
          <p:nvPr/>
        </p:nvSpPr>
        <p:spPr>
          <a:xfrm>
            <a:off x="2559312" y="4379469"/>
            <a:ext cx="1592473" cy="238871"/>
          </a:xfrm>
          <a:prstGeom prst="roundRect">
            <a:avLst>
              <a:gd fmla="val 16667" name="adj"/>
            </a:avLst>
          </a:prstGeom>
          <a:solidFill>
            <a:schemeClr val="accent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.NET Framework 3.5</a:t>
            </a:r>
            <a:endParaRPr b="0" i="0" sz="1400" u="none" cap="none" strike="noStrike">
              <a:solidFill>
                <a:schemeClr val="lt1"/>
              </a:solidFill>
              <a:latin typeface="Arial"/>
              <a:ea typeface="Arial"/>
              <a:cs typeface="Arial"/>
              <a:sym typeface="Arial"/>
            </a:endParaRPr>
          </a:p>
        </p:txBody>
      </p:sp>
      <p:sp>
        <p:nvSpPr>
          <p:cNvPr id="60" name="Google Shape;60;p4"/>
          <p:cNvSpPr/>
          <p:nvPr/>
        </p:nvSpPr>
        <p:spPr>
          <a:xfrm>
            <a:off x="4658675" y="4654170"/>
            <a:ext cx="1592473" cy="238871"/>
          </a:xfrm>
          <a:prstGeom prst="rect">
            <a:avLst/>
          </a:prstGeom>
          <a:solidFill>
            <a:schemeClr val="lt1">
              <a:alpha val="89803"/>
            </a:schemeClr>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4"/>
          <p:cNvSpPr/>
          <p:nvPr/>
        </p:nvSpPr>
        <p:spPr>
          <a:xfrm>
            <a:off x="2559312" y="4928871"/>
            <a:ext cx="1592473" cy="238871"/>
          </a:xfrm>
          <a:prstGeom prst="roundRect">
            <a:avLst>
              <a:gd fmla="val 16667" name="adj"/>
            </a:avLst>
          </a:prstGeom>
          <a:solidFill>
            <a:schemeClr val="accent2"/>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.NET Framework 4.0</a:t>
            </a:r>
            <a:endParaRPr b="0" i="0" sz="1400" u="none" cap="none" strike="noStrike">
              <a:solidFill>
                <a:schemeClr val="lt1"/>
              </a:solidFill>
              <a:latin typeface="Arial"/>
              <a:ea typeface="Arial"/>
              <a:cs typeface="Arial"/>
              <a:sym typeface="Arial"/>
            </a:endParaRPr>
          </a:p>
        </p:txBody>
      </p:sp>
      <p:sp>
        <p:nvSpPr>
          <p:cNvPr id="62" name="Google Shape;62;p4"/>
          <p:cNvSpPr/>
          <p:nvPr/>
        </p:nvSpPr>
        <p:spPr>
          <a:xfrm>
            <a:off x="4658675" y="5203572"/>
            <a:ext cx="1592473" cy="238871"/>
          </a:xfrm>
          <a:prstGeom prst="rect">
            <a:avLst/>
          </a:prstGeom>
          <a:solidFill>
            <a:schemeClr val="lt1">
              <a:alpha val="89803"/>
            </a:schemeClr>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4"/>
          <p:cNvSpPr/>
          <p:nvPr/>
        </p:nvSpPr>
        <p:spPr>
          <a:xfrm>
            <a:off x="2559312" y="5478273"/>
            <a:ext cx="1592473" cy="238871"/>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.NET Framework 4.5</a:t>
            </a:r>
            <a:endParaRPr b="0" i="0" sz="1400" u="none" cap="none" strike="noStrike">
              <a:solidFill>
                <a:schemeClr val="lt1"/>
              </a:solidFill>
              <a:latin typeface="Arial"/>
              <a:ea typeface="Arial"/>
              <a:cs typeface="Arial"/>
              <a:sym typeface="Arial"/>
            </a:endParaRPr>
          </a:p>
        </p:txBody>
      </p:sp>
      <p:sp>
        <p:nvSpPr>
          <p:cNvPr id="64" name="Google Shape;64;p4"/>
          <p:cNvSpPr/>
          <p:nvPr/>
        </p:nvSpPr>
        <p:spPr>
          <a:xfrm>
            <a:off x="4658675" y="5752974"/>
            <a:ext cx="1592473" cy="238871"/>
          </a:xfrm>
          <a:prstGeom prst="rect">
            <a:avLst/>
          </a:prstGeom>
          <a:solidFill>
            <a:schemeClr val="lt1">
              <a:alpha val="89803"/>
            </a:schemeClr>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Evolution of The .NET Framework 2-2</a:t>
            </a:r>
            <a:endParaRPr/>
          </a:p>
        </p:txBody>
      </p:sp>
      <p:sp>
        <p:nvSpPr>
          <p:cNvPr id="71" name="Google Shape;71;p5"/>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The following table shows various versions of.NET Framework and Visual Studio:</a:t>
            </a:r>
            <a:endParaRPr/>
          </a:p>
          <a:p>
            <a:pPr indent="0" lvl="0" marL="228600" marR="0" rtl="0" algn="l">
              <a:lnSpc>
                <a:spcPct val="90000"/>
              </a:lnSpc>
              <a:spcBef>
                <a:spcPts val="1000"/>
              </a:spcBef>
              <a:spcAft>
                <a:spcPts val="0"/>
              </a:spcAft>
              <a:buClr>
                <a:schemeClr val="dk1"/>
              </a:buClr>
              <a:buSzPts val="1800"/>
              <a:buFont typeface="Noto Sans Symbols"/>
              <a:buNone/>
            </a:pPr>
            <a:r>
              <a:t/>
            </a:r>
            <a:endParaRPr sz="1800"/>
          </a:p>
        </p:txBody>
      </p:sp>
      <p:sp>
        <p:nvSpPr>
          <p:cNvPr id="72" name="Google Shape;72;p5"/>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73" name="Google Shape;73;p5"/>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graphicFrame>
        <p:nvGraphicFramePr>
          <p:cNvPr id="74" name="Google Shape;74;p5"/>
          <p:cNvGraphicFramePr/>
          <p:nvPr/>
        </p:nvGraphicFramePr>
        <p:xfrm>
          <a:off x="1295399" y="1524000"/>
          <a:ext cx="3000000" cy="3000000"/>
        </p:xfrm>
        <a:graphic>
          <a:graphicData uri="http://schemas.openxmlformats.org/drawingml/2006/table">
            <a:tbl>
              <a:tblPr>
                <a:noFill/>
                <a:tableStyleId>{78CAA814-C3B3-445E-B0A6-CA773CA0FDB4}</a:tableStyleId>
              </a:tblPr>
              <a:tblGrid>
                <a:gridCol w="937850"/>
                <a:gridCol w="2063250"/>
                <a:gridCol w="3470025"/>
                <a:gridCol w="3282450"/>
              </a:tblGrid>
              <a:tr h="312200">
                <a:tc>
                  <a:txBody>
                    <a:bodyPr/>
                    <a:lstStyle/>
                    <a:p>
                      <a:pPr indent="0" lvl="0" marL="0" marR="0" rtl="0" algn="l">
                        <a:lnSpc>
                          <a:spcPct val="100000"/>
                        </a:lnSpc>
                        <a:spcBef>
                          <a:spcPts val="0"/>
                        </a:spcBef>
                        <a:spcAft>
                          <a:spcPts val="0"/>
                        </a:spcAft>
                        <a:buClr>
                          <a:srgbClr val="000000"/>
                        </a:buClr>
                        <a:buSzPts val="1600"/>
                        <a:buFont typeface="Calibri"/>
                        <a:buNone/>
                      </a:pPr>
                      <a:r>
                        <a:rPr b="1" lang="en-US" sz="1600" u="none" cap="none" strike="noStrike">
                          <a:latin typeface="Calibri"/>
                          <a:ea typeface="Calibri"/>
                          <a:cs typeface="Calibri"/>
                          <a:sym typeface="Calibri"/>
                        </a:rPr>
                        <a:t>Year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alpha val="49803"/>
                      </a:scheme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1" lang="en-US" sz="1600" u="none" cap="none" strike="noStrike">
                          <a:latin typeface="Calibri"/>
                          <a:ea typeface="Calibri"/>
                          <a:cs typeface="Calibri"/>
                          <a:sym typeface="Calibri"/>
                        </a:rPr>
                        <a:t>.NET Framework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alpha val="49803"/>
                      </a:scheme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1" lang="en-US" sz="1600" u="none" cap="none" strike="noStrike">
                          <a:latin typeface="Calibri"/>
                          <a:ea typeface="Calibri"/>
                          <a:cs typeface="Calibri"/>
                          <a:sym typeface="Calibri"/>
                        </a:rPr>
                        <a:t>Distributed with OS</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alpha val="49803"/>
                      </a:scheme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1" lang="en-US" sz="1600" u="none" cap="none" strike="noStrike">
                          <a:latin typeface="Calibri"/>
                          <a:ea typeface="Calibri"/>
                          <a:cs typeface="Calibri"/>
                          <a:sym typeface="Calibri"/>
                        </a:rPr>
                        <a:t>IDE Name</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alpha val="49803"/>
                      </a:schemeClr>
                    </a:solidFill>
                  </a:tcPr>
                </a:tc>
              </a:tr>
              <a:tr h="468225">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2002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1.0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DBDBDB"/>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Visual Studio .NET (2002 )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429200">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2003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1.1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Windows Server 2003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Visual Studio .NET 2003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487725">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2005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2.0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Visual Studio 2005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624375">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2006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3.0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Windows Vista, Windows Server 2008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Visual Studio 2005 with .NET Framework 3.0 support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721825">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2007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3.5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Windows 7, Windows Server 2008 R2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Visual Studio 2008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370675">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2010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4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Visual Studio 2010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r h="624375">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2012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4.5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Windows 8, Windows Server 2012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lang="en-US" sz="1600" u="none" cap="none" strike="noStrike">
                          <a:latin typeface="Calibri"/>
                          <a:ea typeface="Calibri"/>
                          <a:cs typeface="Calibri"/>
                          <a:sym typeface="Calibri"/>
                        </a:rPr>
                        <a:t>Visual Studio 2012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FFFF">
                        <a:alpha val="49803"/>
                      </a:srgbClr>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.NET Framework Components </a:t>
            </a:r>
            <a:endParaRPr/>
          </a:p>
        </p:txBody>
      </p:sp>
      <p:sp>
        <p:nvSpPr>
          <p:cNvPr id="81" name="Google Shape;81;p6"/>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The two core components of the .NET Framework integral to any application or service development are:</a:t>
            </a:r>
            <a:endParaRPr/>
          </a:p>
          <a:p>
            <a:pPr indent="-50800" lvl="0" marL="228600" rtl="0" algn="l">
              <a:lnSpc>
                <a:spcPct val="90000"/>
              </a:lnSpc>
              <a:spcBef>
                <a:spcPts val="1000"/>
              </a:spcBef>
              <a:spcAft>
                <a:spcPts val="0"/>
              </a:spcAft>
              <a:buSzPts val="1600"/>
              <a:buFont typeface="Noto Sans Symbols"/>
              <a:buNone/>
            </a:pPr>
            <a:r>
              <a:t/>
            </a:r>
            <a:endParaRPr sz="1600"/>
          </a:p>
        </p:txBody>
      </p:sp>
      <p:sp>
        <p:nvSpPr>
          <p:cNvPr id="82" name="Google Shape;82;p6"/>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83" name="Google Shape;83;p6"/>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84" name="Google Shape;84;p6"/>
          <p:cNvSpPr/>
          <p:nvPr/>
        </p:nvSpPr>
        <p:spPr>
          <a:xfrm>
            <a:off x="838200" y="1600200"/>
            <a:ext cx="10668000" cy="4722019"/>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Common Language Runtime (CLR)</a:t>
            </a:r>
            <a:endParaRPr b="0" i="0" sz="1400" u="none" cap="none" strike="noStrike">
              <a:solidFill>
                <a:srgbClr val="000000"/>
              </a:solidFill>
              <a:latin typeface="Arial"/>
              <a:ea typeface="Arial"/>
              <a:cs typeface="Arial"/>
              <a:sym typeface="Arial"/>
            </a:endParaRPr>
          </a:p>
          <a:p>
            <a:pPr indent="-114300" lvl="2" marL="228600" marR="0" rtl="0" algn="l">
              <a:lnSpc>
                <a:spcPct val="75000"/>
              </a:lnSpc>
              <a:spcBef>
                <a:spcPts val="14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Is a backbone of .NET Framework</a:t>
            </a:r>
            <a:endParaRPr b="0" i="0" sz="1600" u="none" cap="none" strike="noStrike">
              <a:solidFill>
                <a:srgbClr val="000000"/>
              </a:solidFill>
              <a:latin typeface="Arial"/>
              <a:ea typeface="Arial"/>
              <a:cs typeface="Arial"/>
              <a:sym typeface="Arial"/>
            </a:endParaRPr>
          </a:p>
          <a:p>
            <a:pPr indent="-114300" lvl="2" marL="228600" marR="0" rtl="0" algn="l">
              <a:lnSpc>
                <a:spcPct val="75000"/>
              </a:lnSpc>
              <a:spcBef>
                <a:spcPts val="16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Performs various functions such as:</a:t>
            </a:r>
            <a:endParaRPr/>
          </a:p>
          <a:p>
            <a:pPr indent="-114300" lvl="3" marL="342900" marR="0" rtl="0" algn="l">
              <a:lnSpc>
                <a:spcPct val="75000"/>
              </a:lnSpc>
              <a:spcBef>
                <a:spcPts val="16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Memory management</a:t>
            </a:r>
            <a:endParaRPr/>
          </a:p>
          <a:p>
            <a:pPr indent="-114300" lvl="3" marL="342900" marR="0" rtl="0" algn="l">
              <a:lnSpc>
                <a:spcPct val="75000"/>
              </a:lnSpc>
              <a:spcBef>
                <a:spcPts val="14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Code execution</a:t>
            </a:r>
            <a:endParaRPr/>
          </a:p>
          <a:p>
            <a:pPr indent="-114300" lvl="3" marL="342900" marR="0" rtl="0" algn="l">
              <a:lnSpc>
                <a:spcPct val="75000"/>
              </a:lnSpc>
              <a:spcBef>
                <a:spcPts val="14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Error handling</a:t>
            </a:r>
            <a:endParaRPr/>
          </a:p>
          <a:p>
            <a:pPr indent="-114300" lvl="3" marL="342900" marR="0" rtl="0" algn="l">
              <a:lnSpc>
                <a:spcPct val="75000"/>
              </a:lnSpc>
              <a:spcBef>
                <a:spcPts val="14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Code safety verification</a:t>
            </a:r>
            <a:endParaRPr/>
          </a:p>
          <a:p>
            <a:pPr indent="-114300" lvl="3" marL="342900" marR="0" rtl="0" algn="l">
              <a:lnSpc>
                <a:spcPct val="75000"/>
              </a:lnSpc>
              <a:spcBef>
                <a:spcPts val="14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Garbage collection</a:t>
            </a:r>
            <a:endParaRPr/>
          </a:p>
          <a:p>
            <a:pPr indent="0" lvl="1" marL="114300" marR="0" rtl="0" algn="l">
              <a:lnSpc>
                <a:spcPct val="75000"/>
              </a:lnSpc>
              <a:spcBef>
                <a:spcPts val="14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114300" lvl="1" marL="114300" marR="0" rtl="0" algn="l">
              <a:lnSpc>
                <a:spcPct val="75000"/>
              </a:lnSpc>
              <a:spcBef>
                <a:spcPts val="20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.NET Framework Class Library (FCL)</a:t>
            </a:r>
            <a:endParaRPr/>
          </a:p>
          <a:p>
            <a:pPr indent="-114300" lvl="2" marL="228600" marR="0" rtl="0" algn="l">
              <a:lnSpc>
                <a:spcPct val="75000"/>
              </a:lnSpc>
              <a:spcBef>
                <a:spcPts val="14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Is a comprehensive object-oriented collection of reusable types. </a:t>
            </a:r>
            <a:endParaRPr b="0" i="0" sz="1600" u="none" cap="none" strike="noStrike">
              <a:solidFill>
                <a:srgbClr val="000000"/>
              </a:solidFill>
              <a:latin typeface="Arial"/>
              <a:ea typeface="Arial"/>
              <a:cs typeface="Arial"/>
              <a:sym typeface="Arial"/>
            </a:endParaRPr>
          </a:p>
          <a:p>
            <a:pPr indent="-114300" lvl="2" marL="228600" marR="0" rtl="0" algn="l">
              <a:lnSpc>
                <a:spcPct val="75000"/>
              </a:lnSpc>
              <a:spcBef>
                <a:spcPts val="16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Is used to develop applications ranging from traditional command-line to Graphical User Interface (GUI) applications that can be used on the Web.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Other Components of .NET Framework 1-4 </a:t>
            </a:r>
            <a:endParaRPr/>
          </a:p>
        </p:txBody>
      </p:sp>
      <p:sp>
        <p:nvSpPr>
          <p:cNvPr id="91" name="Google Shape;91;p7"/>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lang="en-US" sz="2400"/>
              <a:t>Following are some other important components:</a:t>
            </a:r>
            <a:endParaRPr/>
          </a:p>
          <a:p>
            <a:pPr indent="-127000" lvl="1" marL="685800" rtl="0" algn="l">
              <a:lnSpc>
                <a:spcPct val="90000"/>
              </a:lnSpc>
              <a:spcBef>
                <a:spcPts val="500"/>
              </a:spcBef>
              <a:spcAft>
                <a:spcPts val="0"/>
              </a:spcAft>
              <a:buSzPts val="2000"/>
              <a:buChar char="•"/>
            </a:pPr>
            <a:r>
              <a:rPr lang="en-US" sz="2000"/>
              <a:t>Common Language Specification (CLS)</a:t>
            </a:r>
            <a:endParaRPr/>
          </a:p>
          <a:p>
            <a:pPr indent="-127000" lvl="1" marL="685800" rtl="0" algn="l">
              <a:lnSpc>
                <a:spcPct val="90000"/>
              </a:lnSpc>
              <a:spcBef>
                <a:spcPts val="500"/>
              </a:spcBef>
              <a:spcAft>
                <a:spcPts val="0"/>
              </a:spcAft>
              <a:buSzPts val="2000"/>
              <a:buChar char="•"/>
            </a:pPr>
            <a:r>
              <a:rPr lang="en-US" sz="2000"/>
              <a:t>Common Type System (CTS)</a:t>
            </a:r>
            <a:endParaRPr/>
          </a:p>
          <a:p>
            <a:pPr indent="-127000" lvl="1" marL="685800" rtl="0" algn="l">
              <a:lnSpc>
                <a:spcPct val="90000"/>
              </a:lnSpc>
              <a:spcBef>
                <a:spcPts val="500"/>
              </a:spcBef>
              <a:spcAft>
                <a:spcPts val="0"/>
              </a:spcAft>
              <a:buSzPts val="2000"/>
              <a:buChar char="•"/>
            </a:pPr>
            <a:r>
              <a:rPr lang="en-US" sz="2000"/>
              <a:t>Base Framework Classes</a:t>
            </a:r>
            <a:endParaRPr sz="2000"/>
          </a:p>
          <a:p>
            <a:pPr indent="-127000" lvl="1" marL="685800" rtl="0" algn="l">
              <a:lnSpc>
                <a:spcPct val="90000"/>
              </a:lnSpc>
              <a:spcBef>
                <a:spcPts val="500"/>
              </a:spcBef>
              <a:spcAft>
                <a:spcPts val="0"/>
              </a:spcAft>
              <a:buSzPts val="2000"/>
              <a:buChar char="•"/>
            </a:pPr>
            <a:r>
              <a:rPr lang="en-US" sz="2000"/>
              <a:t>ASP.NET</a:t>
            </a:r>
            <a:endParaRPr/>
          </a:p>
          <a:p>
            <a:pPr indent="-127000" lvl="1" marL="685800" rtl="0" algn="l">
              <a:lnSpc>
                <a:spcPct val="90000"/>
              </a:lnSpc>
              <a:spcBef>
                <a:spcPts val="500"/>
              </a:spcBef>
              <a:spcAft>
                <a:spcPts val="0"/>
              </a:spcAft>
              <a:buSzPts val="2000"/>
              <a:buChar char="•"/>
            </a:pPr>
            <a:r>
              <a:rPr lang="en-US" sz="2000"/>
              <a:t>ADO.NET</a:t>
            </a:r>
            <a:endParaRPr sz="2000"/>
          </a:p>
          <a:p>
            <a:pPr indent="-127000" lvl="1" marL="685800" rtl="0" algn="l">
              <a:lnSpc>
                <a:spcPct val="90000"/>
              </a:lnSpc>
              <a:spcBef>
                <a:spcPts val="500"/>
              </a:spcBef>
              <a:spcAft>
                <a:spcPts val="0"/>
              </a:spcAft>
              <a:buSzPts val="2000"/>
              <a:buChar char="•"/>
            </a:pPr>
            <a:r>
              <a:rPr lang="en-US" sz="2000"/>
              <a:t>WPF</a:t>
            </a:r>
            <a:endParaRPr sz="2000"/>
          </a:p>
          <a:p>
            <a:pPr indent="-127000" lvl="1" marL="685800" rtl="0" algn="l">
              <a:lnSpc>
                <a:spcPct val="90000"/>
              </a:lnSpc>
              <a:spcBef>
                <a:spcPts val="500"/>
              </a:spcBef>
              <a:spcAft>
                <a:spcPts val="0"/>
              </a:spcAft>
              <a:buSzPts val="2000"/>
              <a:buChar char="•"/>
            </a:pPr>
            <a:r>
              <a:rPr lang="en-US" sz="2000"/>
              <a:t>WCF</a:t>
            </a:r>
            <a:endParaRPr sz="2000"/>
          </a:p>
          <a:p>
            <a:pPr indent="-127000" lvl="1" marL="685800" rtl="0" algn="l">
              <a:lnSpc>
                <a:spcPct val="90000"/>
              </a:lnSpc>
              <a:spcBef>
                <a:spcPts val="500"/>
              </a:spcBef>
              <a:spcAft>
                <a:spcPts val="0"/>
              </a:spcAft>
              <a:buSzPts val="2000"/>
              <a:buChar char="•"/>
            </a:pPr>
            <a:r>
              <a:rPr lang="en-US" sz="2000"/>
              <a:t>LINQ</a:t>
            </a:r>
            <a:endParaRPr sz="2000"/>
          </a:p>
          <a:p>
            <a:pPr indent="-127000" lvl="1" marL="685800" rtl="0" algn="l">
              <a:lnSpc>
                <a:spcPct val="90000"/>
              </a:lnSpc>
              <a:spcBef>
                <a:spcPts val="500"/>
              </a:spcBef>
              <a:spcAft>
                <a:spcPts val="0"/>
              </a:spcAft>
              <a:buSzPts val="2000"/>
              <a:buChar char="•"/>
            </a:pPr>
            <a:r>
              <a:rPr lang="en-US" sz="2000"/>
              <a:t>ADO.NET Entity Framework</a:t>
            </a:r>
            <a:endParaRPr sz="2000"/>
          </a:p>
          <a:p>
            <a:pPr indent="-127000" lvl="1" marL="685800" rtl="0" algn="l">
              <a:lnSpc>
                <a:spcPct val="90000"/>
              </a:lnSpc>
              <a:spcBef>
                <a:spcPts val="500"/>
              </a:spcBef>
              <a:spcAft>
                <a:spcPts val="0"/>
              </a:spcAft>
              <a:buSzPts val="2000"/>
              <a:buChar char="•"/>
            </a:pPr>
            <a:r>
              <a:rPr lang="en-US" sz="2000"/>
              <a:t>Parallel LINQ</a:t>
            </a:r>
            <a:endParaRPr sz="2000"/>
          </a:p>
          <a:p>
            <a:pPr indent="-127000" lvl="1" marL="685800" rtl="0" algn="l">
              <a:lnSpc>
                <a:spcPct val="90000"/>
              </a:lnSpc>
              <a:spcBef>
                <a:spcPts val="500"/>
              </a:spcBef>
              <a:spcAft>
                <a:spcPts val="0"/>
              </a:spcAft>
              <a:buSzPts val="2000"/>
              <a:buChar char="•"/>
            </a:pPr>
            <a:r>
              <a:rPr lang="en-US" sz="2000"/>
              <a:t>Task Parallel Library</a:t>
            </a:r>
            <a:endParaRPr sz="2000"/>
          </a:p>
          <a:p>
            <a:pPr indent="0" lvl="1" marL="685800" rtl="0" algn="l">
              <a:lnSpc>
                <a:spcPct val="90000"/>
              </a:lnSpc>
              <a:spcBef>
                <a:spcPts val="500"/>
              </a:spcBef>
              <a:spcAft>
                <a:spcPts val="0"/>
              </a:spcAft>
              <a:buSzPts val="2000"/>
              <a:buNone/>
            </a:pPr>
            <a:r>
              <a:t/>
            </a:r>
            <a:endParaRPr sz="2000"/>
          </a:p>
        </p:txBody>
      </p:sp>
      <p:sp>
        <p:nvSpPr>
          <p:cNvPr id="92" name="Google Shape;92;p7"/>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93" name="Google Shape;93;p7"/>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descr="Figure 1.4.tif" id="94" name="Google Shape;94;p7"/>
          <p:cNvPicPr preferRelativeResize="0"/>
          <p:nvPr/>
        </p:nvPicPr>
        <p:blipFill rotWithShape="1">
          <a:blip r:embed="rId3">
            <a:alphaModFix/>
          </a:blip>
          <a:srcRect b="0" l="0" r="0" t="0"/>
          <a:stretch/>
        </p:blipFill>
        <p:spPr>
          <a:xfrm>
            <a:off x="5943600" y="1346201"/>
            <a:ext cx="5867400" cy="48810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Other Components of .NET Framework 2-4 </a:t>
            </a:r>
            <a:endParaRPr/>
          </a:p>
        </p:txBody>
      </p:sp>
      <p:sp>
        <p:nvSpPr>
          <p:cNvPr id="101" name="Google Shape;101;p8"/>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b="1" lang="en-US" sz="2400"/>
              <a:t>Common Language Specification (CLS):</a:t>
            </a:r>
            <a:endParaRPr/>
          </a:p>
          <a:p>
            <a:pPr indent="-127000" lvl="1" marL="685800" rtl="0" algn="l">
              <a:lnSpc>
                <a:spcPct val="90000"/>
              </a:lnSpc>
              <a:spcBef>
                <a:spcPts val="500"/>
              </a:spcBef>
              <a:spcAft>
                <a:spcPts val="0"/>
              </a:spcAft>
              <a:buSzPts val="2000"/>
              <a:buChar char="•"/>
            </a:pPr>
            <a:r>
              <a:rPr lang="en-US" sz="2000"/>
              <a:t>Is a set of rules that any .NET language should follow to create applications that are interoperable with other languages.</a:t>
            </a:r>
            <a:endParaRPr/>
          </a:p>
          <a:p>
            <a:pPr indent="0" lvl="1" marL="685800" rtl="0" algn="l">
              <a:lnSpc>
                <a:spcPct val="90000"/>
              </a:lnSpc>
              <a:spcBef>
                <a:spcPts val="500"/>
              </a:spcBef>
              <a:spcAft>
                <a:spcPts val="0"/>
              </a:spcAft>
              <a:buSzPts val="2000"/>
              <a:buNone/>
            </a:pPr>
            <a:r>
              <a:t/>
            </a:r>
            <a:endParaRPr sz="2000"/>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Common Type System (CTS):</a:t>
            </a:r>
            <a:endParaRPr/>
          </a:p>
          <a:p>
            <a:pPr indent="-127000" lvl="1" marL="685800" rtl="0" algn="l">
              <a:lnSpc>
                <a:spcPct val="90000"/>
              </a:lnSpc>
              <a:spcBef>
                <a:spcPts val="500"/>
              </a:spcBef>
              <a:spcAft>
                <a:spcPts val="0"/>
              </a:spcAft>
              <a:buSzPts val="2000"/>
              <a:buChar char="•"/>
            </a:pPr>
            <a:r>
              <a:rPr lang="en-US" sz="2000"/>
              <a:t>Describes how data types are declared, used, and managed in the runtime and facilitates the use of types across various languages.</a:t>
            </a:r>
            <a:endParaRPr/>
          </a:p>
          <a:p>
            <a:pPr indent="0" lvl="1" marL="685800" rtl="0" algn="l">
              <a:lnSpc>
                <a:spcPct val="90000"/>
              </a:lnSpc>
              <a:spcBef>
                <a:spcPts val="500"/>
              </a:spcBef>
              <a:spcAft>
                <a:spcPts val="0"/>
              </a:spcAft>
              <a:buSzPts val="2000"/>
              <a:buNone/>
            </a:pPr>
            <a:r>
              <a:t/>
            </a:r>
            <a:endParaRPr sz="2000"/>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Base Framework Classes:</a:t>
            </a:r>
            <a:endParaRPr/>
          </a:p>
          <a:p>
            <a:pPr indent="-127000" lvl="1" marL="685800" rtl="0" algn="l">
              <a:lnSpc>
                <a:spcPct val="90000"/>
              </a:lnSpc>
              <a:spcBef>
                <a:spcPts val="500"/>
              </a:spcBef>
              <a:spcAft>
                <a:spcPts val="0"/>
              </a:spcAft>
              <a:buSzPts val="2000"/>
              <a:buChar char="•"/>
            </a:pPr>
            <a:r>
              <a:rPr lang="en-US" sz="2000"/>
              <a:t>These classes provide basic functionality such as input/output, string manipulation, security management, network communication, and so on.</a:t>
            </a:r>
            <a:endParaRPr/>
          </a:p>
          <a:p>
            <a:pPr indent="0" lvl="1" marL="685800" rtl="0" algn="l">
              <a:lnSpc>
                <a:spcPct val="90000"/>
              </a:lnSpc>
              <a:spcBef>
                <a:spcPts val="500"/>
              </a:spcBef>
              <a:spcAft>
                <a:spcPts val="0"/>
              </a:spcAft>
              <a:buSzPts val="2000"/>
              <a:buNone/>
            </a:pPr>
            <a:r>
              <a:t/>
            </a:r>
            <a:endParaRPr sz="2000"/>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ADO.NET:</a:t>
            </a:r>
            <a:endParaRPr/>
          </a:p>
          <a:p>
            <a:pPr indent="-127000" lvl="1" marL="685800" rtl="0" algn="l">
              <a:lnSpc>
                <a:spcPct val="90000"/>
              </a:lnSpc>
              <a:spcBef>
                <a:spcPts val="500"/>
              </a:spcBef>
              <a:spcAft>
                <a:spcPts val="0"/>
              </a:spcAft>
              <a:buSzPts val="2000"/>
              <a:buChar char="•"/>
            </a:pPr>
            <a:r>
              <a:rPr lang="en-US" sz="2000"/>
              <a:t>Provides classes to interact with databases. </a:t>
            </a:r>
            <a:endParaRPr/>
          </a:p>
          <a:p>
            <a:pPr indent="0" lvl="1" marL="685800" rtl="0" algn="l">
              <a:lnSpc>
                <a:spcPct val="90000"/>
              </a:lnSpc>
              <a:spcBef>
                <a:spcPts val="500"/>
              </a:spcBef>
              <a:spcAft>
                <a:spcPts val="0"/>
              </a:spcAft>
              <a:buSzPts val="2000"/>
              <a:buNone/>
            </a:pPr>
            <a:r>
              <a:t/>
            </a:r>
            <a:endParaRPr sz="2000"/>
          </a:p>
        </p:txBody>
      </p:sp>
      <p:sp>
        <p:nvSpPr>
          <p:cNvPr id="102" name="Google Shape;102;p8"/>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
        <p:nvSpPr>
          <p:cNvPr id="103" name="Google Shape;103;p8"/>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p:nvPr/>
        </p:nvSpPr>
        <p:spPr>
          <a:xfrm>
            <a:off x="4297396" y="7467600"/>
            <a:ext cx="8106232" cy="2100122"/>
          </a:xfrm>
          <a:prstGeom prst="rect">
            <a:avLst/>
          </a:prstGeom>
          <a:noFill/>
          <a:ln>
            <a:noFill/>
          </a:ln>
        </p:spPr>
        <p:txBody>
          <a:bodyPr anchorCtr="0" anchor="ctr" bIns="152400" lIns="152400" spcFirstLastPara="1" rIns="152400" wrap="square" tIns="152400">
            <a:noAutofit/>
          </a:bodyPr>
          <a:lstStyle/>
          <a:p>
            <a:pPr indent="-254000" lvl="0" marL="342900" marR="0" rtl="0" algn="l">
              <a:lnSpc>
                <a:spcPct val="70000"/>
              </a:lnSpc>
              <a:spcBef>
                <a:spcPts val="0"/>
              </a:spcBef>
              <a:spcAft>
                <a:spcPts val="0"/>
              </a:spcAft>
              <a:buClr>
                <a:srgbClr val="10253F"/>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
        <p:nvSpPr>
          <p:cNvPr id="110" name="Google Shape;110;p9"/>
          <p:cNvSpPr txBox="1"/>
          <p:nvPr>
            <p:ph type="title"/>
          </p:nvPr>
        </p:nvSpPr>
        <p:spPr>
          <a:xfrm>
            <a:off x="30481" y="20321"/>
            <a:ext cx="12115798" cy="685800"/>
          </a:xfrm>
          <a:prstGeom prst="rect">
            <a:avLst/>
          </a:prstGeom>
          <a:noFill/>
          <a:ln>
            <a:noFill/>
          </a:ln>
        </p:spPr>
        <p:txBody>
          <a:bodyPr anchorCtr="0" anchor="ctr" bIns="91425" lIns="91425" spcFirstLastPara="1" rIns="91425" wrap="square" tIns="91425">
            <a:noAutofit/>
          </a:bodyPr>
          <a:lstStyle/>
          <a:p>
            <a:pPr indent="-342900" lvl="0" marL="342900" rtl="0" algn="l">
              <a:lnSpc>
                <a:spcPct val="90000"/>
              </a:lnSpc>
              <a:spcBef>
                <a:spcPts val="0"/>
              </a:spcBef>
              <a:spcAft>
                <a:spcPts val="0"/>
              </a:spcAft>
              <a:buSzPts val="4400"/>
              <a:buNone/>
            </a:pPr>
            <a:r>
              <a:rPr lang="en-US"/>
              <a:t>Other Components of .NET Framework 3-4 </a:t>
            </a:r>
            <a:endParaRPr/>
          </a:p>
        </p:txBody>
      </p:sp>
      <p:sp>
        <p:nvSpPr>
          <p:cNvPr id="111" name="Google Shape;111;p9"/>
          <p:cNvSpPr txBox="1"/>
          <p:nvPr>
            <p:ph idx="1" type="body"/>
          </p:nvPr>
        </p:nvSpPr>
        <p:spPr>
          <a:xfrm>
            <a:off x="30480" y="762000"/>
            <a:ext cx="12115798" cy="5414963"/>
          </a:xfrm>
          <a:prstGeom prst="rect">
            <a:avLst/>
          </a:prstGeom>
          <a:noFill/>
          <a:ln>
            <a:noFill/>
          </a:ln>
        </p:spPr>
        <p:txBody>
          <a:bodyPr anchorCtr="0" anchor="t" bIns="91425" lIns="91425" spcFirstLastPara="1" rIns="91425" wrap="square" tIns="91425">
            <a:noAutofit/>
          </a:bodyPr>
          <a:lstStyle/>
          <a:p>
            <a:pPr indent="-152400" lvl="0" marL="228600" marR="0" rtl="0" algn="l">
              <a:lnSpc>
                <a:spcPct val="90000"/>
              </a:lnSpc>
              <a:spcBef>
                <a:spcPts val="0"/>
              </a:spcBef>
              <a:spcAft>
                <a:spcPts val="0"/>
              </a:spcAft>
              <a:buClr>
                <a:schemeClr val="dk1"/>
              </a:buClr>
              <a:buSzPts val="2400"/>
              <a:buFont typeface="Noto Sans Symbols"/>
              <a:buChar char="⮚"/>
            </a:pPr>
            <a:r>
              <a:rPr b="1" lang="en-US" sz="2400"/>
              <a:t>ASP.NET:</a:t>
            </a:r>
            <a:endParaRPr/>
          </a:p>
          <a:p>
            <a:pPr indent="-127000" lvl="1" marL="685800" rtl="0" algn="l">
              <a:lnSpc>
                <a:spcPct val="90000"/>
              </a:lnSpc>
              <a:spcBef>
                <a:spcPts val="500"/>
              </a:spcBef>
              <a:spcAft>
                <a:spcPts val="0"/>
              </a:spcAft>
              <a:buSzPts val="2000"/>
              <a:buChar char="•"/>
            </a:pPr>
            <a:r>
              <a:rPr lang="en-US" sz="2000"/>
              <a:t>Provides a set of classes to build Web applications. ASP.NET Web applications can be built using Web Forms, which is a set of classes to design forms for the Web pages similar to the HTML. </a:t>
            </a:r>
            <a:endParaRPr/>
          </a:p>
          <a:p>
            <a:pPr indent="-127000" lvl="1" marL="685800" rtl="0" algn="l">
              <a:lnSpc>
                <a:spcPct val="90000"/>
              </a:lnSpc>
              <a:spcBef>
                <a:spcPts val="500"/>
              </a:spcBef>
              <a:spcAft>
                <a:spcPts val="0"/>
              </a:spcAft>
              <a:buSzPts val="2000"/>
              <a:buChar char="•"/>
            </a:pPr>
            <a:r>
              <a:rPr lang="en-US" sz="2000"/>
              <a:t>Supports Web services that can be accessed using a standard set of protocols.</a:t>
            </a:r>
            <a:endParaRPr/>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WPF:</a:t>
            </a:r>
            <a:endParaRPr/>
          </a:p>
          <a:p>
            <a:pPr indent="-127000" lvl="1" marL="685800" rtl="0" algn="l">
              <a:lnSpc>
                <a:spcPct val="90000"/>
              </a:lnSpc>
              <a:spcBef>
                <a:spcPts val="500"/>
              </a:spcBef>
              <a:spcAft>
                <a:spcPts val="0"/>
              </a:spcAft>
              <a:buSzPts val="2000"/>
              <a:buChar char="•"/>
            </a:pPr>
            <a:r>
              <a:rPr lang="en-US" sz="2000"/>
              <a:t>Is a UI framework based on XML and vector graphics. </a:t>
            </a:r>
            <a:endParaRPr/>
          </a:p>
          <a:p>
            <a:pPr indent="-127000" lvl="1" marL="685800" rtl="0" algn="l">
              <a:lnSpc>
                <a:spcPct val="90000"/>
              </a:lnSpc>
              <a:spcBef>
                <a:spcPts val="500"/>
              </a:spcBef>
              <a:spcAft>
                <a:spcPts val="0"/>
              </a:spcAft>
              <a:buSzPts val="2000"/>
              <a:buChar char="•"/>
            </a:pPr>
            <a:r>
              <a:rPr lang="en-US" sz="2000"/>
              <a:t>Uses 3D computer graphics hardware and Direct3D technologies to create desktop applications with rich UI on the Windows platform. </a:t>
            </a:r>
            <a:endParaRPr/>
          </a:p>
          <a:p>
            <a:pPr indent="-152400" lvl="0" marL="228600" marR="0" rtl="0" algn="l">
              <a:lnSpc>
                <a:spcPct val="90000"/>
              </a:lnSpc>
              <a:spcBef>
                <a:spcPts val="1000"/>
              </a:spcBef>
              <a:spcAft>
                <a:spcPts val="0"/>
              </a:spcAft>
              <a:buClr>
                <a:schemeClr val="dk1"/>
              </a:buClr>
              <a:buSzPts val="2400"/>
              <a:buFont typeface="Noto Sans Symbols"/>
              <a:buChar char="⮚"/>
            </a:pPr>
            <a:r>
              <a:rPr b="1" lang="en-US" sz="2400"/>
              <a:t>WCF:</a:t>
            </a:r>
            <a:endParaRPr/>
          </a:p>
          <a:p>
            <a:pPr indent="-127000" lvl="1" marL="685800" rtl="0" algn="l">
              <a:lnSpc>
                <a:spcPct val="90000"/>
              </a:lnSpc>
              <a:spcBef>
                <a:spcPts val="500"/>
              </a:spcBef>
              <a:spcAft>
                <a:spcPts val="0"/>
              </a:spcAft>
              <a:buSzPts val="2000"/>
              <a:buChar char="•"/>
            </a:pPr>
            <a:r>
              <a:rPr lang="en-US" sz="2000"/>
              <a:t>Is a service-oriented messaging framework. </a:t>
            </a:r>
            <a:endParaRPr/>
          </a:p>
          <a:p>
            <a:pPr indent="-127000" lvl="1" marL="685800" rtl="0" algn="l">
              <a:lnSpc>
                <a:spcPct val="90000"/>
              </a:lnSpc>
              <a:spcBef>
                <a:spcPts val="500"/>
              </a:spcBef>
              <a:spcAft>
                <a:spcPts val="0"/>
              </a:spcAft>
              <a:buSzPts val="2000"/>
              <a:buChar char="•"/>
            </a:pPr>
            <a:r>
              <a:rPr lang="en-US" sz="2000"/>
              <a:t>Allows creating service endpoints and allows programs to asynchronously send and receive data from the service endpoint.</a:t>
            </a:r>
            <a:endParaRPr/>
          </a:p>
          <a:p>
            <a:pPr indent="0" lvl="1" marL="685800" rtl="0" algn="l">
              <a:lnSpc>
                <a:spcPct val="90000"/>
              </a:lnSpc>
              <a:spcBef>
                <a:spcPts val="500"/>
              </a:spcBef>
              <a:spcAft>
                <a:spcPts val="0"/>
              </a:spcAft>
              <a:buSzPts val="2000"/>
              <a:buNone/>
            </a:pPr>
            <a:r>
              <a:t/>
            </a:r>
            <a:endParaRPr sz="2000"/>
          </a:p>
        </p:txBody>
      </p:sp>
      <p:sp>
        <p:nvSpPr>
          <p:cNvPr id="112" name="Google Shape;112;p9"/>
          <p:cNvSpPr txBox="1"/>
          <p:nvPr>
            <p:ph idx="11" type="ftr"/>
          </p:nvPr>
        </p:nvSpPr>
        <p:spPr>
          <a:xfrm>
            <a:off x="1981200" y="6467475"/>
            <a:ext cx="9067800" cy="36004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Building Applications Using C# / Session 1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Lại Đức Chung</dc:creator>
</cp:coreProperties>
</file>