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12192000"/>
  <p:notesSz cx="6858000" cy="9144000"/>
  <p:embeddedFontLst>
    <p:embeddedFont>
      <p:font typeface="Tahoma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jmR8+KfEocH/eEpRyB/P2n0P+4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ABA355-4561-4C4F-AC44-4A84EF13D220}">
  <a:tblStyle styleId="{19ABA355-4561-4C4F-AC44-4A84EF13D2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Tahom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4" name="Google Shape;61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7"/>
          <p:cNvSpPr txBox="1"/>
          <p:nvPr>
            <p:ph idx="12" type="sldNum"/>
          </p:nvPr>
        </p:nvSpPr>
        <p:spPr>
          <a:xfrm>
            <a:off x="11506201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5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5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10160" y="25400"/>
            <a:ext cx="1210564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6200" y="838200"/>
            <a:ext cx="12039599" cy="5338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6"/>
          <p:cNvSpPr txBox="1"/>
          <p:nvPr>
            <p:ph idx="12" type="sldNum"/>
          </p:nvPr>
        </p:nvSpPr>
        <p:spPr>
          <a:xfrm>
            <a:off x="11506200" y="649795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"/>
              <a:buFont typeface="Calibri"/>
              <a:buNone/>
              <a:defRPr b="1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/>
          <p:nvPr/>
        </p:nvSpPr>
        <p:spPr>
          <a:xfrm>
            <a:off x="838200" y="2232316"/>
            <a:ext cx="10891684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09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Properties and Indexers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3-10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1752600" y="758825"/>
            <a:ext cx="8948738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to create a read-only property.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3309938" y="1219200"/>
            <a:ext cx="7143750" cy="50292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Books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_bookName;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_bookID;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Books(string name, int value){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_bookName = name;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_bookID = value;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BookName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get{ return _bookName; 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long BookID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_bookID; 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BookStore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 objBook = new Books("Learn C# in 21 Days", 10015);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Console.WriteLine("Book Name: " + objBook.BookName);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Console.WriteLine("Book ID: " + objBook.BookID);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1807369" y="1226912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4-10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1752600" y="758825"/>
            <a:ext cx="87010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creates two read-only properties that returns the name and ID of the book.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BookStore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that creates an instance of 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passing the parameter values that refer to the name and ID of the book.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displays the name and ID of the book by invoking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accessor of the appropriate read-only properties.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 Name: Learn C# in 21 Days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 ID: 10015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2381250" y="3484564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>
            <a:off x="1752600" y="758825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Write-Only Property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write-only property allows you to change the value of a private field.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write-only property, you should define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syntax creates a write-only property.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5-10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1752600" y="9144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2819400" y="3295650"/>
            <a:ext cx="7634288" cy="217805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&lt;access_modifer&gt;&lt;return_type&gt;&lt;PropertyName&gt;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assign value 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2819400" y="2819400"/>
            <a:ext cx="1392238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6-10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3643314" y="1295400"/>
            <a:ext cx="6872287" cy="5105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Department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_deptName;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_deptID;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DeptName{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_deptName = value; 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intDeptID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_deptID = value; 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Console.WriteLine("Department Name: " + _deptName);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Console.WriteLine("Department ID: " + _deptID);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Company 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 objDepartment = new Department();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objDepartment.DeptID = 201;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objDepartment.DeptName = "Sales";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objDepartment.Display();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828800" y="830264"/>
            <a:ext cx="8839200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to create a write-only property.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2195514" y="1295400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7-10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1752600" y="758825"/>
            <a:ext cx="815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 consists of two write-only properties.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instantiates 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this instance invokes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accessor of the appropriate write-only properties to assign the department name and its ID.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Display()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of 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 the name and ID of the department.</a:t>
            </a:r>
            <a:endParaRPr/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Name: Sales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ID: 201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2209800" y="2971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8-10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2590800" y="2971800"/>
            <a:ext cx="7543800" cy="24384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&lt;access_modifer&gt;&lt;return type&gt;&lt;PropertyName&gt;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get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return value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assign value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1752600" y="758825"/>
            <a:ext cx="815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Read-Write Property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read-write property allows you to set and retrieve the value of a private field. To create a read-write property, you should define 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syntax creates a read-write property.</a:t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2590800" y="2481263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9-10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3824288" y="1143000"/>
            <a:ext cx="7224712" cy="5089842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Product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_productName;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_productID;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_price;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Product(string name, intval)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_productName = name;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_productID = val;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float Price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_price;}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if (value &lt; 0) { _price = 0;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 _price = value;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Console.WriteLine("Product Name: " + _productName);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Console.WriteLine("Product ID: " + _productID);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Console.WriteLine("Price: " + _price + "$");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4E4C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Goods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4E4C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66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 objProduct = new Product(“Hard Disk”, 101);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66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objProduct.Price = 345.25F;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66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objProduct.Display();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4E4C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4E4C"/>
              </a:buClr>
              <a:buSzPts val="5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1752600" y="762000"/>
            <a:ext cx="8915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to create a read-write property.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2209800" y="1131889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10-10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1752600" y="758826"/>
            <a:ext cx="89154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read-write property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assigns and retrieves the price of the product based on the if statement.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defines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that creates an instance of the class Product by passing the values as parameters that are name and ID of the product.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the class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invoked that displays the name, ID, and price of the product.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1931534" y="3301047"/>
            <a:ext cx="8758237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Name: Hard Disk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ID: 101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Price: 345.25$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can be further classified as static, abstract, and boolean properties.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2362200" y="3102610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Static Properties 1-3</a:t>
            </a:r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1752600" y="762001"/>
            <a:ext cx="8382000" cy="186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static property is: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by using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accessed using the class name and thus, belongs to the class rather than just an instance of the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 programmer without creating an instance of the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access and manipulate static fields of a class in a safe manner.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752600" y="2574926"/>
            <a:ext cx="853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a class with a static property.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3790950" y="2932114"/>
            <a:ext cx="6643688" cy="3468687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University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string _department;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string _universityName;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string Department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_department;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_department = value;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2166938" y="326707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Static Properties 2-3</a:t>
            </a:r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362200" y="1752600"/>
            <a:ext cx="7848600" cy="3733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143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string UniversityName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_universityName; 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_universityName = value; 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Physics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University.UniversityName = "University of Maryland";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University.Department = "Physics";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Console.WriteLine("University Name: " + University.UniversityName);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Console.WriteLine("Department name: " + University.Department);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362200" y="12192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31" name="Google Shape;31;p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 properties in C#</a:t>
            </a:r>
            <a:endParaRPr/>
          </a:p>
          <a:p>
            <a:pPr indent="-177800" lvl="0" marL="228600" rtl="0" algn="just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800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Explain properties, fields, and methods</a:t>
            </a:r>
            <a:endParaRPr/>
          </a:p>
          <a:p>
            <a:pPr indent="-177800" lvl="0" marL="228600" rtl="0" algn="just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2800"/>
              <a:buChar char="⮚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Explain indexers </a:t>
            </a:r>
            <a:endParaRPr/>
          </a:p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905000" y="108108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Static Properties 3-3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752600" y="758826"/>
            <a:ext cx="8910638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two static properties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the class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Physics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invokes the static properties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using the dot (.) operator.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the static fields of the class by invoking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appropriate properties.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displays the name of the university and the department by invoking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appropriate properties.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University Name: University of Maryland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 name: Physics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286000" y="4114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Abstract Properties 1-3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1752600" y="762001"/>
            <a:ext cx="8458200" cy="319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properties: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by using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 only the declaration of the property without the body of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 (which do not contain any statements and can be implemented in the derived class).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only allowed in an abstract class.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used: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is required to secure data within multiple fields of the derived class of the abstract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redefining properties by reusing the existing properties.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1714500" y="3897314"/>
            <a:ext cx="85344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a class that uses an abstract property.</a:t>
            </a:r>
            <a:endParaRPr/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3810000" y="4267200"/>
            <a:ext cx="5410200" cy="2160587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Figure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float DimensionOne {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   set;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float DimensionTwo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 : Figure 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_dimensionOne;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2209800" y="45561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Abstract Properties 2-3</a:t>
            </a:r>
            <a:endParaRPr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2457450" y="996633"/>
            <a:ext cx="8591550" cy="53340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9715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_dimensionTwo;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override float DimensionOne {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(value &lt;= 0){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_dimensionOne = 0;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_dimensionOne = value;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7429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override float DimensionTwo {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(value &lt;= 0)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_dimensionTwo = 0;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_dimensionTwo = value;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Area() {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_dimensionOne * _dimensionTwo;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990600" y="996633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Abstract Properties 3-3</a:t>
            </a:r>
            <a:endParaRPr/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3386138" y="914400"/>
            <a:ext cx="7281862" cy="1371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 objRectangle = new Rectangle();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objRectangle.DimensionOne = 20;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objRectangle.DimensionTwo = 4.233F;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Console.WriteLine("Area of Rectangle: " + objRectangle.Area());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1771650" y="858839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1905000" y="2224089"/>
            <a:ext cx="87630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abstract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declares two write-only abstract properties,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DimensionTwo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inherits the abstract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overrides the two abstract properties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DimensionTwo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setting appropriate dimension values for the rectangle.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calculates the area of the rectangle.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creates an instance of the derived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instance invokes the properties,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DimensionOne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DimensionTwo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which, in turn, invokes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appropriate properties to assign appropriate dimension values.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displays the area of the rectangle by invoking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of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7150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 of Rectangle: 84.66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2662238" y="586604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Properties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1752600" y="758825"/>
            <a:ext cx="6019800" cy="337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boolean property is declared by specifying the data type of the property 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other properties, the boolean property produces only true or false values.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working with boolean property, a programmer needs to be sure that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returns the boolean value.</a:t>
            </a: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2738" y="1828800"/>
            <a:ext cx="2552700" cy="170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Inheritance 1-3</a:t>
            </a:r>
            <a:endParaRPr/>
          </a:p>
        </p:txBody>
      </p:sp>
      <p:sp>
        <p:nvSpPr>
          <p:cNvPr id="299" name="Google Shape;299;p2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752601" y="758826"/>
            <a:ext cx="8748713" cy="104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can be inherited just like other members of the class.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class properties are inherited by the derived 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properties can be inherited.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2357439" y="2286000"/>
            <a:ext cx="6696075" cy="408305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_empName;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_empID;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_salary;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EmpName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_empName; }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_empName = value; }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EmpID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_empID; }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_empID = value; }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float Salary {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_salary; }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(value &lt; 0) { </a:t>
            </a:r>
            <a:endParaRPr/>
          </a:p>
          <a:p>
            <a:pPr indent="5715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_salary = 0;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2357438" y="1897064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Inheritance 2-3</a:t>
            </a:r>
            <a:endParaRPr/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2362200" y="1463675"/>
            <a:ext cx="7848600" cy="41910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9715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_salary = value; </a:t>
            </a:r>
            <a:endParaRPr/>
          </a:p>
          <a:p>
            <a:pPr indent="9715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6286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SalaryDetails : Employee {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args){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SalaryDetails objSalary = new SalaryDetails();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objSalary.EmpName = "Frank";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objSalary.EmpID = 10;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objSalary.Salary = 1000.25F;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Console.WriteLine("Name: " + objSalary.EmpName);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Console.WriteLine("ID: " + objSalary.EmpID);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Console.WriteLine("Salary: " + objSalary.Salary + "$");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2362200" y="9144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Inheritance 3-3</a:t>
            </a:r>
            <a:endParaRPr/>
          </a:p>
        </p:txBody>
      </p:sp>
      <p:sp>
        <p:nvSpPr>
          <p:cNvPr id="320" name="Google Shape;320;p2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1752600" y="758825"/>
            <a:ext cx="8534400" cy="534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three properties to set and retrieve the employee name, ID, and salary respectively.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SalaryDetails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derived from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and inherits its public members.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instance of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SalaryDetails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initializes the value of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_empName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_empID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_salary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respective properties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base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invokes the set accessors of the respective properties.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displays the name, ID, and salary of an employee by invoking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respective properties.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implementing inheritance, the code implemented in the base class for defining property can be reused in the derived class.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Frank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ID: 10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Salary: 1000.25$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2209800" y="4572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Auto-Implemented Properties 1-3</a:t>
            </a:r>
            <a:endParaRPr/>
          </a:p>
        </p:txBody>
      </p:sp>
      <p:sp>
        <p:nvSpPr>
          <p:cNvPr id="330" name="Google Shape;330;p2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1752601" y="762001"/>
            <a:ext cx="8943975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provides an alternative syntax to declare properties where a programmer can specify a property in a class without explicitly providing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properties are called auto-implemented properties and results in more concise and easy-to-understand programs.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auto-implemented property, the compiler automatically creates: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private field to store the property variable.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corresponding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accessors. </a:t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1724025" y="3262314"/>
            <a:ext cx="8001000" cy="17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syntax creates an auto-implemented property.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uses auto-implemented properties.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2147888" y="4086226"/>
            <a:ext cx="7467600" cy="385763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 string Name { get; set; }</a:t>
            </a: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2200275" y="5419726"/>
            <a:ext cx="7467600" cy="98107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   public string Name { get; 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int Age { get; set; }</a:t>
            </a: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2133600" y="36385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2147888" y="4921251"/>
            <a:ext cx="137795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Auto-Implemented Properties 2-3</a:t>
            </a:r>
            <a:endParaRPr/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2362200" y="1336676"/>
            <a:ext cx="8091488" cy="278447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8580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Designation { get; set; }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 (string [] args)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emp = new Employee();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emp.Name = "John Doe";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emp.Age = 24;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emp.Designation = "Sales Person";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Console.WriteLine("Name: {0}, Age: {1}, Designation: {2}", 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emp.Name, emp.Age, emp.Designation);</a:t>
            </a:r>
            <a:endParaRPr/>
          </a:p>
          <a:p>
            <a:pPr indent="68580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>
            <a:off x="1905000" y="89217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919289" y="4192588"/>
            <a:ext cx="8548687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declares three auto-implemented properties: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Designation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first sets the values of the properties and then, retrieves the values and writes to the console.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John Doe, Age: 24, Designation: Sales Person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1976438" y="51816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Properties in C#</a:t>
            </a:r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Access modifiers such as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control accessibility of fields and methods in C#. 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fields: accessible by other classes 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fields: accessible only by the class in which they are declared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C# allow you to set and retrieve values of fields declared with any access modifier in a secured manner.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Consider fields that store names and IDs of employees. 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can create properties for these fields to ensure accuracy and validity of values stored in them.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752600" y="762000"/>
            <a:ext cx="8915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370114" y="38862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Auto-Implemented Properties 3-3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1752601" y="758825"/>
            <a:ext cx="8748713" cy="464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normal properties, auto-implemented properties can be declared to be read-only and write-only.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declares read-only and write-only properties.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666"/>
              </a:buClr>
              <a:buSzPts val="11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before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declares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as read-only.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second property declaration,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before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declares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as write-only.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2209800" y="2514600"/>
            <a:ext cx="7467600" cy="7620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float Age { get; private 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Salary { private get; set; }</a:t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2209800" y="203835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Initializers 1-2</a:t>
            </a:r>
            <a:endParaRPr/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1752600" y="758825"/>
            <a:ext cx="8701088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C#, programmers can use object initializers to initialize an object with values without explicitly calling the constructor. </a:t>
            </a:r>
            <a:endParaRPr/>
          </a:p>
          <a:p>
            <a:pPr indent="-27305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declarative form of object initializers makes the initialization of objects more readable in a program. </a:t>
            </a:r>
            <a:endParaRPr/>
          </a:p>
          <a:p>
            <a:pPr indent="-27305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object initializers are used in a program, the compiler first accesses the default instance constructor of the class to create the object and then performs the initialization.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Initializers 2-2</a:t>
            </a:r>
            <a:endParaRPr/>
          </a:p>
        </p:txBody>
      </p:sp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1752600" y="758826"/>
            <a:ext cx="8382000" cy="586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uses object initializers to initialize 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creates three auto-implemented properties in 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uses an object initializer to create 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initialized with values of its properties.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John Doe, Age: 24, Designation: Sales Person </a:t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3124200" y="1120776"/>
            <a:ext cx="7467600" cy="34512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Name { get; 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Age { get; 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Designation { get; 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 (string [] args)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 emp1 = new Employee 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Name = "John Doe",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Age = 24,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Designation = "Sales Person"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Console.WriteLine("Name: {0}, Age: {1}, Designation: {2}", emp1.Name, emp1.Age, emp1.Designation);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1609725" y="1270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1652588" y="5638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Polymorphism 1-2</a:t>
            </a:r>
            <a:endParaRPr/>
          </a:p>
        </p:txBody>
      </p:sp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1752601" y="758825"/>
            <a:ext cx="852011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can implement polymorphism by overriding the base class properties in the derived class.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properties cannot be overloaded.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implementation of polymorphism by overriding the base class properties.</a:t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3748088" y="2286000"/>
            <a:ext cx="6919912" cy="4114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Car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_carType;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virtual string CarType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_carType;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_carType = value;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Ferrari : Car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_carType;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override string CarType{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base.CarType;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base.CarType = value;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_carType = value;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 objCar = new Car();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objCar.CarType = "Utility Vehicle";  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2058988" y="2590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Polymorphism 2-2</a:t>
            </a:r>
            <a:endParaRPr/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2209800" y="1295400"/>
            <a:ext cx="7848600" cy="13716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Ferrari objFerrari = new Ferrari();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objFerrari.CarType = "Sports Car";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Console.WriteLine("Car Type: " + objCar.CarType);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Console.WriteLine("Ferrari Car Type: " + objFerrari.CarType);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3" name="Google Shape;403;p34"/>
          <p:cNvSpPr txBox="1"/>
          <p:nvPr/>
        </p:nvSpPr>
        <p:spPr>
          <a:xfrm>
            <a:off x="2209800" y="8223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1752600" y="2743200"/>
            <a:ext cx="8458200" cy="43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declares a virtual property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inherits the base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overrides the property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the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declares an instance of the base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derived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invokes the derived class property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virtual property is overridden.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since 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derived class invokes the base class property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CarType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keyword, the output displays both the car type and the Ferrari car type.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the code shows that the properties can be overridden in the derived classes and can be useful in giving customized output.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 Type: Utility Vehicle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Ferrari Car Type: Sports Car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2362200" y="5334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Properties, Fields, and Methods 1-2</a:t>
            </a:r>
            <a:endParaRPr/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1752600" y="758825"/>
            <a:ext cx="8929688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 in a C# program can contain a mix of properties, fields, and methods, each serving a different purpose in the class. 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important to understand the differences between them in order to use them effectively in the class. 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 are similar to fields as both contain values that can be accessed. However, there are certain differences between them.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table shows the differences between properties and fields.</a:t>
            </a:r>
            <a:endParaRPr/>
          </a:p>
          <a:p>
            <a:pPr indent="-266700" lvl="1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5" name="Google Shape;415;p35"/>
          <p:cNvGraphicFramePr/>
          <p:nvPr/>
        </p:nvGraphicFramePr>
        <p:xfrm>
          <a:off x="2057400" y="3048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{19ABA355-4561-4C4F-AC44-4A84EF13D220}</a:tableStyleId>
              </a:tblPr>
              <a:tblGrid>
                <a:gridCol w="4307425"/>
                <a:gridCol w="4074575"/>
              </a:tblGrid>
              <a:tr h="3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Fields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5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are data members that can assign and retrieve values.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Fields are data members that store values.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cannot be classified as variables and therefore, cannot use the ref and out keywords.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Fields are variables that can use the ref and out keywords.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are defined as a series of executable statements.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Fields can be defined in a single statement.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6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are defined with two accessors or methods, the get and set accessors.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Fields are not defined with accessors.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65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can perform custom actions on change of the field’s value.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Fields are not capable of performing any customized actions.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Properties, Fields, and Methods 2-2</a:t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1752600" y="758825"/>
            <a:ext cx="86820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implementation of properties covers both, the implementation of fields and the implementation of methods.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properties contain two special methods and are invoked in a similar manner as fields.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between properties and methods are listed in the table.</a:t>
            </a:r>
            <a:endParaRPr/>
          </a:p>
        </p:txBody>
      </p:sp>
      <p:graphicFrame>
        <p:nvGraphicFramePr>
          <p:cNvPr id="425" name="Google Shape;425;p36"/>
          <p:cNvGraphicFramePr/>
          <p:nvPr/>
        </p:nvGraphicFramePr>
        <p:xfrm>
          <a:off x="2362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{19ABA355-4561-4C4F-AC44-4A84EF13D220}</a:tableStyleId>
              </a:tblPr>
              <a:tblGrid>
                <a:gridCol w="3759200"/>
                <a:gridCol w="3556000"/>
              </a:tblGrid>
              <a:tr h="38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6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represent characteristics of an object.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represent the behavior of an object.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94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contain two methods which are automatically invoked without specifying their names.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are invoked by specifying method names along with the object of the class.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6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cannot have any parameters.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can include a list of parameters.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63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can be overridden but cannot be overloaded.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 can be overridden as well as overloaded.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150" marL="681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Indexers 1-2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752600" y="758826"/>
            <a:ext cx="8839200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C# program, indexers allow instances of a class or struct to be indexed like arrays.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are syntactically similar to properties, but unlike properties, the accessors of indexers accept one or more parameters.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1828800" y="2592388"/>
            <a:ext cx="5029200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high school teacher who wants to go through the records of a particular student to check the student’s progress.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the appropriate methods every time to set and get a particular record makes the task tedious.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indexer for student ID: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the task of accessing the record much easier as indexers use index position of the student ID to locate the student record. </a:t>
            </a:r>
            <a:endParaRPr/>
          </a:p>
          <a:p>
            <a:pPr indent="-27305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2133600" y="2162175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pic>
        <p:nvPicPr>
          <p:cNvPr descr="Capture94.PNG" id="437" name="Google Shape;437;p37"/>
          <p:cNvPicPr preferRelativeResize="0"/>
          <p:nvPr/>
        </p:nvPicPr>
        <p:blipFill rotWithShape="1">
          <a:blip r:embed="rId3">
            <a:alphaModFix/>
          </a:blip>
          <a:srcRect b="0" l="2737" r="4184" t="0"/>
          <a:stretch/>
        </p:blipFill>
        <p:spPr>
          <a:xfrm>
            <a:off x="6819901" y="3419475"/>
            <a:ext cx="3757613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Indexers 2-2</a:t>
            </a:r>
            <a:endParaRPr/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1752600" y="762001"/>
            <a:ext cx="8382000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data members that allow you to access data within objects in a way that is similar to accessing arrays.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faster access to the data within an object as they help in indexing the data.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use the index of an object to access the values within the object.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◈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also known as smart arrays in C#.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arrays, you use the index position of an object to access its value.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implementation of indexers is similar to properties, except that the declaration of an indexer can contain parameters.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allow you to index a class, struct, or an interface.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Declaration of Indexers 1-2</a:t>
            </a:r>
            <a:endParaRPr/>
          </a:p>
        </p:txBody>
      </p:sp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1752600" y="758826"/>
            <a:ext cx="8915400" cy="264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indexer can be defined by specifying the following: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access modifier, which decides the scope of the indexer.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type of the indexer, which specifies the type of value an indexer will return.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keyword, which refers to the current instance of the current class.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bracket notation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which consists of the data type and the identifier of the index.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 and close curly braces, which contain the declaration of the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accessors.</a:t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1752600" y="3581400"/>
            <a:ext cx="8001000" cy="5392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syntax creates an indexer.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66"/>
              </a:buClr>
              <a:buSzPts val="1150"/>
              <a:buFont typeface="Noto Sans Symbols"/>
              <a:buChar char="🞛"/>
            </a:pPr>
            <a:r>
              <a:rPr b="0" baseline="-2500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access_modifier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Determines the scope of the indexer, which can be private, public, protected or internal.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66"/>
              </a:buClr>
              <a:buSzPts val="1150"/>
              <a:buFont typeface="Noto Sans Symbols"/>
              <a:buChar char="🞛"/>
            </a:pPr>
            <a:r>
              <a:rPr b="0" baseline="-2500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return_type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Determines the type of value an indexer will return.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66"/>
              </a:buClr>
              <a:buSzPts val="1150"/>
              <a:buFont typeface="Noto Sans Symbols"/>
              <a:buChar char="🞛"/>
            </a:pPr>
            <a:r>
              <a:rPr b="0" baseline="-2500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parameter of the indexer.</a:t>
            </a:r>
            <a:endParaRPr/>
          </a:p>
        </p:txBody>
      </p:sp>
      <p:sp>
        <p:nvSpPr>
          <p:cNvPr id="457" name="Google Shape;457;p39"/>
          <p:cNvSpPr txBox="1"/>
          <p:nvPr/>
        </p:nvSpPr>
        <p:spPr>
          <a:xfrm>
            <a:off x="2271713" y="4421188"/>
            <a:ext cx="7848600" cy="14478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b="0" baseline="-2500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&lt;access_modifier&gt;&lt;return_type&gt; this [&lt;parameter&gt;]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b="0" baseline="-2500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b="0" baseline="-2500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// return value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b="0" baseline="-2500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// assign value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b="0" baseline="-2500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8" name="Google Shape;458;p39"/>
          <p:cNvSpPr txBox="1"/>
          <p:nvPr/>
        </p:nvSpPr>
        <p:spPr>
          <a:xfrm>
            <a:off x="2286000" y="394335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Applications of Properties</a:t>
            </a:r>
            <a:endParaRPr/>
          </a:p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752600" y="758825"/>
            <a:ext cx="8701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to protect a field in the class by reading and writing to the field through a property declaration.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to access private fields, which would otherwise be inaccessible.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validate values before allowing you to change them and also perform specified actions on those changes.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security of private data.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◈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abstraction and encapsulation by exposing only necessary actions and hiding their implementation.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905000" y="3398839"/>
            <a:ext cx="68849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100"/>
              <a:buFont typeface="Noto Sans Symbols"/>
              <a:buChar char="◆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syntax is used to declare a property in C#.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438400" y="4191001"/>
            <a:ext cx="7620000" cy="1109663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&lt;access_modifier&gt;&lt;return_type&gt;&lt;PropertyName&gt;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//body of the property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2362200" y="3744914"/>
            <a:ext cx="1447800" cy="369887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362200" y="52578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7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access_modifier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Defines the scope of access for the property, which can be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return_type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Determines the type of data the property will return.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666"/>
              </a:buClr>
              <a:buSzPts val="700"/>
              <a:buFont typeface="Noto Sans Symbols"/>
              <a:buChar char="🞛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PropertyName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Is the name of the property.</a:t>
            </a:r>
            <a:endParaRPr/>
          </a:p>
          <a:p>
            <a:pPr indent="-304800" lvl="1" marL="8001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4E4C"/>
              </a:buClr>
              <a:buSzPts val="6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4E4C"/>
              </a:buClr>
              <a:buSzPts val="6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4E4C"/>
              </a:buClr>
              <a:buSzPts val="6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Declaration of Indexers 2-2</a:t>
            </a:r>
            <a:endParaRPr/>
          </a:p>
        </p:txBody>
      </p:sp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67" name="Google Shape;467;p40"/>
          <p:cNvSpPr/>
          <p:nvPr/>
        </p:nvSpPr>
        <p:spPr>
          <a:xfrm>
            <a:off x="1752600" y="758825"/>
            <a:ext cx="80010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use of indexers.</a:t>
            </a:r>
            <a:endParaRPr/>
          </a:p>
        </p:txBody>
      </p:sp>
      <p:sp>
        <p:nvSpPr>
          <p:cNvPr id="468" name="Google Shape;468;p40"/>
          <p:cNvSpPr txBox="1"/>
          <p:nvPr/>
        </p:nvSpPr>
        <p:spPr>
          <a:xfrm>
            <a:off x="3276600" y="1133476"/>
            <a:ext cx="7177088" cy="27527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EmployeeDetails 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string[] empName = new string[2];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this[int index] 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empName[index]; }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empName[index] = value; }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EmployeeDetails objEmp = new EmployeeDetails();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objEmp[0] = “Jack Anderson”;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objEmp[1] = “Kate Jones”;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Console.WriteLine(“Employee Names: “);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i=0; i&lt;2; i++) 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Console.Write(objEmp[i] + “\t”);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baseline="-2500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9" name="Google Shape;469;p40"/>
          <p:cNvSpPr txBox="1"/>
          <p:nvPr/>
        </p:nvSpPr>
        <p:spPr>
          <a:xfrm>
            <a:off x="1752600" y="12922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1524000" y="3900488"/>
            <a:ext cx="91440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EmployeeDetails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indexer that takes a parameter of type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instance of the class,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objEmp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assigned values at each index position.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is invoked for each index position.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iterates for two times and displays values assigned at each index position using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Names : Jack Anderson Kate Jones</a:t>
            </a:r>
            <a:endParaRPr/>
          </a:p>
        </p:txBody>
      </p:sp>
      <p:sp>
        <p:nvSpPr>
          <p:cNvPr id="471" name="Google Shape;471;p40"/>
          <p:cNvSpPr txBox="1"/>
          <p:nvPr/>
        </p:nvSpPr>
        <p:spPr>
          <a:xfrm>
            <a:off x="1752600" y="57912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sp>
        <p:nvSpPr>
          <p:cNvPr id="477" name="Google Shape;477;p4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78" name="Google Shape;478;p4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80" name="Google Shape;480;p41"/>
          <p:cNvSpPr/>
          <p:nvPr/>
        </p:nvSpPr>
        <p:spPr>
          <a:xfrm>
            <a:off x="1752600" y="762000"/>
            <a:ext cx="889158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must have at least one parameter.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parameter denotes the index position, using which the stored value at that position is set or accessed.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can also have multiple parameters. Such indexers can be accessed like a multi-dimensional array.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accessing arrays, you need to mention the object name followed by the array name.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can be accessed by specifying the index position.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can be accessed directly by specifying the index number along with the instance of the class.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Inheritance 1-2</a:t>
            </a:r>
            <a:endParaRPr/>
          </a:p>
        </p:txBody>
      </p:sp>
      <p:sp>
        <p:nvSpPr>
          <p:cNvPr id="486" name="Google Shape;486;p4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489" name="Google Shape;489;p42"/>
          <p:cNvSpPr/>
          <p:nvPr/>
        </p:nvSpPr>
        <p:spPr>
          <a:xfrm>
            <a:off x="1752601" y="762001"/>
            <a:ext cx="8939213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can be inherited like other members of the class.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the base class indexers can be inherited by the derived class.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implementation of inheritance with indexers.</a:t>
            </a:r>
            <a:endParaRPr/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3733800" y="1727201"/>
            <a:ext cx="6719888" cy="4505641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Numbers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int[] num = new int[3];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this[int index]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num [index];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num [index] = value; }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EvenNumbers : Numbers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Main()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EvenNumbers objEven = new EvenNumbers();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objEven[0] = 0;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objEven[1] = 2;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objEven[2] = 4;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 i&lt;3; i++) { </a:t>
            </a:r>
            <a:endParaRPr/>
          </a:p>
          <a:p>
            <a:pPr indent="4572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Console.WriteLine(objEven[i]); </a:t>
            </a:r>
            <a:endParaRPr/>
          </a:p>
          <a:p>
            <a:pPr indent="40005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22860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baseline="-2500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baseline="-2500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2133600" y="17272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Inheritance 2-2</a:t>
            </a:r>
            <a:endParaRPr/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98" name="Google Shape;498;p4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1752600" y="762000"/>
            <a:ext cx="8915400" cy="5195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an indexer that takes a parameter of type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EvenNumbers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inherits the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derived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this instance is assigned values at each index position,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indexer defined in the base class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invoked for each index position.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iterates three times and displays values assigned at each index position using the accessor.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inheriting, an indexer in the base class can be reused in the derived class.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2133600" y="44196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Polymorphism Using Indexers 1-3</a:t>
            </a:r>
            <a:endParaRPr/>
          </a:p>
        </p:txBody>
      </p:sp>
      <p:sp>
        <p:nvSpPr>
          <p:cNvPr id="507" name="Google Shape;507;p4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08" name="Google Shape;508;p4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1752600" y="758825"/>
            <a:ext cx="9029700" cy="317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can implement polymorphism by overriding the base class indexers or by overloading indexers.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particular class can include more than one indexer having different signatures. This feature of polymorphism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polymorphism allows the indexer to function with different data types of C# and generate customized output.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implementation of polymorphism with indexers by overriding the base class indexers.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4"/>
          <p:cNvSpPr txBox="1"/>
          <p:nvPr/>
        </p:nvSpPr>
        <p:spPr>
          <a:xfrm>
            <a:off x="1981200" y="3676650"/>
            <a:ext cx="8472488" cy="2674939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EvenNumbers : Numbers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studName = new string[2];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virtual string this[int index]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studName[index];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studName[index] = value;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Result : Student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result = new string[2];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override string this[int index]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44"/>
          <p:cNvSpPr txBox="1"/>
          <p:nvPr/>
        </p:nvSpPr>
        <p:spPr>
          <a:xfrm>
            <a:off x="1990725" y="31845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Polymorphism Using Indexers 2-3</a:t>
            </a:r>
            <a:endParaRPr/>
          </a:p>
        </p:txBody>
      </p:sp>
      <p:sp>
        <p:nvSpPr>
          <p:cNvPr id="518" name="Google Shape;518;p4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21" name="Google Shape;521;p45"/>
          <p:cNvSpPr txBox="1"/>
          <p:nvPr/>
        </p:nvSpPr>
        <p:spPr>
          <a:xfrm>
            <a:off x="2217738" y="1365250"/>
            <a:ext cx="7848600" cy="335915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base[index];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base[index] = value;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objResult = new Result();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objResult[0] = "First";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objResult[1] = "Pass";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 objStudent = new Student();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objStudent[0] = "Peter";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objStudent[1] = "Patrick";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 2; i++)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Console.WriteLine(objStudent[i] + "\t\t" + objResult[i] + " class");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2133600" y="860426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Polymorphism Using Indexers 3-3</a:t>
            </a:r>
            <a:endParaRPr/>
          </a:p>
        </p:txBody>
      </p:sp>
      <p:sp>
        <p:nvSpPr>
          <p:cNvPr id="528" name="Google Shape;528;p4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752601" y="762000"/>
            <a:ext cx="8520113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declares an array variable and a virtual indexer.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inherits the class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overrides the virtual indexer.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declares an instance of the base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derived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instance of the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assigned values at each index position,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accessor of the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invoked.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instance of the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assigned values at each index position,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accessor of the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invoked.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overrides the base class indexer.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accessor of the derived class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invokes the base class indexer by using the base keyword.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loop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values at each index position by invoking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accessors of the appropriate classes.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First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6666"/>
              </a:buClr>
              <a:buSzPts val="900"/>
              <a:buFont typeface="Noto Sans Symbols"/>
              <a:buChar char="🞛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Patrick Pass class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2209800" y="48768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Multiple Parameters in Indexers 1-3</a:t>
            </a:r>
            <a:endParaRPr/>
          </a:p>
        </p:txBody>
      </p:sp>
      <p:sp>
        <p:nvSpPr>
          <p:cNvPr id="538" name="Google Shape;538;p4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39" name="Google Shape;539;p4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41" name="Google Shape;541;p47"/>
          <p:cNvSpPr/>
          <p:nvPr/>
        </p:nvSpPr>
        <p:spPr>
          <a:xfrm>
            <a:off x="1752600" y="758825"/>
            <a:ext cx="9031288" cy="241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must be declared with at least one parameter within the square bracket notation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can include multiple parameters.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indexer with multiple parameters can be accessed like a multi-dimensional array.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parameterized indexer can be used to hold a set of related values.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it can be used to store and change values in multi-dimensional arrays.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Char char="◆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how multiple parameters can be passed to an indexer.</a:t>
            </a:r>
            <a:endParaRPr/>
          </a:p>
          <a:p>
            <a:pPr indent="-28575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4E4C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1995488" y="3252788"/>
            <a:ext cx="8215312" cy="3148012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Account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string[,] accountDetails = new string[4, 2];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this[int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pos, int column]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(accountDetails[pos, column]);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accountDetails[pos, column] = value;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objAccount = new Account();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id = new string[3] { "1001", "1002", "1003" };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name = new string[3] { "John", "Peter", "Patrick" };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counter = 0;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 3; i++)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1995488" y="2827339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Multiple Parameters in Indexers 2-3</a:t>
            </a:r>
            <a:endParaRPr/>
          </a:p>
        </p:txBody>
      </p:sp>
      <p:sp>
        <p:nvSpPr>
          <p:cNvPr id="549" name="Google Shape;549;p4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50" name="Google Shape;550;p4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52" name="Google Shape;552;p48"/>
          <p:cNvSpPr txBox="1"/>
          <p:nvPr/>
        </p:nvSpPr>
        <p:spPr>
          <a:xfrm>
            <a:off x="1771650" y="1330326"/>
            <a:ext cx="8682038" cy="484187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1435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j = 0; j &lt; 1; j++)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objAccount[i, j] = id[counter];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objAccount[i, j+1] = name[counter++];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Console.WriteLine("ID Name");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 4; i++)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j = 0; j &lt; 2; j++)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Console.Write(objAccount[i, j]+ " ");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Console.WriteLine();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53" name="Google Shape;553;p48"/>
          <p:cNvSpPr txBox="1"/>
          <p:nvPr/>
        </p:nvSpPr>
        <p:spPr>
          <a:xfrm>
            <a:off x="1762125" y="8382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Multiple Parameters in Indexers 3-3</a:t>
            </a:r>
            <a:endParaRPr/>
          </a:p>
        </p:txBody>
      </p:sp>
      <p:sp>
        <p:nvSpPr>
          <p:cNvPr id="559" name="Google Shape;559;p4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60" name="Google Shape;560;p4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62" name="Google Shape;562;p49"/>
          <p:cNvSpPr/>
          <p:nvPr/>
        </p:nvSpPr>
        <p:spPr>
          <a:xfrm>
            <a:off x="1752601" y="762001"/>
            <a:ext cx="8658225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an array variable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accountDetails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four rows and two columns.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parameterized indexer is defined to enter values in the array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accountDetails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indexer takes two parameters, which defines the positions of the values that will be stored in an array.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instance is used to enter values in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accountDetails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using 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invokes 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indexer which assigns value in the array.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displays the customer ID and name that is stored in an array which invokes the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Name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1001 John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1002 Peter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66"/>
              </a:buClr>
              <a:buSzPts val="800"/>
              <a:buFont typeface="Noto Sans Symbols"/>
              <a:buChar char="🞛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1003 Patrick </a:t>
            </a:r>
            <a:endParaRPr/>
          </a:p>
        </p:txBody>
      </p:sp>
      <p:sp>
        <p:nvSpPr>
          <p:cNvPr id="563" name="Google Shape;563;p49"/>
          <p:cNvSpPr txBox="1"/>
          <p:nvPr/>
        </p:nvSpPr>
        <p:spPr>
          <a:xfrm>
            <a:off x="2209800" y="3810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Accessors 1-3</a:t>
            </a:r>
            <a:endParaRPr/>
          </a:p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1752600" y="762000"/>
            <a:ext cx="8877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accessors allow you to read and assign a value to a field by implementing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 as follows: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5"/>
          <p:cNvGrpSpPr/>
          <p:nvPr/>
        </p:nvGrpSpPr>
        <p:grpSpPr>
          <a:xfrm>
            <a:off x="2212850" y="1371600"/>
            <a:ext cx="8223498" cy="2617166"/>
            <a:chOff x="231650" y="0"/>
            <a:chExt cx="8223498" cy="2617166"/>
          </a:xfrm>
        </p:grpSpPr>
        <p:sp>
          <p:nvSpPr>
            <p:cNvPr id="68" name="Google Shape;68;p5"/>
            <p:cNvSpPr/>
            <p:nvPr/>
          </p:nvSpPr>
          <p:spPr>
            <a:xfrm rot="5400000">
              <a:off x="5108534" y="-2099477"/>
              <a:ext cx="1133676" cy="555955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0E0">
                <a:alpha val="89803"/>
              </a:srgbClr>
            </a:solidFill>
            <a:ln cap="flat" cmpd="sng" w="25400">
              <a:solidFill>
                <a:srgbClr val="E0E0E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 txBox="1"/>
            <p:nvPr/>
          </p:nvSpPr>
          <p:spPr>
            <a:xfrm>
              <a:off x="2895596" y="168803"/>
              <a:ext cx="5504210" cy="1022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accessor is used to read a value and is executed when the property name is referred.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It does not take any parameter and returns a value that is of the return type of the property.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31650" y="0"/>
              <a:ext cx="2663946" cy="1227753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 txBox="1"/>
            <p:nvPr/>
          </p:nvSpPr>
          <p:spPr>
            <a:xfrm>
              <a:off x="291584" y="59934"/>
              <a:ext cx="2544078" cy="110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accessor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 rot="5400000">
              <a:off x="5052584" y="-785398"/>
              <a:ext cx="1245577" cy="555955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EC9C9">
                <a:alpha val="89803"/>
              </a:srgbClr>
            </a:solidFill>
            <a:ln cap="flat" cmpd="sng" w="25400">
              <a:solidFill>
                <a:srgbClr val="FEC9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 txBox="1"/>
            <p:nvPr/>
          </p:nvSpPr>
          <p:spPr>
            <a:xfrm>
              <a:off x="2895597" y="1432393"/>
              <a:ext cx="5498748" cy="112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accessor is used to assign a value and is executed when the property is assigned a new value using the equal to (=) operator.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This value is stored in the private field by an implicit parameter called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(keyword in C#) used in the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accessor. </a:t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31650" y="1517820"/>
              <a:ext cx="2663946" cy="1072338"/>
            </a:xfrm>
            <a:prstGeom prst="roundRect">
              <a:avLst>
                <a:gd fmla="val 16667" name="adj"/>
              </a:avLst>
            </a:prstGeom>
            <a:solidFill>
              <a:srgbClr val="FE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 txBox="1"/>
            <p:nvPr/>
          </p:nvSpPr>
          <p:spPr>
            <a:xfrm>
              <a:off x="283997" y="1570167"/>
              <a:ext cx="2559252" cy="967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accessor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5"/>
          <p:cNvSpPr txBox="1"/>
          <p:nvPr/>
        </p:nvSpPr>
        <p:spPr>
          <a:xfrm>
            <a:off x="4105276" y="4038600"/>
            <a:ext cx="6410325" cy="2341562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&lt;access_modifier&gt;&lt;return_type&gt;PropertyName&gt;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return value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assign value </a:t>
            </a:r>
            <a:endParaRPr/>
          </a:p>
          <a:p>
            <a:pPr indent="0" lvl="1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2286000" y="45339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Indexers in Interfaces 1-3</a:t>
            </a:r>
            <a:endParaRPr/>
          </a:p>
        </p:txBody>
      </p:sp>
      <p:sp>
        <p:nvSpPr>
          <p:cNvPr id="569" name="Google Shape;569;p50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70" name="Google Shape;570;p50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0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1752600" y="758826"/>
            <a:ext cx="9029700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can also be declared in interfaces.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accessors of indexers declared in interfaces differ from the indexers declared within a class.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 declared within an interface do not use access modifiers and do not contain a body.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indexer declared in the interface must be implemented in the class implementing the interface. 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enforces reusability and provides the flexibility to customize indexers.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1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Indexers in Interfaces 2-3</a:t>
            </a:r>
            <a:endParaRPr/>
          </a:p>
        </p:txBody>
      </p:sp>
      <p:sp>
        <p:nvSpPr>
          <p:cNvPr id="578" name="Google Shape;578;p51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79" name="Google Shape;579;p51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1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81" name="Google Shape;581;p51"/>
          <p:cNvSpPr/>
          <p:nvPr/>
        </p:nvSpPr>
        <p:spPr>
          <a:xfrm>
            <a:off x="1752600" y="762000"/>
            <a:ext cx="8915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000"/>
              <a:buFont typeface="Noto Sans Symbols"/>
              <a:buChar char="◆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implementation of interface indexers.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3516314" y="1131888"/>
            <a:ext cx="6770687" cy="5345112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Idetails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this[int index]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get; set;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Students :Idetails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studentName = new string[3];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studentID = new int[3];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this[int index]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{ return studentName[index];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{ studentName[index] = value; 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Main(string[] args) {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 objStudent = new Students();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objStudent[0] = "James";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objStudent[1] = "Wilson";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objStudent[2] = "Patrick";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Console.WriteLine("Student Names");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Console.WriteLine();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 3; i++) {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Console.WriteLine(objStudent[i]); </a:t>
            </a:r>
            <a:endParaRPr/>
          </a:p>
          <a:p>
            <a:pPr indent="28575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1771650" y="1344614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Indexers in Interfaces 3-3</a:t>
            </a:r>
            <a:endParaRPr/>
          </a:p>
        </p:txBody>
      </p:sp>
      <p:sp>
        <p:nvSpPr>
          <p:cNvPr id="589" name="Google Shape;589;p52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90" name="Google Shape;590;p52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2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592" name="Google Shape;592;p52"/>
          <p:cNvSpPr/>
          <p:nvPr/>
        </p:nvSpPr>
        <p:spPr>
          <a:xfrm>
            <a:off x="1752600" y="758825"/>
            <a:ext cx="8458200" cy="294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interface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Idetails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declares a read-write indexer.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implements the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Idetails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and implements the indexer defined in the interface.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creates an instance of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and assigns values at different index positions.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invokes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displays the output by invoking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 of the indexer.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Difference between Properties and Indexers</a:t>
            </a:r>
            <a:endParaRPr/>
          </a:p>
        </p:txBody>
      </p:sp>
      <p:sp>
        <p:nvSpPr>
          <p:cNvPr id="598" name="Google Shape;598;p53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99" name="Google Shape;599;p53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3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1752600" y="762000"/>
            <a:ext cx="845820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are syntactically similar to properties.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there are certain differences between them.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table lists the differences between properties and indexers.</a:t>
            </a:r>
            <a:endParaRPr/>
          </a:p>
        </p:txBody>
      </p:sp>
      <p:graphicFrame>
        <p:nvGraphicFramePr>
          <p:cNvPr id="602" name="Google Shape;602;p53"/>
          <p:cNvGraphicFramePr/>
          <p:nvPr/>
        </p:nvGraphicFramePr>
        <p:xfrm>
          <a:off x="20574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{19ABA355-4561-4C4F-AC44-4A84EF13D220}</a:tableStyleId>
              </a:tblPr>
              <a:tblGrid>
                <a:gridCol w="4346575"/>
                <a:gridCol w="4111625"/>
              </a:tblGrid>
              <a:tr h="31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Indexers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5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are assigned a unique name in their declaration.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Indexers cannot be assigned a name and use the this keyword in their declaration.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are invoked using the specified name.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Indexers are invoked through an index of the created instance.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36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can be declared as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Indexers can never be declared as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5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are always declared without parameters.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Indexers are declared with at least one parameter.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36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Properties cannot be overloaded.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Indexers can be overloaded.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  <a:tr h="8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Overridden properties are accessed using the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syntax base.Prop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where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the name of the property.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Overridden indexers are accessed using the syntax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base[indExp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], where 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indExp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the list of parameters separated by commas.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F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608" name="Google Shape;608;p54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09" name="Google Shape;609;p54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4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611" name="Google Shape;611;p54"/>
          <p:cNvSpPr/>
          <p:nvPr/>
        </p:nvSpPr>
        <p:spPr>
          <a:xfrm>
            <a:off x="1752600" y="762000"/>
            <a:ext cx="8915400" cy="419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protect the fields of the class while accessing them.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accessors enable you to read and assign values to fields.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field is a data member that stores some information.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enable you to access the private fields of the class.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are data members that define a behavior performed by an object.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treat an object like an array, thereby providing faster access to data within the object.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Indexers are syntactically similar to properties, except that they are defined using the this keyword along with the bracket notation 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"/>
          <p:cNvSpPr/>
          <p:nvPr/>
        </p:nvSpPr>
        <p:spPr>
          <a:xfrm>
            <a:off x="2743200" y="1752600"/>
            <a:ext cx="69754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THANKS FOR WATCHING !</a:t>
            </a:r>
            <a:endParaRPr/>
          </a:p>
        </p:txBody>
      </p:sp>
      <p:sp>
        <p:nvSpPr>
          <p:cNvPr id="617" name="Google Shape;617;p55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Accessors 2-3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752600" y="758825"/>
            <a:ext cx="8701088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code demonstrates the use of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accessors.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2209800" y="1905000"/>
            <a:ext cx="8001000" cy="4479925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SalaryDetails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string _empName;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EmployeeName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_empName;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_empName = value;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 (string [] args) 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SalaryDetails objSal = new SalaryDetails();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objSal.EmployeeName = “Patrick Johnson”; </a:t>
            </a:r>
            <a:endParaRPr/>
          </a:p>
          <a:p>
            <a:pPr indent="8572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Console.WriteLine(“Employee Name: “ + objSal.EmployeeName);</a:t>
            </a:r>
            <a:endParaRPr/>
          </a:p>
          <a:p>
            <a:pPr indent="51435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2209800" y="152400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Snippet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Accessors 3-3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1752600" y="758825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SalaryDetails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creates a private variable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declares a property called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instance of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SalaryDetails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objSal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invokes the property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dot 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operator to initialize the value of employee name. This invokes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accessor, where the value keyword assigns the value 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_empName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code displays the employee name by invoking the property name.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invokes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accessor, which returns the assigned employee name. This invokes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accessor, where the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 assigns the value to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_empName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Employee Name: Patrick Johnson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2667000" y="4777581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1-10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1752600" y="758825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are broadly divided into three categories: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2213589" y="2072640"/>
            <a:ext cx="7764821" cy="2955852"/>
            <a:chOff x="3789" y="624840"/>
            <a:chExt cx="7764821" cy="2955852"/>
          </a:xfrm>
        </p:grpSpPr>
        <p:sp>
          <p:nvSpPr>
            <p:cNvPr id="109" name="Google Shape;109;p8"/>
            <p:cNvSpPr/>
            <p:nvPr/>
          </p:nvSpPr>
          <p:spPr>
            <a:xfrm>
              <a:off x="3757484" y="1673115"/>
              <a:ext cx="2779667" cy="859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870"/>
                  </a:lnTo>
                  <a:lnTo>
                    <a:pt x="120000" y="10687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" name="Google Shape;110;p8"/>
            <p:cNvSpPr/>
            <p:nvPr/>
          </p:nvSpPr>
          <p:spPr>
            <a:xfrm>
              <a:off x="3757484" y="1673115"/>
              <a:ext cx="128715" cy="859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870"/>
                  </a:lnTo>
                  <a:lnTo>
                    <a:pt x="120000" y="10687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" name="Google Shape;111;p8"/>
            <p:cNvSpPr/>
            <p:nvPr/>
          </p:nvSpPr>
          <p:spPr>
            <a:xfrm>
              <a:off x="1235247" y="1673115"/>
              <a:ext cx="2522236" cy="85930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870"/>
                  </a:lnTo>
                  <a:lnTo>
                    <a:pt x="0" y="10687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" name="Google Shape;112;p8"/>
            <p:cNvSpPr/>
            <p:nvPr/>
          </p:nvSpPr>
          <p:spPr>
            <a:xfrm>
              <a:off x="2526026" y="624840"/>
              <a:ext cx="2462916" cy="1048274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 txBox="1"/>
            <p:nvPr/>
          </p:nvSpPr>
          <p:spPr>
            <a:xfrm>
              <a:off x="2526026" y="624840"/>
              <a:ext cx="2462916" cy="1048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Properties</a:t>
              </a:r>
              <a:endPara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789" y="2532418"/>
              <a:ext cx="2462916" cy="1048274"/>
            </a:xfrm>
            <a:prstGeom prst="rect">
              <a:avLst/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 txBox="1"/>
            <p:nvPr/>
          </p:nvSpPr>
          <p:spPr>
            <a:xfrm>
              <a:off x="3789" y="2532418"/>
              <a:ext cx="2462916" cy="1048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Read-only Property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654741" y="2532418"/>
              <a:ext cx="2462916" cy="1048274"/>
            </a:xfrm>
            <a:prstGeom prst="rect">
              <a:avLst/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2654741" y="2532418"/>
              <a:ext cx="2462916" cy="1048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Write-only Property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305694" y="2532418"/>
              <a:ext cx="2462916" cy="1048274"/>
            </a:xfrm>
            <a:prstGeom prst="rect">
              <a:avLst/>
            </a:prstGeom>
            <a:gradFill>
              <a:gsLst>
                <a:gs pos="0">
                  <a:srgbClr val="2F6CD6"/>
                </a:gs>
                <a:gs pos="100000">
                  <a:srgbClr val="8FB2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 txBox="1"/>
            <p:nvPr/>
          </p:nvSpPr>
          <p:spPr>
            <a:xfrm>
              <a:off x="5305694" y="2532418"/>
              <a:ext cx="2462916" cy="1048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Read-Write Property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30481" y="20321"/>
            <a:ext cx="1211579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Categories of Properties 2-10</a:t>
            </a:r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30480" y="762000"/>
            <a:ext cx="12115798" cy="541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582400" y="6457315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1981200" y="6467475"/>
            <a:ext cx="90678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Applications Using C# / Session 9</a:t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1752600" y="758825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Char char="◆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Property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read-only property allows you to retrieve the value of a private field. To create a read-only property, you should define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accessor.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66"/>
              </a:buClr>
              <a:buSzPts val="1000"/>
              <a:buFont typeface="Noto Sans Symbols"/>
              <a:buChar char="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syntax creates a read-only property.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4E4C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2503488" y="2995613"/>
            <a:ext cx="7543800" cy="1981200"/>
          </a:xfrm>
          <a:prstGeom prst="rect">
            <a:avLst/>
          </a:prstGeom>
          <a:solidFill>
            <a:srgbClr val="FFEDA3">
              <a:alpha val="39607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&lt;access_modifier&gt;&lt;return_type&gt;&lt;PropertyName&gt;{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return value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2514600" y="2514600"/>
            <a:ext cx="14478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Syntax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Lại Đức Chung</dc:creator>
</cp:coreProperties>
</file>