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12192000"/>
  <p:notesSz cx="6858000" cy="9144000"/>
  <p:embeddedFontLst>
    <p:embeddedFont>
      <p:font typeface="Tahoma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6" roundtripDataSignature="AMtx7mjQXAxXTCuZn0fC/V9vn0afHIoK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84402D-4258-43A7-B37B-B3E5840C4E97}">
  <a:tblStyle styleId="{0A84402D-4258-43A7-B37B-B3E5840C4E9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Tahoma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5" name="Google Shape;635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5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9"/>
          <p:cNvSpPr txBox="1"/>
          <p:nvPr>
            <p:ph idx="12" type="sldNum"/>
          </p:nvPr>
        </p:nvSpPr>
        <p:spPr>
          <a:xfrm>
            <a:off x="11506201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6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6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6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10160" y="25400"/>
            <a:ext cx="1210564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76200" y="838200"/>
            <a:ext cx="12039599" cy="5338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8"/>
          <p:cNvSpPr txBox="1"/>
          <p:nvPr>
            <p:ph idx="12" type="sldNum"/>
          </p:nvPr>
        </p:nvSpPr>
        <p:spPr>
          <a:xfrm>
            <a:off x="11506200" y="649795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/>
          <p:nvPr/>
        </p:nvSpPr>
        <p:spPr>
          <a:xfrm>
            <a:off x="838200" y="2232316"/>
            <a:ext cx="10891684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13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Generics and Iterators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System.Collections.ObjectModel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4-5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1752600" y="758826"/>
            <a:ext cx="81534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of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creates an instance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inserts elements in the instance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instance of the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ReadOnlyCollection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of type 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created and the elements stored in the instance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are copied to the instance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ReadOnlyCollection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checks whether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contains the specified element.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contains the specified element,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Francis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the new element,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inserted at the specified index position, 2.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creates an array variable that is twice the size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ReadOnlyCollection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CopyTo()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copies the elements from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ReadOnlyCollection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to the array variable from the fifth position onwards.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System.Collections.ObjectModel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5-5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1752600" y="758825"/>
            <a:ext cx="815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figure displays the output of the code: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828801"/>
            <a:ext cx="6858000" cy="4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/>
        </p:nvSpPr>
        <p:spPr>
          <a:xfrm>
            <a:off x="2286000" y="12954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Creating Generic Types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2" name="Google Shape;142;p1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1752600" y="758826"/>
            <a:ext cx="8077200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the features of a generic declaration: 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12"/>
          <p:cNvGrpSpPr/>
          <p:nvPr/>
        </p:nvGrpSpPr>
        <p:grpSpPr>
          <a:xfrm>
            <a:off x="2896344" y="1441003"/>
            <a:ext cx="6094511" cy="3772793"/>
            <a:chOff x="744" y="145603"/>
            <a:chExt cx="6094511" cy="3772793"/>
          </a:xfrm>
        </p:grpSpPr>
        <p:sp>
          <p:nvSpPr>
            <p:cNvPr id="146" name="Google Shape;146;p12"/>
            <p:cNvSpPr/>
            <p:nvPr/>
          </p:nvSpPr>
          <p:spPr>
            <a:xfrm>
              <a:off x="744" y="145603"/>
              <a:ext cx="2902148" cy="1741289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 txBox="1"/>
            <p:nvPr/>
          </p:nvSpPr>
          <p:spPr>
            <a:xfrm>
              <a:off x="744" y="145603"/>
              <a:ext cx="2902148" cy="174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generic declaration always accepts a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 parameter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which is a placeholder for the required data type.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193107" y="145603"/>
              <a:ext cx="2902148" cy="1741289"/>
            </a:xfrm>
            <a:prstGeom prst="rect">
              <a:avLst/>
            </a:prstGeom>
            <a:solidFill>
              <a:srgbClr val="51EB1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2"/>
            <p:cNvSpPr txBox="1"/>
            <p:nvPr/>
          </p:nvSpPr>
          <p:spPr>
            <a:xfrm>
              <a:off x="3193107" y="145603"/>
              <a:ext cx="2902148" cy="174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type is specified only when a generic type is referred to or constructed as a type within a program. 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744" y="2177107"/>
              <a:ext cx="2902148" cy="1741289"/>
            </a:xfrm>
            <a:prstGeom prst="rect">
              <a:avLst/>
            </a:prstGeom>
            <a:solidFill>
              <a:srgbClr val="2CD79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2"/>
            <p:cNvSpPr txBox="1"/>
            <p:nvPr/>
          </p:nvSpPr>
          <p:spPr>
            <a:xfrm>
              <a:off x="744" y="2177107"/>
              <a:ext cx="2902148" cy="174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process of creating a generic type begins with a generic type definition containing type parameters that acts like a blueprint. 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193107" y="2177107"/>
              <a:ext cx="2902148" cy="1741289"/>
            </a:xfrm>
            <a:prstGeom prst="rect">
              <a:avLst/>
            </a:prstGeom>
            <a:solidFill>
              <a:srgbClr val="4371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2"/>
            <p:cNvSpPr txBox="1"/>
            <p:nvPr/>
          </p:nvSpPr>
          <p:spPr>
            <a:xfrm>
              <a:off x="3193107" y="2177107"/>
              <a:ext cx="2902148" cy="174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Later, a generic type is constructed from the definition by specifying actual types as the generic type arguments, which will substitute for the type parameters or the placeholders.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Benefits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1752600" y="758826"/>
            <a:ext cx="80772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Generics ensure type-safety at compile-time.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Generics allow you to reuse the code in a safe manner without casting or boxing.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generic type definition is reusable with different types but can accept values of a single type at a time.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 from reusability, there are several other benefits of using generics. These are as follows: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performance because of low memory usage as no casting or boxing operation is required to create a generic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Ensured strongly-typed programming model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run-time errors that may occur due to casting or boxing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1" y="4572000"/>
            <a:ext cx="144621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Classes 1-5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1752600" y="758826"/>
            <a:ext cx="86106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classes define functionalities that can be used for any data type and are declared with a class declaration followed by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parameter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enclosed within angular brackets.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declaring a generic class, you can apply some restrictions or constraints to the type parameters by using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keyword. However, applying constraints to the type parameters is optional.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while creating a generic class, you must generalize the data types into the type parameter and optionally decide the constraints to be applied on the type parameter.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syntax is used for creating a generic class:</a:t>
            </a:r>
            <a:endParaRPr/>
          </a:p>
          <a:p>
            <a:pPr indent="-28575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access_modifier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Specifies the scope of the generic class. It is optional.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name of the new generic class to be created.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&lt;type parameter list&gt;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Is used as a placeholder for the actual data type.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parameter constraint clause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Is an optional class or an interface applied to the type parameter with the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keyword. 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2362200" y="4057650"/>
            <a:ext cx="7620000" cy="609600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&lt;access_modififer&gt; class &lt;ClassName&gt;&lt;&lt;type parameter list&gt;&gt; [where &lt;type parameter constraint clause&gt;]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2209800" y="350520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1752600" y="758825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creates a generic class that can be used for any specified data type: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1905000" y="16605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2057400" y="2105026"/>
            <a:ext cx="8305800" cy="429577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System.Collections.Generic;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General&lt;T&gt;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T[] values;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_counter = 0;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General(int max)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= new T[max];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Add(T val)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(_counter &lt; values.Length)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values[_counter] = val;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_counter++;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285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Display() </a:t>
            </a:r>
            <a:endParaRPr/>
          </a:p>
          <a:p>
            <a:pPr indent="0" lvl="0" marL="0" marR="0" rtl="0" algn="l">
              <a:lnSpc>
                <a:spcPct val="9208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208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63138" y="86995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Classes 2-5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Classes 3-5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1752600" y="758825"/>
            <a:ext cx="8153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2057400" y="914400"/>
            <a:ext cx="8229600" cy="4876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85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Console.WriteLine(“Constructed Class is of type: “ + </a:t>
            </a:r>
            <a:endParaRPr/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typeof(T)); </a:t>
            </a:r>
            <a:endParaRPr/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Console.WriteLine(“Values stored in the object of </a:t>
            </a:r>
            <a:endParaRPr/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constructed class are: “); </a:t>
            </a:r>
            <a:endParaRPr/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(int i = 0; i &lt; values.Length; i++) </a:t>
            </a:r>
            <a:endParaRPr/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857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Console.WriteLine(values[i]); </a:t>
            </a:r>
            <a:endParaRPr/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285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Students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171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Main(string[] args) </a:t>
            </a:r>
            <a:endParaRPr/>
          </a:p>
          <a:p>
            <a:pPr indent="171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General&lt;string&gt; objGeneral = new General&lt;string&gt;(3); 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objGeneral.Add(“John”); 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objGeneral.Add(“Patrick”); 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objGeneral.Display(); 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General&lt;int&gt; objGeneral2 = new General&lt;int&gt;(2); 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objGeneral2.Add(200); 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objGeneral2.Add(35); 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objGeneral2.Display(); 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Classes 4-5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1752600" y="758825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generic class definition for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created that takes a type parameter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generic class declares a parameterized constructor with an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takes a parameter of the same type as the generic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method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the value type specified by the type parameter and the values supplied by the user through the object.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of the class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an instance of the generic class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providing the type parameter value as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to be stored as 3.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instance invokes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which takes student names as values.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student names are displayed by invoking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another object is created of a different data type,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based on the same class definition.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class definition is generic, we need not change the code now, but can reuse the same code for an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 as well.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using the same generic class definition, we can create two different lists of data.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Classes 5-5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1752600" y="758826"/>
            <a:ext cx="81534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Constructed Class is of type: System.String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stored in the object of constructed class are: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Constructed Class is of type: System.Int32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stored in the object of constructed class are: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2286000" y="10509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Constraints on Type Parameters 1-4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1752600" y="758826"/>
            <a:ext cx="8229600" cy="564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apply constraints on the type parameter while declaring a generic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constraint is a restriction imposed on the data type of the type parameter and are specified using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are used when the programmer wants to limit the data types of the type parameter to ensure consistency and reliability of data in a collection.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table lists the types of constraints that can be applied to the type parameter:</a:t>
            </a:r>
            <a:endParaRPr/>
          </a:p>
          <a:p>
            <a:pPr indent="-28575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19"/>
          <p:cNvGraphicFramePr/>
          <p:nvPr/>
        </p:nvGraphicFramePr>
        <p:xfrm>
          <a:off x="2057400" y="30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{0A84402D-4258-43A7-B37B-B3E5840C4E97}</a:tableStyleId>
              </a:tblPr>
              <a:tblGrid>
                <a:gridCol w="3849700"/>
                <a:gridCol w="3846500"/>
              </a:tblGrid>
              <a:tr h="42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490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: struct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Specifies that the type parameter must be of a value type only except the null value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736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: class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Specifies that the type parameter must be of a reference type such as a class, interface, or a delegate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736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: new()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Specifies that the type parameter must consist of a constructor without any parameter which can be invoked publicly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490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: &lt;base class name&gt;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Specifies that the type parameter must be the parent class or should inherit from a parent class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490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: &lt;interface name&gt;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Specifies that the type parameter must be an interface or should inherit an interface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Objectives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Char char="◆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Define and describe generics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Char char="◆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Explain creating and using generics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Char char="◆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Explain iterators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752600" y="758825"/>
            <a:ext cx="8382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1" y="1676400"/>
            <a:ext cx="18002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Constraints on Type Parameters 2-4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1981200" y="1752600"/>
            <a:ext cx="7543800" cy="47244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System.Collections.Generic;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Employee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_empName;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_empID;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Employee(string name, int num)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_empName = name;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_empID = num;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string Name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85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_empName;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int ID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57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57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_empID;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57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9208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1981200" y="1219201"/>
            <a:ext cx="1447800" cy="4095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       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1752601" y="762001"/>
            <a:ext cx="9078913" cy="46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code creates a generic class that uses a class constraint: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1752600" y="758826"/>
            <a:ext cx="8229600" cy="579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Constraints on Type Parameters 3-4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1905000" y="1066800"/>
            <a:ext cx="8153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1979614" y="1066800"/>
            <a:ext cx="8154987" cy="5181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GenericList&lt;T&gt; where T : Employee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T[] _name = new T[3];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_counter = 0;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Add(T val)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_name[_counter] = val;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_counter++;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Display()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(int i = 0; i &lt; _counter; i++)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Console.WriteLine(_name[i].Name + “, “ + _name[i].ID);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ClassConstraintDemo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Main(string[] args)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GenericList&lt;Employee&gt; objList = new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GenericList&lt;Employee&gt;();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objList.Add(new Employee(“John”, 100));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objList.Add(new Employee(“James”, 200));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objList.Add(new Employee(“Patrich”, 300));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objList.Display();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l">
              <a:lnSpc>
                <a:spcPct val="9208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1752600" y="758826"/>
            <a:ext cx="8229600" cy="556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Constraints on Type Parameters 4-4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1905000" y="1066800"/>
            <a:ext cx="8153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1752600" y="758825"/>
            <a:ext cx="7924800" cy="5379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GenericList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created that takes a type parameter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type parameter is applied a class constraint, which means the type parameter can only include details of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generic class creates an array variable with the type parameter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which means it can include values of type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consists of a parameter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which will contain the values set in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Since, the type parameter should be of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type, the constructor is called while setting the values in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method.</a:t>
            </a:r>
            <a:endParaRPr/>
          </a:p>
          <a:p>
            <a:pPr indent="-2222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John, 100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James, 200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Patrich, 300</a:t>
            </a:r>
            <a:endParaRPr/>
          </a:p>
          <a:p>
            <a:pPr indent="-28575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1905000" y="45561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Inheriting Generic Classes 1-2 </a:t>
            </a:r>
            <a:endParaRPr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1752600" y="758826"/>
            <a:ext cx="8229600" cy="564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generic class can be inherited same as any other non-generic class in C# and can act both as a base class or a derived class.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inheriting a generic class in another generic class, you can use the generic type parameter of the base class instead of passing the data type of the parameter.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while inheriting a generic class in a non-generic class, you must provide the data type of the parameter instead of the base class generic type parameter.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constraints imposed at the base class level must be included in the derived generic class.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figure displays a generic class as base class: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810000"/>
            <a:ext cx="3048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1752600" y="758826"/>
            <a:ext cx="8153400" cy="556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access_modifier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Specifies the scope of the generic class.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BaseClass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the generic base class.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&lt;generic type parameter&gt;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a placeholder for the specified data type.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DerivedClass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the generic derived class.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syntax is used to inherit a non-generic class from a generic class: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&lt;type parameter value&gt;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Can be a data type such as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1752600" y="758825"/>
            <a:ext cx="7772400" cy="1106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syntax is used to inherit a generic class from an existing generic class: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2057400" y="1828800"/>
            <a:ext cx="7543800" cy="609600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 class &lt;BaseClass&gt;&lt;&lt;generic type parameter&gt;&gt;{}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 class &lt;DerivedClass&gt; : &lt;BaseClass&gt;&lt;&lt;generic type parameter&gt;&gt;{}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1828800" y="135255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2209800" y="4572000"/>
            <a:ext cx="6934200" cy="609600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 class &lt;BaseClass&gt;&lt;&lt;generic type parameter&gt;&gt;{}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 class &lt;DerivedClass&gt; : &lt;BaseClass&gt;&lt;&lt;type parameter value&gt;&gt;{}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1828800" y="403860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1752600" y="3508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Inheriting Generic Classes 2-2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Methods 1-3</a:t>
            </a:r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1752600" y="75882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methods process values whose data types are known only when accessing the variables that store these values.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generic method is declared with the generic type parameter list enclosed within angular brackets.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methods with type parameters allow you to call the method with a different type everytime.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declare a generic method within generic or non-generic class declarations.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declare a generic method within a generic class declaration, the body of the method refers to the type parameters of both, the method and class declaration.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methods can be declared with the following keywords: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generic methods declared with the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can be overridden in the derived class.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generic method declared with the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overrides the base class method. However, while overriding, the method does not specify the type parameter constraints since the constraints are overridden from the overridden method.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generic method declared with the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contains only the declaration of the method. Such methods are typically implemented in a derived class.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Methods 2-3</a:t>
            </a:r>
            <a:endParaRPr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1752600" y="758825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syntax is used for declaring a generic method:</a:t>
            </a:r>
            <a:endParaRPr/>
          </a:p>
          <a:p>
            <a:pPr indent="-266700" lvl="1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access_modifier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Specifies the scope of the method.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return_type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Determines the type of value the generic method will return.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name of the generic method.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&lt;type parameter list&gt;: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used as a placeholder for the actual data type.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2209800" y="2057400"/>
            <a:ext cx="6934200" cy="457200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&lt;access_modifier&gt;&lt;return_type&gt;&lt;MethodName&gt;&lt;&lt;type parameter list&gt;&gt;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1905000" y="142875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Methods 3-3</a:t>
            </a:r>
            <a:endParaRPr/>
          </a:p>
        </p:txBody>
      </p:sp>
      <p:sp>
        <p:nvSpPr>
          <p:cNvPr id="310" name="Google Shape;310;p2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1752600" y="758826"/>
            <a:ext cx="81534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code creates a generic method within a non-generic class: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SwapNumbers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 of a generic method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Swap()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takes a type parameter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within angular brackets and two parameters within parenthesis of type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Swap()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creates a variable temp of type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is assigned the value within the variable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valOne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displays the values initialized within variables and calls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Swap()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by providing the type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within angular brackets.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will substitute for the type parameter in the generic method definition and will display the swapped values within the variables.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Values before swapping: 23 &amp; 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Values after swapping: 45 &amp; 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3429000" y="1143000"/>
            <a:ext cx="6781800" cy="27432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System.Collections.Generic;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SwapNumbers{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Swap&lt;T&gt;(ref T valOne, ref T valTwo) {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temp = valOne;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valOne = valTwo;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valTwo = temp;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{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numOne = 23;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numTwo = 45;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Console.WriteLine(“Values before swapping: “ + numOne + “ &amp; “ + numTwo);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Swap&lt;int&gt;(ref numOne, ref numTwo);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Console.WriteLine(“Values after swapping: “ + numOne + “ &amp; “ + numTwo);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1828800" y="11430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1828800" y="58515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     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Interfaces 1-4</a:t>
            </a:r>
            <a:endParaRPr/>
          </a:p>
        </p:txBody>
      </p:sp>
      <p:sp>
        <p:nvSpPr>
          <p:cNvPr id="322" name="Google Shape;322;p2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1752600" y="758825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the features of generic interfaces: 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28"/>
          <p:cNvGrpSpPr/>
          <p:nvPr/>
        </p:nvGrpSpPr>
        <p:grpSpPr>
          <a:xfrm>
            <a:off x="3398809" y="1234732"/>
            <a:ext cx="5394381" cy="5302936"/>
            <a:chOff x="1646209" y="-289268"/>
            <a:chExt cx="5394381" cy="5302936"/>
          </a:xfrm>
        </p:grpSpPr>
        <p:sp>
          <p:nvSpPr>
            <p:cNvPr id="327" name="Google Shape;327;p28"/>
            <p:cNvSpPr/>
            <p:nvPr/>
          </p:nvSpPr>
          <p:spPr>
            <a:xfrm>
              <a:off x="3033117" y="1051917"/>
              <a:ext cx="2620565" cy="2620565"/>
            </a:xfrm>
            <a:prstGeom prst="ellipse">
              <a:avLst/>
            </a:prstGeom>
            <a:solidFill>
              <a:schemeClr val="accent2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 txBox="1"/>
            <p:nvPr/>
          </p:nvSpPr>
          <p:spPr>
            <a:xfrm>
              <a:off x="3416890" y="1435690"/>
              <a:ext cx="1853019" cy="1853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Generic Interfaces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352799" y="-289268"/>
              <a:ext cx="1981200" cy="1889755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 txBox="1"/>
            <p:nvPr/>
          </p:nvSpPr>
          <p:spPr>
            <a:xfrm>
              <a:off x="3642939" y="-12520"/>
              <a:ext cx="1400920" cy="1336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Useful for generic collections or generic classes representing the items in the collection.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059390" y="1417322"/>
              <a:ext cx="1981200" cy="1889755"/>
            </a:xfrm>
            <a:prstGeom prst="ellipse">
              <a:avLst/>
            </a:prstGeom>
            <a:solidFill>
              <a:schemeClr val="accent4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 txBox="1"/>
            <p:nvPr/>
          </p:nvSpPr>
          <p:spPr>
            <a:xfrm>
              <a:off x="5349530" y="1694070"/>
              <a:ext cx="1400920" cy="1336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Useful for the generic classes with the generic interfaces to avoid boxing and unboxing operations on the value types.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3352799" y="3123913"/>
              <a:ext cx="1981200" cy="1889755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 txBox="1"/>
            <p:nvPr/>
          </p:nvSpPr>
          <p:spPr>
            <a:xfrm>
              <a:off x="3642939" y="3400661"/>
              <a:ext cx="1400920" cy="1336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 implement the generic interfaces and inheritance by passing the required parameters specified in the interface.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1646209" y="1417322"/>
              <a:ext cx="1981200" cy="1889755"/>
            </a:xfrm>
            <a:prstGeom prst="ellipse">
              <a:avLst/>
            </a:prstGeom>
            <a:solidFill>
              <a:schemeClr val="accent6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 txBox="1"/>
            <p:nvPr/>
          </p:nvSpPr>
          <p:spPr>
            <a:xfrm>
              <a:off x="1936349" y="1694070"/>
              <a:ext cx="1400920" cy="1336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syntax for declaring an interface is similar to the syntax for class declaration.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Interfaces 2-4</a:t>
            </a:r>
            <a:endParaRPr/>
          </a:p>
        </p:txBody>
      </p:sp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1752600" y="758826"/>
            <a:ext cx="8229600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syntax is used for creating a generic interface: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access_modifier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Specifies the scope of the generic interface.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the name of the new generic interface.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&lt;type parameter list&gt;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used as a placeholder for the actual data type.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parameter constraint clause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an optional class or an interface applied to the type parameter with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1981200" y="1752600"/>
            <a:ext cx="7543800" cy="685800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 interface &lt;InterfaceName&gt;&lt;&lt;type parameter list&gt;&gt; [where &lt;type parameter constraint clause&gt;]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1828800" y="120015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Generics 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752600" y="758826"/>
            <a:ext cx="8229600" cy="564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Generics are a kind of parameterized data structures that can work with value types as well as reference types.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define a class, interface, structure, method, or a delegate as a generic type in C#.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C# program that uses an array variable of type Object to store a collection of student names.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names are read from the console as value types and are boxed to enable storing each of them as type Object.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case, the compiler cannot verify the data stored against its data type as it allows you to cast any value to and from Object.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enter numeric data, it will be accepted without any verification.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ensure type-safety, C# introduces generics, which has a number of features including the ability to allow you to define generalized type templates based on which the type can be constructed later.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1828800" y="220980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Interfaces 3-4</a:t>
            </a:r>
            <a:endParaRPr/>
          </a:p>
        </p:txBody>
      </p:sp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3429000" y="1295400"/>
            <a:ext cx="6858000" cy="49530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System.Collections.Generic;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IMaths&lt;T&gt;{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Addition(T valOne, T valTwo);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Subtraction(T valOne, T valTwo);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Numbers : IMaths&lt;int&gt;{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Addition(int valOne, int valTwo)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valOne + valTwo;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Subtraction(int valOne, int valTwo){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(valOne &gt; valTwo){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(valOne - valTwo);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(valTwo - valOne);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2286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numOne = 23;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numTwo = 45;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 objInterface = new Numbers();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Console.Write(“Addition of two integer values is: “);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Console.WriteLine(objInterface.Addition(numOne, numTwo));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Console.Write(“Subtraction of two integer values is: “);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Console.WriteLine(objInterface.Subtraction(numOne, numTwo));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1981200" y="1295400"/>
            <a:ext cx="13716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1828800" y="835026"/>
            <a:ext cx="8001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creates a generic interface that is implemented by the non-generic class: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1752600" y="758826"/>
            <a:ext cx="82296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Interfaces 4-4</a:t>
            </a:r>
            <a:endParaRPr/>
          </a:p>
        </p:txBody>
      </p:sp>
      <p:sp>
        <p:nvSpPr>
          <p:cNvPr id="365" name="Google Shape;365;p3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66" name="Google Shape;366;p3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1752600" y="758825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generic interface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IMaths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takes a type parameter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declares two methods of type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implements the interface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IMaths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providing the type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within angular brackets and implements the two methods declared in the generic interface.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creates an instance of the class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displays the addition and subtraction of two numbers.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 of two integer values is: 68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Subtraction of two integer values is: 22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1981200" y="35052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Interface Constraints 1-4</a:t>
            </a:r>
            <a:endParaRPr/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1752600" y="758825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specify an interface as a constraint on a type parameter to enable the members of the interface within, to use the generic class.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addition, it ensures that only the types that implement the interface are used and also specify multiple interfaces as constraints on a single type parameter.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01" y="3733800"/>
            <a:ext cx="18002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Interface Constraints 2-4</a:t>
            </a:r>
            <a:endParaRPr/>
          </a:p>
        </p:txBody>
      </p:sp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1752600" y="758826"/>
            <a:ext cx="8153400" cy="564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2362200" y="2286000"/>
            <a:ext cx="7848600" cy="3733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System.Collections.Generic;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IDetails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GetDetails();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Student : IDetails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_studName;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_studID;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Student(string name, int num)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_studName = name;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_studID = num;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GetDetails()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Console.WriteLine(_studID + “\t” + _studName);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0" name="Google Shape;390;p33"/>
          <p:cNvSpPr txBox="1"/>
          <p:nvPr/>
        </p:nvSpPr>
        <p:spPr>
          <a:xfrm>
            <a:off x="2362200" y="17526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1905000" y="838201"/>
            <a:ext cx="8001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creates a generic interface that is used as a constraint on a generic class: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Interface Constraints 3-4</a:t>
            </a:r>
            <a:endParaRPr/>
          </a:p>
        </p:txBody>
      </p:sp>
      <p:sp>
        <p:nvSpPr>
          <p:cNvPr id="397" name="Google Shape;397;p3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00" name="Google Shape;400;p34"/>
          <p:cNvSpPr txBox="1"/>
          <p:nvPr/>
        </p:nvSpPr>
        <p:spPr>
          <a:xfrm>
            <a:off x="1905000" y="990600"/>
            <a:ext cx="8382000" cy="5257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GenericList&lt;T&gt; where T : IDetails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T[] _values = new T [3];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_counter = 0;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Add(T val)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_values[_counter] = val;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_counter++;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Display()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(int i = 0; i &lt; 3; i++)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_values[i].GetDetails();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InterfaceConstraintDemo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Main(string[] args)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GenericList&lt;Student&gt; objList = new GenericList&lt;Student&gt;();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objList.Add(new Student(“Wilson”, 120));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objList.Add(new Student(“Jack”, 130));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objList.Add(new Student(“Peter”, 140));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objList.Display();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Interface Constraints 4-4</a:t>
            </a:r>
            <a:endParaRPr/>
          </a:p>
        </p:txBody>
      </p:sp>
      <p:sp>
        <p:nvSpPr>
          <p:cNvPr id="406" name="Google Shape;406;p3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07" name="Google Shape;407;p3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1752600" y="679450"/>
            <a:ext cx="8153400" cy="587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Idetails declares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method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GetDetails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implements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interface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IDetails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GenericList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created that takes a type parameter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parameter is applied an interface constraint, which means the type parameter can only include details of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Idetails 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creates an instance of 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GenericList by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passing the type parameter value as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implements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interface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IDetails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 to create a generic interface: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950" y="4702175"/>
            <a:ext cx="56007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Delegates 1-4</a:t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1752600" y="758825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Delegates are reference types that encapsulate a reference to a method that has a signature and a return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Following are the features of a generic delegate:</a:t>
            </a:r>
            <a:endParaRPr/>
          </a:p>
          <a:p>
            <a:pPr indent="-236537" lvl="1" marL="6937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Delegates can also be declared as generic. </a:t>
            </a:r>
            <a:endParaRPr/>
          </a:p>
          <a:p>
            <a:pPr indent="-236537" lvl="1" marL="6937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can be used to refer to multiple methods in a class with different types of parameters. </a:t>
            </a:r>
            <a:endParaRPr/>
          </a:p>
          <a:p>
            <a:pPr indent="-236537" lvl="1" marL="6937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number of parameters of the delegate and the referenced methods must be the same. </a:t>
            </a:r>
            <a:endParaRPr/>
          </a:p>
          <a:p>
            <a:pPr indent="-236537" lvl="1" marL="6937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type parameter list is specified after the delegate’s name in the syntax.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Delegates 2-4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1752600" y="758825"/>
            <a:ext cx="8153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syntax is used to declare a generic delegate: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return_type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Determines the type of value the delegate will return.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the name of the generic delegate.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parameter list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used as a placeholder for the actual data type.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argument_list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Specifies the parameter within the delegate.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2438400" y="1828800"/>
            <a:ext cx="6781800" cy="533400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 &lt;return_type&gt;&lt;DelegateName&gt;&lt;type parameter list&gt;(&lt;argument_list&gt;);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1981200" y="129540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Generic Delegates 3-4</a:t>
            </a:r>
            <a:endParaRPr/>
          </a:p>
        </p:txBody>
      </p:sp>
      <p:sp>
        <p:nvSpPr>
          <p:cNvPr id="436" name="Google Shape;436;p3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1752600" y="758826"/>
            <a:ext cx="8686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declares a generic delegate:</a:t>
            </a:r>
            <a:endParaRPr/>
          </a:p>
        </p:txBody>
      </p:sp>
      <p:sp>
        <p:nvSpPr>
          <p:cNvPr id="440" name="Google Shape;440;p38"/>
          <p:cNvSpPr txBox="1"/>
          <p:nvPr/>
        </p:nvSpPr>
        <p:spPr>
          <a:xfrm>
            <a:off x="2667000" y="2057400"/>
            <a:ext cx="7543800" cy="43434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 T DelMath&lt;T&gt;(T val);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Numbers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int NumberType(int num)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if(num % 2 == 0)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num;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(0);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float NumberType(float num)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57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num % 2.5F;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1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DelMath&lt;int&gt; objDel = NumberType;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1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DelMath&lt;float&gt; objDel2 = NumberType;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1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Console.WriteLine(objDel(10));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1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Console.WriteLine(objDel2(108.756F));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1828800" y="15081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Delegates 4-4</a:t>
            </a:r>
            <a:endParaRPr/>
          </a:p>
        </p:txBody>
      </p:sp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50" name="Google Shape;450;p39"/>
          <p:cNvSpPr/>
          <p:nvPr/>
        </p:nvSpPr>
        <p:spPr>
          <a:xfrm>
            <a:off x="1752600" y="758825"/>
            <a:ext cx="8610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generic delegate is declared in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of the class, an object of the delegate is created, which is referring to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NumberType()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and takes the parameter of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is passed to the method, which displays the value only if it is an even number.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object of the delegate is created in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method, which is referring to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NumberType()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and takes the parameter of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is passed to the method, which displays the remainder of the division operation. Therefore, generic delegates can be used for overloaded methods.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 to declare a generic delegate: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489" y="4949825"/>
            <a:ext cx="63468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Namespaces, Classes, and Interfaces for Generics 1-3 </a:t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752600" y="758826"/>
            <a:ext cx="8305800" cy="556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namespaces in the .NET Framework that facilitate creation and use of generics which are as follows: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E4C"/>
              </a:buClr>
              <a:buSzPts val="8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namespace consists of classes that allow you to create type-safe collections. 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4"/>
          <p:cNvGrpSpPr/>
          <p:nvPr/>
        </p:nvGrpSpPr>
        <p:grpSpPr>
          <a:xfrm>
            <a:off x="2134983" y="1752925"/>
            <a:ext cx="8150633" cy="2666348"/>
            <a:chOff x="1383" y="325"/>
            <a:chExt cx="8150633" cy="2666348"/>
          </a:xfrm>
        </p:grpSpPr>
        <p:sp>
          <p:nvSpPr>
            <p:cNvPr id="56" name="Google Shape;56;p4"/>
            <p:cNvSpPr/>
            <p:nvPr/>
          </p:nvSpPr>
          <p:spPr>
            <a:xfrm>
              <a:off x="4182011" y="325"/>
              <a:ext cx="3970005" cy="1269689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7D5CB">
                <a:alpha val="89803"/>
              </a:srgbClr>
            </a:solidFill>
            <a:ln cap="flat" cmpd="sng" w="25400">
              <a:solidFill>
                <a:srgbClr val="F7D5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 txBox="1"/>
            <p:nvPr/>
          </p:nvSpPr>
          <p:spPr>
            <a:xfrm>
              <a:off x="4182011" y="159036"/>
              <a:ext cx="3493872" cy="952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This allows you to create dynamic and read-only generic collections. 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383" y="325"/>
              <a:ext cx="4180627" cy="126968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63364" y="62306"/>
              <a:ext cx="4056665" cy="114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urier New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System.Collections.ObjectModel</a:t>
              </a:r>
              <a:endParaRPr b="0" i="0" sz="1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860593" y="1396984"/>
              <a:ext cx="4290089" cy="1269689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E0E0E0">
                <a:alpha val="89803"/>
              </a:srgbClr>
            </a:solidFill>
            <a:ln cap="flat" cmpd="sng" w="25400">
              <a:solidFill>
                <a:srgbClr val="E0E0E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3860593" y="1555695"/>
              <a:ext cx="3813956" cy="952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namespace consists of classes and interfaces that allow you to define customized generic collections.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716" y="1396984"/>
              <a:ext cx="3857877" cy="126968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64697" y="1458965"/>
              <a:ext cx="3733915" cy="114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urier New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System.Collections.Generic</a:t>
              </a:r>
              <a:endParaRPr b="0" i="0" sz="1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Overloading Methods Using Type Parameters 1-3 </a:t>
            </a:r>
            <a:endParaRPr/>
          </a:p>
        </p:txBody>
      </p:sp>
      <p:sp>
        <p:nvSpPr>
          <p:cNvPr id="457" name="Google Shape;457;p4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58" name="Google Shape;458;p4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60" name="Google Shape;460;p40"/>
          <p:cNvSpPr/>
          <p:nvPr/>
        </p:nvSpPr>
        <p:spPr>
          <a:xfrm>
            <a:off x="1752600" y="758826"/>
            <a:ext cx="8153400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of a generic class that take generic type parameters can be overloaded.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programmer can overload the methods that use type parameters by changing the type or the number of parameters.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type difference is not based on the generic type parameter, but is based on the data type of the parameter passed.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576" y="3657600"/>
            <a:ext cx="18002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Overloading Methods Using Type Parameters 2-3 </a:t>
            </a:r>
            <a:endParaRPr/>
          </a:p>
        </p:txBody>
      </p:sp>
      <p:sp>
        <p:nvSpPr>
          <p:cNvPr id="467" name="Google Shape;467;p4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1752600" y="758826"/>
            <a:ext cx="815340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800"/>
              <a:buFont typeface="Noto Sans Symbols"/>
              <a:buChar char="◆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how to overload methods that use type parameters: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3352800" y="1219200"/>
            <a:ext cx="6629400" cy="5257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System.Collections;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System.Collections.Generic;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General&lt;T, U&gt;{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_valOne;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_valTwo;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AcceptValues(T item) {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_valOne = item;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AcceptValues(U item) {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_valTwo = item;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Display() {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Console.Write(_valOne + "\t" + _valTwo); </a:t>
            </a:r>
            <a:endParaRPr/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MethodOverload{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Main(string[] args) {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General&lt;int, string&gt; objGenOne = new General&lt;int, string&gt;();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objGenOne.AcceptValues(10);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objGenOne.AcceptValues("Smith");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Console.WriteLine("ID\tName\tDesignation\tSalary");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objGenOne.Display();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General&lt;string, float&gt; objGenTwo = new General&lt;string, float&gt;();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objGenTwo.AcceptValues("Mechanic");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objGenTwo.AcceptValues(2500);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Console.Write("\t");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objGenTwo.Display();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Console.WriteLine(); </a:t>
            </a:r>
            <a:endParaRPr/>
          </a:p>
          <a:p>
            <a:pPr indent="4000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1828800" y="10668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Overloading Methods Using Type Parameters 3-3 </a:t>
            </a:r>
            <a:endParaRPr/>
          </a:p>
        </p:txBody>
      </p:sp>
      <p:sp>
        <p:nvSpPr>
          <p:cNvPr id="478" name="Google Shape;478;p4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79" name="Google Shape;479;p4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81" name="Google Shape;481;p42"/>
          <p:cNvSpPr/>
          <p:nvPr/>
        </p:nvSpPr>
        <p:spPr>
          <a:xfrm>
            <a:off x="2057400" y="914400"/>
            <a:ext cx="8153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1752600" y="758826"/>
            <a:ext cx="8534400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has two overloaded methods with different type parameters.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method, the instance of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is created. The class is initialized by specifying the data type for the generic parameters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respectively.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overloaded methods are invoked by specifying appropriate values.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methods store these values in the respective variables defined in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values indicate the ID and name of the employee.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 instance of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is created specifying the type of data the class can contain as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overloaded methods are invoked by specifying appropriate values.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methods store these values in the respective variables defined in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values indicate the designation and salary of the employee.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 to overload methods using type parameters: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1752600" y="758826"/>
            <a:ext cx="8153400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953000"/>
            <a:ext cx="54102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2"/>
          <p:cNvSpPr/>
          <p:nvPr/>
        </p:nvSpPr>
        <p:spPr>
          <a:xfrm>
            <a:off x="1905000" y="911226"/>
            <a:ext cx="8153400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Overriding Virtual Methods in Generic Class 1-3 </a:t>
            </a:r>
            <a:endParaRPr/>
          </a:p>
        </p:txBody>
      </p:sp>
      <p:sp>
        <p:nvSpPr>
          <p:cNvPr id="491" name="Google Shape;491;p4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92" name="Google Shape;492;p4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494" name="Google Shape;494;p43"/>
          <p:cNvSpPr/>
          <p:nvPr/>
        </p:nvSpPr>
        <p:spPr>
          <a:xfrm>
            <a:off x="1752600" y="758826"/>
            <a:ext cx="8153400" cy="556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in generic classes can be overridden same as the method in any non-generic class.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override a method in the generic class, the method in the base class must be declared as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this method can be overridden in the derived class, using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as shown in the following code: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3"/>
          <p:cNvSpPr txBox="1"/>
          <p:nvPr/>
        </p:nvSpPr>
        <p:spPr>
          <a:xfrm>
            <a:off x="2209800" y="3352800"/>
            <a:ext cx="6629400" cy="2514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System.Collections;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System.Collections.Generic;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GeneralList&lt;T&gt;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T ItemOne;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GeneralList(T valOne)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5725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ItemOne = valOne;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virtual T GetValue()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ItemOne;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3"/>
          <p:cNvSpPr txBox="1"/>
          <p:nvPr/>
        </p:nvSpPr>
        <p:spPr>
          <a:xfrm>
            <a:off x="2057400" y="266700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497" name="Google Shape;497;p43"/>
          <p:cNvSpPr/>
          <p:nvPr/>
        </p:nvSpPr>
        <p:spPr>
          <a:xfrm>
            <a:off x="1752600" y="758826"/>
            <a:ext cx="8153400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Overriding Virtual Methods in Generic Class 2-3 </a:t>
            </a:r>
            <a:endParaRPr/>
          </a:p>
        </p:txBody>
      </p:sp>
      <p:sp>
        <p:nvSpPr>
          <p:cNvPr id="503" name="Google Shape;503;p4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04" name="Google Shape;504;p4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506" name="Google Shape;506;p44"/>
          <p:cNvSpPr txBox="1"/>
          <p:nvPr/>
        </p:nvSpPr>
        <p:spPr>
          <a:xfrm>
            <a:off x="1905000" y="1143000"/>
            <a:ext cx="8229600" cy="47244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14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Student&lt;T&gt; : GeneralList&lt;T&gt;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T Value;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Student(T valOne, T valTwo) : base (valOne)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= valTwo;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override T GetValue()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 (base.GetValue() + "\t\t");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Value;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StudentList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Student&lt;string&gt; objStudent = new Student&lt;string&gt;("Patrick",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"Male");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Console.WriteLine("Name\t\tSex");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Console.WriteLine(objStudent.GetValue());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4"/>
          <p:cNvSpPr/>
          <p:nvPr/>
        </p:nvSpPr>
        <p:spPr>
          <a:xfrm>
            <a:off x="1752600" y="758826"/>
            <a:ext cx="8153400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Overriding Virtual Methods in Generic Class 3-3 </a:t>
            </a:r>
            <a:endParaRPr/>
          </a:p>
        </p:txBody>
      </p:sp>
      <p:sp>
        <p:nvSpPr>
          <p:cNvPr id="513" name="Google Shape;513;p4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14" name="Google Shape;514;p4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516" name="Google Shape;516;p45"/>
          <p:cNvSpPr/>
          <p:nvPr/>
        </p:nvSpPr>
        <p:spPr>
          <a:xfrm>
            <a:off x="1752600" y="75882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5"/>
          <p:cNvSpPr/>
          <p:nvPr/>
        </p:nvSpPr>
        <p:spPr>
          <a:xfrm>
            <a:off x="1752600" y="758825"/>
            <a:ext cx="8686800" cy="391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GeneralList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consists of a constructor that assigns the name of the student.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GetValue()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of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GeneralList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is overridden in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constructor of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invokes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constructor by using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 and assigns the gender of the specified student.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GetValue()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of the derived class returns the sex of the student.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name of the student is invoked by using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 to call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GetValue()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of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StudentList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creates an instance of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class. This instance invokes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GetValue()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of the derived class, which in turn invokes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GetValue()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of the base class by using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keyword.</a:t>
            </a:r>
            <a:endParaRPr/>
          </a:p>
          <a:p>
            <a:pPr indent="-2349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 to override virtual methods for generic class: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1" y="4876800"/>
            <a:ext cx="6462713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Iterators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pic>
        <p:nvPicPr>
          <p:cNvPr descr="Capture138.PNG" id="527" name="Google Shape;527;p4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1802" y="4424364"/>
            <a:ext cx="30194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6"/>
          <p:cNvSpPr/>
          <p:nvPr/>
        </p:nvSpPr>
        <p:spPr>
          <a:xfrm>
            <a:off x="1752600" y="762001"/>
            <a:ext cx="8763000" cy="578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scenario where a person is trying to memorize a book of 100 pages. 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finish the task, the person has to iterate through each of these 100 pages.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this person who iterates through the pages, an iterator in C# is used to traverse through a list of values or a collection.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block of code that uses the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to refer to a collection of values in a sequential manner. 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consider a collection of values that needs to be sorted.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 the logic manually, a programmer can iterate through each value sequentially using iterators to compare the values. 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iterator is not a data member but is a way of accessing the member. 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a method, 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accessor, or an operator that allows you to navigate through the values in a collection. 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Iterators specify the way, values are generated, when the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accesses the elements within a collection. 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keep track of the elements in the collection, so that you can retrieve these values if required. 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an array variable consisting of 6 elements, where the iterator can return all the elements within an array one by one.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Char char="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figure illustrates these analogies:</a:t>
            </a:r>
            <a:endParaRPr/>
          </a:p>
          <a:p>
            <a:pPr indent="-29845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4E4C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2057401" y="4724400"/>
            <a:ext cx="1609725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b="0"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Benefits </a:t>
            </a:r>
            <a:br>
              <a:rPr lang="en-US"/>
            </a:br>
            <a:endParaRPr/>
          </a:p>
        </p:txBody>
      </p:sp>
      <p:sp>
        <p:nvSpPr>
          <p:cNvPr id="535" name="Google Shape;535;p4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 class that behaves like a collection, it is preferable to use iterators to iterate through the values of the collection with the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statement. 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doing this, one can get the following benefits: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Iterators provide a simplified and faster way of iterating through the values of a collection.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Iterators reduce the complexity of providing an enumerator for a collection.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Iterators can return large number of values.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Iterators can be used to evaluate and return only those values that are needed.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Iterators can return values without consuming memory by referring each value in the list.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Implementation 1-3</a:t>
            </a:r>
            <a:endParaRPr/>
          </a:p>
        </p:txBody>
      </p:sp>
      <p:sp>
        <p:nvSpPr>
          <p:cNvPr id="543" name="Google Shape;543;p4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44" name="Google Shape;544;p4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546" name="Google Shape;546;p48"/>
          <p:cNvSpPr/>
          <p:nvPr/>
        </p:nvSpPr>
        <p:spPr>
          <a:xfrm>
            <a:off x="1752600" y="835026"/>
            <a:ext cx="8229600" cy="556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Iterators can be created by implementing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GetEnumerator()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that returns a reference of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IEnumerator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2794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iterator block uses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 to provide values to the instance of the enumerator or to terminate the iteration. </a:t>
            </a:r>
            <a:endParaRPr/>
          </a:p>
          <a:p>
            <a:pPr indent="-2794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yield return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values, while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yieldbreak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statement ends the iteration process. </a:t>
            </a:r>
            <a:endParaRPr/>
          </a:p>
          <a:p>
            <a:pPr indent="-2794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program control reaches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statement, the current location is stored, and the next time the iterator is called, the execution is started from the stored location.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7" name="Google Shape;5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3810000"/>
            <a:ext cx="18669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Implementation 2-3</a:t>
            </a:r>
            <a:endParaRPr/>
          </a:p>
        </p:txBody>
      </p:sp>
      <p:sp>
        <p:nvSpPr>
          <p:cNvPr id="553" name="Google Shape;553;p4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54" name="Google Shape;554;p4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556" name="Google Shape;556;p49"/>
          <p:cNvSpPr txBox="1"/>
          <p:nvPr/>
        </p:nvSpPr>
        <p:spPr>
          <a:xfrm>
            <a:off x="2209800" y="1784350"/>
            <a:ext cx="7772400" cy="461645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System.Collections;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Department : IEnumerable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string[] departmentNames = {“Marketing”, “Finance”,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“Information Technology”, “Human Resources”};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IEnumerator GetEnumerator()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(int i = 0; i &lt; departmentNames.Length; i++)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yield return departmentNames[i];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Main (string [] args)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objDepartment = new Department();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Console.WriteLine(“Department Names”);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foreach(string str in objDepartment)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57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Console.WriteLine(str);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9"/>
          <p:cNvSpPr txBox="1"/>
          <p:nvPr/>
        </p:nvSpPr>
        <p:spPr>
          <a:xfrm>
            <a:off x="1981200" y="12954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558" name="Google Shape;558;p49"/>
          <p:cNvSpPr/>
          <p:nvPr/>
        </p:nvSpPr>
        <p:spPr>
          <a:xfrm>
            <a:off x="1752600" y="758826"/>
            <a:ext cx="8153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the use of iterators to iterate through the values of a collection: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9"/>
          <p:cNvSpPr/>
          <p:nvPr/>
        </p:nvSpPr>
        <p:spPr>
          <a:xfrm>
            <a:off x="1752600" y="758826"/>
            <a:ext cx="8229600" cy="556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Namespaces, Classes, and Interfaces for Generics 2-3 </a:t>
            </a:r>
            <a:endParaRPr/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2286000" y="1143000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" name="Google Shape;73;p5"/>
          <p:cNvGraphicFramePr/>
          <p:nvPr/>
        </p:nvGraphicFramePr>
        <p:xfrm>
          <a:off x="2209800" y="16764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{0A84402D-4258-43A7-B37B-B3E5840C4E97}</a:tableStyleId>
              </a:tblPr>
              <a:tblGrid>
                <a:gridCol w="4040275"/>
                <a:gridCol w="4036925"/>
              </a:tblGrid>
              <a:tr h="3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Descriptions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844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Comparer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an abstract class that allows you to create a generic collection by implementing the functionalities of the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IComparer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interface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570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Dictionary.KeyCollection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Consists of keys present in the instance of the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Dictionary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class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572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Dictionary.ValueCollection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Consists of values present in the instance of the Dictionary class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1121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EqualityComparer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an abstract class that allows you to create a generic collection by implementing the functionalities of the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IEqualityComparer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4" name="Google Shape;74;p5"/>
          <p:cNvSpPr/>
          <p:nvPr/>
        </p:nvSpPr>
        <p:spPr>
          <a:xfrm>
            <a:off x="1752600" y="758825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table lists some of the widely used classes of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namespace: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Implementation 3-3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66" name="Google Shape;566;p5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568" name="Google Shape;568;p50"/>
          <p:cNvSpPr/>
          <p:nvPr/>
        </p:nvSpPr>
        <p:spPr>
          <a:xfrm>
            <a:off x="1752600" y="758826"/>
            <a:ext cx="8229600" cy="579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implements the interface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IEnumerable.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consists of an array variable that stores the department names and a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GetEnumerator()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method, that contains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loop.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loop returns the department names at each index position within the array variable.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block of code within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GetEnumerator()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comprises the iterator in this example.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creates an instance of the class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contains a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foreach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that displays the department names.</a:t>
            </a:r>
            <a:endParaRPr/>
          </a:p>
          <a:p>
            <a:pPr indent="-2222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code displays the use of iterators: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4114800"/>
            <a:ext cx="60198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Iterators 1-3</a:t>
            </a:r>
            <a:endParaRPr/>
          </a:p>
        </p:txBody>
      </p:sp>
      <p:sp>
        <p:nvSpPr>
          <p:cNvPr id="575" name="Google Shape;575;p5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76" name="Google Shape;576;p5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578" name="Google Shape;578;p51"/>
          <p:cNvSpPr/>
          <p:nvPr/>
        </p:nvSpPr>
        <p:spPr>
          <a:xfrm>
            <a:off x="1752600" y="758826"/>
            <a:ext cx="81534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C# allows programmers to create generic iterators.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Generic iterators are created by returning an object of the generic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Ienumerator &lt;T&gt;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 &lt;T&gt;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interface. 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are used to iterate through values of any value type. 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how to create a generic iterator to iterate through values of any type:</a:t>
            </a:r>
            <a:endParaRPr/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1"/>
          <p:cNvSpPr txBox="1"/>
          <p:nvPr/>
        </p:nvSpPr>
        <p:spPr>
          <a:xfrm>
            <a:off x="1905000" y="3048000"/>
            <a:ext cx="7848600" cy="31242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System.Collections.Generic;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GenericDepartment&lt;T&gt;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T[] item;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GenericDepartment(T[] val)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 = val;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IEnumerator&lt;T&gt; GetEnumerator()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(T value in item)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yield return value;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1"/>
          <p:cNvSpPr txBox="1"/>
          <p:nvPr/>
        </p:nvSpPr>
        <p:spPr>
          <a:xfrm>
            <a:off x="1828800" y="24225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Iterators 2-3</a:t>
            </a:r>
            <a:endParaRPr/>
          </a:p>
        </p:txBody>
      </p:sp>
      <p:sp>
        <p:nvSpPr>
          <p:cNvPr id="586" name="Google Shape;586;p5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87" name="Google Shape;587;p5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589" name="Google Shape;589;p52"/>
          <p:cNvSpPr/>
          <p:nvPr/>
        </p:nvSpPr>
        <p:spPr>
          <a:xfrm>
            <a:off x="1752600" y="758825"/>
            <a:ext cx="7924800" cy="484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 to create a generic iterator: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926" y="5486400"/>
            <a:ext cx="57308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 txBox="1"/>
          <p:nvPr/>
        </p:nvSpPr>
        <p:spPr>
          <a:xfrm>
            <a:off x="2133600" y="914400"/>
            <a:ext cx="7848600" cy="38862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GenericIterator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Main(string[] args)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string[] departmentNames = { "Marketing", "Finance",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"Information Technology", "Human Resources" };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GenericDepartment&lt;string&gt; objGeneralName = new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GenericDepartment&lt;string&gt;(departmentNames);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 (string val in objGeneralName)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Console.Write(val + "\t");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int[] departmentID = { 101, 110, 210, 220 };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GenericDepartment&lt;int&gt; objGeneralID = new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GenericDepartment&lt;int&gt;(departmentID);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 (int val in objGeneralID)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Console.Write(val + "\t\t");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Console.WriteLine();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14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1752600" y="758826"/>
            <a:ext cx="81534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Generic Iterators 3-3</a:t>
            </a:r>
            <a:endParaRPr/>
          </a:p>
        </p:txBody>
      </p:sp>
      <p:sp>
        <p:nvSpPr>
          <p:cNvPr id="598" name="Google Shape;598;p5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99" name="Google Shape;599;p5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601" name="Google Shape;601;p53"/>
          <p:cNvSpPr/>
          <p:nvPr/>
        </p:nvSpPr>
        <p:spPr>
          <a:xfrm>
            <a:off x="1752600" y="758825"/>
            <a:ext cx="815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generic class,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GenericDepartment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is created with the generic type parameter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declares an array variable and consists of a parameterized constructor that assigns values to this array variable.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generic class,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GenericDepartment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GetEnumerator()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returns a generic type of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IEnumerator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returns elements stored in the array variable, using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yield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GenericIterator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class, an instance of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GenericDepartment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is created that refers to the different department names within the array.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of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GenericDepartment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is created, that refers to the different department IDs within the array.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Named Iterators 1-2</a:t>
            </a:r>
            <a:endParaRPr/>
          </a:p>
        </p:txBody>
      </p:sp>
      <p:sp>
        <p:nvSpPr>
          <p:cNvPr id="607" name="Google Shape;607;p5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08" name="Google Shape;608;p5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610" name="Google Shape;610;p54"/>
          <p:cNvSpPr/>
          <p:nvPr/>
        </p:nvSpPr>
        <p:spPr>
          <a:xfrm>
            <a:off x="1752600" y="758826"/>
            <a:ext cx="86106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 way of creating iterators is by creating a method, whose return type is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IEnumerable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interface.</a:t>
            </a:r>
            <a:endParaRPr/>
          </a:p>
          <a:p>
            <a:pPr indent="-279400" lvl="1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named iterator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Named iterators can accept parameters that can be used to manage the starting and end points of a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loop. </a:t>
            </a:r>
            <a:endParaRPr/>
          </a:p>
          <a:p>
            <a:pPr indent="-279400" lvl="1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flexible technique allows you to fetch the required values from the collection.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syntax creates a named iterator:</a:t>
            </a:r>
            <a:endParaRPr/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access_modifier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Specifies the scope of the named iterator.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IteratorName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the name of the iterator method.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list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Defines zero or more parameters to be passed to the iterator method.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4"/>
          <p:cNvSpPr txBox="1"/>
          <p:nvPr/>
        </p:nvSpPr>
        <p:spPr>
          <a:xfrm>
            <a:off x="2362200" y="379095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  <p:sp>
        <p:nvSpPr>
          <p:cNvPr id="612" name="Google Shape;612;p54"/>
          <p:cNvSpPr txBox="1"/>
          <p:nvPr/>
        </p:nvSpPr>
        <p:spPr>
          <a:xfrm>
            <a:off x="2362200" y="4267200"/>
            <a:ext cx="6781800" cy="457200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 IEnumerable &lt;IteratorName&gt; (&lt;parameter list&gt;){}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Named Iterators 2-2</a:t>
            </a:r>
            <a:endParaRPr/>
          </a:p>
        </p:txBody>
      </p:sp>
      <p:sp>
        <p:nvSpPr>
          <p:cNvPr id="618" name="Google Shape;618;p5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19" name="Google Shape;619;p5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621" name="Google Shape;621;p55"/>
          <p:cNvSpPr/>
          <p:nvPr/>
        </p:nvSpPr>
        <p:spPr>
          <a:xfrm>
            <a:off x="1752600" y="758826"/>
            <a:ext cx="8610600" cy="579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how to create a named iterator:</a:t>
            </a:r>
            <a:endParaRPr/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Mercedes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BMW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Toyota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Nissan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NamedIterators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consists of an array variable and a method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GetCarNames(),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whose return type is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IEnumerable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loop iterates through the values within the array variable.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creates an instance of the class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NamedIterators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instance is used in the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loop to display the names of the cars from the array variable.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5"/>
          <p:cNvSpPr txBox="1"/>
          <p:nvPr/>
        </p:nvSpPr>
        <p:spPr>
          <a:xfrm>
            <a:off x="3581400" y="1143000"/>
            <a:ext cx="6477000" cy="2514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NamedIterators{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string[] cars = { “Ferrari”, “Mercedes”, “BMW”, “Toyota”, “Nissan”};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IEnumerable GetCarNames() {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(int i = 0; i &lt; cars.Length; i++) 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57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yield return cars[i];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9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9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Main(string[] args) {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NamedIterators objIterator = new NamedIterators();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 (string str in objIterator.GetCarNames()) {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Console.WriteLine(str);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46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5"/>
          <p:cNvSpPr txBox="1"/>
          <p:nvPr/>
        </p:nvSpPr>
        <p:spPr>
          <a:xfrm>
            <a:off x="1828800" y="10668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624" name="Google Shape;624;p55"/>
          <p:cNvSpPr txBox="1"/>
          <p:nvPr/>
        </p:nvSpPr>
        <p:spPr>
          <a:xfrm>
            <a:off x="1828800" y="38100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Generics are data structures that allow you to reuse a code for different types such as classes or interfaces.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Generics provide several benefits such as type-safety and better performance.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Generic types can be declared by using the type parameter, which is a placeholder for a particular type.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Generic classes can be created by the class declaration followed by the type parameter list enclosed in the angular brackets and application of constraints (optional) on the type parameters.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 iterator is a block of code that returns sequentially ordered values of the same type.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One of the ways to create iterators is by using the GetEnumerator() method of the IEnumerable or IEnumerator interface.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yield keyword provides values to the enumerator object or to signal the end of the iteration.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"/>
          <p:cNvSpPr/>
          <p:nvPr/>
        </p:nvSpPr>
        <p:spPr>
          <a:xfrm>
            <a:off x="2743200" y="1752600"/>
            <a:ext cx="69754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THANKS FOR WATCHING !</a:t>
            </a:r>
            <a:endParaRPr/>
          </a:p>
        </p:txBody>
      </p:sp>
      <p:sp>
        <p:nvSpPr>
          <p:cNvPr id="638" name="Google Shape;638;p5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Namespaces, Classes, and Interfaces for Generics 3-3 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1752600" y="758825"/>
            <a:ext cx="8153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Interfaces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System.Collections.Generic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namespace consists of interfaces that allow you to create type-safe collections.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table lists some of the widely used interfaces of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System.Collections.Generic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namespace: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84;p6"/>
          <p:cNvGraphicFramePr/>
          <p:nvPr/>
        </p:nvGraphicFramePr>
        <p:xfrm>
          <a:off x="2209800" y="2667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{0A84402D-4258-43A7-B37B-B3E5840C4E97}</a:tableStyleId>
              </a:tblPr>
              <a:tblGrid>
                <a:gridCol w="3849700"/>
                <a:gridCol w="3846500"/>
              </a:tblGrid>
              <a:tr h="43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560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IComparer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Defines a generic method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Compare()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that compares values within a collection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841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IEnumerable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Defines a generic method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GetEnumerator()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that iterates over a collection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6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IEqualityComparer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Consists of methods which check for the equality between two objects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System.Collections.ObjectModel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1-5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1752600" y="758826"/>
            <a:ext cx="86868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System.Collections.ObjectModel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namespace consists of classes that can be used to create customized generic collections.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table shows the classes contained in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System.Collections.ObjectModel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namespace: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7"/>
          <p:cNvGraphicFramePr/>
          <p:nvPr/>
        </p:nvGraphicFramePr>
        <p:xfrm>
          <a:off x="2209800" y="2514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{0A84402D-4258-43A7-B37B-B3E5840C4E97}</a:tableStyleId>
              </a:tblPr>
              <a:tblGrid>
                <a:gridCol w="3811575"/>
                <a:gridCol w="3808425"/>
              </a:tblGrid>
              <a:tr h="3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673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Collection&lt;&gt;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the base class for generic collections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1239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KeyedCollection&lt;&gt;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an abstract class for a collection whose keys are associated with values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756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ReadOnlyCollection&lt;&gt;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a read-only generic base class that prevents modification of collection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System.Collections.ObjectModel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2-5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1752600" y="758826"/>
            <a:ext cx="8686800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the use of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ReadOnlyCollection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class: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4E4C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2438400" y="1676400"/>
            <a:ext cx="7848600" cy="47244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System.Collections;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System.Collections.Generic;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System.Collections.ObjectModel;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ReadOnly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Main(string[] args)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5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List&lt;string&gt; objList = new List&lt;string&gt;();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objList.Add("Francis");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objList.Add("James");</a:t>
            </a:r>
            <a:endParaRPr/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objList.Add("Baptista");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objList.Add("Micheal");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ReadOnlyCollection&lt;string&gt; objReadOnly = new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ReadOnlyCollection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&lt;string&gt;(objList);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Console.WriteLine("Values stored in the read only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collection");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 (string str in objReadOnly)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Console.WriteLine(str);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Console.WriteLine();</a:t>
            </a:r>
            <a:endParaRPr/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just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1905000" y="11430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System.Collections.ObjectModel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3-5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Generics and Iterators / Session 13</a:t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1752600" y="758825"/>
            <a:ext cx="8153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2057400" y="914400"/>
            <a:ext cx="7924800" cy="5562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Console.WriteLine("Total number of elements in the read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collection: " + objReadOnly.Count);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(objList.Contains("Francis"))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1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objList.Insert(2, "Peter");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Console.WriteLine("\nValues stored in the list after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modification");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 (string str in objReadOnly)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Console.WriteLine(str);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string[] array = new string[objReadOnly.Count * 2];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objReadOnly.CopyTo(array, 5);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Console.WriteLine("\nTotal number of values that can be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in the new array: " + array.Length);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Console.WriteLine("Values in the new array");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foreach (string str in array)</a:t>
            </a:r>
            <a:endParaRPr/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(str == null)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 ("null");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Console.WriteLine(str);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42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Lại Đức Chung</dc:creator>
</cp:coreProperties>
</file>