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6858000" cx="12192000"/>
  <p:notesSz cx="6858000" cy="9144000"/>
  <p:embeddedFontLst>
    <p:embeddedFont>
      <p:font typeface="Tahoma"/>
      <p:regular r:id="rId84"/>
      <p:bold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86" roundtripDataSignature="AMtx7mhoWO277+0ikcMblj7I7KVG/HHd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15D04E-4686-4D03-B719-7EAE0DC4E90B}">
  <a:tblStyle styleId="{8215D04E-4686-4D03-B719-7EAE0DC4E9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Tahoma-regular.fntdata"/><Relationship Id="rId83" Type="http://schemas.openxmlformats.org/officeDocument/2006/relationships/slide" Target="slides/slide77.xml"/><Relationship Id="rId42" Type="http://schemas.openxmlformats.org/officeDocument/2006/relationships/slide" Target="slides/slide36.xml"/><Relationship Id="rId86" Type="http://customschemas.google.com/relationships/presentationmetadata" Target="metadata"/><Relationship Id="rId41" Type="http://schemas.openxmlformats.org/officeDocument/2006/relationships/slide" Target="slides/slide35.xml"/><Relationship Id="rId85" Type="http://schemas.openxmlformats.org/officeDocument/2006/relationships/font" Target="fonts/Tahoma-bold.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2" name="Google Shape;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 name="Google Shape;36;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6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6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6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6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7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7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7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7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7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7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7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7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06" name="Google Shape;906;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7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 name="Google Shape;12;p7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79"/>
          <p:cNvSpPr txBox="1"/>
          <p:nvPr>
            <p:ph idx="12" type="sldNum"/>
          </p:nvPr>
        </p:nvSpPr>
        <p:spPr>
          <a:xfrm>
            <a:off x="11506201" y="6492875"/>
            <a:ext cx="457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
        <p:nvSpPr>
          <p:cNvPr id="14" name="Google Shape;14;p7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8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 name="Google Shape;17;p8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8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
        <p:nvSpPr>
          <p:cNvPr id="19" name="Google Shape;19;p8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8"/>
          <p:cNvSpPr txBox="1"/>
          <p:nvPr>
            <p:ph type="title"/>
          </p:nvPr>
        </p:nvSpPr>
        <p:spPr>
          <a:xfrm>
            <a:off x="10160" y="25400"/>
            <a:ext cx="12105640" cy="6604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 name="Google Shape;7;p78"/>
          <p:cNvSpPr txBox="1"/>
          <p:nvPr>
            <p:ph idx="1" type="body"/>
          </p:nvPr>
        </p:nvSpPr>
        <p:spPr>
          <a:xfrm>
            <a:off x="76200" y="838200"/>
            <a:ext cx="12039599" cy="53387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78"/>
          <p:cNvSpPr txBox="1"/>
          <p:nvPr>
            <p:ph idx="12" type="sldNum"/>
          </p:nvPr>
        </p:nvSpPr>
        <p:spPr>
          <a:xfrm>
            <a:off x="11506200" y="6497955"/>
            <a:ext cx="533399"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1pPr>
            <a:lvl2pPr indent="0" lvl="1"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2pPr>
            <a:lvl3pPr indent="0" lvl="2"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3pPr>
            <a:lvl4pPr indent="0" lvl="3"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4pPr>
            <a:lvl5pPr indent="0" lvl="4"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5pPr>
            <a:lvl6pPr indent="0" lvl="5"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6pPr>
            <a:lvl7pPr indent="0" lvl="6"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7pPr>
            <a:lvl8pPr indent="0" lvl="7"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8pPr>
            <a:lvl9pPr indent="0" lvl="8"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pic>
        <p:nvPicPr>
          <p:cNvPr id="24" name="Google Shape;24;p1"/>
          <p:cNvPicPr preferRelativeResize="0"/>
          <p:nvPr/>
        </p:nvPicPr>
        <p:blipFill rotWithShape="1">
          <a:blip r:embed="rId3">
            <a:alphaModFix/>
          </a:blip>
          <a:srcRect b="0" l="0" r="0" t="0"/>
          <a:stretch/>
        </p:blipFill>
        <p:spPr>
          <a:xfrm>
            <a:off x="0" y="0"/>
            <a:ext cx="12368462" cy="6871366"/>
          </a:xfrm>
          <a:prstGeom prst="rect">
            <a:avLst/>
          </a:prstGeom>
          <a:noFill/>
          <a:ln>
            <a:noFill/>
          </a:ln>
        </p:spPr>
      </p:pic>
      <p:sp>
        <p:nvSpPr>
          <p:cNvPr id="25" name="Google Shape;25;p1"/>
          <p:cNvSpPr/>
          <p:nvPr/>
        </p:nvSpPr>
        <p:spPr>
          <a:xfrm>
            <a:off x="838200" y="2232316"/>
            <a:ext cx="10891684" cy="16312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rPr b="1" i="0" lang="en-GB" sz="4800" u="none" cap="none" strike="noStrike">
                <a:solidFill>
                  <a:schemeClr val="lt1"/>
                </a:solidFill>
                <a:latin typeface="Arial"/>
                <a:ea typeface="Arial"/>
                <a:cs typeface="Arial"/>
                <a:sym typeface="Arial"/>
              </a:rPr>
              <a:t>Session 15</a:t>
            </a:r>
            <a:endParaRPr b="1" i="0" sz="4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000"/>
              <a:buFont typeface="Arial"/>
              <a:buNone/>
            </a:pPr>
            <a:r>
              <a:rPr b="1" i="0" lang="en-GB" sz="4000" u="none" cap="none" strike="noStrike">
                <a:solidFill>
                  <a:schemeClr val="lt1"/>
                </a:solidFill>
                <a:latin typeface="Arial"/>
                <a:ea typeface="Arial"/>
                <a:cs typeface="Arial"/>
                <a:sym typeface="Arial"/>
              </a:rPr>
              <a:t>Advanced Concepts of C#</a:t>
            </a:r>
            <a:endParaRPr b="1" i="0" sz="4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Expression Lambdas 2-3 </a:t>
            </a:r>
            <a:endParaRPr>
              <a:latin typeface="Calibri"/>
              <a:ea typeface="Calibri"/>
              <a:cs typeface="Calibri"/>
              <a:sym typeface="Calibri"/>
            </a:endParaRPr>
          </a:p>
        </p:txBody>
      </p:sp>
      <p:sp>
        <p:nvSpPr>
          <p:cNvPr id="130" name="Google Shape;130;p1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342900" lvl="1" marL="342900" rtl="0" algn="l">
              <a:lnSpc>
                <a:spcPct val="90000"/>
              </a:lnSpc>
              <a:spcBef>
                <a:spcPts val="0"/>
              </a:spcBef>
              <a:spcAft>
                <a:spcPts val="0"/>
              </a:spcAft>
              <a:buClr>
                <a:srgbClr val="004E4C"/>
              </a:buClr>
              <a:buSzPts val="2000"/>
              <a:buFont typeface="Noto Sans Symbols"/>
              <a:buChar char="◆"/>
            </a:pPr>
            <a:r>
              <a:rPr lang="en-GB" sz="2000">
                <a:latin typeface="Calibri"/>
                <a:ea typeface="Calibri"/>
                <a:cs typeface="Calibri"/>
                <a:sym typeface="Calibri"/>
              </a:rPr>
              <a:t>To use a lambda expression:</a:t>
            </a:r>
            <a:endParaRPr/>
          </a:p>
          <a:p>
            <a:pPr indent="-114300" lvl="1" marL="685800" rtl="0" algn="l">
              <a:lnSpc>
                <a:spcPct val="90000"/>
              </a:lnSpc>
              <a:spcBef>
                <a:spcPts val="500"/>
              </a:spcBef>
              <a:spcAft>
                <a:spcPts val="0"/>
              </a:spcAft>
              <a:buSzPts val="1800"/>
              <a:buChar char="•"/>
            </a:pPr>
            <a:r>
              <a:rPr lang="en-GB" sz="1800">
                <a:latin typeface="Calibri"/>
                <a:ea typeface="Calibri"/>
                <a:cs typeface="Calibri"/>
                <a:sym typeface="Calibri"/>
              </a:rPr>
              <a:t>Declare a delegate type which is compatible with the lambda expression. </a:t>
            </a:r>
            <a:endParaRPr/>
          </a:p>
          <a:p>
            <a:pPr indent="-114300" lvl="1" marL="685800" rtl="0" algn="l">
              <a:lnSpc>
                <a:spcPct val="90000"/>
              </a:lnSpc>
              <a:spcBef>
                <a:spcPts val="500"/>
              </a:spcBef>
              <a:spcAft>
                <a:spcPts val="0"/>
              </a:spcAft>
              <a:buSzPts val="1800"/>
              <a:buChar char="•"/>
            </a:pPr>
            <a:r>
              <a:rPr lang="en-GB" sz="1800">
                <a:latin typeface="Calibri"/>
                <a:ea typeface="Calibri"/>
                <a:cs typeface="Calibri"/>
                <a:sym typeface="Calibri"/>
              </a:rPr>
              <a:t>Then, create an instance of the delegate and assign the lambda expression to it. After this, you will invoke the delegate instance with parameters, if any. </a:t>
            </a:r>
            <a:endParaRPr/>
          </a:p>
          <a:p>
            <a:pPr indent="-114300" lvl="1" marL="685800" rtl="0" algn="l">
              <a:lnSpc>
                <a:spcPct val="90000"/>
              </a:lnSpc>
              <a:spcBef>
                <a:spcPts val="500"/>
              </a:spcBef>
              <a:spcAft>
                <a:spcPts val="0"/>
              </a:spcAft>
              <a:buSzPts val="1800"/>
              <a:buChar char="•"/>
            </a:pPr>
            <a:r>
              <a:rPr lang="en-GB" sz="1800">
                <a:latin typeface="Calibri"/>
                <a:ea typeface="Calibri"/>
                <a:cs typeface="Calibri"/>
                <a:sym typeface="Calibri"/>
              </a:rPr>
              <a:t>This will result in the lambda expression being executed. The value of the expression will be the result returned by the lambda. </a:t>
            </a:r>
            <a:endParaRPr sz="18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131" name="Google Shape;131;p1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32" name="Google Shape;132;p1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33" name="Google Shape;133;p10"/>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34" name="Google Shape;134;p10"/>
          <p:cNvSpPr txBox="1"/>
          <p:nvPr/>
        </p:nvSpPr>
        <p:spPr>
          <a:xfrm>
            <a:off x="1752600" y="2514600"/>
            <a:ext cx="8610600" cy="52578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The following code demonstrates expression lambdas:</a:t>
            </a:r>
            <a:endParaRPr b="0" i="0" sz="1800" u="none" cap="none" strike="noStrike">
              <a:solidFill>
                <a:schemeClr val="dk1"/>
              </a:solidFill>
              <a:latin typeface="Calibri"/>
              <a:ea typeface="Calibri"/>
              <a:cs typeface="Calibri"/>
              <a:sym typeface="Calibri"/>
            </a:endParaRPr>
          </a:p>
        </p:txBody>
      </p:sp>
      <p:sp>
        <p:nvSpPr>
          <p:cNvPr id="135" name="Google Shape;135;p10"/>
          <p:cNvSpPr txBox="1"/>
          <p:nvPr/>
        </p:nvSpPr>
        <p:spPr>
          <a:xfrm>
            <a:off x="2209800" y="3613150"/>
            <a:ext cx="6019800" cy="21336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&lt;summary&gt;</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Class ConvertString converts a given string to uppercase</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&lt;/summary&gt;</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public class ConvertString{ </a:t>
            </a:r>
            <a:endParaRPr b="0" i="0" sz="1000" u="none" cap="none" strike="noStrike">
              <a:solidFill>
                <a:srgbClr val="000000"/>
              </a:solidFill>
              <a:latin typeface="Arial"/>
              <a:ea typeface="Arial"/>
              <a:cs typeface="Arial"/>
              <a:sym typeface="Arial"/>
            </a:endParaRPr>
          </a:p>
          <a:p>
            <a:pPr indent="4000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delegate string MakeUpper(string s); </a:t>
            </a:r>
            <a:endParaRPr b="0" i="0" sz="1000" u="none" cap="none" strike="noStrike">
              <a:solidFill>
                <a:srgbClr val="000000"/>
              </a:solidFill>
              <a:latin typeface="Arial"/>
              <a:ea typeface="Arial"/>
              <a:cs typeface="Arial"/>
              <a:sym typeface="Arial"/>
            </a:endParaRPr>
          </a:p>
          <a:p>
            <a:pPr indent="4000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public static void Main() { </a:t>
            </a:r>
            <a:endParaRPr b="0" i="0" sz="10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Assign a lambda expression to the delegate instance </a:t>
            </a:r>
            <a:endParaRPr b="0" i="0" sz="10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MakeUpper con = word =&gt; word.ToUpper(); </a:t>
            </a:r>
            <a:endParaRPr b="0" i="0" sz="10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Invoke the delegate in Console.WriteLine with a string </a:t>
            </a:r>
            <a:endParaRPr b="0" i="0" sz="10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parameter </a:t>
            </a:r>
            <a:endParaRPr b="0" i="0" sz="10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Console.WriteLine(con("abc")); </a:t>
            </a:r>
            <a:endParaRPr b="0" i="0" sz="1000" u="none" cap="none" strike="noStrike">
              <a:solidFill>
                <a:srgbClr val="000000"/>
              </a:solidFill>
              <a:latin typeface="Arial"/>
              <a:ea typeface="Arial"/>
              <a:cs typeface="Arial"/>
              <a:sym typeface="Arial"/>
            </a:endParaRPr>
          </a:p>
          <a:p>
            <a:pPr indent="400050" lvl="0" marL="0" marR="0" rtl="0" algn="just">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136" name="Google Shape;136;p10"/>
          <p:cNvSpPr txBox="1"/>
          <p:nvPr/>
        </p:nvSpPr>
        <p:spPr>
          <a:xfrm>
            <a:off x="2209800" y="2976564"/>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Expression Lambdas 3-3</a:t>
            </a:r>
            <a:endParaRPr>
              <a:latin typeface="Calibri"/>
              <a:ea typeface="Calibri"/>
              <a:cs typeface="Calibri"/>
              <a:sym typeface="Calibri"/>
            </a:endParaRPr>
          </a:p>
        </p:txBody>
      </p:sp>
      <p:sp>
        <p:nvSpPr>
          <p:cNvPr id="143" name="Google Shape;143;p1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342900" lvl="1" marL="342900" rtl="0" algn="l">
              <a:lnSpc>
                <a:spcPct val="90000"/>
              </a:lnSpc>
              <a:spcBef>
                <a:spcPts val="0"/>
              </a:spcBef>
              <a:spcAft>
                <a:spcPts val="0"/>
              </a:spcAft>
              <a:buClr>
                <a:srgbClr val="004E4C"/>
              </a:buClr>
              <a:buSzPts val="2000"/>
              <a:buFont typeface="Noto Sans Symbols"/>
              <a:buChar char="◆"/>
            </a:pPr>
            <a:r>
              <a:rPr lang="en-GB" sz="2000">
                <a:latin typeface="Calibri"/>
                <a:ea typeface="Calibri"/>
                <a:cs typeface="Calibri"/>
                <a:sym typeface="Calibri"/>
              </a:rPr>
              <a:t>In the code:</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A delegate named </a:t>
            </a:r>
            <a:r>
              <a:rPr b="1" lang="en-GB" sz="1600">
                <a:latin typeface="Courier New"/>
                <a:ea typeface="Courier New"/>
                <a:cs typeface="Courier New"/>
                <a:sym typeface="Courier New"/>
              </a:rPr>
              <a:t>MakeUpper</a:t>
            </a:r>
            <a:r>
              <a:rPr lang="en-GB" sz="1600">
                <a:latin typeface="Calibri"/>
                <a:ea typeface="Calibri"/>
                <a:cs typeface="Calibri"/>
                <a:sym typeface="Calibri"/>
              </a:rPr>
              <a:t> is created and instantiated. At the time of instantiation, a lambda expression, </a:t>
            </a:r>
            <a:r>
              <a:rPr lang="en-GB" sz="1600">
                <a:latin typeface="Courier New"/>
                <a:ea typeface="Courier New"/>
                <a:cs typeface="Courier New"/>
                <a:sym typeface="Courier New"/>
              </a:rPr>
              <a:t>word =&gt; word.ToUpper()</a:t>
            </a:r>
            <a:r>
              <a:rPr lang="en-GB" sz="1600">
                <a:latin typeface="Calibri"/>
                <a:ea typeface="Calibri"/>
                <a:cs typeface="Calibri"/>
                <a:sym typeface="Calibri"/>
              </a:rPr>
              <a:t>is assigned to the delegate instance. </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The meaning of this lambda expression is that, given an input, </a:t>
            </a:r>
            <a:r>
              <a:rPr b="1" lang="en-GB" sz="1600">
                <a:latin typeface="Courier New"/>
                <a:ea typeface="Courier New"/>
                <a:cs typeface="Courier New"/>
                <a:sym typeface="Courier New"/>
              </a:rPr>
              <a:t>word</a:t>
            </a:r>
            <a:r>
              <a:rPr lang="en-GB" sz="1600">
                <a:latin typeface="Calibri"/>
                <a:ea typeface="Calibri"/>
                <a:cs typeface="Calibri"/>
                <a:sym typeface="Calibri"/>
              </a:rPr>
              <a:t>, call the </a:t>
            </a:r>
            <a:r>
              <a:rPr lang="en-GB" sz="1600">
                <a:latin typeface="Courier New"/>
                <a:ea typeface="Courier New"/>
                <a:cs typeface="Courier New"/>
                <a:sym typeface="Courier New"/>
              </a:rPr>
              <a:t>ToUpper() </a:t>
            </a:r>
            <a:r>
              <a:rPr lang="en-GB" sz="1600">
                <a:latin typeface="Calibri"/>
                <a:ea typeface="Calibri"/>
                <a:cs typeface="Calibri"/>
                <a:sym typeface="Calibri"/>
              </a:rPr>
              <a:t>method on it. </a:t>
            </a:r>
            <a:endParaRPr/>
          </a:p>
          <a:p>
            <a:pPr indent="-101600" lvl="1" marL="685800" rtl="0" algn="l">
              <a:lnSpc>
                <a:spcPct val="90000"/>
              </a:lnSpc>
              <a:spcBef>
                <a:spcPts val="500"/>
              </a:spcBef>
              <a:spcAft>
                <a:spcPts val="0"/>
              </a:spcAft>
              <a:buSzPts val="1600"/>
              <a:buChar char="•"/>
            </a:pPr>
            <a:r>
              <a:rPr lang="en-GB" sz="1600">
                <a:latin typeface="Courier New"/>
                <a:ea typeface="Courier New"/>
                <a:cs typeface="Courier New"/>
                <a:sym typeface="Courier New"/>
              </a:rPr>
              <a:t>ToUpper()</a:t>
            </a:r>
            <a:r>
              <a:rPr lang="en-GB" sz="1600">
                <a:latin typeface="Calibri"/>
                <a:ea typeface="Calibri"/>
                <a:cs typeface="Calibri"/>
                <a:sym typeface="Calibri"/>
              </a:rPr>
              <a:t> </a:t>
            </a:r>
            <a:r>
              <a:rPr lang="en-GB" sz="1600">
                <a:latin typeface="Courier New"/>
                <a:ea typeface="Courier New"/>
                <a:cs typeface="Courier New"/>
                <a:sym typeface="Courier New"/>
              </a:rPr>
              <a:t>i</a:t>
            </a:r>
            <a:r>
              <a:rPr lang="en-GB" sz="1600">
                <a:latin typeface="Calibri"/>
                <a:ea typeface="Calibri"/>
                <a:cs typeface="Calibri"/>
                <a:sym typeface="Calibri"/>
              </a:rPr>
              <a:t>s a built-in method of </a:t>
            </a:r>
            <a:r>
              <a:rPr lang="en-GB" sz="1600">
                <a:latin typeface="Courier New"/>
                <a:ea typeface="Courier New"/>
                <a:cs typeface="Courier New"/>
                <a:sym typeface="Courier New"/>
              </a:rPr>
              <a:t>String</a:t>
            </a:r>
            <a:r>
              <a:rPr lang="en-GB" sz="1600">
                <a:latin typeface="Calibri"/>
                <a:ea typeface="Calibri"/>
                <a:cs typeface="Calibri"/>
                <a:sym typeface="Calibri"/>
              </a:rPr>
              <a:t> class and converts a given string into uppercase.</a:t>
            </a:r>
            <a:endParaRPr sz="1600">
              <a:latin typeface="Calibri"/>
              <a:ea typeface="Calibri"/>
              <a:cs typeface="Calibri"/>
              <a:sym typeface="Calibri"/>
            </a:endParaRPr>
          </a:p>
          <a:p>
            <a:pPr indent="-342900" lvl="1" marL="342900" rtl="0" algn="l">
              <a:lnSpc>
                <a:spcPct val="90000"/>
              </a:lnSpc>
              <a:spcBef>
                <a:spcPts val="500"/>
              </a:spcBef>
              <a:spcAft>
                <a:spcPts val="0"/>
              </a:spcAft>
              <a:buClr>
                <a:srgbClr val="004E4C"/>
              </a:buClr>
              <a:buSzPts val="2000"/>
              <a:buFont typeface="Noto Sans Symbols"/>
              <a:buChar char="◆"/>
            </a:pPr>
            <a:r>
              <a:rPr lang="en-GB" sz="2000">
                <a:latin typeface="Calibri"/>
                <a:ea typeface="Calibri"/>
                <a:cs typeface="Calibri"/>
                <a:sym typeface="Calibri"/>
              </a:rPr>
              <a:t>The following figure displays the output of using expression lambdas:</a:t>
            </a:r>
            <a:endParaRPr sz="1800">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144" name="Google Shape;144;p1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45" name="Google Shape;145;p1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46" name="Google Shape;146;p11"/>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47" name="Google Shape;147;p11"/>
          <p:cNvSpPr txBox="1"/>
          <p:nvPr/>
        </p:nvSpPr>
        <p:spPr>
          <a:xfrm>
            <a:off x="2151063" y="31083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pic>
        <p:nvPicPr>
          <p:cNvPr id="148" name="Google Shape;148;p11"/>
          <p:cNvPicPr preferRelativeResize="0"/>
          <p:nvPr/>
        </p:nvPicPr>
        <p:blipFill rotWithShape="1">
          <a:blip r:embed="rId3">
            <a:alphaModFix/>
          </a:blip>
          <a:srcRect b="0" l="0" r="0" t="0"/>
          <a:stretch/>
        </p:blipFill>
        <p:spPr>
          <a:xfrm>
            <a:off x="2151064" y="3819526"/>
            <a:ext cx="5576887" cy="128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Statement Lambdas</a:t>
            </a:r>
            <a:endParaRPr>
              <a:latin typeface="Calibri"/>
              <a:ea typeface="Calibri"/>
              <a:cs typeface="Calibri"/>
              <a:sym typeface="Calibri"/>
            </a:endParaRPr>
          </a:p>
        </p:txBody>
      </p:sp>
      <p:sp>
        <p:nvSpPr>
          <p:cNvPr id="155" name="Google Shape;155;p1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342900" lvl="1" marL="342900" rtl="0" algn="l">
              <a:lnSpc>
                <a:spcPct val="90000"/>
              </a:lnSpc>
              <a:spcBef>
                <a:spcPts val="0"/>
              </a:spcBef>
              <a:spcAft>
                <a:spcPts val="0"/>
              </a:spcAft>
              <a:buClr>
                <a:srgbClr val="004E4C"/>
              </a:buClr>
              <a:buSzPts val="1600"/>
              <a:buFont typeface="Noto Sans Symbols"/>
              <a:buChar char="◆"/>
            </a:pPr>
            <a:r>
              <a:rPr lang="en-GB" sz="1600">
                <a:latin typeface="Calibri"/>
                <a:ea typeface="Calibri"/>
                <a:cs typeface="Calibri"/>
                <a:sym typeface="Calibri"/>
              </a:rPr>
              <a:t>A statement lambda is a lambda with one or more statements. It can include loops, </a:t>
            </a:r>
            <a:r>
              <a:rPr lang="en-GB" sz="1600">
                <a:latin typeface="Courier New"/>
                <a:ea typeface="Courier New"/>
                <a:cs typeface="Courier New"/>
                <a:sym typeface="Courier New"/>
              </a:rPr>
              <a:t>if</a:t>
            </a:r>
            <a:r>
              <a:rPr lang="en-GB" sz="1600">
                <a:latin typeface="Calibri"/>
                <a:ea typeface="Calibri"/>
                <a:cs typeface="Calibri"/>
                <a:sym typeface="Calibri"/>
              </a:rPr>
              <a:t> statements, and so forth.</a:t>
            </a:r>
            <a:endParaRPr sz="16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342900" lvl="1" marL="34290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where,</a:t>
            </a:r>
            <a:endParaRPr sz="1600">
              <a:latin typeface="Calibri"/>
              <a:ea typeface="Calibri"/>
              <a:cs typeface="Calibri"/>
              <a:sym typeface="Calibri"/>
            </a:endParaRPr>
          </a:p>
          <a:p>
            <a:pPr indent="-342900" lvl="2" marL="742950" rtl="0" algn="l">
              <a:lnSpc>
                <a:spcPct val="90000"/>
              </a:lnSpc>
              <a:spcBef>
                <a:spcPts val="500"/>
              </a:spcBef>
              <a:spcAft>
                <a:spcPts val="0"/>
              </a:spcAft>
              <a:buClr>
                <a:srgbClr val="004E4C"/>
              </a:buClr>
              <a:buSzPts val="1200"/>
              <a:buFont typeface="Noto Sans Symbols"/>
              <a:buChar char="◆"/>
            </a:pPr>
            <a:r>
              <a:rPr b="1" lang="en-GB" sz="1200">
                <a:latin typeface="Courier New"/>
                <a:ea typeface="Courier New"/>
                <a:cs typeface="Courier New"/>
                <a:sym typeface="Courier New"/>
              </a:rPr>
              <a:t>input_parameters</a:t>
            </a:r>
            <a:r>
              <a:rPr lang="en-GB" sz="1200">
                <a:latin typeface="Calibri"/>
                <a:ea typeface="Calibri"/>
                <a:cs typeface="Calibri"/>
                <a:sym typeface="Calibri"/>
              </a:rPr>
              <a:t>: one or more input parameters, each separated by a comma</a:t>
            </a:r>
            <a:endParaRPr/>
          </a:p>
          <a:p>
            <a:pPr indent="-342900" lvl="2" marL="742950" rtl="0" algn="l">
              <a:lnSpc>
                <a:spcPct val="90000"/>
              </a:lnSpc>
              <a:spcBef>
                <a:spcPts val="500"/>
              </a:spcBef>
              <a:spcAft>
                <a:spcPts val="0"/>
              </a:spcAft>
              <a:buClr>
                <a:srgbClr val="004E4C"/>
              </a:buClr>
              <a:buSzPts val="1200"/>
              <a:buFont typeface="Noto Sans Symbols"/>
              <a:buChar char="◆"/>
            </a:pPr>
            <a:r>
              <a:rPr b="1" lang="en-GB" sz="1200">
                <a:latin typeface="Courier New"/>
                <a:ea typeface="Courier New"/>
                <a:cs typeface="Courier New"/>
                <a:sym typeface="Courier New"/>
              </a:rPr>
              <a:t>statement:</a:t>
            </a:r>
            <a:r>
              <a:rPr lang="en-GB" sz="1200">
                <a:latin typeface="Calibri"/>
                <a:ea typeface="Calibri"/>
                <a:cs typeface="Calibri"/>
                <a:sym typeface="Calibri"/>
              </a:rPr>
              <a:t> a statement body containing one or more statements</a:t>
            </a:r>
            <a:endParaRPr/>
          </a:p>
          <a:p>
            <a:pPr indent="-342900" lvl="2" marL="742950" rtl="0" algn="l">
              <a:lnSpc>
                <a:spcPct val="90000"/>
              </a:lnSpc>
              <a:spcBef>
                <a:spcPts val="500"/>
              </a:spcBef>
              <a:spcAft>
                <a:spcPts val="0"/>
              </a:spcAft>
              <a:buClr>
                <a:srgbClr val="004E4C"/>
              </a:buClr>
              <a:buSzPts val="1200"/>
              <a:buFont typeface="Noto Sans Symbols"/>
              <a:buChar char="◆"/>
            </a:pPr>
            <a:r>
              <a:rPr lang="en-GB" sz="1200"/>
              <a:t>Optionally, you can specify a return statement to get the result of a lambda.</a:t>
            </a:r>
            <a:endParaRPr sz="1200"/>
          </a:p>
          <a:p>
            <a:pPr indent="-342900" lvl="2" marL="742950" rtl="0" algn="l">
              <a:lnSpc>
                <a:spcPct val="90000"/>
              </a:lnSpc>
              <a:spcBef>
                <a:spcPts val="500"/>
              </a:spcBef>
              <a:spcAft>
                <a:spcPts val="0"/>
              </a:spcAft>
              <a:buClr>
                <a:srgbClr val="004E4C"/>
              </a:buClr>
              <a:buSzPts val="1200"/>
              <a:buNone/>
            </a:pPr>
            <a:r>
              <a:rPr lang="en-GB" sz="1200"/>
              <a:t>	</a:t>
            </a:r>
            <a:r>
              <a:rPr lang="en-GB" sz="1200">
                <a:latin typeface="Courier New"/>
                <a:ea typeface="Courier New"/>
                <a:cs typeface="Courier New"/>
                <a:sym typeface="Courier New"/>
              </a:rPr>
              <a:t>(string str, string str1)=&gt; { return (str==str1);}</a:t>
            </a:r>
            <a:endParaRPr/>
          </a:p>
          <a:p>
            <a:pPr indent="-342900" lvl="1" marL="34290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The following code demonstrates a statement lambda expression:</a:t>
            </a:r>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156" name="Google Shape;156;p1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57" name="Google Shape;157;p1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58" name="Google Shape;158;p12"/>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59" name="Google Shape;159;p12"/>
          <p:cNvSpPr txBox="1"/>
          <p:nvPr/>
        </p:nvSpPr>
        <p:spPr>
          <a:xfrm>
            <a:off x="2743200" y="1752600"/>
            <a:ext cx="6019800" cy="304800"/>
          </a:xfrm>
          <a:prstGeom prst="rect">
            <a:avLst/>
          </a:prstGeom>
          <a:solidFill>
            <a:srgbClr val="FFFF00">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70000"/>
              </a:lnSpc>
              <a:spcBef>
                <a:spcPts val="0"/>
              </a:spcBef>
              <a:spcAft>
                <a:spcPts val="0"/>
              </a:spcAft>
              <a:buClr>
                <a:srgbClr val="000000"/>
              </a:buClr>
              <a:buSzPts val="1000"/>
              <a:buFont typeface="Courier New"/>
              <a:buNone/>
            </a:pPr>
            <a:r>
              <a:rPr b="0" i="0" lang="en-GB" sz="1000" u="none" cap="none" strike="noStrike">
                <a:solidFill>
                  <a:srgbClr val="000000"/>
                </a:solidFill>
                <a:latin typeface="Courier New"/>
                <a:ea typeface="Courier New"/>
                <a:cs typeface="Courier New"/>
                <a:sym typeface="Courier New"/>
              </a:rPr>
              <a:t>(input_parameters) =&gt; {statement;}</a:t>
            </a:r>
            <a:endParaRPr b="0" i="0" sz="1050" u="none" cap="none" strike="noStrike">
              <a:solidFill>
                <a:srgbClr val="000000"/>
              </a:solidFill>
              <a:latin typeface="Arial"/>
              <a:ea typeface="Arial"/>
              <a:cs typeface="Arial"/>
              <a:sym typeface="Arial"/>
            </a:endParaRPr>
          </a:p>
        </p:txBody>
      </p:sp>
      <p:sp>
        <p:nvSpPr>
          <p:cNvPr id="160" name="Google Shape;160;p12"/>
          <p:cNvSpPr txBox="1"/>
          <p:nvPr/>
        </p:nvSpPr>
        <p:spPr>
          <a:xfrm>
            <a:off x="2286000" y="1295400"/>
            <a:ext cx="1447800"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Syntax</a:t>
            </a:r>
            <a:endParaRPr/>
          </a:p>
        </p:txBody>
      </p:sp>
      <p:sp>
        <p:nvSpPr>
          <p:cNvPr id="161" name="Google Shape;161;p12"/>
          <p:cNvSpPr txBox="1"/>
          <p:nvPr/>
        </p:nvSpPr>
        <p:spPr>
          <a:xfrm>
            <a:off x="3962400" y="3581400"/>
            <a:ext cx="5715000" cy="19812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 &lt;summary&gt;</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 Class WordLength determines the length of a given word or phrase</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 &lt;/summary&gt;</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public class WordLength{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 Declare a delegate that has no return value but accepts a string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delegate void GetLength(string s);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public static void Main()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 Here, the body of the lambda comprises two entire statements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GetLength len = name =&gt; { int n =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name.Length;Console.WriteLine(n.ToString()); };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 Invoke the delegate with a string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len("Mississippi"); </a:t>
            </a:r>
            <a:endParaRPr b="0" i="0" sz="9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a:t>
            </a:r>
            <a:endParaRPr b="0" i="0" sz="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Noto Sans Symbols"/>
              <a:buNone/>
            </a:pPr>
            <a:r>
              <a:rPr b="0" i="0" lang="en-GB" sz="900" u="none" cap="none" strike="noStrike">
                <a:solidFill>
                  <a:srgbClr val="000000"/>
                </a:solidFill>
                <a:latin typeface="Courier New"/>
                <a:ea typeface="Courier New"/>
                <a:cs typeface="Courier New"/>
                <a:sym typeface="Courier New"/>
              </a:rPr>
              <a:t>}</a:t>
            </a:r>
            <a:endParaRPr b="0" i="0" sz="900" u="none" cap="none" strike="noStrike">
              <a:solidFill>
                <a:schemeClr val="dk1"/>
              </a:solidFill>
              <a:latin typeface="Courier New"/>
              <a:ea typeface="Courier New"/>
              <a:cs typeface="Courier New"/>
              <a:sym typeface="Courier New"/>
            </a:endParaRPr>
          </a:p>
        </p:txBody>
      </p:sp>
      <p:sp>
        <p:nvSpPr>
          <p:cNvPr id="162" name="Google Shape;162;p12"/>
          <p:cNvSpPr txBox="1"/>
          <p:nvPr/>
        </p:nvSpPr>
        <p:spPr>
          <a:xfrm>
            <a:off x="2286000" y="35814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
        <p:nvSpPr>
          <p:cNvPr id="163" name="Google Shape;163;p12"/>
          <p:cNvSpPr txBox="1"/>
          <p:nvPr/>
        </p:nvSpPr>
        <p:spPr>
          <a:xfrm>
            <a:off x="2286000" y="57150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pic>
        <p:nvPicPr>
          <p:cNvPr id="164" name="Google Shape;164;p12"/>
          <p:cNvPicPr preferRelativeResize="0"/>
          <p:nvPr/>
        </p:nvPicPr>
        <p:blipFill rotWithShape="1">
          <a:blip r:embed="rId3">
            <a:alphaModFix/>
          </a:blip>
          <a:srcRect b="0" l="0" r="0" t="0"/>
          <a:stretch/>
        </p:blipFill>
        <p:spPr>
          <a:xfrm>
            <a:off x="4114800" y="5715001"/>
            <a:ext cx="3543300" cy="79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Lambdas with Standard Query Operators 1-2</a:t>
            </a:r>
            <a:endParaRPr>
              <a:latin typeface="Calibri"/>
              <a:ea typeface="Calibri"/>
              <a:cs typeface="Calibri"/>
              <a:sym typeface="Calibri"/>
            </a:endParaRPr>
          </a:p>
        </p:txBody>
      </p:sp>
      <p:sp>
        <p:nvSpPr>
          <p:cNvPr id="171" name="Google Shape;171;p1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342900" lvl="1" marL="342900" rtl="0" algn="l">
              <a:lnSpc>
                <a:spcPct val="90000"/>
              </a:lnSpc>
              <a:spcBef>
                <a:spcPts val="0"/>
              </a:spcBef>
              <a:spcAft>
                <a:spcPts val="0"/>
              </a:spcAft>
              <a:buClr>
                <a:srgbClr val="004E4C"/>
              </a:buClr>
              <a:buSzPts val="1800"/>
              <a:buFont typeface="Noto Sans Symbols"/>
              <a:buChar char="◆"/>
            </a:pPr>
            <a:r>
              <a:rPr lang="en-GB" sz="1800">
                <a:latin typeface="Calibri"/>
                <a:ea typeface="Calibri"/>
                <a:cs typeface="Calibri"/>
                <a:sym typeface="Calibri"/>
              </a:rPr>
              <a:t>Lambda expressions can also be used with standard query operators.</a:t>
            </a:r>
            <a:endParaRPr/>
          </a:p>
          <a:p>
            <a:pPr indent="-342900" lvl="1" marL="342900" rtl="0" algn="l">
              <a:lnSpc>
                <a:spcPct val="90000"/>
              </a:lnSpc>
              <a:spcBef>
                <a:spcPts val="500"/>
              </a:spcBef>
              <a:spcAft>
                <a:spcPts val="0"/>
              </a:spcAft>
              <a:buClr>
                <a:srgbClr val="004E4C"/>
              </a:buClr>
              <a:buSzPts val="1800"/>
              <a:buFont typeface="Noto Sans Symbols"/>
              <a:buChar char="◆"/>
            </a:pPr>
            <a:r>
              <a:rPr lang="en-GB" sz="1800">
                <a:latin typeface="Calibri"/>
                <a:ea typeface="Calibri"/>
                <a:cs typeface="Calibri"/>
                <a:sym typeface="Calibri"/>
              </a:rPr>
              <a:t>The following table lists the standard query operators:</a:t>
            </a:r>
            <a:endParaRPr sz="1800">
              <a:latin typeface="Calibri"/>
              <a:ea typeface="Calibri"/>
              <a:cs typeface="Calibri"/>
              <a:sym typeface="Calibri"/>
            </a:endParaRPr>
          </a:p>
          <a:p>
            <a:pPr indent="-228600" lvl="1" marL="342900" rtl="0" algn="l">
              <a:lnSpc>
                <a:spcPct val="90000"/>
              </a:lnSpc>
              <a:spcBef>
                <a:spcPts val="500"/>
              </a:spcBef>
              <a:spcAft>
                <a:spcPts val="0"/>
              </a:spcAft>
              <a:buClr>
                <a:srgbClr val="004E4C"/>
              </a:buClr>
              <a:buSzPts val="1800"/>
              <a:buFont typeface="Noto Sans Symbols"/>
              <a:buNone/>
            </a:pPr>
            <a:r>
              <a:t/>
            </a:r>
            <a:endParaRPr sz="1800">
              <a:latin typeface="Calibri"/>
              <a:ea typeface="Calibri"/>
              <a:cs typeface="Calibri"/>
              <a:sym typeface="Calibri"/>
            </a:endParaRPr>
          </a:p>
          <a:p>
            <a:pPr indent="-228600" lvl="1" marL="342900" rtl="0" algn="l">
              <a:lnSpc>
                <a:spcPct val="90000"/>
              </a:lnSpc>
              <a:spcBef>
                <a:spcPts val="500"/>
              </a:spcBef>
              <a:spcAft>
                <a:spcPts val="0"/>
              </a:spcAft>
              <a:buClr>
                <a:srgbClr val="004E4C"/>
              </a:buClr>
              <a:buSzPts val="1800"/>
              <a:buFont typeface="Noto Sans Symbols"/>
              <a:buNone/>
            </a:pPr>
            <a:r>
              <a:t/>
            </a:r>
            <a:endParaRPr sz="1800">
              <a:latin typeface="Calibri"/>
              <a:ea typeface="Calibri"/>
              <a:cs typeface="Calibri"/>
              <a:sym typeface="Calibri"/>
            </a:endParaRPr>
          </a:p>
          <a:p>
            <a:pPr indent="-228600" lvl="1" marL="342900" rtl="0" algn="l">
              <a:lnSpc>
                <a:spcPct val="90000"/>
              </a:lnSpc>
              <a:spcBef>
                <a:spcPts val="500"/>
              </a:spcBef>
              <a:spcAft>
                <a:spcPts val="0"/>
              </a:spcAft>
              <a:buClr>
                <a:srgbClr val="004E4C"/>
              </a:buClr>
              <a:buSzPts val="1800"/>
              <a:buFont typeface="Noto Sans Symbols"/>
              <a:buNone/>
            </a:pPr>
            <a:r>
              <a:t/>
            </a:r>
            <a:endParaRPr sz="1800">
              <a:latin typeface="Calibri"/>
              <a:ea typeface="Calibri"/>
              <a:cs typeface="Calibri"/>
              <a:sym typeface="Calibri"/>
            </a:endParaRPr>
          </a:p>
          <a:p>
            <a:pPr indent="-228600" lvl="1" marL="342900" rtl="0" algn="l">
              <a:lnSpc>
                <a:spcPct val="90000"/>
              </a:lnSpc>
              <a:spcBef>
                <a:spcPts val="500"/>
              </a:spcBef>
              <a:spcAft>
                <a:spcPts val="0"/>
              </a:spcAft>
              <a:buClr>
                <a:srgbClr val="004E4C"/>
              </a:buClr>
              <a:buSzPts val="1800"/>
              <a:buFont typeface="Noto Sans Symbols"/>
              <a:buNone/>
            </a:pPr>
            <a:r>
              <a:t/>
            </a:r>
            <a:endParaRPr sz="1800">
              <a:latin typeface="Calibri"/>
              <a:ea typeface="Calibri"/>
              <a:cs typeface="Calibri"/>
              <a:sym typeface="Calibri"/>
            </a:endParaRPr>
          </a:p>
          <a:p>
            <a:pPr indent="-228600" lvl="1" marL="342900" rtl="0" algn="l">
              <a:lnSpc>
                <a:spcPct val="90000"/>
              </a:lnSpc>
              <a:spcBef>
                <a:spcPts val="500"/>
              </a:spcBef>
              <a:spcAft>
                <a:spcPts val="0"/>
              </a:spcAft>
              <a:buClr>
                <a:srgbClr val="004E4C"/>
              </a:buClr>
              <a:buSzPts val="1800"/>
              <a:buFont typeface="Noto Sans Symbols"/>
              <a:buNone/>
            </a:pPr>
            <a:r>
              <a:t/>
            </a:r>
            <a:endParaRPr sz="1800">
              <a:latin typeface="Calibri"/>
              <a:ea typeface="Calibri"/>
              <a:cs typeface="Calibri"/>
              <a:sym typeface="Calibri"/>
            </a:endParaRPr>
          </a:p>
          <a:p>
            <a:pPr indent="-342900" lvl="1" marL="342900" rtl="0" algn="l">
              <a:lnSpc>
                <a:spcPct val="90000"/>
              </a:lnSpc>
              <a:spcBef>
                <a:spcPts val="500"/>
              </a:spcBef>
              <a:spcAft>
                <a:spcPts val="0"/>
              </a:spcAft>
              <a:buClr>
                <a:srgbClr val="004E4C"/>
              </a:buClr>
              <a:buSzPts val="1800"/>
              <a:buFont typeface="Noto Sans Symbols"/>
              <a:buChar char="◆"/>
            </a:pPr>
            <a:r>
              <a:rPr lang="en-GB" sz="1800">
                <a:latin typeface="Calibri"/>
                <a:ea typeface="Calibri"/>
                <a:cs typeface="Calibri"/>
                <a:sym typeface="Calibri"/>
              </a:rPr>
              <a:t>The following shows how to use the </a:t>
            </a:r>
            <a:r>
              <a:rPr lang="en-GB" sz="1800">
                <a:latin typeface="Courier New"/>
                <a:ea typeface="Courier New"/>
                <a:cs typeface="Courier New"/>
                <a:sym typeface="Courier New"/>
              </a:rPr>
              <a:t>OrderBy</a:t>
            </a:r>
            <a:r>
              <a:rPr lang="en-GB" sz="1800">
                <a:latin typeface="Calibri"/>
                <a:ea typeface="Calibri"/>
                <a:cs typeface="Calibri"/>
                <a:sym typeface="Calibri"/>
              </a:rPr>
              <a:t> operator with the lambda operator to sort a list of names:</a:t>
            </a:r>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p:txBody>
      </p:sp>
      <p:sp>
        <p:nvSpPr>
          <p:cNvPr id="172" name="Google Shape;172;p1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73" name="Google Shape;173;p1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74" name="Google Shape;174;p13"/>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graphicFrame>
        <p:nvGraphicFramePr>
          <p:cNvPr id="175" name="Google Shape;175;p13"/>
          <p:cNvGraphicFramePr/>
          <p:nvPr/>
        </p:nvGraphicFramePr>
        <p:xfrm>
          <a:off x="3200400" y="1524000"/>
          <a:ext cx="3000000" cy="3000000"/>
        </p:xfrm>
        <a:graphic>
          <a:graphicData uri="http://schemas.openxmlformats.org/drawingml/2006/table">
            <a:tbl>
              <a:tblPr>
                <a:noFill/>
                <a:tableStyleId>{8215D04E-4686-4D03-B719-7EAE0DC4E90B}</a:tableStyleId>
              </a:tblPr>
              <a:tblGrid>
                <a:gridCol w="1280000"/>
                <a:gridCol w="3673000"/>
              </a:tblGrid>
              <a:tr h="204275">
                <a:tc>
                  <a:txBody>
                    <a:bodyPr/>
                    <a:lstStyle/>
                    <a:p>
                      <a:pPr indent="0" lvl="0" marL="0" marR="0" rtl="0" algn="ctr">
                        <a:lnSpc>
                          <a:spcPct val="100000"/>
                        </a:lnSpc>
                        <a:spcBef>
                          <a:spcPts val="0"/>
                        </a:spcBef>
                        <a:spcAft>
                          <a:spcPts val="0"/>
                        </a:spcAft>
                        <a:buClr>
                          <a:schemeClr val="dk1"/>
                        </a:buClr>
                        <a:buSzPts val="1200"/>
                        <a:buFont typeface="Calibri"/>
                        <a:buNone/>
                      </a:pPr>
                      <a:r>
                        <a:rPr b="1" lang="en-GB" sz="1200" u="none" cap="none" strike="noStrike">
                          <a:solidFill>
                            <a:schemeClr val="dk1"/>
                          </a:solidFill>
                          <a:latin typeface="Calibri"/>
                          <a:ea typeface="Calibri"/>
                          <a:cs typeface="Calibri"/>
                          <a:sym typeface="Calibri"/>
                        </a:rPr>
                        <a:t>Operator</a:t>
                      </a:r>
                      <a:endParaRPr b="0" i="0" sz="12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c>
                  <a:txBody>
                    <a:bodyPr/>
                    <a:lstStyle/>
                    <a:p>
                      <a:pPr indent="0" lvl="0" marL="0" marR="0" rtl="0" algn="ctr">
                        <a:lnSpc>
                          <a:spcPct val="100000"/>
                        </a:lnSpc>
                        <a:spcBef>
                          <a:spcPts val="0"/>
                        </a:spcBef>
                        <a:spcAft>
                          <a:spcPts val="0"/>
                        </a:spcAft>
                        <a:buClr>
                          <a:schemeClr val="dk1"/>
                        </a:buClr>
                        <a:buSzPts val="1200"/>
                        <a:buFont typeface="Calibri"/>
                        <a:buNone/>
                      </a:pPr>
                      <a:r>
                        <a:rPr b="1" lang="en-GB" sz="1200" u="none" cap="none" strike="noStrike">
                          <a:solidFill>
                            <a:schemeClr val="dk1"/>
                          </a:solidFill>
                          <a:latin typeface="Calibri"/>
                          <a:ea typeface="Calibri"/>
                          <a:cs typeface="Calibri"/>
                          <a:sym typeface="Calibri"/>
                        </a:rPr>
                        <a:t>Description</a:t>
                      </a:r>
                      <a:endParaRPr b="0" i="0" sz="12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r>
              <a:tr h="226975">
                <a:tc>
                  <a:txBody>
                    <a:bodyPr/>
                    <a:lstStyle/>
                    <a:p>
                      <a:pPr indent="0" lvl="0" marL="0" marR="0" rtl="0" algn="l">
                        <a:lnSpc>
                          <a:spcPct val="100000"/>
                        </a:lnSpc>
                        <a:spcBef>
                          <a:spcPts val="0"/>
                        </a:spcBef>
                        <a:spcAft>
                          <a:spcPts val="0"/>
                        </a:spcAft>
                        <a:buClr>
                          <a:schemeClr val="dk1"/>
                        </a:buClr>
                        <a:buSzPts val="1200"/>
                        <a:buFont typeface="Courier New"/>
                        <a:buNone/>
                      </a:pPr>
                      <a:r>
                        <a:rPr lang="en-GB" sz="1200" u="none" cap="none" strike="noStrike">
                          <a:solidFill>
                            <a:schemeClr val="dk1"/>
                          </a:solidFill>
                          <a:latin typeface="Courier New"/>
                          <a:ea typeface="Courier New"/>
                          <a:cs typeface="Courier New"/>
                          <a:sym typeface="Courier New"/>
                        </a:rPr>
                        <a:t>Sum</a:t>
                      </a:r>
                      <a:endParaRPr b="0" i="0" sz="12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n-GB" sz="1200" u="none" cap="none" strike="noStrike">
                          <a:solidFill>
                            <a:schemeClr val="dk1"/>
                          </a:solidFill>
                          <a:latin typeface="Calibri"/>
                          <a:ea typeface="Calibri"/>
                          <a:cs typeface="Calibri"/>
                          <a:sym typeface="Calibri"/>
                        </a:rPr>
                        <a:t>Calculates sum of the elements in the expression</a:t>
                      </a:r>
                      <a:endParaRPr b="0" i="0" sz="12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226975">
                <a:tc>
                  <a:txBody>
                    <a:bodyPr/>
                    <a:lstStyle/>
                    <a:p>
                      <a:pPr indent="0" lvl="0" marL="0" marR="0" rtl="0" algn="l">
                        <a:lnSpc>
                          <a:spcPct val="100000"/>
                        </a:lnSpc>
                        <a:spcBef>
                          <a:spcPts val="0"/>
                        </a:spcBef>
                        <a:spcAft>
                          <a:spcPts val="0"/>
                        </a:spcAft>
                        <a:buClr>
                          <a:schemeClr val="dk1"/>
                        </a:buClr>
                        <a:buSzPts val="1200"/>
                        <a:buFont typeface="Courier New"/>
                        <a:buNone/>
                      </a:pPr>
                      <a:r>
                        <a:rPr lang="en-GB" sz="1200" u="none" cap="none" strike="noStrike">
                          <a:solidFill>
                            <a:schemeClr val="dk1"/>
                          </a:solidFill>
                          <a:latin typeface="Courier New"/>
                          <a:ea typeface="Courier New"/>
                          <a:cs typeface="Courier New"/>
                          <a:sym typeface="Courier New"/>
                        </a:rPr>
                        <a:t>Count</a:t>
                      </a:r>
                      <a:endParaRPr b="0" i="0" sz="12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n-GB" sz="1200" u="none" cap="none" strike="noStrike">
                          <a:solidFill>
                            <a:schemeClr val="dk1"/>
                          </a:solidFill>
                          <a:latin typeface="Calibri"/>
                          <a:ea typeface="Calibri"/>
                          <a:cs typeface="Calibri"/>
                          <a:sym typeface="Calibri"/>
                        </a:rPr>
                        <a:t>Counts the number of elements in the expression</a:t>
                      </a:r>
                      <a:endParaRPr b="0" i="0" sz="12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204275">
                <a:tc>
                  <a:txBody>
                    <a:bodyPr/>
                    <a:lstStyle/>
                    <a:p>
                      <a:pPr indent="0" lvl="0" marL="0" marR="0" rtl="0" algn="l">
                        <a:lnSpc>
                          <a:spcPct val="100000"/>
                        </a:lnSpc>
                        <a:spcBef>
                          <a:spcPts val="0"/>
                        </a:spcBef>
                        <a:spcAft>
                          <a:spcPts val="0"/>
                        </a:spcAft>
                        <a:buClr>
                          <a:schemeClr val="dk1"/>
                        </a:buClr>
                        <a:buSzPts val="1200"/>
                        <a:buFont typeface="Courier New"/>
                        <a:buNone/>
                      </a:pPr>
                      <a:r>
                        <a:rPr lang="en-GB" sz="1200" u="none" cap="none" strike="noStrike">
                          <a:solidFill>
                            <a:schemeClr val="dk1"/>
                          </a:solidFill>
                          <a:latin typeface="Courier New"/>
                          <a:ea typeface="Courier New"/>
                          <a:cs typeface="Courier New"/>
                          <a:sym typeface="Courier New"/>
                        </a:rPr>
                        <a:t>OrderBy</a:t>
                      </a:r>
                      <a:endParaRPr b="0" i="0" sz="12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n-GB" sz="1200" u="none" cap="none" strike="noStrike">
                          <a:solidFill>
                            <a:schemeClr val="dk1"/>
                          </a:solidFill>
                          <a:latin typeface="Calibri"/>
                          <a:ea typeface="Calibri"/>
                          <a:cs typeface="Calibri"/>
                          <a:sym typeface="Calibri"/>
                        </a:rPr>
                        <a:t>Sorts the elements in the expression</a:t>
                      </a:r>
                      <a:endParaRPr b="0" i="0" sz="12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204275">
                <a:tc>
                  <a:txBody>
                    <a:bodyPr/>
                    <a:lstStyle/>
                    <a:p>
                      <a:pPr indent="0" lvl="0" marL="0" marR="0" rtl="0" algn="l">
                        <a:lnSpc>
                          <a:spcPct val="100000"/>
                        </a:lnSpc>
                        <a:spcBef>
                          <a:spcPts val="0"/>
                        </a:spcBef>
                        <a:spcAft>
                          <a:spcPts val="0"/>
                        </a:spcAft>
                        <a:buClr>
                          <a:schemeClr val="dk1"/>
                        </a:buClr>
                        <a:buSzPts val="1200"/>
                        <a:buFont typeface="Courier New"/>
                        <a:buNone/>
                      </a:pPr>
                      <a:r>
                        <a:rPr lang="en-GB" sz="1200" u="none" cap="none" strike="noStrike">
                          <a:solidFill>
                            <a:schemeClr val="dk1"/>
                          </a:solidFill>
                          <a:latin typeface="Courier New"/>
                          <a:ea typeface="Courier New"/>
                          <a:cs typeface="Courier New"/>
                          <a:sym typeface="Courier New"/>
                        </a:rPr>
                        <a:t>Contains</a:t>
                      </a:r>
                      <a:endParaRPr b="0" i="0" sz="12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200"/>
                        <a:buFont typeface="Calibri"/>
                        <a:buNone/>
                      </a:pPr>
                      <a:r>
                        <a:rPr lang="en-GB" sz="1200" u="none" cap="none" strike="noStrike">
                          <a:solidFill>
                            <a:srgbClr val="000000"/>
                          </a:solidFill>
                          <a:latin typeface="Calibri"/>
                          <a:ea typeface="Calibri"/>
                          <a:cs typeface="Calibri"/>
                          <a:sym typeface="Calibri"/>
                        </a:rPr>
                        <a:t>Determines if a given value is present in the expression</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bl>
          </a:graphicData>
        </a:graphic>
      </p:graphicFrame>
      <p:sp>
        <p:nvSpPr>
          <p:cNvPr id="176" name="Google Shape;176;p13"/>
          <p:cNvSpPr txBox="1"/>
          <p:nvPr/>
        </p:nvSpPr>
        <p:spPr>
          <a:xfrm>
            <a:off x="3733800" y="3886200"/>
            <a:ext cx="6019800" cy="22860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&lt;summary&gt;</a:t>
            </a:r>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Class NameSort sorts a list of names</a:t>
            </a:r>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&lt;/summary&gt;</a:t>
            </a:r>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public class NameSort{ </a:t>
            </a:r>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public static void Main() { </a:t>
            </a:r>
            <a:endParaRPr/>
          </a:p>
          <a:p>
            <a:pPr indent="3429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Declare and initialize an array of strings </a:t>
            </a:r>
            <a:endParaRPr/>
          </a:p>
          <a:p>
            <a:pPr indent="3429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string [ ] names = {"Hanna", "Jim", "Peter", "Karl", "Abby", </a:t>
            </a:r>
            <a:endParaRPr/>
          </a:p>
          <a:p>
            <a:pPr indent="3429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"Benjamin"}; </a:t>
            </a:r>
            <a:endParaRPr/>
          </a:p>
          <a:p>
            <a:pPr indent="3429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foreach (string n in names.OrderBy(name =&gt; name)) { </a:t>
            </a:r>
            <a:endParaRPr/>
          </a:p>
          <a:p>
            <a:pPr indent="8001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Console.WriteLine(n); </a:t>
            </a:r>
            <a:endParaRPr/>
          </a:p>
          <a:p>
            <a:pPr indent="3429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a:p>
          <a:p>
            <a:pPr indent="166688"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a:p>
          <a:p>
            <a:pPr indent="0" lvl="0" marL="0" marR="0" rtl="0" algn="l">
              <a:lnSpc>
                <a:spcPct val="70000"/>
              </a:lnSpc>
              <a:spcBef>
                <a:spcPts val="5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77" name="Google Shape;177;p13"/>
          <p:cNvSpPr txBox="1"/>
          <p:nvPr/>
        </p:nvSpPr>
        <p:spPr>
          <a:xfrm>
            <a:off x="1981200" y="38703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Lambdas with Standard Query Operators 2-2</a:t>
            </a:r>
            <a:endParaRPr>
              <a:latin typeface="Calibri"/>
              <a:ea typeface="Calibri"/>
              <a:cs typeface="Calibri"/>
              <a:sym typeface="Calibri"/>
            </a:endParaRPr>
          </a:p>
        </p:txBody>
      </p:sp>
      <p:sp>
        <p:nvSpPr>
          <p:cNvPr id="184" name="Google Shape;184;p1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14300" lvl="0" marL="228600" marR="0" rtl="0" algn="l">
              <a:lnSpc>
                <a:spcPct val="90000"/>
              </a:lnSpc>
              <a:spcBef>
                <a:spcPts val="0"/>
              </a:spcBef>
              <a:spcAft>
                <a:spcPts val="0"/>
              </a:spcAft>
              <a:buClr>
                <a:schemeClr val="dk1"/>
              </a:buClr>
              <a:buSzPts val="1800"/>
              <a:buFont typeface="Noto Sans Symbols"/>
              <a:buChar char="⮚"/>
            </a:pPr>
            <a:r>
              <a:rPr lang="en-GB" sz="1800">
                <a:latin typeface="Calibri"/>
                <a:ea typeface="Calibri"/>
                <a:cs typeface="Calibri"/>
                <a:sym typeface="Calibri"/>
              </a:rPr>
              <a:t>The following figure displays the output of the </a:t>
            </a:r>
            <a:r>
              <a:rPr lang="en-GB" sz="1800">
                <a:latin typeface="Courier New"/>
                <a:ea typeface="Courier New"/>
                <a:cs typeface="Courier New"/>
                <a:sym typeface="Courier New"/>
              </a:rPr>
              <a:t>OrderBy</a:t>
            </a:r>
            <a:r>
              <a:rPr lang="en-GB" sz="1800">
                <a:latin typeface="Calibri"/>
                <a:ea typeface="Calibri"/>
                <a:cs typeface="Calibri"/>
                <a:sym typeface="Calibri"/>
              </a:rPr>
              <a:t> operator example:</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228600" marR="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sp>
        <p:nvSpPr>
          <p:cNvPr id="185" name="Google Shape;185;p1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86" name="Google Shape;186;p1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87" name="Google Shape;187;p14"/>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188" name="Google Shape;188;p14"/>
          <p:cNvPicPr preferRelativeResize="0"/>
          <p:nvPr/>
        </p:nvPicPr>
        <p:blipFill rotWithShape="1">
          <a:blip r:embed="rId3">
            <a:alphaModFix/>
          </a:blip>
          <a:srcRect b="0" l="0" r="0" t="0"/>
          <a:stretch/>
        </p:blipFill>
        <p:spPr>
          <a:xfrm>
            <a:off x="3657601" y="1593850"/>
            <a:ext cx="5002213" cy="137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Query Expressions 1-3</a:t>
            </a:r>
            <a:endParaRPr>
              <a:latin typeface="Calibri"/>
              <a:ea typeface="Calibri"/>
              <a:cs typeface="Calibri"/>
              <a:sym typeface="Calibri"/>
            </a:endParaRPr>
          </a:p>
        </p:txBody>
      </p:sp>
      <p:sp>
        <p:nvSpPr>
          <p:cNvPr id="195" name="Google Shape;195;p1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342900" lvl="1" marL="342900" rtl="0" algn="l">
              <a:lnSpc>
                <a:spcPct val="90000"/>
              </a:lnSpc>
              <a:spcBef>
                <a:spcPts val="0"/>
              </a:spcBef>
              <a:spcAft>
                <a:spcPts val="0"/>
              </a:spcAft>
              <a:buClr>
                <a:srgbClr val="004E4C"/>
              </a:buClr>
              <a:buSzPts val="1600"/>
              <a:buFont typeface="Noto Sans Symbols"/>
              <a:buChar char="◆"/>
            </a:pPr>
            <a:r>
              <a:rPr lang="en-GB" sz="1600">
                <a:latin typeface="Calibri"/>
                <a:ea typeface="Calibri"/>
                <a:cs typeface="Calibri"/>
                <a:sym typeface="Calibri"/>
              </a:rPr>
              <a:t>A query expression is a query that is written in query syntax using clauses such as </a:t>
            </a:r>
            <a:r>
              <a:rPr lang="en-GB" sz="1600">
                <a:latin typeface="Courier New"/>
                <a:ea typeface="Courier New"/>
                <a:cs typeface="Courier New"/>
                <a:sym typeface="Courier New"/>
              </a:rPr>
              <a:t>from</a:t>
            </a:r>
            <a:r>
              <a:rPr lang="en-GB" sz="1600">
                <a:latin typeface="Calibri"/>
                <a:ea typeface="Calibri"/>
                <a:cs typeface="Calibri"/>
                <a:sym typeface="Calibri"/>
              </a:rPr>
              <a:t>, </a:t>
            </a:r>
            <a:r>
              <a:rPr lang="en-GB" sz="1600">
                <a:latin typeface="Courier New"/>
                <a:ea typeface="Courier New"/>
                <a:cs typeface="Courier New"/>
                <a:sym typeface="Courier New"/>
              </a:rPr>
              <a:t>select</a:t>
            </a:r>
            <a:r>
              <a:rPr lang="en-GB" sz="1600">
                <a:latin typeface="Calibri"/>
                <a:ea typeface="Calibri"/>
                <a:cs typeface="Calibri"/>
                <a:sym typeface="Calibri"/>
              </a:rPr>
              <a:t>, and so forth. These clauses are an inherent part of a LINQ query. </a:t>
            </a:r>
            <a:endParaRPr/>
          </a:p>
          <a:p>
            <a:pPr indent="-342900" lvl="1" marL="34290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LINQ is a set of technologies introduced in Visual Studio 2008 that simplifies working with data present in various formats in different data sources. LINQ provides a consistent model to work with such data. </a:t>
            </a:r>
            <a:endParaRPr sz="1600">
              <a:latin typeface="Calibri"/>
              <a:ea typeface="Calibri"/>
              <a:cs typeface="Calibri"/>
              <a:sym typeface="Calibri"/>
            </a:endParaRPr>
          </a:p>
          <a:p>
            <a:pPr indent="-342900" lvl="1" marL="34290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Developers can create and use query expressions, which are used to query and transform data from a data source supported by LINQ. </a:t>
            </a:r>
            <a:endParaRPr/>
          </a:p>
          <a:p>
            <a:pPr indent="-342900" lvl="1" marL="34290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A </a:t>
            </a:r>
            <a:r>
              <a:rPr lang="en-GB" sz="1600">
                <a:latin typeface="Courier New"/>
                <a:ea typeface="Courier New"/>
                <a:cs typeface="Courier New"/>
                <a:sym typeface="Courier New"/>
              </a:rPr>
              <a:t>from</a:t>
            </a:r>
            <a:r>
              <a:rPr lang="en-GB" sz="1600">
                <a:latin typeface="Calibri"/>
                <a:ea typeface="Calibri"/>
                <a:cs typeface="Calibri"/>
                <a:sym typeface="Calibri"/>
              </a:rPr>
              <a:t> clause must be used to start a query expression and a </a:t>
            </a:r>
            <a:r>
              <a:rPr lang="en-GB" sz="1600">
                <a:latin typeface="Courier New"/>
                <a:ea typeface="Courier New"/>
                <a:cs typeface="Courier New"/>
                <a:sym typeface="Courier New"/>
              </a:rPr>
              <a:t>select</a:t>
            </a:r>
            <a:r>
              <a:rPr lang="en-GB" sz="1600">
                <a:latin typeface="Calibri"/>
                <a:ea typeface="Calibri"/>
                <a:cs typeface="Calibri"/>
                <a:sym typeface="Calibri"/>
              </a:rPr>
              <a:t> or </a:t>
            </a:r>
            <a:r>
              <a:rPr lang="en-GB" sz="1600">
                <a:latin typeface="Courier New"/>
                <a:ea typeface="Courier New"/>
                <a:cs typeface="Courier New"/>
                <a:sym typeface="Courier New"/>
              </a:rPr>
              <a:t>group</a:t>
            </a:r>
            <a:r>
              <a:rPr lang="en-GB" sz="1600">
                <a:latin typeface="Calibri"/>
                <a:ea typeface="Calibri"/>
                <a:cs typeface="Calibri"/>
                <a:sym typeface="Calibri"/>
              </a:rPr>
              <a:t> clause must be used to end the query expression.</a:t>
            </a:r>
            <a:endParaRPr/>
          </a:p>
          <a:p>
            <a:pPr indent="-342900" lvl="1" marL="34290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The following code shows a simple example of a query expression. Here, a collection of strings representing names is created and then, a query expression is constructed to retrieve only those names that end with ’l’:</a:t>
            </a:r>
            <a:endParaRPr/>
          </a:p>
          <a:p>
            <a:pPr indent="-254000" lvl="1" marL="342900" rtl="0" algn="l">
              <a:lnSpc>
                <a:spcPct val="90000"/>
              </a:lnSpc>
              <a:spcBef>
                <a:spcPts val="500"/>
              </a:spcBef>
              <a:spcAft>
                <a:spcPts val="0"/>
              </a:spcAft>
              <a:buClr>
                <a:srgbClr val="004E4C"/>
              </a:buClr>
              <a:buSzPts val="1400"/>
              <a:buFont typeface="Noto Sans Symbols"/>
              <a:buNone/>
            </a:pPr>
            <a:r>
              <a:t/>
            </a:r>
            <a:endParaRPr sz="14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196" name="Google Shape;196;p1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97" name="Google Shape;197;p1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98" name="Google Shape;198;p15"/>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99" name="Google Shape;199;p15"/>
          <p:cNvSpPr txBox="1"/>
          <p:nvPr/>
        </p:nvSpPr>
        <p:spPr>
          <a:xfrm>
            <a:off x="3276600" y="3276600"/>
            <a:ext cx="6553200" cy="2233613"/>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class Program</a:t>
            </a:r>
            <a:endParaRPr/>
          </a:p>
          <a:p>
            <a:pPr indent="0"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28257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static void Main(string[] args)</a:t>
            </a:r>
            <a:endParaRPr/>
          </a:p>
          <a:p>
            <a:pPr indent="28257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86042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string[] names = { "Hanna", "Jim", "Pearl", "Mel", "Jill", </a:t>
            </a:r>
            <a:endParaRPr/>
          </a:p>
          <a:p>
            <a:pPr indent="86042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"Peter", "Karl", "Abby", "Benjamin" }; </a:t>
            </a:r>
            <a:endParaRPr b="0" i="0" sz="1100" u="none" cap="none" strike="noStrike">
              <a:solidFill>
                <a:schemeClr val="dk1"/>
              </a:solidFill>
              <a:latin typeface="Courier New"/>
              <a:ea typeface="Courier New"/>
              <a:cs typeface="Courier New"/>
              <a:sym typeface="Courier New"/>
            </a:endParaRPr>
          </a:p>
          <a:p>
            <a:pPr indent="86042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IEnumerable&lt;string&gt; words = from word in names </a:t>
            </a:r>
            <a:endParaRPr b="0" i="0" sz="1100" u="none" cap="none" strike="noStrike">
              <a:solidFill>
                <a:schemeClr val="dk1"/>
              </a:solidFill>
              <a:latin typeface="Courier New"/>
              <a:ea typeface="Courier New"/>
              <a:cs typeface="Courier New"/>
              <a:sym typeface="Courier New"/>
            </a:endParaRPr>
          </a:p>
          <a:p>
            <a:pPr indent="325437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where word.EndsWith("l") </a:t>
            </a:r>
            <a:endParaRPr b="0" i="0" sz="1100" u="none" cap="none" strike="noStrike">
              <a:solidFill>
                <a:schemeClr val="dk1"/>
              </a:solidFill>
              <a:latin typeface="Courier New"/>
              <a:ea typeface="Courier New"/>
              <a:cs typeface="Courier New"/>
              <a:sym typeface="Courier New"/>
            </a:endParaRPr>
          </a:p>
          <a:p>
            <a:pPr indent="3200400"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select word;</a:t>
            </a:r>
            <a:endParaRPr b="0" i="0" sz="1100" u="none" cap="none" strike="noStrike">
              <a:solidFill>
                <a:schemeClr val="dk1"/>
              </a:solidFill>
              <a:latin typeface="Courier New"/>
              <a:ea typeface="Courier New"/>
              <a:cs typeface="Courier New"/>
              <a:sym typeface="Courier New"/>
            </a:endParaRPr>
          </a:p>
          <a:p>
            <a:pPr indent="86042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foreach (string s in words) </a:t>
            </a:r>
            <a:endParaRPr b="0" i="0" sz="1100" u="none" cap="none" strike="noStrike">
              <a:solidFill>
                <a:schemeClr val="dk1"/>
              </a:solidFill>
              <a:latin typeface="Courier New"/>
              <a:ea typeface="Courier New"/>
              <a:cs typeface="Courier New"/>
              <a:sym typeface="Courier New"/>
            </a:endParaRPr>
          </a:p>
          <a:p>
            <a:pPr indent="86042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Console.WriteLine(s); </a:t>
            </a:r>
            <a:endParaRPr b="0" i="0" sz="1100" u="none" cap="none" strike="noStrike">
              <a:solidFill>
                <a:schemeClr val="dk1"/>
              </a:solidFill>
              <a:latin typeface="Courier New"/>
              <a:ea typeface="Courier New"/>
              <a:cs typeface="Courier New"/>
              <a:sym typeface="Courier New"/>
            </a:endParaRPr>
          </a:p>
          <a:p>
            <a:pPr indent="282575" lvl="0" marL="0" marR="0" rtl="0" algn="just">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Courier New"/>
              <a:buNone/>
            </a:pP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p:txBody>
      </p:sp>
      <p:sp>
        <p:nvSpPr>
          <p:cNvPr id="200" name="Google Shape;200;p15"/>
          <p:cNvSpPr txBox="1"/>
          <p:nvPr/>
        </p:nvSpPr>
        <p:spPr>
          <a:xfrm>
            <a:off x="1524000" y="3200400"/>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Query Expressions 2-3</a:t>
            </a:r>
            <a:endParaRPr>
              <a:latin typeface="Calibri"/>
              <a:ea typeface="Calibri"/>
              <a:cs typeface="Calibri"/>
              <a:sym typeface="Calibri"/>
            </a:endParaRPr>
          </a:p>
        </p:txBody>
      </p:sp>
      <p:sp>
        <p:nvSpPr>
          <p:cNvPr id="207" name="Google Shape;207;p1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The following displays the query expression example:</a:t>
            </a:r>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Whenever a compiler encounters a query expression, internally it converts it into a method call, using extension methods. </a:t>
            </a:r>
            <a:endParaRPr sz="2000">
              <a:latin typeface="Calibri"/>
              <a:ea typeface="Calibri"/>
              <a:cs typeface="Calibri"/>
              <a:sym typeface="Calibri"/>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So, an expression such as the one shown in code is converted appropriately.</a:t>
            </a:r>
            <a:endParaRPr sz="2000">
              <a:latin typeface="Calibri"/>
              <a:ea typeface="Calibri"/>
              <a:cs typeface="Calibri"/>
              <a:sym typeface="Calibri"/>
            </a:endParaRPr>
          </a:p>
          <a:p>
            <a:pPr indent="-50800" lvl="0" marL="228600" rtl="0" algn="l">
              <a:lnSpc>
                <a:spcPct val="90000"/>
              </a:lnSpc>
              <a:spcBef>
                <a:spcPts val="1000"/>
              </a:spcBef>
              <a:spcAft>
                <a:spcPts val="0"/>
              </a:spcAft>
              <a:buSzPts val="2800"/>
              <a:buFont typeface="Noto Sans Symbols"/>
              <a:buNone/>
            </a:pPr>
            <a:r>
              <a:rPr lang="en-GB">
                <a:latin typeface="Calibri"/>
                <a:ea typeface="Calibri"/>
                <a:cs typeface="Calibri"/>
                <a:sym typeface="Calibri"/>
              </a:rPr>
              <a:t>	</a:t>
            </a:r>
            <a:r>
              <a:rPr lang="en-GB" sz="1600">
                <a:latin typeface="Courier New"/>
                <a:ea typeface="Courier New"/>
                <a:cs typeface="Courier New"/>
                <a:sym typeface="Courier New"/>
              </a:rPr>
              <a:t>IEnumerable&lt;string&gt; words = from word in names </a:t>
            </a:r>
            <a:endParaRPr sz="1600">
              <a:latin typeface="Courier New"/>
              <a:ea typeface="Courier New"/>
              <a:cs typeface="Courier New"/>
              <a:sym typeface="Courier New"/>
            </a:endParaRPr>
          </a:p>
          <a:p>
            <a:pPr indent="-50800" lvl="0" marL="228600" rtl="0" algn="l">
              <a:lnSpc>
                <a:spcPct val="90000"/>
              </a:lnSpc>
              <a:spcBef>
                <a:spcPts val="1000"/>
              </a:spcBef>
              <a:spcAft>
                <a:spcPts val="0"/>
              </a:spcAft>
              <a:buSzPts val="1600"/>
              <a:buFont typeface="Noto Sans Symbols"/>
              <a:buNone/>
            </a:pPr>
            <a:r>
              <a:rPr lang="en-GB" sz="1600">
                <a:latin typeface="Courier New"/>
                <a:ea typeface="Courier New"/>
                <a:cs typeface="Courier New"/>
                <a:sym typeface="Courier New"/>
              </a:rPr>
              <a:t>	where word.EndsWith("l") </a:t>
            </a:r>
            <a:endParaRPr sz="1600">
              <a:latin typeface="Courier New"/>
              <a:ea typeface="Courier New"/>
              <a:cs typeface="Courier New"/>
              <a:sym typeface="Courier New"/>
            </a:endParaRPr>
          </a:p>
          <a:p>
            <a:pPr indent="-50800" lvl="0" marL="228600" rtl="0" algn="l">
              <a:lnSpc>
                <a:spcPct val="90000"/>
              </a:lnSpc>
              <a:spcBef>
                <a:spcPts val="1000"/>
              </a:spcBef>
              <a:spcAft>
                <a:spcPts val="0"/>
              </a:spcAft>
              <a:buSzPts val="1600"/>
              <a:buFont typeface="Noto Sans Symbols"/>
              <a:buNone/>
            </a:pPr>
            <a:r>
              <a:rPr lang="en-GB" sz="1600">
                <a:latin typeface="Courier New"/>
                <a:ea typeface="Courier New"/>
                <a:cs typeface="Courier New"/>
                <a:sym typeface="Courier New"/>
              </a:rPr>
              <a:t>	select word;</a:t>
            </a:r>
            <a:endParaRPr/>
          </a:p>
          <a:p>
            <a:pPr indent="-127000" lvl="0" marL="228600" rtl="0" algn="l">
              <a:lnSpc>
                <a:spcPct val="90000"/>
              </a:lnSpc>
              <a:spcBef>
                <a:spcPts val="1000"/>
              </a:spcBef>
              <a:spcAft>
                <a:spcPts val="0"/>
              </a:spcAft>
              <a:buSzPts val="2000"/>
              <a:buChar char="⮚"/>
            </a:pPr>
            <a:r>
              <a:rPr b="1" lang="en-GB" sz="2000">
                <a:latin typeface="Calibri"/>
                <a:ea typeface="Calibri"/>
                <a:cs typeface="Calibri"/>
                <a:sym typeface="Calibri"/>
              </a:rPr>
              <a:t>After conversion:</a:t>
            </a:r>
            <a:endParaRPr b="1" sz="2000">
              <a:latin typeface="Calibri"/>
              <a:ea typeface="Calibri"/>
              <a:cs typeface="Calibri"/>
              <a:sym typeface="Calibri"/>
            </a:endParaRPr>
          </a:p>
          <a:p>
            <a:pPr indent="-50800" lvl="0" marL="228600" rtl="0" algn="l">
              <a:lnSpc>
                <a:spcPct val="90000"/>
              </a:lnSpc>
              <a:spcBef>
                <a:spcPts val="1000"/>
              </a:spcBef>
              <a:spcAft>
                <a:spcPts val="0"/>
              </a:spcAft>
              <a:buSzPts val="2000"/>
              <a:buFont typeface="Noto Sans Symbols"/>
              <a:buNone/>
            </a:pPr>
            <a:r>
              <a:rPr lang="en-GB" sz="2000">
                <a:latin typeface="Courier New"/>
                <a:ea typeface="Courier New"/>
                <a:cs typeface="Courier New"/>
                <a:sym typeface="Courier New"/>
              </a:rPr>
              <a:t>	</a:t>
            </a:r>
            <a:r>
              <a:rPr lang="en-GB" sz="1600">
                <a:latin typeface="Courier New"/>
                <a:ea typeface="Courier New"/>
                <a:cs typeface="Courier New"/>
                <a:sym typeface="Courier New"/>
              </a:rPr>
              <a:t>IEnumerable&lt;string&gt; words = names.Where(word =&gt;word.EndsWith("l"));</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Though this line is more compact, the SQL way of writing the query expression is more readable and easier to understand.</a:t>
            </a:r>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208" name="Google Shape;208;p1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209" name="Google Shape;209;p1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210" name="Google Shape;210;p16"/>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211" name="Google Shape;211;p16"/>
          <p:cNvPicPr preferRelativeResize="0"/>
          <p:nvPr/>
        </p:nvPicPr>
        <p:blipFill rotWithShape="1">
          <a:blip r:embed="rId3">
            <a:alphaModFix/>
          </a:blip>
          <a:srcRect b="0" l="0" r="0" t="0"/>
          <a:stretch/>
        </p:blipFill>
        <p:spPr>
          <a:xfrm>
            <a:off x="3619500" y="1219201"/>
            <a:ext cx="4457700" cy="1247775"/>
          </a:xfrm>
          <a:prstGeom prst="rect">
            <a:avLst/>
          </a:prstGeom>
          <a:noFill/>
          <a:ln>
            <a:noFill/>
          </a:ln>
        </p:spPr>
      </p:pic>
      <p:sp>
        <p:nvSpPr>
          <p:cNvPr id="212" name="Google Shape;212;p16"/>
          <p:cNvSpPr txBox="1"/>
          <p:nvPr/>
        </p:nvSpPr>
        <p:spPr>
          <a:xfrm>
            <a:off x="1905000" y="12192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Query Expressions 3-3</a:t>
            </a:r>
            <a:endParaRPr>
              <a:latin typeface="Calibri"/>
              <a:ea typeface="Calibri"/>
              <a:cs typeface="Calibri"/>
              <a:sym typeface="Calibri"/>
            </a:endParaRPr>
          </a:p>
        </p:txBody>
      </p:sp>
      <p:sp>
        <p:nvSpPr>
          <p:cNvPr id="219" name="Google Shape;219;p1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Some of the commonly used query keywords seen in query expressions are listed in the following table:</a:t>
            </a:r>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220" name="Google Shape;220;p1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221" name="Google Shape;221;p1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222" name="Google Shape;222;p17"/>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graphicFrame>
        <p:nvGraphicFramePr>
          <p:cNvPr id="223" name="Google Shape;223;p17"/>
          <p:cNvGraphicFramePr/>
          <p:nvPr/>
        </p:nvGraphicFramePr>
        <p:xfrm>
          <a:off x="2362200" y="1524000"/>
          <a:ext cx="3000000" cy="3000000"/>
        </p:xfrm>
        <a:graphic>
          <a:graphicData uri="http://schemas.openxmlformats.org/drawingml/2006/table">
            <a:tbl>
              <a:tblPr>
                <a:noFill/>
                <a:tableStyleId>{8215D04E-4686-4D03-B719-7EAE0DC4E90B}</a:tableStyleId>
              </a:tblPr>
              <a:tblGrid>
                <a:gridCol w="1752600"/>
                <a:gridCol w="6248400"/>
              </a:tblGrid>
              <a:tr h="335325">
                <a:tc>
                  <a:txBody>
                    <a:bodyPr/>
                    <a:lstStyle/>
                    <a:p>
                      <a:pPr indent="0" lvl="0" marL="0" marR="0" rtl="0" algn="ctr">
                        <a:lnSpc>
                          <a:spcPct val="100000"/>
                        </a:lnSpc>
                        <a:spcBef>
                          <a:spcPts val="0"/>
                        </a:spcBef>
                        <a:spcAft>
                          <a:spcPts val="0"/>
                        </a:spcAft>
                        <a:buClr>
                          <a:schemeClr val="dk1"/>
                        </a:buClr>
                        <a:buSzPts val="1600"/>
                        <a:buFont typeface="Calibri"/>
                        <a:buNone/>
                      </a:pPr>
                      <a:r>
                        <a:rPr b="1" lang="en-GB" sz="1600" u="none" cap="none" strike="noStrike">
                          <a:solidFill>
                            <a:schemeClr val="dk1"/>
                          </a:solidFill>
                          <a:latin typeface="Calibri"/>
                          <a:ea typeface="Calibri"/>
                          <a:cs typeface="Calibri"/>
                          <a:sym typeface="Calibri"/>
                        </a:rPr>
                        <a:t>Clause</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1" lang="en-GB" sz="1600" u="none" cap="none" strike="noStrike">
                          <a:solidFill>
                            <a:schemeClr val="dk1"/>
                          </a:solidFill>
                          <a:latin typeface="Calibri"/>
                          <a:ea typeface="Calibri"/>
                          <a:cs typeface="Calibri"/>
                          <a:sym typeface="Calibri"/>
                        </a:rPr>
                        <a:t>Description</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r>
              <a:tr h="335325">
                <a:tc>
                  <a:txBody>
                    <a:bodyPr/>
                    <a:lstStyle/>
                    <a:p>
                      <a:pPr indent="0" lvl="0" marL="0" marR="0" rtl="0" algn="l">
                        <a:lnSpc>
                          <a:spcPct val="100000"/>
                        </a:lnSpc>
                        <a:spcBef>
                          <a:spcPts val="0"/>
                        </a:spcBef>
                        <a:spcAft>
                          <a:spcPts val="0"/>
                        </a:spcAft>
                        <a:buClr>
                          <a:schemeClr val="dk1"/>
                        </a:buClr>
                        <a:buSzPts val="1600"/>
                        <a:buFont typeface="Courier New"/>
                        <a:buNone/>
                      </a:pPr>
                      <a:r>
                        <a:rPr lang="en-GB" sz="1600" u="none" cap="none" strike="noStrike">
                          <a:solidFill>
                            <a:schemeClr val="dk1"/>
                          </a:solidFill>
                          <a:latin typeface="Courier New"/>
                          <a:ea typeface="Courier New"/>
                          <a:cs typeface="Courier New"/>
                          <a:sym typeface="Courier New"/>
                        </a:rPr>
                        <a:t>from</a:t>
                      </a:r>
                      <a:endParaRPr b="0" i="0" sz="16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GB" sz="1600" u="none" cap="none" strike="noStrike">
                          <a:solidFill>
                            <a:schemeClr val="dk1"/>
                          </a:solidFill>
                          <a:latin typeface="Calibri"/>
                          <a:ea typeface="Calibri"/>
                          <a:cs typeface="Calibri"/>
                          <a:sym typeface="Calibri"/>
                        </a:rPr>
                        <a:t>Used to indicate a data source and a range variable</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579175">
                <a:tc>
                  <a:txBody>
                    <a:bodyPr/>
                    <a:lstStyle/>
                    <a:p>
                      <a:pPr indent="0" lvl="0" marL="0" marR="0" rtl="0" algn="l">
                        <a:lnSpc>
                          <a:spcPct val="100000"/>
                        </a:lnSpc>
                        <a:spcBef>
                          <a:spcPts val="0"/>
                        </a:spcBef>
                        <a:spcAft>
                          <a:spcPts val="0"/>
                        </a:spcAft>
                        <a:buClr>
                          <a:schemeClr val="dk1"/>
                        </a:buClr>
                        <a:buSzPts val="1600"/>
                        <a:buFont typeface="Courier New"/>
                        <a:buNone/>
                      </a:pPr>
                      <a:r>
                        <a:rPr lang="en-GB" sz="1600" u="none" cap="none" strike="noStrike">
                          <a:solidFill>
                            <a:schemeClr val="dk1"/>
                          </a:solidFill>
                          <a:latin typeface="Courier New"/>
                          <a:ea typeface="Courier New"/>
                          <a:cs typeface="Courier New"/>
                          <a:sym typeface="Courier New"/>
                        </a:rPr>
                        <a:t>where</a:t>
                      </a:r>
                      <a:endParaRPr b="0" i="0" sz="16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GB" sz="1600" u="none" cap="none" strike="noStrike">
                          <a:solidFill>
                            <a:schemeClr val="dk1"/>
                          </a:solidFill>
                          <a:latin typeface="Calibri"/>
                          <a:ea typeface="Calibri"/>
                          <a:cs typeface="Calibri"/>
                          <a:sym typeface="Calibri"/>
                        </a:rPr>
                        <a:t>Used to filter source elements based on one or more boolean expressions that may be separated by the operators &amp;&amp; or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579175">
                <a:tc>
                  <a:txBody>
                    <a:bodyPr/>
                    <a:lstStyle/>
                    <a:p>
                      <a:pPr indent="0" lvl="0" marL="0" marR="0" rtl="0" algn="l">
                        <a:lnSpc>
                          <a:spcPct val="100000"/>
                        </a:lnSpc>
                        <a:spcBef>
                          <a:spcPts val="0"/>
                        </a:spcBef>
                        <a:spcAft>
                          <a:spcPts val="0"/>
                        </a:spcAft>
                        <a:buClr>
                          <a:schemeClr val="dk1"/>
                        </a:buClr>
                        <a:buSzPts val="1600"/>
                        <a:buFont typeface="Courier New"/>
                        <a:buNone/>
                      </a:pPr>
                      <a:r>
                        <a:rPr lang="en-GB" sz="1600" u="none" cap="none" strike="noStrike">
                          <a:solidFill>
                            <a:schemeClr val="dk1"/>
                          </a:solidFill>
                          <a:latin typeface="Courier New"/>
                          <a:ea typeface="Courier New"/>
                          <a:cs typeface="Courier New"/>
                          <a:sym typeface="Courier New"/>
                        </a:rPr>
                        <a:t>select</a:t>
                      </a:r>
                      <a:endParaRPr b="0" i="0" sz="16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GB" sz="1600" u="none" cap="none" strike="noStrike">
                          <a:solidFill>
                            <a:schemeClr val="dk1"/>
                          </a:solidFill>
                          <a:latin typeface="Calibri"/>
                          <a:ea typeface="Calibri"/>
                          <a:cs typeface="Calibri"/>
                          <a:sym typeface="Calibri"/>
                        </a:rPr>
                        <a:t>Used to indicates how the elements in the returned sequence will look like when the query is executed</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335325">
                <a:tc>
                  <a:txBody>
                    <a:bodyPr/>
                    <a:lstStyle/>
                    <a:p>
                      <a:pPr indent="0" lvl="0" marL="0" marR="0" rtl="0" algn="l">
                        <a:lnSpc>
                          <a:spcPct val="100000"/>
                        </a:lnSpc>
                        <a:spcBef>
                          <a:spcPts val="0"/>
                        </a:spcBef>
                        <a:spcAft>
                          <a:spcPts val="0"/>
                        </a:spcAft>
                        <a:buClr>
                          <a:schemeClr val="dk1"/>
                        </a:buClr>
                        <a:buSzPts val="1600"/>
                        <a:buFont typeface="Courier New"/>
                        <a:buNone/>
                      </a:pPr>
                      <a:r>
                        <a:rPr lang="en-GB" sz="1600" u="none" cap="none" strike="noStrike">
                          <a:solidFill>
                            <a:schemeClr val="dk1"/>
                          </a:solidFill>
                          <a:latin typeface="Courier New"/>
                          <a:ea typeface="Courier New"/>
                          <a:cs typeface="Courier New"/>
                          <a:sym typeface="Courier New"/>
                        </a:rPr>
                        <a:t>group</a:t>
                      </a:r>
                      <a:endParaRPr b="0" i="0" sz="16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GB" sz="1600" u="none" cap="none" strike="noStrike">
                          <a:solidFill>
                            <a:schemeClr val="dk1"/>
                          </a:solidFill>
                          <a:latin typeface="Calibri"/>
                          <a:ea typeface="Calibri"/>
                          <a:cs typeface="Calibri"/>
                          <a:sym typeface="Calibri"/>
                        </a:rPr>
                        <a:t>Used to group query results based on a specified key value</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335325">
                <a:tc>
                  <a:txBody>
                    <a:bodyPr/>
                    <a:lstStyle/>
                    <a:p>
                      <a:pPr indent="0" lvl="0" marL="0" marR="0" rtl="0" algn="l">
                        <a:lnSpc>
                          <a:spcPct val="100000"/>
                        </a:lnSpc>
                        <a:spcBef>
                          <a:spcPts val="0"/>
                        </a:spcBef>
                        <a:spcAft>
                          <a:spcPts val="0"/>
                        </a:spcAft>
                        <a:buClr>
                          <a:schemeClr val="dk1"/>
                        </a:buClr>
                        <a:buSzPts val="1600"/>
                        <a:buFont typeface="Courier New"/>
                        <a:buNone/>
                      </a:pPr>
                      <a:r>
                        <a:rPr lang="en-GB" sz="1600" u="none" cap="none" strike="noStrike">
                          <a:solidFill>
                            <a:schemeClr val="dk1"/>
                          </a:solidFill>
                          <a:latin typeface="Courier New"/>
                          <a:ea typeface="Courier New"/>
                          <a:cs typeface="Courier New"/>
                          <a:sym typeface="Courier New"/>
                        </a:rPr>
                        <a:t>orderby</a:t>
                      </a:r>
                      <a:endParaRPr b="0" i="0" sz="16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GB" sz="1600" u="none" cap="none" strike="noStrike">
                          <a:solidFill>
                            <a:srgbClr val="000000"/>
                          </a:solidFill>
                          <a:latin typeface="Calibri"/>
                          <a:ea typeface="Calibri"/>
                          <a:cs typeface="Calibri"/>
                          <a:sym typeface="Calibri"/>
                        </a:rPr>
                        <a:t>Used to sort query results in ascending or descending order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335325">
                <a:tc>
                  <a:txBody>
                    <a:bodyPr/>
                    <a:lstStyle/>
                    <a:p>
                      <a:pPr indent="0" lvl="0" marL="0" marR="0" rtl="0" algn="l">
                        <a:lnSpc>
                          <a:spcPct val="100000"/>
                        </a:lnSpc>
                        <a:spcBef>
                          <a:spcPts val="0"/>
                        </a:spcBef>
                        <a:spcAft>
                          <a:spcPts val="0"/>
                        </a:spcAft>
                        <a:buClr>
                          <a:schemeClr val="dk1"/>
                        </a:buClr>
                        <a:buSzPts val="1600"/>
                        <a:buFont typeface="Courier New"/>
                        <a:buNone/>
                      </a:pPr>
                      <a:r>
                        <a:rPr lang="en-GB" sz="1600" u="none" cap="none" strike="noStrike">
                          <a:solidFill>
                            <a:schemeClr val="dk1"/>
                          </a:solidFill>
                          <a:latin typeface="Courier New"/>
                          <a:ea typeface="Courier New"/>
                          <a:cs typeface="Courier New"/>
                          <a:sym typeface="Courier New"/>
                        </a:rPr>
                        <a:t>ascending</a:t>
                      </a:r>
                      <a:endParaRPr b="0" i="0" sz="16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GB" sz="1600" u="none" cap="none" strike="noStrike">
                          <a:solidFill>
                            <a:srgbClr val="000000"/>
                          </a:solidFill>
                          <a:latin typeface="Calibri"/>
                          <a:ea typeface="Calibri"/>
                          <a:cs typeface="Calibri"/>
                          <a:sym typeface="Calibri"/>
                        </a:rPr>
                        <a:t>Used in an orderby clause to represent ascending order of sort</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335325">
                <a:tc>
                  <a:txBody>
                    <a:bodyPr/>
                    <a:lstStyle/>
                    <a:p>
                      <a:pPr indent="0" lvl="0" marL="0" marR="0" rtl="0" algn="l">
                        <a:lnSpc>
                          <a:spcPct val="100000"/>
                        </a:lnSpc>
                        <a:spcBef>
                          <a:spcPts val="0"/>
                        </a:spcBef>
                        <a:spcAft>
                          <a:spcPts val="0"/>
                        </a:spcAft>
                        <a:buClr>
                          <a:schemeClr val="dk1"/>
                        </a:buClr>
                        <a:buSzPts val="1600"/>
                        <a:buFont typeface="Courier New"/>
                        <a:buNone/>
                      </a:pPr>
                      <a:r>
                        <a:rPr lang="en-GB" sz="1600" u="none" cap="none" strike="noStrike">
                          <a:solidFill>
                            <a:schemeClr val="dk1"/>
                          </a:solidFill>
                          <a:latin typeface="Courier New"/>
                          <a:ea typeface="Courier New"/>
                          <a:cs typeface="Courier New"/>
                          <a:sym typeface="Courier New"/>
                        </a:rPr>
                        <a:t>descending</a:t>
                      </a:r>
                      <a:endParaRPr b="0" i="0" sz="1600" u="none" cap="none" strike="noStrike">
                        <a:solidFill>
                          <a:schemeClr val="dk1"/>
                        </a:solidFill>
                        <a:latin typeface="Courier New"/>
                        <a:ea typeface="Courier New"/>
                        <a:cs typeface="Courier New"/>
                        <a:sym typeface="Courier New"/>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GB" sz="1600" u="none" cap="none" strike="noStrike">
                          <a:solidFill>
                            <a:srgbClr val="000000"/>
                          </a:solidFill>
                          <a:latin typeface="Calibri"/>
                          <a:ea typeface="Calibri"/>
                          <a:cs typeface="Calibri"/>
                          <a:sym typeface="Calibri"/>
                        </a:rPr>
                        <a:t>Used in an orderby clause to represent descending order of sort</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Accessing Databases Using the Entity Framework</a:t>
            </a:r>
            <a:endParaRPr>
              <a:latin typeface="Calibri"/>
              <a:ea typeface="Calibri"/>
              <a:cs typeface="Calibri"/>
              <a:sym typeface="Calibri"/>
            </a:endParaRPr>
          </a:p>
        </p:txBody>
      </p:sp>
      <p:sp>
        <p:nvSpPr>
          <p:cNvPr id="230" name="Google Shape;230;p1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01600" lvl="0" marL="228600" rtl="0" algn="l">
              <a:lnSpc>
                <a:spcPct val="90000"/>
              </a:lnSpc>
              <a:spcBef>
                <a:spcPts val="0"/>
              </a:spcBef>
              <a:spcAft>
                <a:spcPts val="0"/>
              </a:spcAft>
              <a:buSzPts val="1600"/>
              <a:buChar char="⮚"/>
            </a:pPr>
            <a:r>
              <a:rPr lang="en-GB" sz="1600">
                <a:latin typeface="Calibri"/>
                <a:ea typeface="Calibri"/>
                <a:cs typeface="Calibri"/>
                <a:sym typeface="Calibri"/>
              </a:rPr>
              <a:t>To persist and retrieve data, an application first needs to connect with the data store. </a:t>
            </a:r>
            <a:endParaRPr/>
          </a:p>
          <a:p>
            <a:pPr indent="-101600" lvl="0" marL="228600" rtl="0" algn="l">
              <a:lnSpc>
                <a:spcPct val="90000"/>
              </a:lnSpc>
              <a:spcBef>
                <a:spcPts val="1000"/>
              </a:spcBef>
              <a:spcAft>
                <a:spcPts val="0"/>
              </a:spcAft>
              <a:buSzPts val="1600"/>
              <a:buChar char="⮚"/>
            </a:pPr>
            <a:r>
              <a:rPr lang="en-GB" sz="1600">
                <a:latin typeface="Calibri"/>
                <a:ea typeface="Calibri"/>
                <a:cs typeface="Calibri"/>
                <a:sym typeface="Calibri"/>
              </a:rPr>
              <a:t>The application must also ensure that the definitions and relationships of classes or objects are mapped with the database tables and table relationships. </a:t>
            </a:r>
            <a:endParaRPr/>
          </a:p>
          <a:p>
            <a:pPr indent="-101600" lvl="0" marL="228600" rtl="0" algn="l">
              <a:lnSpc>
                <a:spcPct val="90000"/>
              </a:lnSpc>
              <a:spcBef>
                <a:spcPts val="1000"/>
              </a:spcBef>
              <a:spcAft>
                <a:spcPts val="0"/>
              </a:spcAft>
              <a:buSzPts val="1600"/>
              <a:buChar char="⮚"/>
            </a:pPr>
            <a:r>
              <a:rPr lang="en-GB" sz="1600">
                <a:latin typeface="Calibri"/>
                <a:ea typeface="Calibri"/>
                <a:cs typeface="Calibri"/>
                <a:sym typeface="Calibri"/>
              </a:rPr>
              <a:t>Finally, the application needs to provide the data access code to persist and retrieve data. </a:t>
            </a:r>
            <a:endParaRPr/>
          </a:p>
          <a:p>
            <a:pPr indent="-101600" lvl="0" marL="228600" rtl="0" algn="l">
              <a:lnSpc>
                <a:spcPct val="90000"/>
              </a:lnSpc>
              <a:spcBef>
                <a:spcPts val="1000"/>
              </a:spcBef>
              <a:spcAft>
                <a:spcPts val="0"/>
              </a:spcAft>
              <a:buSzPts val="1600"/>
              <a:buChar char="⮚"/>
            </a:pPr>
            <a:r>
              <a:rPr lang="en-GB" sz="1600">
                <a:latin typeface="Calibri"/>
                <a:ea typeface="Calibri"/>
                <a:cs typeface="Calibri"/>
                <a:sym typeface="Calibri"/>
              </a:rPr>
              <a:t>These operations can be achieved using ADO.NET, which is a set of libraries that allows an application to interact with data sources. </a:t>
            </a:r>
            <a:endParaRPr/>
          </a:p>
          <a:p>
            <a:pPr indent="-101600" lvl="0" marL="228600" rtl="0" algn="l">
              <a:lnSpc>
                <a:spcPct val="90000"/>
              </a:lnSpc>
              <a:spcBef>
                <a:spcPts val="1000"/>
              </a:spcBef>
              <a:spcAft>
                <a:spcPts val="0"/>
              </a:spcAft>
              <a:buSzPts val="1600"/>
              <a:buChar char="⮚"/>
            </a:pPr>
            <a:r>
              <a:rPr lang="en-GB" sz="1600">
                <a:latin typeface="Calibri"/>
                <a:ea typeface="Calibri"/>
                <a:cs typeface="Calibri"/>
                <a:sym typeface="Calibri"/>
              </a:rPr>
              <a:t>To address data access requirements of enterprise applications, Object Relationship Mapping (ORM) frameworks have been introduced. </a:t>
            </a:r>
            <a:endParaRPr/>
          </a:p>
          <a:p>
            <a:pPr indent="-101600" lvl="0" marL="228600" rtl="0" algn="l">
              <a:lnSpc>
                <a:spcPct val="90000"/>
              </a:lnSpc>
              <a:spcBef>
                <a:spcPts val="1000"/>
              </a:spcBef>
              <a:spcAft>
                <a:spcPts val="0"/>
              </a:spcAft>
              <a:buSzPts val="1600"/>
              <a:buChar char="⮚"/>
            </a:pPr>
            <a:r>
              <a:rPr lang="en-GB" sz="1600">
                <a:latin typeface="Calibri"/>
                <a:ea typeface="Calibri"/>
                <a:cs typeface="Calibri"/>
                <a:sym typeface="Calibri"/>
              </a:rPr>
              <a:t>An ORM framework simplifies the process of accessing data from applications and performs the necessary conversions between incompatible type systems in relational databases and object-oriented programming languages. </a:t>
            </a:r>
            <a:endParaRPr/>
          </a:p>
          <a:p>
            <a:pPr indent="-101600" lvl="0" marL="228600" rtl="0" algn="l">
              <a:lnSpc>
                <a:spcPct val="90000"/>
              </a:lnSpc>
              <a:spcBef>
                <a:spcPts val="1000"/>
              </a:spcBef>
              <a:spcAft>
                <a:spcPts val="0"/>
              </a:spcAft>
              <a:buSzPts val="1600"/>
              <a:buChar char="⮚"/>
            </a:pPr>
            <a:r>
              <a:rPr lang="en-GB" sz="1600">
                <a:latin typeface="Calibri"/>
                <a:ea typeface="Calibri"/>
                <a:cs typeface="Calibri"/>
                <a:sym typeface="Calibri"/>
              </a:rPr>
              <a:t>The Entity Framework is an ORM framework that .NET applications can use.</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228600" lvl="1" marL="342900" rtl="0" algn="l">
              <a:lnSpc>
                <a:spcPct val="90000"/>
              </a:lnSpc>
              <a:spcBef>
                <a:spcPts val="500"/>
              </a:spcBef>
              <a:spcAft>
                <a:spcPts val="0"/>
              </a:spcAft>
              <a:buClr>
                <a:srgbClr val="004E4C"/>
              </a:buClr>
              <a:buSzPts val="1800"/>
              <a:buFont typeface="Noto Sans Symbols"/>
              <a:buNone/>
            </a:pPr>
            <a:r>
              <a:t/>
            </a:r>
            <a:endParaRPr sz="18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76200" lvl="1" marL="685800" rtl="0" algn="l">
              <a:lnSpc>
                <a:spcPct val="90000"/>
              </a:lnSpc>
              <a:spcBef>
                <a:spcPts val="500"/>
              </a:spcBef>
              <a:spcAft>
                <a:spcPts val="0"/>
              </a:spcAft>
              <a:buSzPts val="1400"/>
              <a:buFont typeface="Noto Sans Symbols"/>
              <a:buNone/>
            </a:pPr>
            <a:r>
              <a:t/>
            </a:r>
            <a:endParaRPr sz="1400">
              <a:latin typeface="Calibri"/>
              <a:ea typeface="Calibri"/>
              <a:cs typeface="Calibri"/>
              <a:sym typeface="Calibri"/>
            </a:endParaRPr>
          </a:p>
        </p:txBody>
      </p:sp>
      <p:sp>
        <p:nvSpPr>
          <p:cNvPr id="231" name="Google Shape;231;p1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232" name="Google Shape;232;p1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233" name="Google Shape;233;p18"/>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234" name="Google Shape;234;p18"/>
          <p:cNvPicPr preferRelativeResize="0"/>
          <p:nvPr/>
        </p:nvPicPr>
        <p:blipFill rotWithShape="1">
          <a:blip r:embed="rId3">
            <a:alphaModFix/>
          </a:blip>
          <a:srcRect b="0" l="0" r="0" t="0"/>
          <a:stretch/>
        </p:blipFill>
        <p:spPr>
          <a:xfrm>
            <a:off x="5067300" y="4113214"/>
            <a:ext cx="2971800" cy="2371725"/>
          </a:xfrm>
          <a:prstGeom prst="rect">
            <a:avLst/>
          </a:prstGeom>
          <a:noFill/>
          <a:ln>
            <a:noFill/>
          </a:ln>
        </p:spPr>
      </p:pic>
      <p:sp>
        <p:nvSpPr>
          <p:cNvPr id="235" name="Google Shape;235;p18"/>
          <p:cNvSpPr/>
          <p:nvPr/>
        </p:nvSpPr>
        <p:spPr>
          <a:xfrm>
            <a:off x="6357939" y="4648200"/>
            <a:ext cx="1614487" cy="28575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279400" lvl="0" marL="342900" marR="0" rtl="0" algn="ctr">
              <a:lnSpc>
                <a:spcPct val="90000"/>
              </a:lnSpc>
              <a:spcBef>
                <a:spcPts val="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The Entity Data Model</a:t>
            </a:r>
            <a:endParaRPr>
              <a:latin typeface="Calibri"/>
              <a:ea typeface="Calibri"/>
              <a:cs typeface="Calibri"/>
              <a:sym typeface="Calibri"/>
            </a:endParaRPr>
          </a:p>
        </p:txBody>
      </p:sp>
      <p:sp>
        <p:nvSpPr>
          <p:cNvPr id="242" name="Google Shape;242;p1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14300" lvl="0" marL="228600" rtl="0" algn="l">
              <a:lnSpc>
                <a:spcPct val="90000"/>
              </a:lnSpc>
              <a:spcBef>
                <a:spcPts val="0"/>
              </a:spcBef>
              <a:spcAft>
                <a:spcPts val="0"/>
              </a:spcAft>
              <a:buSzPts val="1800"/>
              <a:buChar char="⮚"/>
            </a:pPr>
            <a:r>
              <a:rPr lang="en-GB" sz="1800">
                <a:latin typeface="Calibri"/>
                <a:ea typeface="Calibri"/>
                <a:cs typeface="Calibri"/>
                <a:sym typeface="Calibri"/>
              </a:rPr>
              <a:t>The Entity Framework is an implementation of the Entity Data Model (EDM), which is a conceptual model that describes the entities and the associations they participate in an application. </a:t>
            </a:r>
            <a:endParaRPr/>
          </a:p>
          <a:p>
            <a:pPr indent="-114300" lvl="0" marL="228600" rtl="0" algn="l">
              <a:lnSpc>
                <a:spcPct val="90000"/>
              </a:lnSpc>
              <a:spcBef>
                <a:spcPts val="1000"/>
              </a:spcBef>
              <a:spcAft>
                <a:spcPts val="0"/>
              </a:spcAft>
              <a:buSzPts val="1800"/>
              <a:buChar char="⮚"/>
            </a:pPr>
            <a:r>
              <a:rPr lang="en-GB" sz="1800">
                <a:latin typeface="Calibri"/>
                <a:ea typeface="Calibri"/>
                <a:cs typeface="Calibri"/>
                <a:sym typeface="Calibri"/>
              </a:rPr>
              <a:t>EDM allows a programmer to handle data access logic by programming against entities without having to worry about the structure of the underlying data store and how to connect with it. </a:t>
            </a:r>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88900" lvl="1" marL="685800" rtl="0" algn="l">
              <a:lnSpc>
                <a:spcPct val="90000"/>
              </a:lnSpc>
              <a:spcBef>
                <a:spcPts val="500"/>
              </a:spcBef>
              <a:spcAft>
                <a:spcPts val="0"/>
              </a:spcAft>
              <a:buSzPts val="1400"/>
              <a:buChar char="•"/>
            </a:pPr>
            <a:r>
              <a:rPr lang="en-GB" sz="1400">
                <a:latin typeface="Calibri"/>
                <a:ea typeface="Calibri"/>
                <a:cs typeface="Calibri"/>
                <a:sym typeface="Calibri"/>
              </a:rPr>
              <a:t>In an order placing operation of a customer relationship management application, a programmer using the EDM can work with the Customer and Order entities in an object-oriented manner without writing database connectivity code or SQL-based data access code.</a:t>
            </a:r>
            <a:endParaRPr/>
          </a:p>
          <a:p>
            <a:pPr indent="-342900" lvl="1" marL="342900" rtl="0" algn="l">
              <a:lnSpc>
                <a:spcPct val="90000"/>
              </a:lnSpc>
              <a:spcBef>
                <a:spcPts val="500"/>
              </a:spcBef>
              <a:spcAft>
                <a:spcPts val="0"/>
              </a:spcAft>
              <a:buClr>
                <a:srgbClr val="004E4C"/>
              </a:buClr>
              <a:buSzPts val="1800"/>
              <a:buFont typeface="Noto Sans Symbols"/>
              <a:buChar char="◆"/>
            </a:pPr>
            <a:r>
              <a:rPr lang="en-GB" sz="1800">
                <a:latin typeface="Calibri"/>
                <a:ea typeface="Calibri"/>
                <a:cs typeface="Calibri"/>
                <a:sym typeface="Calibri"/>
              </a:rPr>
              <a:t>The figure shows the role</a:t>
            </a:r>
            <a:endParaRPr/>
          </a:p>
          <a:p>
            <a:pPr indent="0" lvl="2" marL="400050" rtl="0" algn="l">
              <a:lnSpc>
                <a:spcPct val="90000"/>
              </a:lnSpc>
              <a:spcBef>
                <a:spcPts val="500"/>
              </a:spcBef>
              <a:spcAft>
                <a:spcPts val="0"/>
              </a:spcAft>
              <a:buClr>
                <a:srgbClr val="004E4C"/>
              </a:buClr>
              <a:buSzPts val="1800"/>
              <a:buNone/>
            </a:pPr>
            <a:r>
              <a:rPr lang="en-GB" sz="1800">
                <a:latin typeface="Calibri"/>
                <a:ea typeface="Calibri"/>
                <a:cs typeface="Calibri"/>
                <a:sym typeface="Calibri"/>
              </a:rPr>
              <a:t>of EDM in the Entity Framework architecture:</a:t>
            </a:r>
            <a:endParaRPr sz="1800">
              <a:latin typeface="Calibri"/>
              <a:ea typeface="Calibri"/>
              <a:cs typeface="Calibri"/>
              <a:sym typeface="Calibri"/>
            </a:endParaRPr>
          </a:p>
          <a:p>
            <a:pPr indent="-76200" lvl="1" marL="685800" rtl="0" algn="l">
              <a:lnSpc>
                <a:spcPct val="90000"/>
              </a:lnSpc>
              <a:spcBef>
                <a:spcPts val="500"/>
              </a:spcBef>
              <a:spcAft>
                <a:spcPts val="0"/>
              </a:spcAft>
              <a:buSzPts val="1200"/>
              <a:buFont typeface="Noto Sans Symbols"/>
              <a:buNone/>
            </a:pPr>
            <a:r>
              <a:t/>
            </a:r>
            <a:endParaRPr sz="12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243" name="Google Shape;243;p1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244" name="Google Shape;244;p1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245" name="Google Shape;245;p19"/>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246" name="Google Shape;246;p19"/>
          <p:cNvSpPr txBox="1"/>
          <p:nvPr/>
        </p:nvSpPr>
        <p:spPr>
          <a:xfrm>
            <a:off x="762000" y="2209800"/>
            <a:ext cx="1447800"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Example</a:t>
            </a:r>
            <a:endParaRPr/>
          </a:p>
        </p:txBody>
      </p:sp>
      <p:pic>
        <p:nvPicPr>
          <p:cNvPr id="247" name="Google Shape;247;p19"/>
          <p:cNvPicPr preferRelativeResize="0"/>
          <p:nvPr/>
        </p:nvPicPr>
        <p:blipFill rotWithShape="1">
          <a:blip r:embed="rId3">
            <a:alphaModFix/>
          </a:blip>
          <a:srcRect b="0" l="0" r="0" t="0"/>
          <a:stretch/>
        </p:blipFill>
        <p:spPr>
          <a:xfrm>
            <a:off x="6248400" y="3423331"/>
            <a:ext cx="2971800" cy="27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Objectives</a:t>
            </a:r>
            <a:endParaRPr>
              <a:latin typeface="Calibri"/>
              <a:ea typeface="Calibri"/>
              <a:cs typeface="Calibri"/>
              <a:sym typeface="Calibri"/>
            </a:endParaRPr>
          </a:p>
        </p:txBody>
      </p:sp>
      <p:sp>
        <p:nvSpPr>
          <p:cNvPr id="31" name="Google Shape;31;p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rtl="0" algn="l">
              <a:lnSpc>
                <a:spcPct val="90000"/>
              </a:lnSpc>
              <a:spcBef>
                <a:spcPts val="0"/>
              </a:spcBef>
              <a:spcAft>
                <a:spcPts val="0"/>
              </a:spcAft>
              <a:buSzPts val="2400"/>
              <a:buChar char="⮚"/>
            </a:pPr>
            <a:r>
              <a:rPr lang="en-GB" sz="2400">
                <a:latin typeface="Calibri"/>
                <a:ea typeface="Calibri"/>
                <a:cs typeface="Calibri"/>
                <a:sym typeface="Calibri"/>
              </a:rPr>
              <a:t>Describe system-defined generic delegates</a:t>
            </a:r>
            <a:endParaRPr sz="2400">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2400"/>
              <a:buFont typeface="Noto Sans Symbols"/>
              <a:buChar char="⮚"/>
            </a:pPr>
            <a:r>
              <a:rPr lang="en-GB" sz="2400">
                <a:latin typeface="Calibri"/>
                <a:ea typeface="Calibri"/>
                <a:cs typeface="Calibri"/>
                <a:sym typeface="Calibri"/>
              </a:rPr>
              <a:t>Define lambda expressions</a:t>
            </a:r>
            <a:endParaRPr sz="2400">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2400"/>
              <a:buFont typeface="Noto Sans Symbols"/>
              <a:buChar char="⮚"/>
            </a:pPr>
            <a:r>
              <a:rPr lang="en-GB" sz="2400">
                <a:latin typeface="Calibri"/>
                <a:ea typeface="Calibri"/>
                <a:cs typeface="Calibri"/>
                <a:sym typeface="Calibri"/>
              </a:rPr>
              <a:t>Explain query expressions</a:t>
            </a:r>
            <a:endParaRPr sz="2400">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2400"/>
              <a:buFont typeface="Noto Sans Symbols"/>
              <a:buChar char="⮚"/>
            </a:pPr>
            <a:r>
              <a:rPr lang="en-GB" sz="2400">
                <a:latin typeface="Calibri"/>
                <a:ea typeface="Calibri"/>
                <a:cs typeface="Calibri"/>
                <a:sym typeface="Calibri"/>
              </a:rPr>
              <a:t>Describe Windows Communication Framework (WCF)</a:t>
            </a:r>
            <a:endParaRPr sz="2400">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2400"/>
              <a:buFont typeface="Noto Sans Symbols"/>
              <a:buChar char="⮚"/>
            </a:pPr>
            <a:r>
              <a:rPr lang="en-GB" sz="2400">
                <a:latin typeface="Calibri"/>
                <a:ea typeface="Calibri"/>
                <a:cs typeface="Calibri"/>
                <a:sym typeface="Calibri"/>
              </a:rPr>
              <a:t>Explain parallel programming</a:t>
            </a:r>
            <a:endParaRPr sz="2400">
              <a:latin typeface="Calibri"/>
              <a:ea typeface="Calibri"/>
              <a:cs typeface="Calibri"/>
              <a:sym typeface="Calibri"/>
            </a:endParaRPr>
          </a:p>
          <a:p>
            <a:pPr indent="-152400" lvl="0" marL="228600" rtl="0" algn="l">
              <a:lnSpc>
                <a:spcPct val="90000"/>
              </a:lnSpc>
              <a:spcBef>
                <a:spcPts val="1000"/>
              </a:spcBef>
              <a:spcAft>
                <a:spcPts val="0"/>
              </a:spcAft>
              <a:buSzPts val="2400"/>
              <a:buChar char="⮚"/>
            </a:pPr>
            <a:r>
              <a:rPr lang="en-GB" sz="2400">
                <a:latin typeface="Calibri"/>
                <a:ea typeface="Calibri"/>
                <a:cs typeface="Calibri"/>
                <a:sym typeface="Calibri"/>
              </a:rPr>
              <a:t>Explain dynamic programming</a:t>
            </a:r>
            <a:endParaRPr sz="2400">
              <a:latin typeface="Calibri"/>
              <a:ea typeface="Calibri"/>
              <a:cs typeface="Calibri"/>
              <a:sym typeface="Calibri"/>
            </a:endParaRPr>
          </a:p>
          <a:p>
            <a:pPr indent="0" lvl="0" marL="228600" rtl="0" algn="l">
              <a:lnSpc>
                <a:spcPct val="90000"/>
              </a:lnSpc>
              <a:spcBef>
                <a:spcPts val="1000"/>
              </a:spcBef>
              <a:spcAft>
                <a:spcPts val="0"/>
              </a:spcAft>
              <a:buSzPts val="2200"/>
              <a:buNone/>
            </a:pPr>
            <a:r>
              <a:t/>
            </a:r>
            <a:endParaRPr sz="2200">
              <a:latin typeface="Arial"/>
              <a:ea typeface="Arial"/>
              <a:cs typeface="Arial"/>
              <a:sym typeface="Arial"/>
            </a:endParaRPr>
          </a:p>
          <a:p>
            <a:pPr indent="0" lvl="0" marL="228600" rtl="0" algn="l">
              <a:lnSpc>
                <a:spcPct val="90000"/>
              </a:lnSpc>
              <a:spcBef>
                <a:spcPts val="1000"/>
              </a:spcBef>
              <a:spcAft>
                <a:spcPts val="0"/>
              </a:spcAft>
              <a:buSzPts val="2200"/>
              <a:buNone/>
            </a:pPr>
            <a:r>
              <a:t/>
            </a:r>
            <a:endParaRPr sz="2200">
              <a:latin typeface="Arial"/>
              <a:ea typeface="Arial"/>
              <a:cs typeface="Arial"/>
              <a:sym typeface="Arial"/>
            </a:endParaRPr>
          </a:p>
          <a:p>
            <a:pPr indent="0" lvl="0" marL="228600" rtl="0" algn="l">
              <a:lnSpc>
                <a:spcPct val="90000"/>
              </a:lnSpc>
              <a:spcBef>
                <a:spcPts val="1000"/>
              </a:spcBef>
              <a:spcAft>
                <a:spcPts val="0"/>
              </a:spcAft>
              <a:buSzPts val="2200"/>
              <a:buNone/>
            </a:pPr>
            <a:r>
              <a:t/>
            </a:r>
            <a:endParaRPr sz="2200">
              <a:latin typeface="Arial"/>
              <a:ea typeface="Arial"/>
              <a:cs typeface="Arial"/>
              <a:sym typeface="Arial"/>
            </a:endParaRPr>
          </a:p>
          <a:p>
            <a:pPr indent="0" lvl="0" marL="228600" rtl="0" algn="l">
              <a:lnSpc>
                <a:spcPct val="90000"/>
              </a:lnSpc>
              <a:spcBef>
                <a:spcPts val="1000"/>
              </a:spcBef>
              <a:spcAft>
                <a:spcPts val="0"/>
              </a:spcAft>
              <a:buSzPts val="2200"/>
              <a:buNone/>
            </a:pPr>
            <a:r>
              <a:t/>
            </a:r>
            <a:endParaRPr sz="2200">
              <a:latin typeface="Arial"/>
              <a:ea typeface="Arial"/>
              <a:cs typeface="Arial"/>
              <a:sym typeface="Arial"/>
            </a:endParaRPr>
          </a:p>
        </p:txBody>
      </p:sp>
      <p:sp>
        <p:nvSpPr>
          <p:cNvPr id="32" name="Google Shape;32;p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3" name="Google Shape;33;p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Development Approaches</a:t>
            </a:r>
            <a:endParaRPr>
              <a:latin typeface="Calibri"/>
              <a:ea typeface="Calibri"/>
              <a:cs typeface="Calibri"/>
              <a:sym typeface="Calibri"/>
            </a:endParaRPr>
          </a:p>
        </p:txBody>
      </p:sp>
      <p:sp>
        <p:nvSpPr>
          <p:cNvPr id="254" name="Google Shape;254;p2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Entity Framework eliminates the need to write most of the data-access code that otherwise need to be written and uses different approaches to manage data related to an application which are as follows:</a:t>
            </a:r>
            <a:endParaRPr sz="20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255" name="Google Shape;255;p2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256" name="Google Shape;256;p2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257" name="Google Shape;257;p20"/>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grpSp>
        <p:nvGrpSpPr>
          <p:cNvPr id="258" name="Google Shape;258;p20"/>
          <p:cNvGrpSpPr/>
          <p:nvPr/>
        </p:nvGrpSpPr>
        <p:grpSpPr>
          <a:xfrm>
            <a:off x="2209800" y="2058057"/>
            <a:ext cx="7924799" cy="3580084"/>
            <a:chOff x="0" y="657"/>
            <a:chExt cx="7924799" cy="3580084"/>
          </a:xfrm>
        </p:grpSpPr>
        <p:sp>
          <p:nvSpPr>
            <p:cNvPr id="259" name="Google Shape;259;p20"/>
            <p:cNvSpPr/>
            <p:nvPr/>
          </p:nvSpPr>
          <p:spPr>
            <a:xfrm rot="5400000">
              <a:off x="-198830" y="199488"/>
              <a:ext cx="1325537" cy="927876"/>
            </a:xfrm>
            <a:prstGeom prst="chevron">
              <a:avLst>
                <a:gd fmla="val 50000" name="adj"/>
              </a:avLst>
            </a:prstGeom>
            <a:solidFill>
              <a:schemeClr val="accent2"/>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txBox="1"/>
            <p:nvPr/>
          </p:nvSpPr>
          <p:spPr>
            <a:xfrm>
              <a:off x="1" y="464595"/>
              <a:ext cx="927876" cy="39766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b="1" i="0" lang="en-GB" sz="1200" u="none" cap="none" strike="noStrike">
                  <a:solidFill>
                    <a:schemeClr val="lt1"/>
                  </a:solidFill>
                  <a:latin typeface="Calibri"/>
                  <a:ea typeface="Calibri"/>
                  <a:cs typeface="Calibri"/>
                  <a:sym typeface="Calibri"/>
                </a:rPr>
                <a:t>The database-first approach</a:t>
              </a:r>
              <a:endParaRPr b="0" i="0" sz="1200" u="none" cap="none" strike="noStrike">
                <a:solidFill>
                  <a:schemeClr val="lt1"/>
                </a:solidFill>
                <a:latin typeface="Calibri"/>
                <a:ea typeface="Calibri"/>
                <a:cs typeface="Calibri"/>
                <a:sym typeface="Calibri"/>
              </a:endParaRPr>
            </a:p>
          </p:txBody>
        </p:sp>
        <p:sp>
          <p:nvSpPr>
            <p:cNvPr id="261" name="Google Shape;261;p20"/>
            <p:cNvSpPr/>
            <p:nvPr/>
          </p:nvSpPr>
          <p:spPr>
            <a:xfrm rot="5400000">
              <a:off x="3995538" y="-3067004"/>
              <a:ext cx="861599" cy="6996923"/>
            </a:xfrm>
            <a:prstGeom prst="round2SameRect">
              <a:avLst>
                <a:gd fmla="val 16667" name="adj1"/>
                <a:gd fmla="val 0" name="adj2"/>
              </a:avLst>
            </a:prstGeom>
            <a:solidFill>
              <a:schemeClr val="lt1">
                <a:alpha val="89803"/>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txBox="1"/>
            <p:nvPr/>
          </p:nvSpPr>
          <p:spPr>
            <a:xfrm>
              <a:off x="927876" y="42718"/>
              <a:ext cx="6954863" cy="777479"/>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The Entity Framework creates the data model containing all the classes and properties corresponding to the existing database objects, such as tables and columns.</a:t>
              </a:r>
              <a:endParaRPr b="0" i="0" sz="1400" u="none" cap="none" strike="noStrike">
                <a:solidFill>
                  <a:srgbClr val="000000"/>
                </a:solidFill>
                <a:latin typeface="Calibri"/>
                <a:ea typeface="Calibri"/>
                <a:cs typeface="Calibri"/>
                <a:sym typeface="Calibri"/>
              </a:endParaRPr>
            </a:p>
          </p:txBody>
        </p:sp>
        <p:sp>
          <p:nvSpPr>
            <p:cNvPr id="263" name="Google Shape;263;p20"/>
            <p:cNvSpPr/>
            <p:nvPr/>
          </p:nvSpPr>
          <p:spPr>
            <a:xfrm rot="5400000">
              <a:off x="-198830" y="1326761"/>
              <a:ext cx="1325537" cy="927876"/>
            </a:xfrm>
            <a:prstGeom prst="chevron">
              <a:avLst>
                <a:gd fmla="val 50000" name="adj"/>
              </a:avLst>
            </a:prstGeom>
            <a:solidFill>
              <a:schemeClr val="accent3"/>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txBox="1"/>
            <p:nvPr/>
          </p:nvSpPr>
          <p:spPr>
            <a:xfrm>
              <a:off x="1" y="1591868"/>
              <a:ext cx="927876" cy="39766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b="1" i="0" lang="en-GB" sz="1200" u="none" cap="none" strike="noStrike">
                  <a:solidFill>
                    <a:schemeClr val="lt1"/>
                  </a:solidFill>
                  <a:latin typeface="Calibri"/>
                  <a:ea typeface="Calibri"/>
                  <a:cs typeface="Calibri"/>
                  <a:sym typeface="Calibri"/>
                </a:rPr>
                <a:t>The model-first approach</a:t>
              </a:r>
              <a:endParaRPr b="0" i="0" sz="1200" u="none" cap="none" strike="noStrike">
                <a:solidFill>
                  <a:schemeClr val="lt1"/>
                </a:solidFill>
                <a:latin typeface="Calibri"/>
                <a:ea typeface="Calibri"/>
                <a:cs typeface="Calibri"/>
                <a:sym typeface="Calibri"/>
              </a:endParaRPr>
            </a:p>
          </p:txBody>
        </p:sp>
        <p:sp>
          <p:nvSpPr>
            <p:cNvPr id="265" name="Google Shape;265;p20"/>
            <p:cNvSpPr/>
            <p:nvPr/>
          </p:nvSpPr>
          <p:spPr>
            <a:xfrm rot="5400000">
              <a:off x="3995538" y="-1939730"/>
              <a:ext cx="861599" cy="6996923"/>
            </a:xfrm>
            <a:prstGeom prst="round2SameRect">
              <a:avLst>
                <a:gd fmla="val 16667" name="adj1"/>
                <a:gd fmla="val 0" name="adj2"/>
              </a:avLst>
            </a:prstGeom>
            <a:solidFill>
              <a:schemeClr val="lt1">
                <a:alpha val="89803"/>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txBox="1"/>
            <p:nvPr/>
          </p:nvSpPr>
          <p:spPr>
            <a:xfrm>
              <a:off x="927876" y="1169992"/>
              <a:ext cx="6954863" cy="777479"/>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The Entity Framework creates database objects based on the model that a programmer creates to represent the entities and their relationships in the application. </a:t>
              </a:r>
              <a:endParaRPr b="0" i="0" sz="1400" u="none" cap="none" strike="noStrike">
                <a:solidFill>
                  <a:srgbClr val="000000"/>
                </a:solidFill>
                <a:latin typeface="Calibri"/>
                <a:ea typeface="Calibri"/>
                <a:cs typeface="Calibri"/>
                <a:sym typeface="Calibri"/>
              </a:endParaRPr>
            </a:p>
          </p:txBody>
        </p:sp>
        <p:sp>
          <p:nvSpPr>
            <p:cNvPr id="267" name="Google Shape;267;p20"/>
            <p:cNvSpPr/>
            <p:nvPr/>
          </p:nvSpPr>
          <p:spPr>
            <a:xfrm rot="5400000">
              <a:off x="-198830" y="2454035"/>
              <a:ext cx="1325537" cy="927876"/>
            </a:xfrm>
            <a:prstGeom prst="chevron">
              <a:avLst>
                <a:gd fmla="val 50000" name="adj"/>
              </a:avLst>
            </a:prstGeom>
            <a:solidFill>
              <a:schemeClr val="accent4"/>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txBox="1"/>
            <p:nvPr/>
          </p:nvSpPr>
          <p:spPr>
            <a:xfrm>
              <a:off x="1" y="2719142"/>
              <a:ext cx="927876" cy="39766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alibri"/>
                <a:buNone/>
              </a:pPr>
              <a:r>
                <a:rPr b="1" i="0" lang="en-GB" sz="1200" u="none" cap="none" strike="noStrike">
                  <a:solidFill>
                    <a:schemeClr val="lt1"/>
                  </a:solidFill>
                  <a:latin typeface="Calibri"/>
                  <a:ea typeface="Calibri"/>
                  <a:cs typeface="Calibri"/>
                  <a:sym typeface="Calibri"/>
                </a:rPr>
                <a:t>The code-first approach</a:t>
              </a:r>
              <a:endParaRPr b="0" i="0" sz="1200" u="none" cap="none" strike="noStrike">
                <a:solidFill>
                  <a:schemeClr val="lt1"/>
                </a:solidFill>
                <a:latin typeface="Calibri"/>
                <a:ea typeface="Calibri"/>
                <a:cs typeface="Calibri"/>
                <a:sym typeface="Calibri"/>
              </a:endParaRPr>
            </a:p>
          </p:txBody>
        </p:sp>
        <p:sp>
          <p:nvSpPr>
            <p:cNvPr id="269" name="Google Shape;269;p20"/>
            <p:cNvSpPr/>
            <p:nvPr/>
          </p:nvSpPr>
          <p:spPr>
            <a:xfrm rot="5400000">
              <a:off x="3995538" y="-812457"/>
              <a:ext cx="861599" cy="6996923"/>
            </a:xfrm>
            <a:prstGeom prst="round2SameRect">
              <a:avLst>
                <a:gd fmla="val 16667" name="adj1"/>
                <a:gd fmla="val 0" name="adj2"/>
              </a:avLst>
            </a:prstGeom>
            <a:solidFill>
              <a:schemeClr val="lt1">
                <a:alpha val="89803"/>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txBox="1"/>
            <p:nvPr/>
          </p:nvSpPr>
          <p:spPr>
            <a:xfrm>
              <a:off x="927876" y="2297265"/>
              <a:ext cx="6954863" cy="777479"/>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The Entity Framework creates database objects based on custom classes that a programmer creates to represent the entities and their relationships in the application.</a:t>
              </a:r>
              <a:endParaRPr b="0" i="0" sz="1400" u="none" cap="none" strike="noStrike">
                <a:solidFill>
                  <a:srgbClr val="000000"/>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an Entity Data Model 1-4</a:t>
            </a:r>
            <a:endParaRPr>
              <a:latin typeface="Calibri"/>
              <a:ea typeface="Calibri"/>
              <a:cs typeface="Calibri"/>
              <a:sym typeface="Calibri"/>
            </a:endParaRPr>
          </a:p>
        </p:txBody>
      </p:sp>
      <p:sp>
        <p:nvSpPr>
          <p:cNvPr id="277" name="Google Shape;277;p2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Visual Studio 2012 provides support for creating and using EDM in C# application.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Programmers can use the Entity Data Model wizard to create a model in an application.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After creating a model, programmer can add entities to the model and define their relationship using the Entity Framework designer.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The information of the model is stored in an </a:t>
            </a:r>
            <a:r>
              <a:rPr lang="en-GB" sz="2000">
                <a:latin typeface="Courier New"/>
                <a:ea typeface="Courier New"/>
                <a:cs typeface="Courier New"/>
                <a:sym typeface="Courier New"/>
              </a:rPr>
              <a:t>.edmx </a:t>
            </a:r>
            <a:r>
              <a:rPr lang="en-GB" sz="2000">
                <a:latin typeface="Calibri"/>
                <a:ea typeface="Calibri"/>
                <a:cs typeface="Calibri"/>
                <a:sym typeface="Calibri"/>
              </a:rPr>
              <a:t>file.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Based on the model, programmer can use Visual Studio 2012 to automatically generate the database objects corresponding to the entities.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Finally, the programmer can use LINQ queries against the entities to retrieve and update data in the underlying database.</a:t>
            </a:r>
            <a:endParaRPr sz="2000">
              <a:latin typeface="Calibri"/>
              <a:ea typeface="Calibri"/>
              <a:cs typeface="Calibri"/>
              <a:sym typeface="Calibri"/>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To create an entity data model and generate the database object, a programmer needs to perform the following steps:</a:t>
            </a:r>
            <a:endParaRPr sz="20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Open </a:t>
            </a:r>
            <a:r>
              <a:rPr b="1" lang="en-GB" sz="1600">
                <a:latin typeface="Calibri"/>
                <a:ea typeface="Calibri"/>
                <a:cs typeface="Calibri"/>
                <a:sym typeface="Calibri"/>
              </a:rPr>
              <a:t>Visual Studio 2012</a:t>
            </a:r>
            <a:r>
              <a:rPr lang="en-GB" sz="1600">
                <a:latin typeface="Calibri"/>
                <a:ea typeface="Calibri"/>
                <a:cs typeface="Calibri"/>
                <a:sym typeface="Calibri"/>
              </a:rPr>
              <a:t>.</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Create a Console Application project, named </a:t>
            </a:r>
            <a:r>
              <a:rPr b="1" lang="en-GB" sz="1600">
                <a:latin typeface="Calibri"/>
                <a:ea typeface="Calibri"/>
                <a:cs typeface="Calibri"/>
                <a:sym typeface="Calibri"/>
              </a:rPr>
              <a:t>EDMDemo.</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Right-click </a:t>
            </a:r>
            <a:r>
              <a:rPr b="1" lang="en-GB" sz="1600">
                <a:latin typeface="Calibri"/>
                <a:ea typeface="Calibri"/>
                <a:cs typeface="Calibri"/>
                <a:sym typeface="Calibri"/>
              </a:rPr>
              <a:t>EDMDemo</a:t>
            </a:r>
            <a:r>
              <a:rPr lang="en-GB" sz="1600">
                <a:latin typeface="Calibri"/>
                <a:ea typeface="Calibri"/>
                <a:cs typeface="Calibri"/>
                <a:sym typeface="Calibri"/>
              </a:rPr>
              <a:t> in the </a:t>
            </a:r>
            <a:r>
              <a:rPr b="1" lang="en-GB" sz="1600">
                <a:latin typeface="Calibri"/>
                <a:ea typeface="Calibri"/>
                <a:cs typeface="Calibri"/>
                <a:sym typeface="Calibri"/>
              </a:rPr>
              <a:t>Solution Explorer</a:t>
            </a:r>
            <a:r>
              <a:rPr lang="en-GB" sz="1600">
                <a:latin typeface="Calibri"/>
                <a:ea typeface="Calibri"/>
                <a:cs typeface="Calibri"/>
                <a:sym typeface="Calibri"/>
              </a:rPr>
              <a:t> window, and select </a:t>
            </a:r>
            <a:r>
              <a:rPr b="1" lang="en-GB" sz="1600">
                <a:latin typeface="Calibri"/>
                <a:ea typeface="Calibri"/>
                <a:cs typeface="Calibri"/>
                <a:sym typeface="Calibri"/>
              </a:rPr>
              <a:t>Add 🡪 New Item</a:t>
            </a:r>
            <a:r>
              <a:rPr lang="en-GB" sz="1600">
                <a:latin typeface="Calibri"/>
                <a:ea typeface="Calibri"/>
                <a:cs typeface="Calibri"/>
                <a:sym typeface="Calibri"/>
              </a:rPr>
              <a:t>. The </a:t>
            </a:r>
            <a:r>
              <a:rPr b="1" lang="en-GB" sz="1600">
                <a:latin typeface="Calibri"/>
                <a:ea typeface="Calibri"/>
                <a:cs typeface="Calibri"/>
                <a:sym typeface="Calibri"/>
              </a:rPr>
              <a:t>Add New Item – EDMDemo</a:t>
            </a:r>
            <a:r>
              <a:rPr lang="en-GB" sz="1600">
                <a:latin typeface="Calibri"/>
                <a:ea typeface="Calibri"/>
                <a:cs typeface="Calibri"/>
                <a:sym typeface="Calibri"/>
              </a:rPr>
              <a:t> dialog box is displayed.</a:t>
            </a:r>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200"/>
              <a:buNone/>
            </a:pPr>
            <a:r>
              <a:t/>
            </a:r>
            <a:endParaRPr sz="1200"/>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278" name="Google Shape;278;p2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279" name="Google Shape;279;p2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280" name="Google Shape;280;p21"/>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an Entity Data Model 2-4</a:t>
            </a:r>
            <a:endParaRPr>
              <a:latin typeface="Calibri"/>
              <a:ea typeface="Calibri"/>
              <a:cs typeface="Calibri"/>
              <a:sym typeface="Calibri"/>
            </a:endParaRPr>
          </a:p>
        </p:txBody>
      </p:sp>
      <p:sp>
        <p:nvSpPr>
          <p:cNvPr id="287" name="Google Shape;287;p2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01600" lvl="1" marL="685800" rtl="0" algn="l">
              <a:lnSpc>
                <a:spcPct val="90000"/>
              </a:lnSpc>
              <a:spcBef>
                <a:spcPts val="0"/>
              </a:spcBef>
              <a:spcAft>
                <a:spcPts val="0"/>
              </a:spcAft>
              <a:buSzPts val="1600"/>
              <a:buChar char="•"/>
            </a:pPr>
            <a:r>
              <a:rPr lang="en-GB" sz="1600">
                <a:latin typeface="Calibri"/>
                <a:ea typeface="Calibri"/>
                <a:cs typeface="Calibri"/>
                <a:sym typeface="Calibri"/>
              </a:rPr>
              <a:t>Select </a:t>
            </a:r>
            <a:r>
              <a:rPr b="1" lang="en-GB" sz="1600">
                <a:latin typeface="Calibri"/>
                <a:ea typeface="Calibri"/>
                <a:cs typeface="Calibri"/>
                <a:sym typeface="Calibri"/>
              </a:rPr>
              <a:t>Data</a:t>
            </a:r>
            <a:r>
              <a:rPr lang="en-GB" sz="1600">
                <a:latin typeface="Calibri"/>
                <a:ea typeface="Calibri"/>
                <a:cs typeface="Calibri"/>
                <a:sym typeface="Calibri"/>
              </a:rPr>
              <a:t> from the left menu and then select </a:t>
            </a:r>
            <a:r>
              <a:rPr b="1" lang="en-GB" sz="1600">
                <a:latin typeface="Calibri"/>
                <a:ea typeface="Calibri"/>
                <a:cs typeface="Calibri"/>
                <a:sym typeface="Calibri"/>
              </a:rPr>
              <a:t>ADO.NET Entity Data Model</a:t>
            </a:r>
            <a:r>
              <a:rPr lang="en-GB" sz="1600">
                <a:latin typeface="Calibri"/>
                <a:ea typeface="Calibri"/>
                <a:cs typeface="Calibri"/>
                <a:sym typeface="Calibri"/>
              </a:rPr>
              <a:t>, as shown in the following figure:</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Add</a:t>
            </a:r>
            <a:r>
              <a:rPr lang="en-GB" sz="1600">
                <a:latin typeface="Calibri"/>
                <a:ea typeface="Calibri"/>
                <a:cs typeface="Calibri"/>
                <a:sym typeface="Calibri"/>
              </a:rPr>
              <a:t>. The </a:t>
            </a:r>
            <a:r>
              <a:rPr b="1" lang="en-GB" sz="1600">
                <a:latin typeface="Calibri"/>
                <a:ea typeface="Calibri"/>
                <a:cs typeface="Calibri"/>
                <a:sym typeface="Calibri"/>
              </a:rPr>
              <a:t>Entity Data Model Wizard </a:t>
            </a:r>
            <a:r>
              <a:rPr lang="en-GB" sz="1600">
                <a:latin typeface="Calibri"/>
                <a:ea typeface="Calibri"/>
                <a:cs typeface="Calibri"/>
                <a:sym typeface="Calibri"/>
              </a:rPr>
              <a:t>appears.</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Select </a:t>
            </a:r>
            <a:r>
              <a:rPr b="1" lang="en-GB" sz="1600">
                <a:latin typeface="Calibri"/>
                <a:ea typeface="Calibri"/>
                <a:cs typeface="Calibri"/>
                <a:sym typeface="Calibri"/>
              </a:rPr>
              <a:t>Empty model</a:t>
            </a:r>
            <a:r>
              <a:rPr lang="en-GB" sz="1600">
                <a:latin typeface="Calibri"/>
                <a:ea typeface="Calibri"/>
                <a:cs typeface="Calibri"/>
                <a:sym typeface="Calibri"/>
              </a:rPr>
              <a:t>.</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Finish</a:t>
            </a:r>
            <a:r>
              <a:rPr lang="en-GB" sz="1600">
                <a:latin typeface="Calibri"/>
                <a:ea typeface="Calibri"/>
                <a:cs typeface="Calibri"/>
                <a:sym typeface="Calibri"/>
              </a:rPr>
              <a:t>. The </a:t>
            </a:r>
            <a:r>
              <a:rPr b="1" lang="en-GB" sz="1600">
                <a:latin typeface="Calibri"/>
                <a:ea typeface="Calibri"/>
                <a:cs typeface="Calibri"/>
                <a:sym typeface="Calibri"/>
              </a:rPr>
              <a:t>Entity Data Model Designer </a:t>
            </a:r>
            <a:r>
              <a:rPr lang="en-GB" sz="1600">
                <a:latin typeface="Calibri"/>
                <a:ea typeface="Calibri"/>
                <a:cs typeface="Calibri"/>
                <a:sym typeface="Calibri"/>
              </a:rPr>
              <a:t>is displayed.</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Right-click the Entity Data Model Designer, and select </a:t>
            </a:r>
            <a:r>
              <a:rPr b="1" lang="en-GB" sz="1600">
                <a:latin typeface="Calibri"/>
                <a:ea typeface="Calibri"/>
                <a:cs typeface="Calibri"/>
                <a:sym typeface="Calibri"/>
              </a:rPr>
              <a:t>Add New → Entity</a:t>
            </a:r>
            <a:r>
              <a:rPr lang="en-GB" sz="1600">
                <a:latin typeface="Calibri"/>
                <a:ea typeface="Calibri"/>
                <a:cs typeface="Calibri"/>
                <a:sym typeface="Calibri"/>
              </a:rPr>
              <a:t>. The </a:t>
            </a:r>
            <a:r>
              <a:rPr b="1" lang="en-GB" sz="1600">
                <a:latin typeface="Calibri"/>
                <a:ea typeface="Calibri"/>
                <a:cs typeface="Calibri"/>
                <a:sym typeface="Calibri"/>
              </a:rPr>
              <a:t>Add Entity</a:t>
            </a:r>
            <a:r>
              <a:rPr lang="en-GB" sz="1600">
                <a:latin typeface="Calibri"/>
                <a:ea typeface="Calibri"/>
                <a:cs typeface="Calibri"/>
                <a:sym typeface="Calibri"/>
              </a:rPr>
              <a:t> dialog box is displayed.</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200"/>
              <a:buNone/>
            </a:pPr>
            <a:r>
              <a:t/>
            </a:r>
            <a:endParaRPr sz="1200"/>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288" name="Google Shape;288;p2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289" name="Google Shape;289;p2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290" name="Google Shape;290;p22"/>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291" name="Google Shape;291;p22"/>
          <p:cNvPicPr preferRelativeResize="0"/>
          <p:nvPr/>
        </p:nvPicPr>
        <p:blipFill rotWithShape="1">
          <a:blip r:embed="rId3">
            <a:alphaModFix/>
          </a:blip>
          <a:srcRect b="0" l="0" r="0" t="0"/>
          <a:stretch/>
        </p:blipFill>
        <p:spPr>
          <a:xfrm>
            <a:off x="3581400" y="1371600"/>
            <a:ext cx="5029200" cy="266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an Entity Data Model 3-4</a:t>
            </a:r>
            <a:endParaRPr>
              <a:latin typeface="Calibri"/>
              <a:ea typeface="Calibri"/>
              <a:cs typeface="Calibri"/>
              <a:sym typeface="Calibri"/>
            </a:endParaRPr>
          </a:p>
        </p:txBody>
      </p:sp>
      <p:sp>
        <p:nvSpPr>
          <p:cNvPr id="298" name="Google Shape;298;p2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01600" lvl="1" marL="685800" rtl="0" algn="l">
              <a:lnSpc>
                <a:spcPct val="90000"/>
              </a:lnSpc>
              <a:spcBef>
                <a:spcPts val="0"/>
              </a:spcBef>
              <a:spcAft>
                <a:spcPts val="0"/>
              </a:spcAft>
              <a:buSzPts val="1600"/>
              <a:buChar char="•"/>
            </a:pPr>
            <a:r>
              <a:rPr lang="en-GB" sz="1600">
                <a:latin typeface="Calibri"/>
                <a:ea typeface="Calibri"/>
                <a:cs typeface="Calibri"/>
                <a:sym typeface="Calibri"/>
              </a:rPr>
              <a:t>Enter </a:t>
            </a:r>
            <a:r>
              <a:rPr b="1" lang="en-GB" sz="1600">
                <a:latin typeface="Calibri"/>
                <a:ea typeface="Calibri"/>
                <a:cs typeface="Calibri"/>
                <a:sym typeface="Calibri"/>
              </a:rPr>
              <a:t>Customer</a:t>
            </a:r>
            <a:r>
              <a:rPr lang="en-GB" sz="1600">
                <a:latin typeface="Calibri"/>
                <a:ea typeface="Calibri"/>
                <a:cs typeface="Calibri"/>
                <a:sym typeface="Calibri"/>
              </a:rPr>
              <a:t> in the </a:t>
            </a:r>
            <a:r>
              <a:rPr b="1" lang="en-GB" sz="1600">
                <a:latin typeface="Calibri"/>
                <a:ea typeface="Calibri"/>
                <a:cs typeface="Calibri"/>
                <a:sym typeface="Calibri"/>
              </a:rPr>
              <a:t>Entity name</a:t>
            </a:r>
            <a:r>
              <a:rPr lang="en-GB" sz="1600">
                <a:latin typeface="Calibri"/>
                <a:ea typeface="Calibri"/>
                <a:cs typeface="Calibri"/>
                <a:sym typeface="Calibri"/>
              </a:rPr>
              <a:t> field and </a:t>
            </a:r>
            <a:r>
              <a:rPr b="1" lang="en-GB" sz="1600">
                <a:latin typeface="Calibri"/>
                <a:ea typeface="Calibri"/>
                <a:cs typeface="Calibri"/>
                <a:sym typeface="Calibri"/>
              </a:rPr>
              <a:t>CustomerId</a:t>
            </a:r>
            <a:r>
              <a:rPr lang="en-GB" sz="1600">
                <a:latin typeface="Calibri"/>
                <a:ea typeface="Calibri"/>
                <a:cs typeface="Calibri"/>
                <a:sym typeface="Calibri"/>
              </a:rPr>
              <a:t> in the </a:t>
            </a:r>
            <a:r>
              <a:rPr b="1" lang="en-GB" sz="1600">
                <a:latin typeface="Calibri"/>
                <a:ea typeface="Calibri"/>
                <a:cs typeface="Calibri"/>
                <a:sym typeface="Calibri"/>
              </a:rPr>
              <a:t>Property name</a:t>
            </a:r>
            <a:r>
              <a:rPr lang="en-GB" sz="1600">
                <a:latin typeface="Calibri"/>
                <a:ea typeface="Calibri"/>
                <a:cs typeface="Calibri"/>
                <a:sym typeface="Calibri"/>
              </a:rPr>
              <a:t> field, as shown in the following figure:</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OK</a:t>
            </a:r>
            <a:r>
              <a:rPr lang="en-GB" sz="1600">
                <a:latin typeface="Calibri"/>
                <a:ea typeface="Calibri"/>
                <a:cs typeface="Calibri"/>
                <a:sym typeface="Calibri"/>
              </a:rPr>
              <a:t>. The Entity Data Model Designer displays the new </a:t>
            </a:r>
            <a:r>
              <a:rPr b="1" lang="en-GB" sz="1600">
                <a:latin typeface="Calibri"/>
                <a:ea typeface="Calibri"/>
                <a:cs typeface="Calibri"/>
                <a:sym typeface="Calibri"/>
              </a:rPr>
              <a:t>Customer</a:t>
            </a:r>
            <a:r>
              <a:rPr lang="en-GB" sz="1600">
                <a:latin typeface="Calibri"/>
                <a:ea typeface="Calibri"/>
                <a:cs typeface="Calibri"/>
                <a:sym typeface="Calibri"/>
              </a:rPr>
              <a:t> entity, as shown in the following figure:</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200"/>
              <a:buNone/>
            </a:pPr>
            <a:r>
              <a:t/>
            </a:r>
            <a:endParaRPr sz="1200"/>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299" name="Google Shape;299;p2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00" name="Google Shape;300;p2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01" name="Google Shape;301;p23"/>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302" name="Google Shape;302;p23"/>
          <p:cNvPicPr preferRelativeResize="0"/>
          <p:nvPr/>
        </p:nvPicPr>
        <p:blipFill rotWithShape="1">
          <a:blip r:embed="rId3">
            <a:alphaModFix/>
          </a:blip>
          <a:srcRect b="0" l="0" r="0" t="0"/>
          <a:stretch/>
        </p:blipFill>
        <p:spPr>
          <a:xfrm>
            <a:off x="5181600" y="1281113"/>
            <a:ext cx="2286000" cy="2366962"/>
          </a:xfrm>
          <a:prstGeom prst="rect">
            <a:avLst/>
          </a:prstGeom>
          <a:noFill/>
          <a:ln>
            <a:noFill/>
          </a:ln>
        </p:spPr>
      </p:pic>
      <p:pic>
        <p:nvPicPr>
          <p:cNvPr id="303" name="Google Shape;303;p23"/>
          <p:cNvPicPr preferRelativeResize="0"/>
          <p:nvPr/>
        </p:nvPicPr>
        <p:blipFill rotWithShape="1">
          <a:blip r:embed="rId4">
            <a:alphaModFix/>
          </a:blip>
          <a:srcRect b="0" l="0" r="0" t="0"/>
          <a:stretch/>
        </p:blipFill>
        <p:spPr>
          <a:xfrm>
            <a:off x="4114800" y="4267200"/>
            <a:ext cx="3352800" cy="20335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an Entity Data Model 4-4</a:t>
            </a:r>
            <a:endParaRPr>
              <a:latin typeface="Calibri"/>
              <a:ea typeface="Calibri"/>
              <a:cs typeface="Calibri"/>
              <a:sym typeface="Calibri"/>
            </a:endParaRPr>
          </a:p>
        </p:txBody>
      </p:sp>
      <p:sp>
        <p:nvSpPr>
          <p:cNvPr id="310" name="Google Shape;310;p2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01600" lvl="1" marL="685800" rtl="0" algn="l">
              <a:lnSpc>
                <a:spcPct val="90000"/>
              </a:lnSpc>
              <a:spcBef>
                <a:spcPts val="0"/>
              </a:spcBef>
              <a:spcAft>
                <a:spcPts val="0"/>
              </a:spcAft>
              <a:buSzPts val="1600"/>
              <a:buChar char="•"/>
            </a:pPr>
            <a:r>
              <a:rPr lang="en-GB" sz="1600">
                <a:latin typeface="Calibri"/>
                <a:ea typeface="Calibri"/>
                <a:cs typeface="Calibri"/>
                <a:sym typeface="Calibri"/>
              </a:rPr>
              <a:t>Right-click the </a:t>
            </a:r>
            <a:r>
              <a:rPr b="1" lang="en-GB" sz="1600">
                <a:latin typeface="Calibri"/>
                <a:ea typeface="Calibri"/>
                <a:cs typeface="Calibri"/>
                <a:sym typeface="Calibri"/>
              </a:rPr>
              <a:t>Customer</a:t>
            </a:r>
            <a:r>
              <a:rPr lang="en-GB" sz="1600">
                <a:latin typeface="Calibri"/>
                <a:ea typeface="Calibri"/>
                <a:cs typeface="Calibri"/>
                <a:sym typeface="Calibri"/>
              </a:rPr>
              <a:t> entity and select </a:t>
            </a:r>
            <a:r>
              <a:rPr b="1" lang="en-GB" sz="1600">
                <a:latin typeface="Calibri"/>
                <a:ea typeface="Calibri"/>
                <a:cs typeface="Calibri"/>
                <a:sym typeface="Calibri"/>
              </a:rPr>
              <a:t>Add New → Scalarproperty</a:t>
            </a:r>
            <a:r>
              <a:rPr lang="en-GB" sz="1600">
                <a:latin typeface="Calibri"/>
                <a:ea typeface="Calibri"/>
                <a:cs typeface="Calibri"/>
                <a:sym typeface="Calibri"/>
              </a:rPr>
              <a:t>.</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Enter </a:t>
            </a:r>
            <a:r>
              <a:rPr b="1" lang="en-GB" sz="1600">
                <a:latin typeface="Calibri"/>
                <a:ea typeface="Calibri"/>
                <a:cs typeface="Calibri"/>
                <a:sym typeface="Calibri"/>
              </a:rPr>
              <a:t>Name</a:t>
            </a:r>
            <a:r>
              <a:rPr lang="en-GB" sz="1600">
                <a:latin typeface="Calibri"/>
                <a:ea typeface="Calibri"/>
                <a:cs typeface="Calibri"/>
                <a:sym typeface="Calibri"/>
              </a:rPr>
              <a:t> as the name of the property.</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Similarly, add an </a:t>
            </a:r>
            <a:r>
              <a:rPr b="1" lang="en-GB" sz="1600">
                <a:latin typeface="Calibri"/>
                <a:ea typeface="Calibri"/>
                <a:cs typeface="Calibri"/>
                <a:sym typeface="Calibri"/>
              </a:rPr>
              <a:t>Address</a:t>
            </a:r>
            <a:r>
              <a:rPr lang="en-GB" sz="1600">
                <a:latin typeface="Calibri"/>
                <a:ea typeface="Calibri"/>
                <a:cs typeface="Calibri"/>
                <a:sym typeface="Calibri"/>
              </a:rPr>
              <a:t> property to the </a:t>
            </a:r>
            <a:r>
              <a:rPr b="1" lang="en-GB" sz="1600">
                <a:latin typeface="Calibri"/>
                <a:ea typeface="Calibri"/>
                <a:cs typeface="Calibri"/>
                <a:sym typeface="Calibri"/>
              </a:rPr>
              <a:t>Customer</a:t>
            </a:r>
            <a:r>
              <a:rPr lang="en-GB" sz="1600">
                <a:latin typeface="Calibri"/>
                <a:ea typeface="Calibri"/>
                <a:cs typeface="Calibri"/>
                <a:sym typeface="Calibri"/>
              </a:rPr>
              <a:t> entity.</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Add another entity named </a:t>
            </a:r>
            <a:r>
              <a:rPr b="1" lang="en-GB" sz="1600">
                <a:latin typeface="Calibri"/>
                <a:ea typeface="Calibri"/>
                <a:cs typeface="Calibri"/>
                <a:sym typeface="Calibri"/>
              </a:rPr>
              <a:t>Order</a:t>
            </a:r>
            <a:r>
              <a:rPr lang="en-GB" sz="1600">
                <a:latin typeface="Calibri"/>
                <a:ea typeface="Calibri"/>
                <a:cs typeface="Calibri"/>
                <a:sym typeface="Calibri"/>
              </a:rPr>
              <a:t> with an </a:t>
            </a:r>
            <a:r>
              <a:rPr b="1" lang="en-GB" sz="1600">
                <a:latin typeface="Calibri"/>
                <a:ea typeface="Calibri"/>
                <a:cs typeface="Calibri"/>
                <a:sym typeface="Calibri"/>
              </a:rPr>
              <a:t>OrderId</a:t>
            </a:r>
            <a:r>
              <a:rPr lang="en-GB" sz="1600">
                <a:latin typeface="Calibri"/>
                <a:ea typeface="Calibri"/>
                <a:cs typeface="Calibri"/>
                <a:sym typeface="Calibri"/>
              </a:rPr>
              <a:t> key property.</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Add a </a:t>
            </a:r>
            <a:r>
              <a:rPr b="1" lang="en-GB" sz="1600">
                <a:latin typeface="Calibri"/>
                <a:ea typeface="Calibri"/>
                <a:cs typeface="Calibri"/>
                <a:sym typeface="Calibri"/>
              </a:rPr>
              <a:t>Cost</a:t>
            </a:r>
            <a:r>
              <a:rPr lang="en-GB" sz="1600">
                <a:latin typeface="Calibri"/>
                <a:ea typeface="Calibri"/>
                <a:cs typeface="Calibri"/>
                <a:sym typeface="Calibri"/>
              </a:rPr>
              <a:t> property to the </a:t>
            </a:r>
            <a:r>
              <a:rPr b="1" lang="en-GB" sz="1600">
                <a:latin typeface="Calibri"/>
                <a:ea typeface="Calibri"/>
                <a:cs typeface="Calibri"/>
                <a:sym typeface="Calibri"/>
              </a:rPr>
              <a:t>Order</a:t>
            </a:r>
            <a:r>
              <a:rPr lang="en-GB" sz="1600">
                <a:latin typeface="Calibri"/>
                <a:ea typeface="Calibri"/>
                <a:cs typeface="Calibri"/>
                <a:sym typeface="Calibri"/>
              </a:rPr>
              <a:t> entity.</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311" name="Google Shape;311;p2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12" name="Google Shape;312;p2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13" name="Google Shape;313;p24"/>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Defining Relationships 1-2</a:t>
            </a:r>
            <a:endParaRPr>
              <a:latin typeface="Calibri"/>
              <a:ea typeface="Calibri"/>
              <a:cs typeface="Calibri"/>
              <a:sym typeface="Calibri"/>
            </a:endParaRPr>
          </a:p>
        </p:txBody>
      </p:sp>
      <p:sp>
        <p:nvSpPr>
          <p:cNvPr id="320" name="Google Shape;320;p2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342900" lvl="1" marL="342900" rtl="0" algn="l">
              <a:lnSpc>
                <a:spcPct val="90000"/>
              </a:lnSpc>
              <a:spcBef>
                <a:spcPts val="0"/>
              </a:spcBef>
              <a:spcAft>
                <a:spcPts val="0"/>
              </a:spcAft>
              <a:buClr>
                <a:srgbClr val="004E4C"/>
              </a:buClr>
              <a:buSzPts val="2000"/>
              <a:buFont typeface="Noto Sans Symbols"/>
              <a:buChar char="◆"/>
            </a:pPr>
            <a:r>
              <a:rPr lang="en-GB" sz="2000">
                <a:latin typeface="Calibri"/>
                <a:ea typeface="Calibri"/>
                <a:cs typeface="Calibri"/>
                <a:sym typeface="Calibri"/>
              </a:rPr>
              <a:t>After creating an EDM and adding the entities to the EDM, the relationships between the entities can be defined using the Entity Data Model Designer. </a:t>
            </a:r>
            <a:endParaRPr/>
          </a:p>
          <a:p>
            <a:pPr indent="-342900" lvl="1" marL="342900" rtl="0" algn="l">
              <a:lnSpc>
                <a:spcPct val="90000"/>
              </a:lnSpc>
              <a:spcBef>
                <a:spcPts val="500"/>
              </a:spcBef>
              <a:spcAft>
                <a:spcPts val="0"/>
              </a:spcAft>
              <a:buClr>
                <a:srgbClr val="004E4C"/>
              </a:buClr>
              <a:buSzPts val="2000"/>
              <a:buFont typeface="Noto Sans Symbols"/>
              <a:buChar char="◆"/>
            </a:pPr>
            <a:r>
              <a:rPr lang="en-GB" sz="2000">
                <a:latin typeface="Calibri"/>
                <a:ea typeface="Calibri"/>
                <a:cs typeface="Calibri"/>
                <a:sym typeface="Calibri"/>
              </a:rPr>
              <a:t>As a customer can have multiple orders, the Customer entity will have a one-to-many relationship with the Order entity. </a:t>
            </a:r>
            <a:endParaRPr/>
          </a:p>
          <a:p>
            <a:pPr indent="-342900" lvl="1" marL="342900" rtl="0" algn="l">
              <a:lnSpc>
                <a:spcPct val="90000"/>
              </a:lnSpc>
              <a:spcBef>
                <a:spcPts val="500"/>
              </a:spcBef>
              <a:spcAft>
                <a:spcPts val="0"/>
              </a:spcAft>
              <a:buClr>
                <a:srgbClr val="004E4C"/>
              </a:buClr>
              <a:buSzPts val="2000"/>
              <a:buFont typeface="Noto Sans Symbols"/>
              <a:buChar char="◆"/>
            </a:pPr>
            <a:r>
              <a:rPr lang="en-GB" sz="2000">
                <a:latin typeface="Calibri"/>
                <a:ea typeface="Calibri"/>
                <a:cs typeface="Calibri"/>
                <a:sym typeface="Calibri"/>
              </a:rPr>
              <a:t>To create an association between the Customer and Order entities:</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Right-click the Entity Data Model Designer, and select </a:t>
            </a:r>
            <a:r>
              <a:rPr b="1" lang="en-GB" sz="1600">
                <a:latin typeface="Calibri"/>
                <a:ea typeface="Calibri"/>
                <a:cs typeface="Calibri"/>
                <a:sym typeface="Calibri"/>
              </a:rPr>
              <a:t>Add New → Association</a:t>
            </a:r>
            <a:r>
              <a:rPr lang="en-GB" sz="1600">
                <a:latin typeface="Calibri"/>
                <a:ea typeface="Calibri"/>
                <a:cs typeface="Calibri"/>
                <a:sym typeface="Calibri"/>
              </a:rPr>
              <a:t>. The </a:t>
            </a:r>
            <a:r>
              <a:rPr b="1" lang="en-GB" sz="1600">
                <a:latin typeface="Calibri"/>
                <a:ea typeface="Calibri"/>
                <a:cs typeface="Calibri"/>
                <a:sym typeface="Calibri"/>
              </a:rPr>
              <a:t>Add Association</a:t>
            </a:r>
            <a:r>
              <a:rPr lang="en-GB" sz="1600">
                <a:latin typeface="Calibri"/>
                <a:ea typeface="Calibri"/>
                <a:cs typeface="Calibri"/>
                <a:sym typeface="Calibri"/>
              </a:rPr>
              <a:t> dialog box is displayed.</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Ensure that the left-hand </a:t>
            </a:r>
            <a:r>
              <a:rPr b="1" lang="en-GB" sz="1600">
                <a:latin typeface="Calibri"/>
                <a:ea typeface="Calibri"/>
                <a:cs typeface="Calibri"/>
                <a:sym typeface="Calibri"/>
              </a:rPr>
              <a:t>End</a:t>
            </a:r>
            <a:r>
              <a:rPr lang="en-GB" sz="1600">
                <a:latin typeface="Calibri"/>
                <a:ea typeface="Calibri"/>
                <a:cs typeface="Calibri"/>
                <a:sym typeface="Calibri"/>
              </a:rPr>
              <a:t> section of the relationship point to </a:t>
            </a:r>
            <a:r>
              <a:rPr b="1" lang="en-GB" sz="1600">
                <a:latin typeface="Calibri"/>
                <a:ea typeface="Calibri"/>
                <a:cs typeface="Calibri"/>
                <a:sym typeface="Calibri"/>
              </a:rPr>
              <a:t>Customer</a:t>
            </a:r>
            <a:r>
              <a:rPr lang="en-GB" sz="1600">
                <a:latin typeface="Calibri"/>
                <a:ea typeface="Calibri"/>
                <a:cs typeface="Calibri"/>
                <a:sym typeface="Calibri"/>
              </a:rPr>
              <a:t> with a multiplicity of 1 (</a:t>
            </a:r>
            <a:r>
              <a:rPr b="1" lang="en-GB" sz="1600">
                <a:latin typeface="Calibri"/>
                <a:ea typeface="Calibri"/>
                <a:cs typeface="Calibri"/>
                <a:sym typeface="Calibri"/>
              </a:rPr>
              <a:t>One</a:t>
            </a:r>
            <a:r>
              <a:rPr lang="en-GB" sz="1600">
                <a:latin typeface="Calibri"/>
                <a:ea typeface="Calibri"/>
                <a:cs typeface="Calibri"/>
                <a:sym typeface="Calibri"/>
              </a:rPr>
              <a:t>) and the right-hand </a:t>
            </a:r>
            <a:r>
              <a:rPr b="1" lang="en-GB" sz="1600">
                <a:latin typeface="Calibri"/>
                <a:ea typeface="Calibri"/>
                <a:cs typeface="Calibri"/>
                <a:sym typeface="Calibri"/>
              </a:rPr>
              <a:t>End</a:t>
            </a:r>
            <a:r>
              <a:rPr lang="en-GB" sz="1600">
                <a:latin typeface="Calibri"/>
                <a:ea typeface="Calibri"/>
                <a:cs typeface="Calibri"/>
                <a:sym typeface="Calibri"/>
              </a:rPr>
              <a:t> section point to </a:t>
            </a:r>
            <a:r>
              <a:rPr b="1" lang="en-GB" sz="1600">
                <a:latin typeface="Calibri"/>
                <a:ea typeface="Calibri"/>
                <a:cs typeface="Calibri"/>
                <a:sym typeface="Calibri"/>
              </a:rPr>
              <a:t>Post</a:t>
            </a:r>
            <a:r>
              <a:rPr lang="en-GB" sz="1600">
                <a:latin typeface="Calibri"/>
                <a:ea typeface="Calibri"/>
                <a:cs typeface="Calibri"/>
                <a:sym typeface="Calibri"/>
              </a:rPr>
              <a:t> with a multiplicity of *(</a:t>
            </a:r>
            <a:r>
              <a:rPr b="1" lang="en-GB" sz="1600">
                <a:latin typeface="Calibri"/>
                <a:ea typeface="Calibri"/>
                <a:cs typeface="Calibri"/>
                <a:sym typeface="Calibri"/>
              </a:rPr>
              <a:t>Many</a:t>
            </a:r>
            <a:r>
              <a:rPr lang="en-GB" sz="1600">
                <a:latin typeface="Calibri"/>
                <a:ea typeface="Calibri"/>
                <a:cs typeface="Calibri"/>
                <a:sym typeface="Calibri"/>
              </a:rPr>
              <a:t>). Accept the default setting for the other fields, as shown in the following figure:</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321" name="Google Shape;321;p2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22" name="Google Shape;322;p2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23" name="Google Shape;323;p25"/>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324" name="Google Shape;324;p25"/>
          <p:cNvPicPr preferRelativeResize="0"/>
          <p:nvPr/>
        </p:nvPicPr>
        <p:blipFill rotWithShape="1">
          <a:blip r:embed="rId3">
            <a:alphaModFix/>
          </a:blip>
          <a:srcRect b="0" l="0" r="0" t="0"/>
          <a:stretch/>
        </p:blipFill>
        <p:spPr>
          <a:xfrm>
            <a:off x="4495800" y="3480367"/>
            <a:ext cx="2743200" cy="251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Defining Relationships 2-2</a:t>
            </a:r>
            <a:endParaRPr>
              <a:latin typeface="Calibri"/>
              <a:ea typeface="Calibri"/>
              <a:cs typeface="Calibri"/>
              <a:sym typeface="Calibri"/>
            </a:endParaRPr>
          </a:p>
        </p:txBody>
      </p:sp>
      <p:sp>
        <p:nvSpPr>
          <p:cNvPr id="331" name="Google Shape;331;p2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01600" lvl="1" marL="685800" rtl="0" algn="l">
              <a:lnSpc>
                <a:spcPct val="90000"/>
              </a:lnSpc>
              <a:spcBef>
                <a:spcPts val="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OK</a:t>
            </a:r>
            <a:r>
              <a:rPr lang="en-GB" sz="1600">
                <a:latin typeface="Calibri"/>
                <a:ea typeface="Calibri"/>
                <a:cs typeface="Calibri"/>
                <a:sym typeface="Calibri"/>
              </a:rPr>
              <a:t>. The Entity Data Model Designer displays the entities with the defined relationship, as shown in the following figure:</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332" name="Google Shape;332;p2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33" name="Google Shape;333;p2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34" name="Google Shape;334;p26"/>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335" name="Google Shape;335;p26"/>
          <p:cNvPicPr preferRelativeResize="0"/>
          <p:nvPr/>
        </p:nvPicPr>
        <p:blipFill rotWithShape="1">
          <a:blip r:embed="rId3">
            <a:alphaModFix/>
          </a:blip>
          <a:srcRect b="0" l="0" r="0" t="0"/>
          <a:stretch/>
        </p:blipFill>
        <p:spPr>
          <a:xfrm>
            <a:off x="3124200" y="1766889"/>
            <a:ext cx="5943600" cy="3324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Database Objects 1-2</a:t>
            </a:r>
            <a:endParaRPr>
              <a:latin typeface="Calibri"/>
              <a:ea typeface="Calibri"/>
              <a:cs typeface="Calibri"/>
              <a:sym typeface="Calibri"/>
            </a:endParaRPr>
          </a:p>
        </p:txBody>
      </p:sp>
      <p:sp>
        <p:nvSpPr>
          <p:cNvPr id="342" name="Google Shape;342;p2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342900" lvl="1" marL="342900" rtl="0" algn="l">
              <a:lnSpc>
                <a:spcPct val="90000"/>
              </a:lnSpc>
              <a:spcBef>
                <a:spcPts val="0"/>
              </a:spcBef>
              <a:spcAft>
                <a:spcPts val="0"/>
              </a:spcAft>
              <a:buClr>
                <a:srgbClr val="004E4C"/>
              </a:buClr>
              <a:buSzPts val="2000"/>
              <a:buFont typeface="Noto Sans Symbols"/>
              <a:buChar char="◆"/>
            </a:pPr>
            <a:r>
              <a:rPr lang="en-GB" sz="2000">
                <a:latin typeface="Calibri"/>
                <a:ea typeface="Calibri"/>
                <a:cs typeface="Calibri"/>
                <a:sym typeface="Calibri"/>
              </a:rPr>
              <a:t>After designing the model of the application, the programmer needs to generate the database objects based on the model. To generate the database objects:</a:t>
            </a:r>
            <a:endParaRPr sz="2000">
              <a:latin typeface="Calibri"/>
              <a:ea typeface="Calibri"/>
              <a:cs typeface="Calibri"/>
              <a:sym typeface="Calibri"/>
            </a:endParaRPr>
          </a:p>
          <a:p>
            <a:pPr indent="-342900" lvl="2" marL="74295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Right-click the Entity Data Model Designer and select </a:t>
            </a:r>
            <a:r>
              <a:rPr b="1" lang="en-GB" sz="1600">
                <a:latin typeface="Calibri"/>
                <a:ea typeface="Calibri"/>
                <a:cs typeface="Calibri"/>
                <a:sym typeface="Calibri"/>
              </a:rPr>
              <a:t>Generate Database from Model</a:t>
            </a:r>
            <a:r>
              <a:rPr lang="en-GB" sz="1600">
                <a:latin typeface="Calibri"/>
                <a:ea typeface="Calibri"/>
                <a:cs typeface="Calibri"/>
                <a:sym typeface="Calibri"/>
              </a:rPr>
              <a:t>. The </a:t>
            </a:r>
            <a:r>
              <a:rPr b="1" lang="en-GB" sz="1600">
                <a:latin typeface="Calibri"/>
                <a:ea typeface="Calibri"/>
                <a:cs typeface="Calibri"/>
                <a:sym typeface="Calibri"/>
              </a:rPr>
              <a:t>Generate Database Wizard</a:t>
            </a:r>
            <a:r>
              <a:rPr lang="en-GB" sz="1600">
                <a:latin typeface="Calibri"/>
                <a:ea typeface="Calibri"/>
                <a:cs typeface="Calibri"/>
                <a:sym typeface="Calibri"/>
              </a:rPr>
              <a:t> dialog box appears.</a:t>
            </a:r>
            <a:endParaRPr/>
          </a:p>
          <a:p>
            <a:pPr indent="-342900" lvl="2" marL="74295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Click </a:t>
            </a:r>
            <a:r>
              <a:rPr b="1" lang="en-GB" sz="1600">
                <a:latin typeface="Calibri"/>
                <a:ea typeface="Calibri"/>
                <a:cs typeface="Calibri"/>
                <a:sym typeface="Calibri"/>
              </a:rPr>
              <a:t>New Connection</a:t>
            </a:r>
            <a:r>
              <a:rPr lang="en-GB" sz="1600">
                <a:latin typeface="Calibri"/>
                <a:ea typeface="Calibri"/>
                <a:cs typeface="Calibri"/>
                <a:sym typeface="Calibri"/>
              </a:rPr>
              <a:t>. The </a:t>
            </a:r>
            <a:r>
              <a:rPr b="1" lang="en-GB" sz="1600">
                <a:latin typeface="Calibri"/>
                <a:ea typeface="Calibri"/>
                <a:cs typeface="Calibri"/>
                <a:sym typeface="Calibri"/>
              </a:rPr>
              <a:t>Connection Properties</a:t>
            </a:r>
            <a:r>
              <a:rPr lang="en-GB" sz="1600">
                <a:latin typeface="Calibri"/>
                <a:ea typeface="Calibri"/>
                <a:cs typeface="Calibri"/>
                <a:sym typeface="Calibri"/>
              </a:rPr>
              <a:t> dialog box is displayed.</a:t>
            </a:r>
            <a:endParaRPr sz="1600">
              <a:latin typeface="Calibri"/>
              <a:ea typeface="Calibri"/>
              <a:cs typeface="Calibri"/>
              <a:sym typeface="Calibri"/>
            </a:endParaRPr>
          </a:p>
          <a:p>
            <a:pPr indent="-342900" lvl="2" marL="742950" rtl="0" algn="l">
              <a:lnSpc>
                <a:spcPct val="90000"/>
              </a:lnSpc>
              <a:spcBef>
                <a:spcPts val="500"/>
              </a:spcBef>
              <a:spcAft>
                <a:spcPts val="0"/>
              </a:spcAft>
              <a:buClr>
                <a:srgbClr val="004E4C"/>
              </a:buClr>
              <a:buSzPts val="1600"/>
              <a:buFont typeface="Noto Sans Symbols"/>
              <a:buChar char="◆"/>
            </a:pPr>
            <a:r>
              <a:rPr lang="en-GB" sz="1600">
                <a:latin typeface="Calibri"/>
                <a:ea typeface="Calibri"/>
                <a:cs typeface="Calibri"/>
                <a:sym typeface="Calibri"/>
              </a:rPr>
              <a:t>Enter </a:t>
            </a:r>
            <a:r>
              <a:rPr b="1" lang="en-GB" sz="1600">
                <a:latin typeface="Calibri"/>
                <a:ea typeface="Calibri"/>
                <a:cs typeface="Calibri"/>
                <a:sym typeface="Calibri"/>
              </a:rPr>
              <a:t>(localdb)\v11.0</a:t>
            </a:r>
            <a:r>
              <a:rPr lang="en-GB" sz="1600">
                <a:latin typeface="Calibri"/>
                <a:ea typeface="Calibri"/>
                <a:cs typeface="Calibri"/>
                <a:sym typeface="Calibri"/>
              </a:rPr>
              <a:t> in the </a:t>
            </a:r>
            <a:r>
              <a:rPr b="1" lang="en-GB" sz="1600">
                <a:latin typeface="Calibri"/>
                <a:ea typeface="Calibri"/>
                <a:cs typeface="Calibri"/>
                <a:sym typeface="Calibri"/>
              </a:rPr>
              <a:t>Server name</a:t>
            </a:r>
            <a:r>
              <a:rPr lang="en-GB" sz="1600">
                <a:latin typeface="Calibri"/>
                <a:ea typeface="Calibri"/>
                <a:cs typeface="Calibri"/>
                <a:sym typeface="Calibri"/>
              </a:rPr>
              <a:t> field and </a:t>
            </a:r>
            <a:r>
              <a:rPr b="1" lang="en-GB" sz="1600">
                <a:latin typeface="Calibri"/>
                <a:ea typeface="Calibri"/>
                <a:cs typeface="Calibri"/>
                <a:sym typeface="Calibri"/>
              </a:rPr>
              <a:t>EDMDEMO.CRMDB</a:t>
            </a:r>
            <a:r>
              <a:rPr lang="en-GB" sz="1600">
                <a:latin typeface="Calibri"/>
                <a:ea typeface="Calibri"/>
                <a:cs typeface="Calibri"/>
                <a:sym typeface="Calibri"/>
              </a:rPr>
              <a:t> in the </a:t>
            </a:r>
            <a:r>
              <a:rPr b="1" lang="en-GB" sz="1600">
                <a:latin typeface="Calibri"/>
                <a:ea typeface="Calibri"/>
                <a:cs typeface="Calibri"/>
                <a:sym typeface="Calibri"/>
              </a:rPr>
              <a:t>Select or enter a database name</a:t>
            </a:r>
            <a:r>
              <a:rPr lang="en-GB" sz="1600">
                <a:latin typeface="Calibri"/>
                <a:ea typeface="Calibri"/>
                <a:cs typeface="Calibri"/>
                <a:sym typeface="Calibri"/>
              </a:rPr>
              <a:t> field as shown in the following figure:</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1" marL="34290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343" name="Google Shape;343;p2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44" name="Google Shape;344;p2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45" name="Google Shape;345;p27"/>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346" name="Google Shape;346;p27"/>
          <p:cNvPicPr preferRelativeResize="0"/>
          <p:nvPr/>
        </p:nvPicPr>
        <p:blipFill rotWithShape="1">
          <a:blip r:embed="rId3">
            <a:alphaModFix/>
          </a:blip>
          <a:srcRect b="0" l="0" r="0" t="0"/>
          <a:stretch/>
        </p:blipFill>
        <p:spPr>
          <a:xfrm>
            <a:off x="4838700" y="3154364"/>
            <a:ext cx="2438400" cy="32337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Database Objects 2-2</a:t>
            </a:r>
            <a:endParaRPr>
              <a:latin typeface="Calibri"/>
              <a:ea typeface="Calibri"/>
              <a:cs typeface="Calibri"/>
              <a:sym typeface="Calibri"/>
            </a:endParaRPr>
          </a:p>
        </p:txBody>
      </p:sp>
      <p:sp>
        <p:nvSpPr>
          <p:cNvPr id="353" name="Google Shape;353;p2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01600" lvl="1" marL="685800" rtl="0" algn="l">
              <a:lnSpc>
                <a:spcPct val="90000"/>
              </a:lnSpc>
              <a:spcBef>
                <a:spcPts val="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OK</a:t>
            </a:r>
            <a:r>
              <a:rPr lang="en-GB" sz="1600">
                <a:latin typeface="Calibri"/>
                <a:ea typeface="Calibri"/>
                <a:cs typeface="Calibri"/>
                <a:sym typeface="Calibri"/>
              </a:rPr>
              <a:t>. Visual Studio will prompt whether to create a new database.</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Yes</a:t>
            </a:r>
            <a:r>
              <a:rPr lang="en-GB" sz="1600">
                <a:latin typeface="Calibri"/>
                <a:ea typeface="Calibri"/>
                <a:cs typeface="Calibri"/>
                <a:sym typeface="Calibri"/>
              </a:rPr>
              <a:t>.</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Next</a:t>
            </a:r>
            <a:r>
              <a:rPr lang="en-GB" sz="1600">
                <a:latin typeface="Calibri"/>
                <a:ea typeface="Calibri"/>
                <a:cs typeface="Calibri"/>
                <a:sym typeface="Calibri"/>
              </a:rPr>
              <a:t> in the </a:t>
            </a:r>
            <a:r>
              <a:rPr b="1" lang="en-GB" sz="1600">
                <a:latin typeface="Calibri"/>
                <a:ea typeface="Calibri"/>
                <a:cs typeface="Calibri"/>
                <a:sym typeface="Calibri"/>
              </a:rPr>
              <a:t>Generate Database Wizard </a:t>
            </a:r>
            <a:r>
              <a:rPr lang="en-GB" sz="1600">
                <a:latin typeface="Calibri"/>
                <a:ea typeface="Calibri"/>
                <a:cs typeface="Calibri"/>
                <a:sym typeface="Calibri"/>
              </a:rPr>
              <a:t>window. Visual Studio generates the scripts to create the database objects.</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Finish</a:t>
            </a:r>
            <a:r>
              <a:rPr lang="en-GB" sz="1600">
                <a:latin typeface="Calibri"/>
                <a:ea typeface="Calibri"/>
                <a:cs typeface="Calibri"/>
                <a:sym typeface="Calibri"/>
              </a:rPr>
              <a:t>. Visual Studio opens the file containing the scripts to create the database objects.</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Right-click the file and select </a:t>
            </a:r>
            <a:r>
              <a:rPr b="1" lang="en-GB" sz="1600">
                <a:latin typeface="Calibri"/>
                <a:ea typeface="Calibri"/>
                <a:cs typeface="Calibri"/>
                <a:sym typeface="Calibri"/>
              </a:rPr>
              <a:t>Execute</a:t>
            </a:r>
            <a:r>
              <a:rPr lang="en-GB" sz="1600">
                <a:latin typeface="Calibri"/>
                <a:ea typeface="Calibri"/>
                <a:cs typeface="Calibri"/>
                <a:sym typeface="Calibri"/>
              </a:rPr>
              <a:t>. The </a:t>
            </a:r>
            <a:r>
              <a:rPr b="1" lang="en-GB" sz="1600">
                <a:latin typeface="Calibri"/>
                <a:ea typeface="Calibri"/>
                <a:cs typeface="Calibri"/>
                <a:sym typeface="Calibri"/>
              </a:rPr>
              <a:t>Connect to Server </a:t>
            </a:r>
            <a:r>
              <a:rPr lang="en-GB" sz="1600">
                <a:latin typeface="Calibri"/>
                <a:ea typeface="Calibri"/>
                <a:cs typeface="Calibri"/>
                <a:sym typeface="Calibri"/>
              </a:rPr>
              <a:t>dialog box is displayed.</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Click </a:t>
            </a:r>
            <a:r>
              <a:rPr b="1" lang="en-GB" sz="1600">
                <a:latin typeface="Calibri"/>
                <a:ea typeface="Calibri"/>
                <a:cs typeface="Calibri"/>
                <a:sym typeface="Calibri"/>
              </a:rPr>
              <a:t>Connect</a:t>
            </a:r>
            <a:r>
              <a:rPr lang="en-GB" sz="1600">
                <a:latin typeface="Calibri"/>
                <a:ea typeface="Calibri"/>
                <a:cs typeface="Calibri"/>
                <a:sym typeface="Calibri"/>
              </a:rPr>
              <a:t>. Visual Studio creates the database objects.</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1" marL="34290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354" name="Google Shape;354;p2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55" name="Google Shape;355;p2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56" name="Google Shape;356;p28"/>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Using the EDM 1-3</a:t>
            </a:r>
            <a:endParaRPr>
              <a:latin typeface="Calibri"/>
              <a:ea typeface="Calibri"/>
              <a:cs typeface="Calibri"/>
              <a:sym typeface="Calibri"/>
            </a:endParaRPr>
          </a:p>
        </p:txBody>
      </p:sp>
      <p:sp>
        <p:nvSpPr>
          <p:cNvPr id="363" name="Google Shape;363;p2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When a programmer uses Visual Studio to create an EDM with entities and their relationships, Visual Studio automatically creates several classes.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The important classes that a programmer will use are:</a:t>
            </a:r>
            <a:endParaRPr sz="20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1" marL="34290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364" name="Google Shape;364;p2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65" name="Google Shape;365;p2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66" name="Google Shape;366;p29"/>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grpSp>
        <p:nvGrpSpPr>
          <p:cNvPr id="367" name="Google Shape;367;p29"/>
          <p:cNvGrpSpPr/>
          <p:nvPr/>
        </p:nvGrpSpPr>
        <p:grpSpPr>
          <a:xfrm>
            <a:off x="2743200" y="1981658"/>
            <a:ext cx="7010407" cy="3097882"/>
            <a:chOff x="0" y="458"/>
            <a:chExt cx="7010407" cy="3097882"/>
          </a:xfrm>
        </p:grpSpPr>
        <p:sp>
          <p:nvSpPr>
            <p:cNvPr id="368" name="Google Shape;368;p29"/>
            <p:cNvSpPr/>
            <p:nvPr/>
          </p:nvSpPr>
          <p:spPr>
            <a:xfrm>
              <a:off x="990609" y="516557"/>
              <a:ext cx="2457428" cy="1290891"/>
            </a:xfrm>
            <a:prstGeom prst="rect">
              <a:avLst/>
            </a:prstGeom>
            <a:solidFill>
              <a:srgbClr val="CCD3EA">
                <a:alpha val="89803"/>
              </a:srgbClr>
            </a:solidFill>
            <a:ln cap="flat" cmpd="sng" w="25400">
              <a:solidFill>
                <a:srgbClr val="CCD3E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txBox="1"/>
            <p:nvPr/>
          </p:nvSpPr>
          <p:spPr>
            <a:xfrm>
              <a:off x="1383798" y="516557"/>
              <a:ext cx="2064239" cy="1290891"/>
            </a:xfrm>
            <a:prstGeom prst="rect">
              <a:avLst/>
            </a:prstGeom>
            <a:noFill/>
            <a:ln>
              <a:noFill/>
            </a:ln>
          </p:spPr>
          <p:txBody>
            <a:bodyPr anchorCtr="0" anchor="ctr" bIns="85325" lIns="0" spcFirstLastPara="1" rIns="85325" wrap="square" tIns="85325">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This class extends the </a:t>
              </a:r>
              <a:r>
                <a:rPr b="0" i="0" lang="en-GB" sz="1200" u="none" cap="none" strike="noStrike">
                  <a:solidFill>
                    <a:srgbClr val="000000"/>
                  </a:solidFill>
                  <a:latin typeface="Courier New"/>
                  <a:ea typeface="Courier New"/>
                  <a:cs typeface="Courier New"/>
                  <a:sym typeface="Courier New"/>
                </a:rPr>
                <a:t>DbContext</a:t>
              </a:r>
              <a:r>
                <a:rPr b="0" i="0" lang="en-GB" sz="1200" u="none" cap="none" strike="noStrike">
                  <a:solidFill>
                    <a:srgbClr val="000000"/>
                  </a:solidFill>
                  <a:latin typeface="Calibri"/>
                  <a:ea typeface="Calibri"/>
                  <a:cs typeface="Calibri"/>
                  <a:sym typeface="Calibri"/>
                </a:rPr>
                <a:t> class of the </a:t>
              </a:r>
              <a:r>
                <a:rPr b="0" i="0" lang="en-GB" sz="1200" u="none" cap="none" strike="noStrike">
                  <a:solidFill>
                    <a:srgbClr val="000000"/>
                  </a:solidFill>
                  <a:latin typeface="Courier New"/>
                  <a:ea typeface="Courier New"/>
                  <a:cs typeface="Courier New"/>
                  <a:sym typeface="Courier New"/>
                </a:rPr>
                <a:t>System.Data.Entity</a:t>
              </a:r>
              <a:r>
                <a:rPr b="0" i="0" lang="en-GB" sz="1200" u="none" cap="none" strike="noStrike">
                  <a:solidFill>
                    <a:srgbClr val="000000"/>
                  </a:solidFill>
                  <a:latin typeface="Calibri"/>
                  <a:ea typeface="Calibri"/>
                  <a:cs typeface="Calibri"/>
                  <a:sym typeface="Calibri"/>
                </a:rPr>
                <a:t> namespace to allow a programmer to query and save the data in the database. </a:t>
              </a:r>
              <a:endParaRPr b="0" i="0" sz="1200" u="none" cap="none" strike="noStrike">
                <a:solidFill>
                  <a:srgbClr val="000000"/>
                </a:solidFill>
                <a:latin typeface="Calibri"/>
                <a:ea typeface="Calibri"/>
                <a:cs typeface="Calibri"/>
                <a:sym typeface="Calibri"/>
              </a:endParaRPr>
            </a:p>
          </p:txBody>
        </p:sp>
        <p:sp>
          <p:nvSpPr>
            <p:cNvPr id="370" name="Google Shape;370;p29"/>
            <p:cNvSpPr/>
            <p:nvPr/>
          </p:nvSpPr>
          <p:spPr>
            <a:xfrm>
              <a:off x="990609" y="1807449"/>
              <a:ext cx="2457428" cy="1290891"/>
            </a:xfrm>
            <a:prstGeom prst="rect">
              <a:avLst/>
            </a:prstGeom>
            <a:solidFill>
              <a:srgbClr val="CBE4E7">
                <a:alpha val="89803"/>
              </a:srgbClr>
            </a:solidFill>
            <a:ln cap="flat" cmpd="sng" w="25400">
              <a:solidFill>
                <a:srgbClr val="CBE4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txBox="1"/>
            <p:nvPr/>
          </p:nvSpPr>
          <p:spPr>
            <a:xfrm>
              <a:off x="1383798" y="1807449"/>
              <a:ext cx="2064239" cy="1290891"/>
            </a:xfrm>
            <a:prstGeom prst="rect">
              <a:avLst/>
            </a:prstGeom>
            <a:noFill/>
            <a:ln>
              <a:noFill/>
            </a:ln>
          </p:spPr>
          <p:txBody>
            <a:bodyPr anchorCtr="0" anchor="ctr" bIns="85325" lIns="0" spcFirstLastPara="1" rIns="85325" wrap="square" tIns="85325">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In the </a:t>
              </a:r>
              <a:r>
                <a:rPr b="1" i="0" lang="en-GB" sz="1200" u="none" cap="none" strike="noStrike">
                  <a:solidFill>
                    <a:srgbClr val="000000"/>
                  </a:solidFill>
                  <a:latin typeface="Courier New"/>
                  <a:ea typeface="Courier New"/>
                  <a:cs typeface="Courier New"/>
                  <a:sym typeface="Courier New"/>
                </a:rPr>
                <a:t>EDMDemo</a:t>
              </a:r>
              <a:r>
                <a:rPr b="0" i="0" lang="en-GB" sz="1200" u="none" cap="none" strike="noStrike">
                  <a:solidFill>
                    <a:srgbClr val="000000"/>
                  </a:solidFill>
                  <a:latin typeface="Calibri"/>
                  <a:ea typeface="Calibri"/>
                  <a:cs typeface="Calibri"/>
                  <a:sym typeface="Calibri"/>
                </a:rPr>
                <a:t> Project, the </a:t>
              </a:r>
              <a:r>
                <a:rPr b="1" i="0" lang="en-GB" sz="1200" u="none" cap="none" strike="noStrike">
                  <a:solidFill>
                    <a:srgbClr val="000000"/>
                  </a:solidFill>
                  <a:latin typeface="Courier New"/>
                  <a:ea typeface="Courier New"/>
                  <a:cs typeface="Courier New"/>
                  <a:sym typeface="Courier New"/>
                </a:rPr>
                <a:t>Model1Container</a:t>
              </a:r>
              <a:r>
                <a:rPr b="0" i="0" lang="en-GB" sz="1200" u="none" cap="none" strike="noStrike">
                  <a:solidFill>
                    <a:srgbClr val="000000"/>
                  </a:solidFill>
                  <a:latin typeface="Courier New"/>
                  <a:ea typeface="Courier New"/>
                  <a:cs typeface="Courier New"/>
                  <a:sym typeface="Courier New"/>
                </a:rPr>
                <a:t> </a:t>
              </a:r>
              <a:r>
                <a:rPr b="0" i="0" lang="en-GB" sz="1200" u="none" cap="none" strike="noStrike">
                  <a:solidFill>
                    <a:srgbClr val="000000"/>
                  </a:solidFill>
                  <a:latin typeface="Calibri"/>
                  <a:ea typeface="Calibri"/>
                  <a:cs typeface="Calibri"/>
                  <a:sym typeface="Calibri"/>
                </a:rPr>
                <a:t>class present in the </a:t>
              </a:r>
              <a:r>
                <a:rPr b="0" i="0" lang="en-GB" sz="1200" u="none" cap="none" strike="noStrike">
                  <a:solidFill>
                    <a:srgbClr val="000000"/>
                  </a:solidFill>
                  <a:latin typeface="Courier New"/>
                  <a:ea typeface="Courier New"/>
                  <a:cs typeface="Courier New"/>
                  <a:sym typeface="Courier New"/>
                </a:rPr>
                <a:t>Model1.Context.cs </a:t>
              </a:r>
              <a:r>
                <a:rPr b="0" i="0" lang="en-GB" sz="1200" u="none" cap="none" strike="noStrike">
                  <a:solidFill>
                    <a:srgbClr val="000000"/>
                  </a:solidFill>
                  <a:latin typeface="Calibri"/>
                  <a:ea typeface="Calibri"/>
                  <a:cs typeface="Calibri"/>
                  <a:sym typeface="Calibri"/>
                </a:rPr>
                <a:t>file is the database context class.</a:t>
              </a:r>
              <a:endParaRPr b="0" i="0" sz="1200" u="none" cap="none" strike="noStrike">
                <a:solidFill>
                  <a:srgbClr val="000000"/>
                </a:solidFill>
                <a:latin typeface="Calibri"/>
                <a:ea typeface="Calibri"/>
                <a:cs typeface="Calibri"/>
                <a:sym typeface="Calibri"/>
              </a:endParaRPr>
            </a:p>
          </p:txBody>
        </p:sp>
        <p:sp>
          <p:nvSpPr>
            <p:cNvPr id="372" name="Google Shape;372;p29"/>
            <p:cNvSpPr/>
            <p:nvPr/>
          </p:nvSpPr>
          <p:spPr>
            <a:xfrm>
              <a:off x="0" y="458"/>
              <a:ext cx="1290246" cy="1290246"/>
            </a:xfrm>
            <a:prstGeom prst="ellipse">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txBox="1"/>
            <p:nvPr/>
          </p:nvSpPr>
          <p:spPr>
            <a:xfrm>
              <a:off x="188952" y="189410"/>
              <a:ext cx="912342" cy="91234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Calibri"/>
                <a:buNone/>
              </a:pPr>
              <a:r>
                <a:rPr b="1" i="0" lang="en-GB" sz="1200" u="none" cap="none" strike="noStrike">
                  <a:solidFill>
                    <a:schemeClr val="lt1"/>
                  </a:solidFill>
                  <a:latin typeface="Calibri"/>
                  <a:ea typeface="Calibri"/>
                  <a:cs typeface="Calibri"/>
                  <a:sym typeface="Calibri"/>
                </a:rPr>
                <a:t>Database Context Class</a:t>
              </a:r>
              <a:endParaRPr b="0" i="0" sz="1200" u="none" cap="none" strike="noStrike">
                <a:solidFill>
                  <a:schemeClr val="lt1"/>
                </a:solidFill>
                <a:latin typeface="Calibri"/>
                <a:ea typeface="Calibri"/>
                <a:cs typeface="Calibri"/>
                <a:sym typeface="Calibri"/>
              </a:endParaRPr>
            </a:p>
          </p:txBody>
        </p:sp>
        <p:sp>
          <p:nvSpPr>
            <p:cNvPr id="374" name="Google Shape;374;p29"/>
            <p:cNvSpPr/>
            <p:nvPr/>
          </p:nvSpPr>
          <p:spPr>
            <a:xfrm>
              <a:off x="4552979" y="516557"/>
              <a:ext cx="2457428" cy="1290891"/>
            </a:xfrm>
            <a:prstGeom prst="rect">
              <a:avLst/>
            </a:prstGeom>
            <a:solidFill>
              <a:srgbClr val="CCE4D5">
                <a:alpha val="89803"/>
              </a:srgbClr>
            </a:solidFill>
            <a:ln cap="flat" cmpd="sng" w="25400">
              <a:solidFill>
                <a:srgbClr val="CCE4D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txBox="1"/>
            <p:nvPr/>
          </p:nvSpPr>
          <p:spPr>
            <a:xfrm>
              <a:off x="4946167" y="516557"/>
              <a:ext cx="2064239" cy="1290891"/>
            </a:xfrm>
            <a:prstGeom prst="rect">
              <a:avLst/>
            </a:prstGeom>
            <a:noFill/>
            <a:ln>
              <a:noFill/>
            </a:ln>
          </p:spPr>
          <p:txBody>
            <a:bodyPr anchorCtr="0" anchor="ctr" bIns="85325" lIns="0" spcFirstLastPara="1" rIns="85325" wrap="square" tIns="85325">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These classes represent the entities that programmers add and design in the Entity Data Model Designer. </a:t>
              </a:r>
              <a:endParaRPr b="0" i="0" sz="1200" u="none" cap="none" strike="noStrike">
                <a:solidFill>
                  <a:srgbClr val="000000"/>
                </a:solidFill>
                <a:latin typeface="Calibri"/>
                <a:ea typeface="Calibri"/>
                <a:cs typeface="Calibri"/>
                <a:sym typeface="Calibri"/>
              </a:endParaRPr>
            </a:p>
          </p:txBody>
        </p:sp>
        <p:sp>
          <p:nvSpPr>
            <p:cNvPr id="376" name="Google Shape;376;p29"/>
            <p:cNvSpPr/>
            <p:nvPr/>
          </p:nvSpPr>
          <p:spPr>
            <a:xfrm>
              <a:off x="4552979" y="1807449"/>
              <a:ext cx="2457428" cy="1290891"/>
            </a:xfrm>
            <a:prstGeom prst="rect">
              <a:avLst/>
            </a:prstGeom>
            <a:solidFill>
              <a:srgbClr val="D2E2CB">
                <a:alpha val="89803"/>
              </a:srgbClr>
            </a:solidFill>
            <a:ln cap="flat" cmpd="sng" w="25400">
              <a:solidFill>
                <a:srgbClr val="D2E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txBox="1"/>
            <p:nvPr/>
          </p:nvSpPr>
          <p:spPr>
            <a:xfrm>
              <a:off x="4946167" y="1807449"/>
              <a:ext cx="2064239" cy="1290891"/>
            </a:xfrm>
            <a:prstGeom prst="rect">
              <a:avLst/>
            </a:prstGeom>
            <a:noFill/>
            <a:ln>
              <a:noFill/>
            </a:ln>
          </p:spPr>
          <p:txBody>
            <a:bodyPr anchorCtr="0" anchor="ctr" bIns="85325" lIns="0" spcFirstLastPara="1" rIns="85325" wrap="square" tIns="85325">
              <a:noAutofit/>
            </a:bodyPr>
            <a:lstStyle/>
            <a:p>
              <a:pPr indent="0" lvl="0" marL="0" marR="0" rtl="0" algn="l">
                <a:lnSpc>
                  <a:spcPct val="9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In the </a:t>
              </a:r>
              <a:r>
                <a:rPr b="0" i="0" lang="en-GB" sz="1200" u="none" cap="none" strike="noStrike">
                  <a:solidFill>
                    <a:srgbClr val="000000"/>
                  </a:solidFill>
                  <a:latin typeface="Courier New"/>
                  <a:ea typeface="Courier New"/>
                  <a:cs typeface="Courier New"/>
                  <a:sym typeface="Courier New"/>
                </a:rPr>
                <a:t>EDMDemo</a:t>
              </a:r>
              <a:r>
                <a:rPr b="0" i="0" lang="en-GB" sz="1200" u="none" cap="none" strike="noStrike">
                  <a:solidFill>
                    <a:srgbClr val="000000"/>
                  </a:solidFill>
                  <a:latin typeface="Calibri"/>
                  <a:ea typeface="Calibri"/>
                  <a:cs typeface="Calibri"/>
                  <a:sym typeface="Calibri"/>
                </a:rPr>
                <a:t> Project, Customer and Order are the entity classes.</a:t>
              </a:r>
              <a:endParaRPr b="0" i="0" sz="1200" u="none" cap="none" strike="noStrike">
                <a:solidFill>
                  <a:srgbClr val="000000"/>
                </a:solidFill>
                <a:latin typeface="Calibri"/>
                <a:ea typeface="Calibri"/>
                <a:cs typeface="Calibri"/>
                <a:sym typeface="Calibri"/>
              </a:endParaRPr>
            </a:p>
          </p:txBody>
        </p:sp>
        <p:sp>
          <p:nvSpPr>
            <p:cNvPr id="378" name="Google Shape;378;p29"/>
            <p:cNvSpPr/>
            <p:nvPr/>
          </p:nvSpPr>
          <p:spPr>
            <a:xfrm>
              <a:off x="3665251" y="458"/>
              <a:ext cx="1290246" cy="1290246"/>
            </a:xfrm>
            <a:prstGeom prst="ellipse">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txBox="1"/>
            <p:nvPr/>
          </p:nvSpPr>
          <p:spPr>
            <a:xfrm>
              <a:off x="3854203" y="189410"/>
              <a:ext cx="912342" cy="91234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Calibri"/>
                <a:buNone/>
              </a:pPr>
              <a:r>
                <a:rPr b="1" i="0" lang="en-GB" sz="1200" u="none" cap="none" strike="noStrike">
                  <a:solidFill>
                    <a:schemeClr val="lt1"/>
                  </a:solidFill>
                  <a:latin typeface="Calibri"/>
                  <a:ea typeface="Calibri"/>
                  <a:cs typeface="Calibri"/>
                  <a:sym typeface="Calibri"/>
                </a:rPr>
                <a:t>Entity Classes</a:t>
              </a:r>
              <a:endParaRPr b="0" i="0" sz="12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System-Defined Generic Delegates 1-3</a:t>
            </a:r>
            <a:endParaRPr>
              <a:latin typeface="Calibri"/>
              <a:ea typeface="Calibri"/>
              <a:cs typeface="Calibri"/>
              <a:sym typeface="Calibri"/>
            </a:endParaRPr>
          </a:p>
        </p:txBody>
      </p:sp>
      <p:sp>
        <p:nvSpPr>
          <p:cNvPr id="40" name="Google Shape;40;p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A delegate is a reference to a method. Consider an example to understand this. </a:t>
            </a:r>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You create a delegate</a:t>
            </a:r>
            <a:r>
              <a:rPr lang="en-GB" sz="2000">
                <a:latin typeface="Courier New"/>
                <a:ea typeface="Courier New"/>
                <a:cs typeface="Courier New"/>
                <a:sym typeface="Courier New"/>
              </a:rPr>
              <a:t> </a:t>
            </a:r>
            <a:r>
              <a:rPr b="1" lang="en-GB" sz="2000">
                <a:latin typeface="Courier New"/>
                <a:ea typeface="Courier New"/>
                <a:cs typeface="Courier New"/>
                <a:sym typeface="Courier New"/>
              </a:rPr>
              <a:t>CalculateValue</a:t>
            </a:r>
            <a:r>
              <a:rPr lang="en-GB" sz="2000">
                <a:latin typeface="Courier New"/>
                <a:ea typeface="Courier New"/>
                <a:cs typeface="Courier New"/>
                <a:sym typeface="Courier New"/>
              </a:rPr>
              <a:t> </a:t>
            </a:r>
            <a:r>
              <a:rPr lang="en-GB" sz="2000">
                <a:latin typeface="Calibri"/>
                <a:ea typeface="Calibri"/>
                <a:cs typeface="Calibri"/>
                <a:sym typeface="Calibri"/>
              </a:rPr>
              <a:t>to point to a method that takes a </a:t>
            </a:r>
            <a:r>
              <a:rPr lang="en-GB" sz="2000">
                <a:latin typeface="Courier New"/>
                <a:ea typeface="Courier New"/>
                <a:cs typeface="Courier New"/>
                <a:sym typeface="Courier New"/>
              </a:rPr>
              <a:t>string</a:t>
            </a:r>
            <a:r>
              <a:rPr lang="en-GB" sz="2000">
                <a:latin typeface="Calibri"/>
                <a:ea typeface="Calibri"/>
                <a:cs typeface="Calibri"/>
                <a:sym typeface="Calibri"/>
              </a:rPr>
              <a:t> parameter and returns an </a:t>
            </a:r>
            <a:r>
              <a:rPr lang="en-GB" sz="2000">
                <a:latin typeface="Courier New"/>
                <a:ea typeface="Courier New"/>
                <a:cs typeface="Courier New"/>
                <a:sym typeface="Courier New"/>
              </a:rPr>
              <a:t>int</a:t>
            </a:r>
            <a:r>
              <a:rPr lang="en-GB" sz="2000">
                <a:latin typeface="Calibri"/>
                <a:ea typeface="Calibri"/>
                <a:cs typeface="Calibri"/>
                <a:sym typeface="Calibri"/>
              </a:rPr>
              <a:t>.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You need not specify the method name at the time of creating the delegate.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At some later stage in your code, you can instantiate the delegate by assigning it a method name. </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The .NET Framework and C# have a set of predefined generic delegates that take a number of parameters of specific types and return values of another type.</a:t>
            </a:r>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The advantage of these predefined generic delegates is that they are ready for reuse with minimal coding.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400050" rtl="0" algn="l">
              <a:lnSpc>
                <a:spcPct val="90000"/>
              </a:lnSpc>
              <a:spcBef>
                <a:spcPts val="1000"/>
              </a:spcBef>
              <a:spcAft>
                <a:spcPts val="0"/>
              </a:spcAft>
              <a:buSzPts val="1800"/>
              <a:buNone/>
            </a:pPr>
            <a:r>
              <a:t/>
            </a:r>
            <a:endParaRPr sz="1800"/>
          </a:p>
          <a:p>
            <a:pPr indent="0" lvl="0" marL="228600" rtl="0" algn="l">
              <a:lnSpc>
                <a:spcPct val="90000"/>
              </a:lnSpc>
              <a:spcBef>
                <a:spcPts val="1000"/>
              </a:spcBef>
              <a:spcAft>
                <a:spcPts val="0"/>
              </a:spcAft>
              <a:buSzPts val="2800"/>
              <a:buNone/>
            </a:pPr>
            <a:r>
              <a:t/>
            </a:r>
            <a:endParaRPr/>
          </a:p>
        </p:txBody>
      </p:sp>
      <p:sp>
        <p:nvSpPr>
          <p:cNvPr id="41" name="Google Shape;41;p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2" name="Google Shape;42;p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3" name="Google Shape;43;p3"/>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44" name="Google Shape;44;p3"/>
          <p:cNvSpPr txBox="1"/>
          <p:nvPr/>
        </p:nvSpPr>
        <p:spPr>
          <a:xfrm>
            <a:off x="2133600" y="1524001"/>
            <a:ext cx="1447800" cy="404813"/>
          </a:xfrm>
          <a:prstGeom prst="rect">
            <a:avLst/>
          </a:prstGeom>
          <a:solidFill>
            <a:srgbClr val="006699"/>
          </a:solidFill>
          <a:ln>
            <a:noFill/>
          </a:ln>
        </p:spPr>
        <p:txBody>
          <a:bodyPr anchorCtr="0" anchor="b" bIns="45700" lIns="91425" spcFirstLastPara="1" rIns="91425" wrap="square" tIns="45700">
            <a:noAutofit/>
          </a:bodyPr>
          <a:lstStyle/>
          <a:p>
            <a:pPr indent="0" lvl="0" marL="0" marR="0" rtl="0" algn="ctr">
              <a:lnSpc>
                <a:spcPct val="7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Example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Using the EDM 2-3</a:t>
            </a:r>
            <a:endParaRPr>
              <a:latin typeface="Calibri"/>
              <a:ea typeface="Calibri"/>
              <a:cs typeface="Calibri"/>
              <a:sym typeface="Calibri"/>
            </a:endParaRPr>
          </a:p>
        </p:txBody>
      </p:sp>
      <p:sp>
        <p:nvSpPr>
          <p:cNvPr id="386" name="Google Shape;386;p3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The following code shows the </a:t>
            </a:r>
            <a:r>
              <a:rPr lang="en-GB" sz="2000">
                <a:latin typeface="Courier New"/>
                <a:ea typeface="Courier New"/>
                <a:cs typeface="Courier New"/>
                <a:sym typeface="Courier New"/>
              </a:rPr>
              <a:t>Main()</a:t>
            </a:r>
            <a:r>
              <a:rPr lang="en-GB" sz="2000">
                <a:latin typeface="Calibri"/>
                <a:ea typeface="Calibri"/>
                <a:cs typeface="Calibri"/>
                <a:sym typeface="Calibri"/>
              </a:rPr>
              <a:t> method that creates an persists </a:t>
            </a:r>
            <a:r>
              <a:rPr lang="en-GB" sz="2000">
                <a:latin typeface="Courier New"/>
                <a:ea typeface="Courier New"/>
                <a:cs typeface="Courier New"/>
                <a:sym typeface="Courier New"/>
              </a:rPr>
              <a:t>Customer</a:t>
            </a:r>
            <a:r>
              <a:rPr lang="en-GB" sz="2000">
                <a:latin typeface="Calibri"/>
                <a:ea typeface="Calibri"/>
                <a:cs typeface="Calibri"/>
                <a:sym typeface="Calibri"/>
              </a:rPr>
              <a:t> and </a:t>
            </a:r>
            <a:r>
              <a:rPr lang="en-GB" sz="2000">
                <a:latin typeface="Courier New"/>
                <a:ea typeface="Courier New"/>
                <a:cs typeface="Courier New"/>
                <a:sym typeface="Courier New"/>
              </a:rPr>
              <a:t>Order </a:t>
            </a:r>
            <a:r>
              <a:rPr lang="en-GB" sz="2000">
                <a:latin typeface="Calibri"/>
                <a:ea typeface="Calibri"/>
                <a:cs typeface="Calibri"/>
                <a:sym typeface="Calibri"/>
              </a:rPr>
              <a:t>entities:</a:t>
            </a:r>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0" lvl="0" marL="0" rtl="0" algn="l">
              <a:lnSpc>
                <a:spcPct val="70000"/>
              </a:lnSpc>
              <a:spcBef>
                <a:spcPts val="600"/>
              </a:spcBef>
              <a:spcAft>
                <a:spcPts val="0"/>
              </a:spcAft>
              <a:buClr>
                <a:schemeClr val="dk1"/>
              </a:buClr>
              <a:buSzPts val="1200"/>
              <a:buNone/>
            </a:pPr>
            <a:r>
              <a:rPr lang="en-GB" sz="1200">
                <a:latin typeface="Courier New"/>
                <a:ea typeface="Courier New"/>
                <a:cs typeface="Courier New"/>
                <a:sym typeface="Courier New"/>
              </a:rPr>
              <a:t>		Enter Customer name: Alex Parker</a:t>
            </a:r>
            <a:endParaRPr sz="12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Enter Customer Address: 10th Park Street, Leo Mount</a:t>
            </a:r>
            <a:endParaRPr sz="12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Enter Order Cost:575</a:t>
            </a:r>
            <a:endParaRPr sz="12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Customer and Order Information added successfully.</a:t>
            </a:r>
            <a:endParaRPr sz="1200">
              <a:latin typeface="Courier New"/>
              <a:ea typeface="Courier New"/>
              <a:cs typeface="Courier New"/>
              <a:sym typeface="Courier New"/>
            </a:endParaRPr>
          </a:p>
          <a:p>
            <a:pPr indent="-50800" lvl="0" marL="228600" rtl="0" algn="l">
              <a:lnSpc>
                <a:spcPct val="90000"/>
              </a:lnSpc>
              <a:spcBef>
                <a:spcPts val="1000"/>
              </a:spcBef>
              <a:spcAft>
                <a:spcPts val="0"/>
              </a:spcAft>
              <a:buSzPts val="2000"/>
              <a:buFont typeface="Noto Sans Symbols"/>
              <a:buNone/>
            </a:pPr>
            <a:r>
              <a:t/>
            </a:r>
            <a:endParaRPr sz="20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1" marL="34290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387" name="Google Shape;387;p3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388" name="Google Shape;388;p3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389" name="Google Shape;389;p30"/>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390" name="Google Shape;390;p30"/>
          <p:cNvSpPr txBox="1"/>
          <p:nvPr/>
        </p:nvSpPr>
        <p:spPr>
          <a:xfrm>
            <a:off x="3886200" y="1524000"/>
            <a:ext cx="6477000" cy="34290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class Program{</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static void Main(string[] args)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using (Model1Container dbContext = new Model1Container()){</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Console.Write("Enter Customer name: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var name = Console.ReadLine();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Console.Write("Enter Customer Address: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var address = Console.ReadLine();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Console.Write("Enter Order Cost:");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var cost = Console.ReadLine();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var customer = new Customer { Name=name,Address=address};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var order = new Order { Cost = cost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customer.Orders.Add(order);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dbContext.Customers.Add(customer);</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dbContext.SaveChanges();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Console.WriteLine("Customer and Order Information added successfully.");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
        <p:nvSpPr>
          <p:cNvPr id="391" name="Google Shape;391;p30"/>
          <p:cNvSpPr txBox="1"/>
          <p:nvPr/>
        </p:nvSpPr>
        <p:spPr>
          <a:xfrm>
            <a:off x="2209800" y="14319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
        <p:nvSpPr>
          <p:cNvPr id="392" name="Google Shape;392;p30"/>
          <p:cNvSpPr txBox="1"/>
          <p:nvPr/>
        </p:nvSpPr>
        <p:spPr>
          <a:xfrm>
            <a:off x="2286000" y="50292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Using the EDM 3-3</a:t>
            </a:r>
            <a:endParaRPr>
              <a:latin typeface="Calibri"/>
              <a:ea typeface="Calibri"/>
              <a:cs typeface="Calibri"/>
              <a:sym typeface="Calibri"/>
            </a:endParaRPr>
          </a:p>
        </p:txBody>
      </p:sp>
      <p:sp>
        <p:nvSpPr>
          <p:cNvPr id="399" name="Google Shape;399;p3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The code:</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Prompts and accept customer and order information from the console. </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Then, the </a:t>
            </a:r>
            <a:r>
              <a:rPr b="1" lang="en-GB" sz="1600">
                <a:latin typeface="Courier New"/>
                <a:ea typeface="Courier New"/>
                <a:cs typeface="Courier New"/>
                <a:sym typeface="Courier New"/>
              </a:rPr>
              <a:t>Customer</a:t>
            </a:r>
            <a:r>
              <a:rPr lang="en-GB" sz="1600">
                <a:latin typeface="Calibri"/>
                <a:ea typeface="Calibri"/>
                <a:cs typeface="Calibri"/>
                <a:sym typeface="Calibri"/>
              </a:rPr>
              <a:t> and </a:t>
            </a:r>
            <a:r>
              <a:rPr b="1" lang="en-GB" sz="1600">
                <a:latin typeface="Courier New"/>
                <a:ea typeface="Courier New"/>
                <a:cs typeface="Courier New"/>
                <a:sym typeface="Courier New"/>
              </a:rPr>
              <a:t>Order</a:t>
            </a:r>
            <a:r>
              <a:rPr lang="en-GB" sz="1600">
                <a:latin typeface="Calibri"/>
                <a:ea typeface="Calibri"/>
                <a:cs typeface="Calibri"/>
                <a:sym typeface="Calibri"/>
              </a:rPr>
              <a:t> objects are created and initialized with data. The Order object is added to the </a:t>
            </a:r>
            <a:r>
              <a:rPr b="1" lang="en-GB" sz="1600">
                <a:latin typeface="Courier New"/>
                <a:ea typeface="Courier New"/>
                <a:cs typeface="Courier New"/>
                <a:sym typeface="Courier New"/>
              </a:rPr>
              <a:t>Orders</a:t>
            </a:r>
            <a:r>
              <a:rPr lang="en-GB" sz="1600">
                <a:latin typeface="Calibri"/>
                <a:ea typeface="Calibri"/>
                <a:cs typeface="Calibri"/>
                <a:sym typeface="Calibri"/>
              </a:rPr>
              <a:t> property of the </a:t>
            </a:r>
            <a:r>
              <a:rPr b="1" lang="en-GB" sz="1600">
                <a:latin typeface="Courier New"/>
                <a:ea typeface="Courier New"/>
                <a:cs typeface="Courier New"/>
                <a:sym typeface="Courier New"/>
              </a:rPr>
              <a:t>Customer</a:t>
            </a:r>
            <a:r>
              <a:rPr lang="en-GB" sz="1600">
                <a:latin typeface="Calibri"/>
                <a:ea typeface="Calibri"/>
                <a:cs typeface="Calibri"/>
                <a:sym typeface="Calibri"/>
              </a:rPr>
              <a:t> object. </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The </a:t>
            </a:r>
            <a:r>
              <a:rPr b="1" lang="en-GB" sz="1600">
                <a:latin typeface="Courier New"/>
                <a:ea typeface="Courier New"/>
                <a:cs typeface="Courier New"/>
                <a:sym typeface="Courier New"/>
              </a:rPr>
              <a:t>Orders</a:t>
            </a:r>
            <a:r>
              <a:rPr lang="en-GB" sz="1600">
                <a:latin typeface="Calibri"/>
                <a:ea typeface="Calibri"/>
                <a:cs typeface="Calibri"/>
                <a:sym typeface="Calibri"/>
              </a:rPr>
              <a:t> property which is of type,</a:t>
            </a:r>
            <a:r>
              <a:rPr b="1" lang="en-GB" sz="1600">
                <a:latin typeface="Courier New"/>
                <a:ea typeface="Courier New"/>
                <a:cs typeface="Courier New"/>
                <a:sym typeface="Courier New"/>
              </a:rPr>
              <a:t> ICollection&lt;Order&gt; </a:t>
            </a:r>
            <a:r>
              <a:rPr lang="en-GB" sz="1600">
                <a:latin typeface="Calibri"/>
                <a:ea typeface="Calibri"/>
                <a:cs typeface="Calibri"/>
                <a:sym typeface="Calibri"/>
              </a:rPr>
              <a:t>enables adding multiple </a:t>
            </a:r>
            <a:r>
              <a:rPr b="1" lang="en-GB" sz="1600">
                <a:latin typeface="Courier New"/>
                <a:ea typeface="Courier New"/>
                <a:cs typeface="Courier New"/>
                <a:sym typeface="Courier New"/>
              </a:rPr>
              <a:t>Order</a:t>
            </a:r>
            <a:r>
              <a:rPr lang="en-GB" sz="1600">
                <a:latin typeface="Calibri"/>
                <a:ea typeface="Calibri"/>
                <a:cs typeface="Calibri"/>
                <a:sym typeface="Calibri"/>
              </a:rPr>
              <a:t> objects to a </a:t>
            </a:r>
            <a:r>
              <a:rPr b="1" lang="en-GB" sz="1600">
                <a:latin typeface="Courier New"/>
                <a:ea typeface="Courier New"/>
                <a:cs typeface="Courier New"/>
                <a:sym typeface="Courier New"/>
              </a:rPr>
              <a:t>Customer</a:t>
            </a:r>
            <a:r>
              <a:rPr lang="en-GB" sz="1600">
                <a:latin typeface="Calibri"/>
                <a:ea typeface="Calibri"/>
                <a:cs typeface="Calibri"/>
                <a:sym typeface="Calibri"/>
              </a:rPr>
              <a:t> object, based on the one-to-many relationship that exists between the </a:t>
            </a:r>
            <a:r>
              <a:rPr b="1" lang="en-GB" sz="1600">
                <a:latin typeface="Courier New"/>
                <a:ea typeface="Courier New"/>
                <a:cs typeface="Courier New"/>
                <a:sym typeface="Courier New"/>
              </a:rPr>
              <a:t>Customer</a:t>
            </a:r>
            <a:r>
              <a:rPr lang="en-GB" sz="1600">
                <a:latin typeface="Calibri"/>
                <a:ea typeface="Calibri"/>
                <a:cs typeface="Calibri"/>
                <a:sym typeface="Calibri"/>
              </a:rPr>
              <a:t> and </a:t>
            </a:r>
            <a:r>
              <a:rPr b="1" lang="en-GB" sz="1600">
                <a:latin typeface="Courier New"/>
                <a:ea typeface="Courier New"/>
                <a:cs typeface="Courier New"/>
                <a:sym typeface="Courier New"/>
              </a:rPr>
              <a:t>Order</a:t>
            </a:r>
            <a:r>
              <a:rPr lang="en-GB" sz="1600">
                <a:latin typeface="Calibri"/>
                <a:ea typeface="Calibri"/>
                <a:cs typeface="Calibri"/>
                <a:sym typeface="Calibri"/>
              </a:rPr>
              <a:t> entities. </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Then, the database context object of type </a:t>
            </a:r>
            <a:r>
              <a:rPr b="1" lang="en-GB" sz="1600">
                <a:latin typeface="Courier New"/>
                <a:ea typeface="Courier New"/>
                <a:cs typeface="Courier New"/>
                <a:sym typeface="Courier New"/>
              </a:rPr>
              <a:t>Model1Container</a:t>
            </a:r>
            <a:r>
              <a:rPr lang="en-GB" sz="1600">
                <a:latin typeface="Calibri"/>
                <a:ea typeface="Calibri"/>
                <a:cs typeface="Calibri"/>
                <a:sym typeface="Calibri"/>
              </a:rPr>
              <a:t> is used to add the </a:t>
            </a:r>
            <a:r>
              <a:rPr b="1" lang="en-GB" sz="1600">
                <a:latin typeface="Courier New"/>
                <a:ea typeface="Courier New"/>
                <a:cs typeface="Courier New"/>
                <a:sym typeface="Courier New"/>
              </a:rPr>
              <a:t>Customer</a:t>
            </a:r>
            <a:r>
              <a:rPr lang="en-GB" sz="1600">
                <a:latin typeface="Calibri"/>
                <a:ea typeface="Calibri"/>
                <a:cs typeface="Calibri"/>
                <a:sym typeface="Calibri"/>
              </a:rPr>
              <a:t> object to the database context. </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Finally, the call to the </a:t>
            </a:r>
            <a:r>
              <a:rPr b="1" lang="en-GB" sz="1600">
                <a:latin typeface="Courier New"/>
                <a:ea typeface="Courier New"/>
                <a:cs typeface="Courier New"/>
                <a:sym typeface="Courier New"/>
              </a:rPr>
              <a:t>SaveChanges() </a:t>
            </a:r>
            <a:r>
              <a:rPr lang="en-GB" sz="1600">
                <a:latin typeface="Calibri"/>
                <a:ea typeface="Calibri"/>
                <a:cs typeface="Calibri"/>
                <a:sym typeface="Calibri"/>
              </a:rPr>
              <a:t>method persists the </a:t>
            </a:r>
            <a:r>
              <a:rPr b="1" lang="en-GB" sz="1600">
                <a:latin typeface="Courier New"/>
                <a:ea typeface="Courier New"/>
                <a:cs typeface="Courier New"/>
                <a:sym typeface="Courier New"/>
              </a:rPr>
              <a:t>Customer</a:t>
            </a:r>
            <a:r>
              <a:rPr lang="en-GB" sz="1600">
                <a:latin typeface="Calibri"/>
                <a:ea typeface="Calibri"/>
                <a:cs typeface="Calibri"/>
                <a:sym typeface="Calibri"/>
              </a:rPr>
              <a:t> object to the database.</a:t>
            </a:r>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2" marL="74295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241300" lvl="1" marL="342900" rtl="0" algn="l">
              <a:lnSpc>
                <a:spcPct val="90000"/>
              </a:lnSpc>
              <a:spcBef>
                <a:spcPts val="500"/>
              </a:spcBef>
              <a:spcAft>
                <a:spcPts val="0"/>
              </a:spcAft>
              <a:buClr>
                <a:srgbClr val="004E4C"/>
              </a:buClr>
              <a:buSzPts val="1600"/>
              <a:buFont typeface="Noto Sans Symbols"/>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b="1" sz="16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600"/>
              <a:buNone/>
            </a:pPr>
            <a:r>
              <a:t/>
            </a:r>
            <a:endParaRPr sz="16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190500" lvl="1" marL="342900" rtl="0" algn="l">
              <a:lnSpc>
                <a:spcPct val="90000"/>
              </a:lnSpc>
              <a:spcBef>
                <a:spcPts val="500"/>
              </a:spcBef>
              <a:spcAft>
                <a:spcPts val="0"/>
              </a:spcAft>
              <a:buClr>
                <a:srgbClr val="004E4C"/>
              </a:buClr>
              <a:buSzPts val="2400"/>
              <a:buFont typeface="Noto Sans Symbols"/>
              <a:buNone/>
            </a:pPr>
            <a:r>
              <a:t/>
            </a:r>
            <a:endParaRPr>
              <a:latin typeface="Calibri"/>
              <a:ea typeface="Calibri"/>
              <a:cs typeface="Calibri"/>
              <a:sym typeface="Calibri"/>
            </a:endParaRPr>
          </a:p>
          <a:p>
            <a:pPr indent="-76200" lvl="1" marL="685800" rtl="0" algn="l">
              <a:lnSpc>
                <a:spcPct val="90000"/>
              </a:lnSpc>
              <a:spcBef>
                <a:spcPts val="500"/>
              </a:spcBef>
              <a:spcAft>
                <a:spcPts val="0"/>
              </a:spcAft>
              <a:buSzPts val="1600"/>
              <a:buFont typeface="Noto Sans Symbols"/>
              <a:buNone/>
            </a:pPr>
            <a:r>
              <a:t/>
            </a:r>
            <a:endParaRPr sz="1600">
              <a:latin typeface="Calibri"/>
              <a:ea typeface="Calibri"/>
              <a:cs typeface="Calibri"/>
              <a:sym typeface="Calibri"/>
            </a:endParaRPr>
          </a:p>
        </p:txBody>
      </p:sp>
      <p:sp>
        <p:nvSpPr>
          <p:cNvPr id="400" name="Google Shape;400;p3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01" name="Google Shape;401;p3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02" name="Google Shape;402;p31"/>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400"/>
              <a:buNone/>
            </a:pPr>
            <a:r>
              <a:rPr lang="en-GB">
                <a:latin typeface="Calibri"/>
                <a:ea typeface="Calibri"/>
                <a:cs typeface="Calibri"/>
                <a:sym typeface="Calibri"/>
              </a:rPr>
              <a:t>Querying Data by Using LINQ Query Expressions 1-4</a:t>
            </a:r>
            <a:endParaRPr>
              <a:latin typeface="Calibri"/>
              <a:ea typeface="Calibri"/>
              <a:cs typeface="Calibri"/>
              <a:sym typeface="Calibri"/>
            </a:endParaRPr>
          </a:p>
        </p:txBody>
      </p:sp>
      <p:sp>
        <p:nvSpPr>
          <p:cNvPr id="408" name="Google Shape;408;p3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09" name="Google Shape;409;p3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10" name="Google Shape;410;p3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11" name="Google Shape;411;p32"/>
          <p:cNvSpPr/>
          <p:nvPr/>
        </p:nvSpPr>
        <p:spPr>
          <a:xfrm>
            <a:off x="1752600" y="758826"/>
            <a:ext cx="8686800" cy="5718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LINQ provides a consistent programming model to create standard query expression syntax to query different types of data sources. </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However, different data sources accept queries in different formats. To solve this problem, LINQ provides the various LINQ providers, such as LINQ to Entities, LINQ to SQL, LINQ to Objects, and LINQ to XML.</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To create and execute queries against the conceptual model of Entity Framework, programmers can use LINQ to Entities. In LINQ to Entities, a programmer creates a query that returns a collection of zero or more typed entities.</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To create a query, the programmer needs a data source against which the query will execute. </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An instance of the </a:t>
            </a:r>
            <a:r>
              <a:rPr b="0" i="0" lang="en-GB" sz="1800" u="none" cap="none" strike="noStrike">
                <a:solidFill>
                  <a:srgbClr val="000000"/>
                </a:solidFill>
                <a:latin typeface="Courier New"/>
                <a:ea typeface="Courier New"/>
                <a:cs typeface="Courier New"/>
                <a:sym typeface="Courier New"/>
              </a:rPr>
              <a:t>ObjectQuery</a:t>
            </a:r>
            <a:r>
              <a:rPr b="0" i="0" lang="en-GB" sz="1800" u="none" cap="none" strike="noStrike">
                <a:solidFill>
                  <a:srgbClr val="000000"/>
                </a:solidFill>
                <a:latin typeface="Calibri"/>
                <a:ea typeface="Calibri"/>
                <a:cs typeface="Calibri"/>
                <a:sym typeface="Calibri"/>
              </a:rPr>
              <a:t> class represents the data source. In LINQ to entities, a query is stored in a variable. When the query is executed, it is first converted into a command tree representation that is compatible with the Entity Framework. </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Then, the Entity Framework executes the query against the data source and returns the result.</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41300" lvl="1" marL="742950" marR="0" rtl="0" algn="l">
              <a:lnSpc>
                <a:spcPct val="90000"/>
              </a:lnSpc>
              <a:spcBef>
                <a:spcPts val="280"/>
              </a:spcBef>
              <a:spcAft>
                <a:spcPts val="0"/>
              </a:spcAft>
              <a:buClr>
                <a:srgbClr val="006666"/>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304800" lvl="1" marL="800100" marR="0" rtl="0" algn="l">
              <a:lnSpc>
                <a:spcPct val="90000"/>
              </a:lnSpc>
              <a:spcBef>
                <a:spcPts val="240"/>
              </a:spcBef>
              <a:spcAft>
                <a:spcPts val="0"/>
              </a:spcAft>
              <a:buClr>
                <a:srgbClr val="004E4C"/>
              </a:buClr>
              <a:buSzPts val="600"/>
              <a:buFont typeface="Noto Sans Symbols"/>
              <a:buNone/>
            </a:pPr>
            <a:r>
              <a:t/>
            </a:r>
            <a:endParaRPr b="0" i="0" sz="1200" u="none" cap="none" strike="noStrike">
              <a:solidFill>
                <a:srgbClr val="000000"/>
              </a:solidFill>
              <a:latin typeface="Calibri"/>
              <a:ea typeface="Calibri"/>
              <a:cs typeface="Calibri"/>
              <a:sym typeface="Calibri"/>
            </a:endParaRPr>
          </a:p>
        </p:txBody>
      </p:sp>
      <p:pic>
        <p:nvPicPr>
          <p:cNvPr descr="Figure 5.1.tif" id="412" name="Google Shape;412;p32"/>
          <p:cNvPicPr preferRelativeResize="0"/>
          <p:nvPr/>
        </p:nvPicPr>
        <p:blipFill rotWithShape="1">
          <a:blip r:embed="rId3">
            <a:alphaModFix/>
          </a:blip>
          <a:srcRect b="2904" l="1260" r="1040" t="45032"/>
          <a:stretch/>
        </p:blipFill>
        <p:spPr>
          <a:xfrm>
            <a:off x="4038600" y="4597400"/>
            <a:ext cx="4267200" cy="1879600"/>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400"/>
              <a:buNone/>
            </a:pPr>
            <a:r>
              <a:rPr lang="en-GB">
                <a:latin typeface="Calibri"/>
                <a:ea typeface="Calibri"/>
                <a:cs typeface="Calibri"/>
                <a:sym typeface="Calibri"/>
              </a:rPr>
              <a:t>Querying Data by Using LINQ Query Expressions 2-4</a:t>
            </a:r>
            <a:endParaRPr>
              <a:latin typeface="Calibri"/>
              <a:ea typeface="Calibri"/>
              <a:cs typeface="Calibri"/>
              <a:sym typeface="Calibri"/>
            </a:endParaRPr>
          </a:p>
        </p:txBody>
      </p:sp>
      <p:sp>
        <p:nvSpPr>
          <p:cNvPr id="418" name="Google Shape;418;p3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19" name="Google Shape;419;p3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20" name="Google Shape;420;p3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21" name="Google Shape;421;p33"/>
          <p:cNvSpPr/>
          <p:nvPr/>
        </p:nvSpPr>
        <p:spPr>
          <a:xfrm>
            <a:off x="1752600" y="758825"/>
            <a:ext cx="8915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following code creates and executes a query to retrieve the records of all </a:t>
            </a:r>
            <a:r>
              <a:rPr b="0" i="0" lang="en-GB" sz="1600" u="none" cap="none" strike="noStrike">
                <a:solidFill>
                  <a:srgbClr val="000000"/>
                </a:solidFill>
                <a:latin typeface="Courier New"/>
                <a:ea typeface="Courier New"/>
                <a:cs typeface="Courier New"/>
                <a:sym typeface="Courier New"/>
              </a:rPr>
              <a:t>Customer</a:t>
            </a:r>
            <a:r>
              <a:rPr b="0" i="0" lang="en-GB" sz="1600" u="none" cap="none" strike="noStrike">
                <a:solidFill>
                  <a:srgbClr val="000000"/>
                </a:solidFill>
                <a:latin typeface="Calibri"/>
                <a:ea typeface="Calibri"/>
                <a:cs typeface="Calibri"/>
                <a:sym typeface="Calibri"/>
              </a:rPr>
              <a:t> entities along with the associated </a:t>
            </a:r>
            <a:r>
              <a:rPr b="0" i="0" lang="en-GB" sz="1600" u="none" cap="none" strike="noStrike">
                <a:solidFill>
                  <a:srgbClr val="000000"/>
                </a:solidFill>
                <a:latin typeface="Courier New"/>
                <a:ea typeface="Courier New"/>
                <a:cs typeface="Courier New"/>
                <a:sym typeface="Courier New"/>
              </a:rPr>
              <a:t>Order</a:t>
            </a:r>
            <a:r>
              <a:rPr b="0" i="0" lang="en-GB" sz="1600" u="none" cap="none" strike="noStrike">
                <a:solidFill>
                  <a:srgbClr val="000000"/>
                </a:solidFill>
                <a:latin typeface="Calibri"/>
                <a:ea typeface="Calibri"/>
                <a:cs typeface="Calibri"/>
                <a:sym typeface="Calibri"/>
              </a:rPr>
              <a:t> entities:</a:t>
            </a:r>
            <a:endParaRPr b="0" i="0" sz="16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422" name="Google Shape;422;p33"/>
          <p:cNvSpPr txBox="1"/>
          <p:nvPr/>
        </p:nvSpPr>
        <p:spPr>
          <a:xfrm>
            <a:off x="3286126" y="1236664"/>
            <a:ext cx="7167563" cy="3182937"/>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public static void DisplayPropertiesMethodBasedQuery()</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public static void DisplayAllCustomers(){</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using (Model1Container dbContext = new Model1Container())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IQueryable&lt;Customer&gt; query = from c in dbContext.Customers select c;</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Console.WriteLine("Customer Order Information:");</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foreach (var cust in query){</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Console.WriteLine("Customer ID: {0}, Name: {1},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Address: {2}",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cust.CustomerId, cust.Name, cust.Address);</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foreach (var cst in cust.Orders){</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Console.WriteLine("Order ID: {0}, Cost: {1}",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cst.OrderId,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cst.Cost);</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Noto Sans Symbols"/>
              <a:buNone/>
            </a:pPr>
            <a:r>
              <a:rPr b="0" i="0" lang="en-GB"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p:txBody>
      </p:sp>
      <p:sp>
        <p:nvSpPr>
          <p:cNvPr id="423" name="Google Shape;423;p33"/>
          <p:cNvSpPr txBox="1"/>
          <p:nvPr/>
        </p:nvSpPr>
        <p:spPr>
          <a:xfrm>
            <a:off x="1909763" y="1295401"/>
            <a:ext cx="12192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
        <p:nvSpPr>
          <p:cNvPr id="424" name="Google Shape;424;p33"/>
          <p:cNvSpPr/>
          <p:nvPr/>
        </p:nvSpPr>
        <p:spPr>
          <a:xfrm>
            <a:off x="1866900" y="4395788"/>
            <a:ext cx="8686800" cy="20812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In the code:</a:t>
            </a:r>
            <a:endParaRPr/>
          </a:p>
          <a:p>
            <a:pPr indent="-285750" lvl="1" marL="742950" marR="0" rtl="0" algn="l">
              <a:lnSpc>
                <a:spcPct val="90000"/>
              </a:lnSpc>
              <a:spcBef>
                <a:spcPts val="280"/>
              </a:spcBef>
              <a:spcAft>
                <a:spcPts val="0"/>
              </a:spcAft>
              <a:buClr>
                <a:srgbClr val="006666"/>
              </a:buClr>
              <a:buSzPts val="700"/>
              <a:buFont typeface="Noto Sans Symbols"/>
              <a:buChar char="🞛"/>
            </a:pPr>
            <a:r>
              <a:rPr b="0" i="0" lang="en-GB" sz="1400" u="none" cap="none" strike="noStrike">
                <a:solidFill>
                  <a:srgbClr val="000000"/>
                </a:solidFill>
                <a:latin typeface="Calibri"/>
                <a:ea typeface="Calibri"/>
                <a:cs typeface="Calibri"/>
                <a:sym typeface="Calibri"/>
              </a:rPr>
              <a:t>The </a:t>
            </a:r>
            <a:r>
              <a:rPr b="0" i="0" lang="en-GB" sz="1400" u="none" cap="none" strike="noStrike">
                <a:solidFill>
                  <a:srgbClr val="000000"/>
                </a:solidFill>
                <a:latin typeface="Courier New"/>
                <a:ea typeface="Courier New"/>
                <a:cs typeface="Courier New"/>
                <a:sym typeface="Courier New"/>
              </a:rPr>
              <a:t>from</a:t>
            </a:r>
            <a:r>
              <a:rPr b="0" i="0" lang="en-GB" sz="1400" u="none" cap="none" strike="noStrike">
                <a:solidFill>
                  <a:srgbClr val="000000"/>
                </a:solidFill>
                <a:latin typeface="Calibri"/>
                <a:ea typeface="Calibri"/>
                <a:cs typeface="Calibri"/>
                <a:sym typeface="Calibri"/>
              </a:rPr>
              <a:t> clause specifies the data source from where the data has to be retrieved. </a:t>
            </a:r>
            <a:endParaRPr/>
          </a:p>
          <a:p>
            <a:pPr indent="-285750" lvl="1" marL="742950" marR="0" rtl="0" algn="l">
              <a:lnSpc>
                <a:spcPct val="90000"/>
              </a:lnSpc>
              <a:spcBef>
                <a:spcPts val="280"/>
              </a:spcBef>
              <a:spcAft>
                <a:spcPts val="0"/>
              </a:spcAft>
              <a:buClr>
                <a:srgbClr val="006666"/>
              </a:buClr>
              <a:buSzPts val="700"/>
              <a:buFont typeface="Noto Sans Symbols"/>
              <a:buChar char="🞛"/>
            </a:pPr>
            <a:r>
              <a:rPr b="0" i="0" lang="en-GB" sz="1400" u="none" cap="none" strike="noStrike">
                <a:solidFill>
                  <a:srgbClr val="000000"/>
                </a:solidFill>
                <a:latin typeface="Courier New"/>
                <a:ea typeface="Courier New"/>
                <a:cs typeface="Courier New"/>
                <a:sym typeface="Courier New"/>
              </a:rPr>
              <a:t>dbContext</a:t>
            </a:r>
            <a:r>
              <a:rPr b="0" i="0" lang="en-GB" sz="1400" u="none" cap="none" strike="noStrike">
                <a:solidFill>
                  <a:srgbClr val="000000"/>
                </a:solidFill>
                <a:latin typeface="Calibri"/>
                <a:ea typeface="Calibri"/>
                <a:cs typeface="Calibri"/>
                <a:sym typeface="Calibri"/>
              </a:rPr>
              <a:t> is an instance of the data context class that provides access to the </a:t>
            </a:r>
            <a:r>
              <a:rPr b="0" i="0" lang="en-GB" sz="1400" u="none" cap="none" strike="noStrike">
                <a:solidFill>
                  <a:srgbClr val="000000"/>
                </a:solidFill>
                <a:latin typeface="Courier New"/>
                <a:ea typeface="Courier New"/>
                <a:cs typeface="Courier New"/>
                <a:sym typeface="Courier New"/>
              </a:rPr>
              <a:t>Customers</a:t>
            </a:r>
            <a:r>
              <a:rPr b="0" i="0" lang="en-GB" sz="1400" u="none" cap="none" strike="noStrike">
                <a:solidFill>
                  <a:srgbClr val="000000"/>
                </a:solidFill>
                <a:latin typeface="Calibri"/>
                <a:ea typeface="Calibri"/>
                <a:cs typeface="Calibri"/>
                <a:sym typeface="Calibri"/>
              </a:rPr>
              <a:t> data source, and </a:t>
            </a:r>
            <a:r>
              <a:rPr b="0" i="0" lang="en-GB" sz="1400" u="none" cap="none" strike="noStrike">
                <a:solidFill>
                  <a:srgbClr val="000000"/>
                </a:solidFill>
                <a:latin typeface="Courier New"/>
                <a:ea typeface="Courier New"/>
                <a:cs typeface="Courier New"/>
                <a:sym typeface="Courier New"/>
              </a:rPr>
              <a:t>c</a:t>
            </a:r>
            <a:r>
              <a:rPr b="0" i="0" lang="en-GB" sz="1400" u="none" cap="none" strike="noStrike">
                <a:solidFill>
                  <a:srgbClr val="000000"/>
                </a:solidFill>
                <a:latin typeface="Calibri"/>
                <a:ea typeface="Calibri"/>
                <a:cs typeface="Calibri"/>
                <a:sym typeface="Calibri"/>
              </a:rPr>
              <a:t> is the range variable.</a:t>
            </a:r>
            <a:endParaRPr/>
          </a:p>
          <a:p>
            <a:pPr indent="-285750" lvl="1" marL="742950" marR="0" rtl="0" algn="l">
              <a:lnSpc>
                <a:spcPct val="90000"/>
              </a:lnSpc>
              <a:spcBef>
                <a:spcPts val="280"/>
              </a:spcBef>
              <a:spcAft>
                <a:spcPts val="0"/>
              </a:spcAft>
              <a:buClr>
                <a:srgbClr val="006666"/>
              </a:buClr>
              <a:buSzPts val="700"/>
              <a:buFont typeface="Noto Sans Symbols"/>
              <a:buChar char="🞛"/>
            </a:pPr>
            <a:r>
              <a:rPr b="0" i="0" lang="en-GB" sz="1400" u="none" cap="none" strike="noStrike">
                <a:solidFill>
                  <a:srgbClr val="000000"/>
                </a:solidFill>
                <a:latin typeface="Calibri"/>
                <a:ea typeface="Calibri"/>
                <a:cs typeface="Calibri"/>
                <a:sym typeface="Calibri"/>
              </a:rPr>
              <a:t>When the query is executed, the range variable acts as a reference to each successive element in the data source. </a:t>
            </a:r>
            <a:endParaRPr/>
          </a:p>
          <a:p>
            <a:pPr indent="-285750" lvl="1" marL="742950" marR="0" rtl="0" algn="l">
              <a:lnSpc>
                <a:spcPct val="90000"/>
              </a:lnSpc>
              <a:spcBef>
                <a:spcPts val="280"/>
              </a:spcBef>
              <a:spcAft>
                <a:spcPts val="0"/>
              </a:spcAft>
              <a:buClr>
                <a:srgbClr val="006666"/>
              </a:buClr>
              <a:buSzPts val="700"/>
              <a:buFont typeface="Noto Sans Symbols"/>
              <a:buChar char="🞛"/>
            </a:pPr>
            <a:r>
              <a:rPr b="0" i="0" lang="en-GB" sz="1400" u="none" cap="none" strike="noStrike">
                <a:solidFill>
                  <a:srgbClr val="000000"/>
                </a:solidFill>
                <a:latin typeface="Calibri"/>
                <a:ea typeface="Calibri"/>
                <a:cs typeface="Calibri"/>
                <a:sym typeface="Calibri"/>
              </a:rPr>
              <a:t>The </a:t>
            </a:r>
            <a:r>
              <a:rPr b="0" i="0" lang="en-GB" sz="1400" u="none" cap="none" strike="noStrike">
                <a:solidFill>
                  <a:srgbClr val="000000"/>
                </a:solidFill>
                <a:latin typeface="Courier New"/>
                <a:ea typeface="Courier New"/>
                <a:cs typeface="Courier New"/>
                <a:sym typeface="Courier New"/>
              </a:rPr>
              <a:t>select</a:t>
            </a:r>
            <a:r>
              <a:rPr b="0" i="0" lang="en-GB" sz="1400" u="none" cap="none" strike="noStrike">
                <a:solidFill>
                  <a:srgbClr val="000000"/>
                </a:solidFill>
                <a:latin typeface="Calibri"/>
                <a:ea typeface="Calibri"/>
                <a:cs typeface="Calibri"/>
                <a:sym typeface="Calibri"/>
              </a:rPr>
              <a:t> clause in the LINQ query specifies the type of the returned elements as an </a:t>
            </a:r>
            <a:r>
              <a:rPr b="0" i="0" lang="en-GB" sz="1400" u="none" cap="none" strike="noStrike">
                <a:solidFill>
                  <a:srgbClr val="000000"/>
                </a:solidFill>
                <a:highlight>
                  <a:srgbClr val="FFFFFF"/>
                </a:highlight>
                <a:latin typeface="Courier New"/>
                <a:ea typeface="Courier New"/>
                <a:cs typeface="Courier New"/>
                <a:sym typeface="Courier New"/>
              </a:rPr>
              <a:t>IQueryable&lt;Customer&gt; </a:t>
            </a:r>
            <a:r>
              <a:rPr b="0" i="0" lang="en-GB" sz="1400" u="none" cap="none" strike="noStrike">
                <a:solidFill>
                  <a:srgbClr val="000000"/>
                </a:solidFill>
                <a:latin typeface="Calibri"/>
                <a:ea typeface="Calibri"/>
                <a:cs typeface="Calibri"/>
                <a:sym typeface="Calibri"/>
              </a:rPr>
              <a:t>object. </a:t>
            </a:r>
            <a:endParaRPr/>
          </a:p>
          <a:p>
            <a:pPr indent="-285750" lvl="1" marL="742950" marR="0" rtl="0" algn="l">
              <a:lnSpc>
                <a:spcPct val="90000"/>
              </a:lnSpc>
              <a:spcBef>
                <a:spcPts val="280"/>
              </a:spcBef>
              <a:spcAft>
                <a:spcPts val="0"/>
              </a:spcAft>
              <a:buClr>
                <a:srgbClr val="006666"/>
              </a:buClr>
              <a:buSzPts val="700"/>
              <a:buFont typeface="Noto Sans Symbols"/>
              <a:buChar char="🞛"/>
            </a:pPr>
            <a:r>
              <a:rPr b="0" i="0" lang="en-GB" sz="1400" u="none" cap="none" strike="noStrike">
                <a:solidFill>
                  <a:srgbClr val="000000"/>
                </a:solidFill>
                <a:latin typeface="Calibri"/>
                <a:ea typeface="Calibri"/>
                <a:cs typeface="Calibri"/>
                <a:sym typeface="Calibri"/>
              </a:rPr>
              <a:t>The </a:t>
            </a:r>
            <a:r>
              <a:rPr b="0" i="0" lang="en-GB" sz="1400" u="none" cap="none" strike="noStrike">
                <a:solidFill>
                  <a:srgbClr val="000000"/>
                </a:solidFill>
                <a:latin typeface="Courier New"/>
                <a:ea typeface="Courier New"/>
                <a:cs typeface="Courier New"/>
                <a:sym typeface="Courier New"/>
              </a:rPr>
              <a:t>foreach</a:t>
            </a:r>
            <a:r>
              <a:rPr b="0" i="0" lang="en-GB" sz="1400" u="none" cap="none" strike="noStrike">
                <a:solidFill>
                  <a:srgbClr val="000000"/>
                </a:solidFill>
                <a:latin typeface="Calibri"/>
                <a:ea typeface="Calibri"/>
                <a:cs typeface="Calibri"/>
                <a:sym typeface="Calibri"/>
              </a:rPr>
              <a:t> loops iterate through the results of the query returned as an </a:t>
            </a:r>
            <a:r>
              <a:rPr b="0" i="0" lang="en-GB" sz="1400" u="none" cap="none" strike="noStrike">
                <a:solidFill>
                  <a:srgbClr val="000000"/>
                </a:solidFill>
                <a:latin typeface="Courier New"/>
                <a:ea typeface="Courier New"/>
                <a:cs typeface="Courier New"/>
                <a:sym typeface="Courier New"/>
              </a:rPr>
              <a:t>IQueryable&lt;Customer&gt; </a:t>
            </a:r>
            <a:r>
              <a:rPr b="0" i="0" lang="en-GB" sz="1400" u="none" cap="none" strike="noStrike">
                <a:solidFill>
                  <a:srgbClr val="000000"/>
                </a:solidFill>
                <a:latin typeface="Calibri"/>
                <a:ea typeface="Calibri"/>
                <a:cs typeface="Calibri"/>
                <a:sym typeface="Calibri"/>
              </a:rPr>
              <a:t> object to print the customer and order details.</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400"/>
              <a:buNone/>
            </a:pPr>
            <a:r>
              <a:rPr lang="en-GB">
                <a:latin typeface="Calibri"/>
                <a:ea typeface="Calibri"/>
                <a:cs typeface="Calibri"/>
                <a:sym typeface="Calibri"/>
              </a:rPr>
              <a:t>Querying Data by Using LINQ Query Expressions 3-4</a:t>
            </a:r>
            <a:endParaRPr>
              <a:latin typeface="Calibri"/>
              <a:ea typeface="Calibri"/>
              <a:cs typeface="Calibri"/>
              <a:sym typeface="Calibri"/>
            </a:endParaRPr>
          </a:p>
        </p:txBody>
      </p:sp>
      <p:sp>
        <p:nvSpPr>
          <p:cNvPr id="430" name="Google Shape;430;p3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31" name="Google Shape;431;p3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32" name="Google Shape;432;p3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33" name="Google Shape;433;p34"/>
          <p:cNvSpPr/>
          <p:nvPr/>
        </p:nvSpPr>
        <p:spPr>
          <a:xfrm>
            <a:off x="1752600" y="758826"/>
            <a:ext cx="8915400" cy="5870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In addition to simple data retrieval, programmers can use LINQ to perform various other operations, such as forming projections, filtering data, and sorting data.</a:t>
            </a:r>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342900" lvl="0" marL="342900" marR="0" rtl="0" algn="l">
              <a:lnSpc>
                <a:spcPct val="90000"/>
              </a:lnSpc>
              <a:spcBef>
                <a:spcPts val="320"/>
              </a:spcBef>
              <a:spcAft>
                <a:spcPts val="0"/>
              </a:spcAft>
              <a:buClr>
                <a:srgbClr val="004E4C"/>
              </a:buClr>
              <a:buSzPts val="800"/>
              <a:buFont typeface="Calibri"/>
              <a:buNone/>
            </a:pPr>
            <a:br>
              <a:rPr b="0" i="0" lang="en-GB"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342900" lvl="0"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following code shows a LINQ query that retrieves only the customer names of the </a:t>
            </a:r>
            <a:r>
              <a:rPr b="0" i="0" lang="en-GB" sz="1600" u="none" cap="none" strike="noStrike">
                <a:solidFill>
                  <a:srgbClr val="000000"/>
                </a:solidFill>
                <a:latin typeface="Arial"/>
                <a:ea typeface="Arial"/>
                <a:cs typeface="Arial"/>
                <a:sym typeface="Arial"/>
              </a:rPr>
              <a:t>Customer</a:t>
            </a:r>
            <a:r>
              <a:rPr b="0" i="0" lang="en-GB" sz="1600" u="none" cap="none" strike="noStrike">
                <a:solidFill>
                  <a:srgbClr val="000000"/>
                </a:solidFill>
                <a:latin typeface="Calibri"/>
                <a:ea typeface="Calibri"/>
                <a:cs typeface="Calibri"/>
                <a:sym typeface="Calibri"/>
              </a:rPr>
              <a:t> entity instances:</a:t>
            </a:r>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342900" lvl="0"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In the code:</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Arial"/>
                <a:ea typeface="Arial"/>
                <a:cs typeface="Arial"/>
                <a:sym typeface="Arial"/>
              </a:rPr>
              <a:t>select</a:t>
            </a:r>
            <a:r>
              <a:rPr b="0" i="0" lang="en-GB" sz="1600" u="none" cap="none" strike="noStrike">
                <a:solidFill>
                  <a:srgbClr val="000000"/>
                </a:solidFill>
                <a:latin typeface="Calibri"/>
                <a:ea typeface="Calibri"/>
                <a:cs typeface="Calibri"/>
                <a:sym typeface="Calibri"/>
              </a:rPr>
              <a:t> method retrieves a sequence of customer names as an  </a:t>
            </a:r>
            <a:r>
              <a:rPr b="0" i="0" lang="en-GB" sz="1600" u="none" cap="none" strike="noStrike">
                <a:solidFill>
                  <a:srgbClr val="000000"/>
                </a:solidFill>
                <a:latin typeface="Arial"/>
                <a:ea typeface="Arial"/>
                <a:cs typeface="Arial"/>
                <a:sym typeface="Arial"/>
              </a:rPr>
              <a:t>IQueryable&lt;String&gt;</a:t>
            </a:r>
            <a:r>
              <a:rPr b="0" i="0" lang="en-GB" sz="1600" u="none" cap="none" strike="noStrike">
                <a:solidFill>
                  <a:srgbClr val="000000"/>
                </a:solidFill>
                <a:latin typeface="Calibri"/>
                <a:ea typeface="Calibri"/>
                <a:cs typeface="Calibri"/>
                <a:sym typeface="Calibri"/>
              </a:rPr>
              <a:t> object and the </a:t>
            </a:r>
            <a:r>
              <a:rPr b="0" i="0" lang="en-GB" sz="1600" u="none" cap="none" strike="noStrike">
                <a:solidFill>
                  <a:srgbClr val="000000"/>
                </a:solidFill>
                <a:latin typeface="Arial"/>
                <a:ea typeface="Arial"/>
                <a:cs typeface="Arial"/>
                <a:sym typeface="Arial"/>
              </a:rPr>
              <a:t>foreach</a:t>
            </a:r>
            <a:r>
              <a:rPr b="0" i="0" lang="en-GB" sz="1600" u="none" cap="none" strike="noStrike">
                <a:solidFill>
                  <a:srgbClr val="000000"/>
                </a:solidFill>
                <a:latin typeface="Calibri"/>
                <a:ea typeface="Calibri"/>
                <a:cs typeface="Calibri"/>
                <a:sym typeface="Calibri"/>
              </a:rPr>
              <a:t> loop iterates through the result to print out the names.</a:t>
            </a:r>
            <a:endParaRPr/>
          </a:p>
          <a:p>
            <a:pPr indent="1882775" lvl="0" marL="0" marR="0" rtl="0" algn="l">
              <a:lnSpc>
                <a:spcPct val="70000"/>
              </a:lnSpc>
              <a:spcBef>
                <a:spcPts val="80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Customer Names:</a:t>
            </a:r>
            <a:endParaRPr b="0" i="0" sz="1600" u="none" cap="none" strike="noStrike">
              <a:solidFill>
                <a:srgbClr val="000000"/>
              </a:solidFill>
              <a:latin typeface="Arial"/>
              <a:ea typeface="Arial"/>
              <a:cs typeface="Arial"/>
              <a:sym typeface="Arial"/>
            </a:endParaRPr>
          </a:p>
          <a:p>
            <a:pPr indent="1882775" lvl="0" marL="0" marR="0" rtl="0" algn="l">
              <a:lnSpc>
                <a:spcPct val="70000"/>
              </a:lnSpc>
              <a:spcBef>
                <a:spcPts val="80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Alex Parker</a:t>
            </a:r>
            <a:endParaRPr b="0" i="0" sz="1600" u="none" cap="none" strike="noStrike">
              <a:solidFill>
                <a:srgbClr val="000000"/>
              </a:solidFill>
              <a:latin typeface="Arial"/>
              <a:ea typeface="Arial"/>
              <a:cs typeface="Arial"/>
              <a:sym typeface="Arial"/>
            </a:endParaRPr>
          </a:p>
          <a:p>
            <a:pPr indent="1882775" lvl="0" marL="0" marR="0" rtl="0" algn="l">
              <a:lnSpc>
                <a:spcPct val="70000"/>
              </a:lnSpc>
              <a:spcBef>
                <a:spcPts val="80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Peter Milne</a:t>
            </a:r>
            <a:endParaRPr b="0" i="0" sz="1600" u="none" cap="none" strike="noStrike">
              <a:solidFill>
                <a:srgbClr val="000000"/>
              </a:solidFill>
              <a:latin typeface="Arial"/>
              <a:ea typeface="Arial"/>
              <a:cs typeface="Arial"/>
              <a:sym typeface="Arial"/>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66700" lvl="0" marL="342900" marR="0" rtl="0" algn="l">
              <a:lnSpc>
                <a:spcPct val="90000"/>
              </a:lnSpc>
              <a:spcBef>
                <a:spcPts val="480"/>
              </a:spcBef>
              <a:spcAft>
                <a:spcPts val="0"/>
              </a:spcAft>
              <a:buClr>
                <a:srgbClr val="004E4C"/>
              </a:buClr>
              <a:buSzPts val="1200"/>
              <a:buFont typeface="Noto Sans Symbols"/>
              <a:buNone/>
            </a:pPr>
            <a:r>
              <a:t/>
            </a:r>
            <a:endParaRPr b="0" i="0" sz="2400" u="none" cap="none" strike="noStrike">
              <a:solidFill>
                <a:srgbClr val="000000"/>
              </a:solidFill>
              <a:latin typeface="Arial"/>
              <a:ea typeface="Arial"/>
              <a:cs typeface="Arial"/>
              <a:sym typeface="Arial"/>
            </a:endParaRPr>
          </a:p>
          <a:p>
            <a:pPr indent="-282575" lvl="0" marL="342900" marR="0" rtl="0" algn="l">
              <a:lnSpc>
                <a:spcPct val="90000"/>
              </a:lnSpc>
              <a:spcBef>
                <a:spcPts val="380"/>
              </a:spcBef>
              <a:spcAft>
                <a:spcPts val="0"/>
              </a:spcAft>
              <a:buClr>
                <a:srgbClr val="004E4C"/>
              </a:buClr>
              <a:buSzPts val="950"/>
              <a:buFont typeface="Noto Sans Symbols"/>
              <a:buNone/>
            </a:pPr>
            <a:r>
              <a:t/>
            </a:r>
            <a:endParaRPr b="0" i="0" sz="1900" u="none" cap="none" strike="noStrike">
              <a:solidFill>
                <a:srgbClr val="000000"/>
              </a:solidFill>
              <a:latin typeface="Calibri"/>
              <a:ea typeface="Calibri"/>
              <a:cs typeface="Calibri"/>
              <a:sym typeface="Calibri"/>
            </a:endParaRPr>
          </a:p>
        </p:txBody>
      </p:sp>
      <p:sp>
        <p:nvSpPr>
          <p:cNvPr id="434" name="Google Shape;434;p34"/>
          <p:cNvSpPr/>
          <p:nvPr/>
        </p:nvSpPr>
        <p:spPr>
          <a:xfrm>
            <a:off x="3751264" y="1371600"/>
            <a:ext cx="6840537" cy="914400"/>
          </a:xfrm>
          <a:custGeom>
            <a:rect b="b" l="l" r="r" t="t"/>
            <a:pathLst>
              <a:path extrusionOk="0" h="6153995" w="1143000">
                <a:moveTo>
                  <a:pt x="1143000" y="1025689"/>
                </a:moveTo>
                <a:lnTo>
                  <a:pt x="1143000" y="5128306"/>
                </a:lnTo>
                <a:cubicBezTo>
                  <a:pt x="1143000" y="5694774"/>
                  <a:pt x="1127158" y="6153992"/>
                  <a:pt x="1107617" y="6153992"/>
                </a:cubicBezTo>
                <a:lnTo>
                  <a:pt x="0" y="6153992"/>
                </a:lnTo>
                <a:lnTo>
                  <a:pt x="0" y="6153992"/>
                </a:lnTo>
                <a:lnTo>
                  <a:pt x="0" y="3"/>
                </a:lnTo>
                <a:lnTo>
                  <a:pt x="0" y="3"/>
                </a:lnTo>
                <a:lnTo>
                  <a:pt x="1107617" y="3"/>
                </a:lnTo>
                <a:cubicBezTo>
                  <a:pt x="1127158" y="3"/>
                  <a:pt x="1143000" y="459221"/>
                  <a:pt x="1143000" y="1025689"/>
                </a:cubicBezTo>
                <a:close/>
              </a:path>
            </a:pathLst>
          </a:custGeom>
          <a:solidFill>
            <a:srgbClr val="FBE4D4">
              <a:alpha val="89803"/>
            </a:srgbClr>
          </a:solidFill>
          <a:ln cap="flat" cmpd="sng" w="25400">
            <a:solidFill>
              <a:srgbClr val="CFDEEF">
                <a:alpha val="89803"/>
              </a:srgbClr>
            </a:solidFill>
            <a:prstDash val="solid"/>
            <a:round/>
            <a:headEnd len="sm" w="sm" type="none"/>
            <a:tailEnd len="sm" w="sm" type="none"/>
          </a:ln>
        </p:spPr>
        <p:txBody>
          <a:bodyPr anchorCtr="0" anchor="ctr" bIns="179600" lIns="247650" spcFirstLastPara="1" rIns="303425" wrap="square" tIns="179600">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When using LINQ queries, the programmer might only need to retrieve specific properties of an entity from the data store; for example only the </a:t>
            </a:r>
            <a:r>
              <a:rPr b="1" i="0" lang="en-GB" sz="1400" u="none" cap="none" strike="noStrike">
                <a:solidFill>
                  <a:srgbClr val="000000"/>
                </a:solidFill>
                <a:latin typeface="Courier New"/>
                <a:ea typeface="Courier New"/>
                <a:cs typeface="Courier New"/>
                <a:sym typeface="Courier New"/>
              </a:rPr>
              <a:t>Name</a:t>
            </a:r>
            <a:r>
              <a:rPr b="0" i="0" lang="en-GB" sz="1400" u="none" cap="none" strike="noStrike">
                <a:solidFill>
                  <a:srgbClr val="000000"/>
                </a:solidFill>
                <a:latin typeface="Calibri"/>
                <a:ea typeface="Calibri"/>
                <a:cs typeface="Calibri"/>
                <a:sym typeface="Calibri"/>
              </a:rPr>
              <a:t> property of the </a:t>
            </a:r>
            <a:r>
              <a:rPr b="1" i="0" lang="en-GB" sz="1400" u="none" cap="none" strike="noStrike">
                <a:solidFill>
                  <a:srgbClr val="000000"/>
                </a:solidFill>
                <a:latin typeface="Courier New"/>
                <a:ea typeface="Courier New"/>
                <a:cs typeface="Courier New"/>
                <a:sym typeface="Courier New"/>
              </a:rPr>
              <a:t>Customer</a:t>
            </a:r>
            <a:r>
              <a:rPr b="0" i="0" lang="en-GB" sz="1400" u="none" cap="none" strike="noStrike">
                <a:solidFill>
                  <a:srgbClr val="000000"/>
                </a:solidFill>
                <a:latin typeface="Calibri"/>
                <a:ea typeface="Calibri"/>
                <a:cs typeface="Calibri"/>
                <a:sym typeface="Calibri"/>
              </a:rPr>
              <a:t> entity instances. The programmer can achieve this by forming projections in the </a:t>
            </a:r>
            <a:r>
              <a:rPr b="0" i="0" lang="en-GB" sz="1400" u="none" cap="none" strike="noStrike">
                <a:solidFill>
                  <a:srgbClr val="000000"/>
                </a:solidFill>
                <a:latin typeface="Courier New"/>
                <a:ea typeface="Courier New"/>
                <a:cs typeface="Courier New"/>
                <a:sym typeface="Courier New"/>
              </a:rPr>
              <a:t>select</a:t>
            </a:r>
            <a:r>
              <a:rPr b="0" i="0" lang="en-GB" sz="1400" u="none" cap="none" strike="noStrike">
                <a:solidFill>
                  <a:srgbClr val="000000"/>
                </a:solidFill>
                <a:latin typeface="Calibri"/>
                <a:ea typeface="Calibri"/>
                <a:cs typeface="Calibri"/>
                <a:sym typeface="Calibri"/>
              </a:rPr>
              <a:t> clause. </a:t>
            </a:r>
            <a:endParaRPr b="0" i="0" sz="1800" u="none" cap="none" strike="noStrike">
              <a:solidFill>
                <a:srgbClr val="000000"/>
              </a:solidFill>
              <a:latin typeface="Calibri"/>
              <a:ea typeface="Calibri"/>
              <a:cs typeface="Calibri"/>
              <a:sym typeface="Calibri"/>
            </a:endParaRPr>
          </a:p>
        </p:txBody>
      </p:sp>
      <p:sp>
        <p:nvSpPr>
          <p:cNvPr id="435" name="Google Shape;435;p34"/>
          <p:cNvSpPr/>
          <p:nvPr/>
        </p:nvSpPr>
        <p:spPr>
          <a:xfrm>
            <a:off x="2273301" y="1295400"/>
            <a:ext cx="1477963" cy="990600"/>
          </a:xfrm>
          <a:custGeom>
            <a:rect b="b" l="l" r="r" t="t"/>
            <a:pathLst>
              <a:path extrusionOk="0" h="990595" w="1478628">
                <a:moveTo>
                  <a:pt x="0" y="165102"/>
                </a:moveTo>
                <a:cubicBezTo>
                  <a:pt x="0" y="73919"/>
                  <a:pt x="73919" y="0"/>
                  <a:pt x="165102" y="0"/>
                </a:cubicBezTo>
                <a:lnTo>
                  <a:pt x="1313526" y="0"/>
                </a:lnTo>
                <a:cubicBezTo>
                  <a:pt x="1404709" y="0"/>
                  <a:pt x="1478628" y="73919"/>
                  <a:pt x="1478628" y="165102"/>
                </a:cubicBezTo>
                <a:lnTo>
                  <a:pt x="1478628" y="825493"/>
                </a:lnTo>
                <a:cubicBezTo>
                  <a:pt x="1478628" y="916676"/>
                  <a:pt x="1404709" y="990595"/>
                  <a:pt x="1313526" y="990595"/>
                </a:cubicBezTo>
                <a:lnTo>
                  <a:pt x="165102" y="990595"/>
                </a:lnTo>
                <a:cubicBezTo>
                  <a:pt x="73919" y="990595"/>
                  <a:pt x="0" y="916676"/>
                  <a:pt x="0" y="825493"/>
                </a:cubicBezTo>
                <a:lnTo>
                  <a:pt x="0" y="165102"/>
                </a:lnTo>
                <a:close/>
              </a:path>
            </a:pathLst>
          </a:custGeom>
          <a:solidFill>
            <a:srgbClr val="C55A11"/>
          </a:solidFill>
          <a:ln cap="flat" cmpd="sng" w="25400">
            <a:solidFill>
              <a:schemeClr val="lt1"/>
            </a:solidFill>
            <a:prstDash val="solid"/>
            <a:round/>
            <a:headEnd len="sm" w="sm" type="none"/>
            <a:tailEnd len="sm" w="sm" type="none"/>
          </a:ln>
        </p:spPr>
        <p:txBody>
          <a:bodyPr anchorCtr="0" anchor="ctr" bIns="78825" lIns="109300" spcFirstLastPara="1" rIns="109300" wrap="square" tIns="78825">
            <a:noAutofit/>
          </a:bodyPr>
          <a:lstStyle/>
          <a:p>
            <a:pPr indent="0" lvl="0" marL="0" marR="0" rtl="0" algn="ctr">
              <a:lnSpc>
                <a:spcPct val="90000"/>
              </a:lnSpc>
              <a:spcBef>
                <a:spcPts val="0"/>
              </a:spcBef>
              <a:spcAft>
                <a:spcPts val="0"/>
              </a:spcAft>
              <a:buClr>
                <a:schemeClr val="lt1"/>
              </a:buClr>
              <a:buSzPts val="1600"/>
              <a:buFont typeface="Calibri"/>
              <a:buNone/>
            </a:pPr>
            <a:r>
              <a:rPr b="1" i="0" lang="en-GB" sz="1600" u="none" cap="none" strike="noStrike">
                <a:solidFill>
                  <a:schemeClr val="lt1"/>
                </a:solidFill>
                <a:latin typeface="Calibri"/>
                <a:ea typeface="Calibri"/>
                <a:cs typeface="Calibri"/>
                <a:sym typeface="Calibri"/>
              </a:rPr>
              <a:t>Forming Projections</a:t>
            </a:r>
            <a:endParaRPr/>
          </a:p>
        </p:txBody>
      </p:sp>
      <p:sp>
        <p:nvSpPr>
          <p:cNvPr id="436" name="Google Shape;436;p34"/>
          <p:cNvSpPr txBox="1"/>
          <p:nvPr/>
        </p:nvSpPr>
        <p:spPr>
          <a:xfrm>
            <a:off x="3611563" y="3063875"/>
            <a:ext cx="6870700" cy="17018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public static void DisplayCustomerNames(){</a:t>
            </a:r>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using (Model1Container dbContext = new Model1Container()) {</a:t>
            </a:r>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 IQueryable&lt;String&gt; query = from c in dbContext.Customers select c.Name;</a:t>
            </a:r>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 Console.WriteLine("Customer Names:");</a:t>
            </a:r>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 foreach (String custName in query){</a:t>
            </a:r>
            <a:endParaRPr/>
          </a:p>
          <a:p>
            <a:pPr indent="1546225"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 Console.WriteLine(custName);</a:t>
            </a:r>
            <a:endParaRPr/>
          </a:p>
          <a:p>
            <a:pPr indent="68580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7" name="Google Shape;437;p34"/>
          <p:cNvSpPr txBox="1"/>
          <p:nvPr/>
        </p:nvSpPr>
        <p:spPr>
          <a:xfrm>
            <a:off x="2206625" y="3063876"/>
            <a:ext cx="12192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
        <p:nvSpPr>
          <p:cNvPr id="438" name="Google Shape;438;p34"/>
          <p:cNvSpPr txBox="1"/>
          <p:nvPr/>
        </p:nvSpPr>
        <p:spPr>
          <a:xfrm>
            <a:off x="2163763" y="59531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400"/>
              <a:buNone/>
            </a:pPr>
            <a:r>
              <a:rPr lang="en-GB">
                <a:latin typeface="Calibri"/>
                <a:ea typeface="Calibri"/>
                <a:cs typeface="Calibri"/>
                <a:sym typeface="Calibri"/>
              </a:rPr>
              <a:t>Querying Data by Using LINQ Query Expressions 4-4</a:t>
            </a:r>
            <a:endParaRPr>
              <a:latin typeface="Calibri"/>
              <a:ea typeface="Calibri"/>
              <a:cs typeface="Calibri"/>
              <a:sym typeface="Calibri"/>
            </a:endParaRPr>
          </a:p>
        </p:txBody>
      </p:sp>
      <p:sp>
        <p:nvSpPr>
          <p:cNvPr id="444" name="Google Shape;444;p3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45" name="Google Shape;445;p3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46" name="Google Shape;446;p3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47" name="Google Shape;447;p35"/>
          <p:cNvSpPr/>
          <p:nvPr/>
        </p:nvSpPr>
        <p:spPr>
          <a:xfrm>
            <a:off x="1752600" y="758826"/>
            <a:ext cx="8686800" cy="5641975"/>
          </a:xfrm>
          <a:prstGeom prst="rect">
            <a:avLst/>
          </a:prstGeom>
          <a:noFill/>
          <a:ln>
            <a:noFill/>
          </a:ln>
        </p:spPr>
        <p:txBody>
          <a:bodyPr anchorCtr="0" anchor="t" bIns="45700" lIns="91425" spcFirstLastPara="1" rIns="91425" wrap="square" tIns="45700">
            <a:noAutofit/>
          </a:bodyPr>
          <a:lstStyle/>
          <a:p>
            <a:pPr indent="-279400" lvl="0" marL="342900" marR="0" rtl="0" algn="l">
              <a:lnSpc>
                <a:spcPct val="90000"/>
              </a:lnSpc>
              <a:spcBef>
                <a:spcPts val="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Calibri"/>
              <a:buNone/>
            </a:pPr>
            <a:br>
              <a:rPr b="0" i="0" lang="en-GB" sz="2000" u="none" cap="none" strike="noStrike">
                <a:solidFill>
                  <a:srgbClr val="000000"/>
                </a:solidFill>
                <a:latin typeface="Calibri"/>
                <a:ea typeface="Calibri"/>
                <a:cs typeface="Calibri"/>
                <a:sym typeface="Calibri"/>
              </a:rPr>
            </a:br>
            <a:r>
              <a:rPr b="0" i="0" lang="en-GB" sz="1800" u="none" cap="none" strike="noStrike">
                <a:solidFill>
                  <a:srgbClr val="000000"/>
                </a:solidFill>
                <a:latin typeface="Calibri"/>
                <a:ea typeface="Calibri"/>
                <a:cs typeface="Calibri"/>
                <a:sym typeface="Calibri"/>
              </a:rPr>
              <a:t>The following code uses the </a:t>
            </a:r>
            <a:r>
              <a:rPr b="0" i="0" lang="en-GB" sz="1800" u="none" cap="none" strike="noStrike">
                <a:solidFill>
                  <a:srgbClr val="000000"/>
                </a:solidFill>
                <a:latin typeface="Arial"/>
                <a:ea typeface="Arial"/>
                <a:cs typeface="Arial"/>
                <a:sym typeface="Arial"/>
              </a:rPr>
              <a:t>where</a:t>
            </a:r>
            <a:r>
              <a:rPr b="0" i="0" lang="en-GB" sz="1800" u="none" cap="none" strike="noStrike">
                <a:solidFill>
                  <a:srgbClr val="000000"/>
                </a:solidFill>
                <a:latin typeface="Calibri"/>
                <a:ea typeface="Calibri"/>
                <a:cs typeface="Calibri"/>
                <a:sym typeface="Calibri"/>
              </a:rPr>
              <a:t> clause to filter customer records:</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The code:</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Uses the </a:t>
            </a:r>
            <a:r>
              <a:rPr b="0" i="0" lang="en-GB" sz="1600" u="none" cap="none" strike="noStrike">
                <a:solidFill>
                  <a:srgbClr val="000000"/>
                </a:solidFill>
                <a:latin typeface="Arial"/>
                <a:ea typeface="Arial"/>
                <a:cs typeface="Arial"/>
                <a:sym typeface="Arial"/>
              </a:rPr>
              <a:t>where</a:t>
            </a:r>
            <a:r>
              <a:rPr b="0" i="0" lang="en-GB" sz="1600" u="none" cap="none" strike="noStrike">
                <a:solidFill>
                  <a:srgbClr val="000000"/>
                </a:solidFill>
                <a:latin typeface="Calibri"/>
                <a:ea typeface="Calibri"/>
                <a:cs typeface="Calibri"/>
                <a:sym typeface="Calibri"/>
              </a:rPr>
              <a:t> clause to retrieve information of the customer with the name </a:t>
            </a:r>
            <a:r>
              <a:rPr b="0" i="0" lang="en-GB" sz="1600" u="none" cap="none" strike="noStrike">
                <a:solidFill>
                  <a:srgbClr val="000000"/>
                </a:solidFill>
                <a:latin typeface="Courier New"/>
                <a:ea typeface="Courier New"/>
                <a:cs typeface="Courier New"/>
                <a:sym typeface="Courier New"/>
              </a:rPr>
              <a:t>Alex Parker</a:t>
            </a:r>
            <a:r>
              <a:rPr b="0" i="0" lang="en-GB" sz="1600" u="none" cap="none" strike="noStrike">
                <a:solidFill>
                  <a:srgbClr val="000000"/>
                </a:solidFill>
                <a:latin typeface="Calibri"/>
                <a:ea typeface="Calibri"/>
                <a:cs typeface="Calibri"/>
                <a:sym typeface="Calibri"/>
              </a:rPr>
              <a:t>. The </a:t>
            </a:r>
            <a:r>
              <a:rPr b="0" i="0" lang="en-GB" sz="1600" u="none" cap="none" strike="noStrike">
                <a:solidFill>
                  <a:srgbClr val="000000"/>
                </a:solidFill>
                <a:latin typeface="Courier New"/>
                <a:ea typeface="Courier New"/>
                <a:cs typeface="Courier New"/>
                <a:sym typeface="Courier New"/>
              </a:rPr>
              <a:t>foreach</a:t>
            </a:r>
            <a:r>
              <a:rPr b="0" i="0" lang="en-GB" sz="1600" u="none" cap="none" strike="noStrike">
                <a:solidFill>
                  <a:srgbClr val="000000"/>
                </a:solidFill>
                <a:latin typeface="Calibri"/>
                <a:ea typeface="Calibri"/>
                <a:cs typeface="Calibri"/>
                <a:sym typeface="Calibri"/>
              </a:rPr>
              <a:t> statement iterate through the result to print the information of the customer.</a:t>
            </a:r>
            <a:endParaRPr b="0" i="0" sz="1600" u="none" cap="none" strike="noStrike">
              <a:solidFill>
                <a:srgbClr val="000000"/>
              </a:solidFill>
              <a:latin typeface="Arial"/>
              <a:ea typeface="Arial"/>
              <a:cs typeface="Arial"/>
              <a:sym typeface="Arial"/>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92100" lvl="0"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2860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Customer Information:</a:t>
            </a:r>
            <a:endParaRPr b="0" i="0" sz="1400" u="none" cap="none" strike="noStrike">
              <a:solidFill>
                <a:srgbClr val="000000"/>
              </a:solidFill>
              <a:latin typeface="Arial"/>
              <a:ea typeface="Arial"/>
              <a:cs typeface="Arial"/>
              <a:sym typeface="Arial"/>
            </a:endParaRPr>
          </a:p>
          <a:p>
            <a:pPr indent="22860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Customer ID: 1, Name: Alex Parker, Address: 10th Park Street, Leo</a:t>
            </a:r>
            <a:endParaRPr/>
          </a:p>
          <a:p>
            <a:pPr indent="22860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Mount</a:t>
            </a:r>
            <a:endParaRPr b="0" i="0" sz="1400" u="none" cap="none" strike="noStrike">
              <a:solidFill>
                <a:srgbClr val="000000"/>
              </a:solidFill>
              <a:latin typeface="Arial"/>
              <a:ea typeface="Arial"/>
              <a:cs typeface="Arial"/>
              <a:sym typeface="Arial"/>
            </a:endParaRPr>
          </a:p>
          <a:p>
            <a:pPr indent="-266700" lvl="0" marL="342900" marR="0" rtl="0" algn="l">
              <a:lnSpc>
                <a:spcPct val="90000"/>
              </a:lnSpc>
              <a:spcBef>
                <a:spcPts val="480"/>
              </a:spcBef>
              <a:spcAft>
                <a:spcPts val="0"/>
              </a:spcAft>
              <a:buClr>
                <a:srgbClr val="004E4C"/>
              </a:buClr>
              <a:buSzPts val="1200"/>
              <a:buFont typeface="Noto Sans Symbols"/>
              <a:buNone/>
            </a:pPr>
            <a:r>
              <a:t/>
            </a:r>
            <a:endParaRPr b="0" i="0" sz="2400" u="none" cap="none" strike="noStrike">
              <a:solidFill>
                <a:srgbClr val="000000"/>
              </a:solidFill>
              <a:latin typeface="Arial"/>
              <a:ea typeface="Arial"/>
              <a:cs typeface="Arial"/>
              <a:sym typeface="Arial"/>
            </a:endParaRPr>
          </a:p>
          <a:p>
            <a:pPr indent="-282575" lvl="0" marL="342900" marR="0" rtl="0" algn="l">
              <a:lnSpc>
                <a:spcPct val="90000"/>
              </a:lnSpc>
              <a:spcBef>
                <a:spcPts val="380"/>
              </a:spcBef>
              <a:spcAft>
                <a:spcPts val="0"/>
              </a:spcAft>
              <a:buClr>
                <a:srgbClr val="004E4C"/>
              </a:buClr>
              <a:buSzPts val="950"/>
              <a:buFont typeface="Noto Sans Symbols"/>
              <a:buNone/>
            </a:pPr>
            <a:r>
              <a:t/>
            </a:r>
            <a:endParaRPr b="0" i="0" sz="1900" u="none" cap="none" strike="noStrike">
              <a:solidFill>
                <a:srgbClr val="000000"/>
              </a:solidFill>
              <a:latin typeface="Calibri"/>
              <a:ea typeface="Calibri"/>
              <a:cs typeface="Calibri"/>
              <a:sym typeface="Calibri"/>
            </a:endParaRPr>
          </a:p>
        </p:txBody>
      </p:sp>
      <p:sp>
        <p:nvSpPr>
          <p:cNvPr id="448" name="Google Shape;448;p35"/>
          <p:cNvSpPr/>
          <p:nvPr/>
        </p:nvSpPr>
        <p:spPr>
          <a:xfrm>
            <a:off x="3536951" y="930276"/>
            <a:ext cx="6983413" cy="957263"/>
          </a:xfrm>
          <a:custGeom>
            <a:rect b="b" l="l" r="r" t="t"/>
            <a:pathLst>
              <a:path extrusionOk="0" h="4242816" w="1522511">
                <a:moveTo>
                  <a:pt x="1522511" y="707151"/>
                </a:moveTo>
                <a:lnTo>
                  <a:pt x="1522511" y="3535665"/>
                </a:lnTo>
                <a:cubicBezTo>
                  <a:pt x="1522511" y="3926212"/>
                  <a:pt x="1481742" y="4242815"/>
                  <a:pt x="1431452" y="4242815"/>
                </a:cubicBezTo>
                <a:lnTo>
                  <a:pt x="0" y="4242815"/>
                </a:lnTo>
                <a:lnTo>
                  <a:pt x="0" y="4242815"/>
                </a:lnTo>
                <a:lnTo>
                  <a:pt x="0" y="1"/>
                </a:lnTo>
                <a:lnTo>
                  <a:pt x="0" y="1"/>
                </a:lnTo>
                <a:lnTo>
                  <a:pt x="1431452" y="1"/>
                </a:lnTo>
                <a:cubicBezTo>
                  <a:pt x="1481742" y="1"/>
                  <a:pt x="1522511" y="316604"/>
                  <a:pt x="1522511" y="707151"/>
                </a:cubicBezTo>
                <a:close/>
              </a:path>
            </a:pathLst>
          </a:custGeom>
          <a:solidFill>
            <a:srgbClr val="FBE4D4">
              <a:alpha val="89803"/>
            </a:srgbClr>
          </a:solidFill>
          <a:ln cap="flat" cmpd="sng" w="25400">
            <a:solidFill>
              <a:srgbClr val="CFDEEF">
                <a:alpha val="89803"/>
              </a:srgbClr>
            </a:solidFill>
            <a:prstDash val="solid"/>
            <a:round/>
            <a:headEnd len="sm" w="sm" type="none"/>
            <a:tailEnd len="sm" w="sm" type="none"/>
          </a:ln>
        </p:spPr>
        <p:txBody>
          <a:bodyPr anchorCtr="0" anchor="ctr" bIns="198125" lIns="247650" spcFirstLastPara="1" rIns="321950" wrap="square" tIns="198125">
            <a:noAutofit/>
          </a:bodyPr>
          <a:lstStyle/>
          <a:p>
            <a:pPr indent="-114300" lvl="1" marL="114300" marR="0" rtl="0" algn="l">
              <a:lnSpc>
                <a:spcPct val="90000"/>
              </a:lnSpc>
              <a:spcBef>
                <a:spcPts val="0"/>
              </a:spcBef>
              <a:spcAft>
                <a:spcPts val="0"/>
              </a:spcAft>
              <a:buClr>
                <a:srgbClr val="000000"/>
              </a:buClr>
              <a:buSzPts val="1500"/>
              <a:buFont typeface="Calibri"/>
              <a:buChar char="•"/>
            </a:pPr>
            <a:r>
              <a:rPr b="0" i="0" lang="en-GB" sz="1500" u="none" cap="none" strike="noStrike">
                <a:solidFill>
                  <a:srgbClr val="000000"/>
                </a:solidFill>
                <a:latin typeface="Calibri"/>
                <a:ea typeface="Calibri"/>
                <a:cs typeface="Calibri"/>
                <a:sym typeface="Calibri"/>
              </a:rPr>
              <a:t>The </a:t>
            </a:r>
            <a:r>
              <a:rPr b="0" i="0" lang="en-GB" sz="1500" u="none" cap="none" strike="noStrike">
                <a:solidFill>
                  <a:srgbClr val="000000"/>
                </a:solidFill>
                <a:latin typeface="Courier New"/>
                <a:ea typeface="Courier New"/>
                <a:cs typeface="Courier New"/>
                <a:sym typeface="Courier New"/>
              </a:rPr>
              <a:t>where</a:t>
            </a:r>
            <a:r>
              <a:rPr b="0" i="0" lang="en-GB" sz="1500" u="none" cap="none" strike="noStrike">
                <a:solidFill>
                  <a:srgbClr val="000000"/>
                </a:solidFill>
                <a:latin typeface="Calibri"/>
                <a:ea typeface="Calibri"/>
                <a:cs typeface="Calibri"/>
                <a:sym typeface="Calibri"/>
              </a:rPr>
              <a:t> clause in a LINQ query enables filtering data based on a Boolean condition, known as the predicate. The </a:t>
            </a:r>
            <a:r>
              <a:rPr b="0" i="0" lang="en-GB" sz="1500" u="none" cap="none" strike="noStrike">
                <a:solidFill>
                  <a:srgbClr val="000000"/>
                </a:solidFill>
                <a:latin typeface="Courier New"/>
                <a:ea typeface="Courier New"/>
                <a:cs typeface="Courier New"/>
                <a:sym typeface="Courier New"/>
              </a:rPr>
              <a:t>where</a:t>
            </a:r>
            <a:r>
              <a:rPr b="0" i="0" lang="en-GB" sz="1500" u="none" cap="none" strike="noStrike">
                <a:solidFill>
                  <a:srgbClr val="000000"/>
                </a:solidFill>
                <a:latin typeface="Calibri"/>
                <a:ea typeface="Calibri"/>
                <a:cs typeface="Calibri"/>
                <a:sym typeface="Calibri"/>
              </a:rPr>
              <a:t> clause applies the predicate to the range variable that represents the source elements and returns only those elements for which the predicate is true. </a:t>
            </a:r>
            <a:endParaRPr b="0" i="0" sz="1500" u="none" cap="none" strike="noStrike">
              <a:solidFill>
                <a:srgbClr val="000000"/>
              </a:solidFill>
              <a:latin typeface="Calibri"/>
              <a:ea typeface="Calibri"/>
              <a:cs typeface="Calibri"/>
              <a:sym typeface="Calibri"/>
            </a:endParaRPr>
          </a:p>
        </p:txBody>
      </p:sp>
      <p:sp>
        <p:nvSpPr>
          <p:cNvPr id="449" name="Google Shape;449;p35"/>
          <p:cNvSpPr/>
          <p:nvPr/>
        </p:nvSpPr>
        <p:spPr>
          <a:xfrm>
            <a:off x="1833563" y="838201"/>
            <a:ext cx="1676400" cy="1141413"/>
          </a:xfrm>
          <a:custGeom>
            <a:rect b="b" l="l" r="r" t="t"/>
            <a:pathLst>
              <a:path extrusionOk="0" h="1903139" w="2386584">
                <a:moveTo>
                  <a:pt x="0" y="317196"/>
                </a:moveTo>
                <a:cubicBezTo>
                  <a:pt x="0" y="142013"/>
                  <a:pt x="142013" y="0"/>
                  <a:pt x="317196" y="0"/>
                </a:cubicBezTo>
                <a:lnTo>
                  <a:pt x="2069388" y="0"/>
                </a:lnTo>
                <a:cubicBezTo>
                  <a:pt x="2244571" y="0"/>
                  <a:pt x="2386584" y="142013"/>
                  <a:pt x="2386584" y="317196"/>
                </a:cubicBezTo>
                <a:lnTo>
                  <a:pt x="2386584" y="1585943"/>
                </a:lnTo>
                <a:cubicBezTo>
                  <a:pt x="2386584" y="1761126"/>
                  <a:pt x="2244571" y="1903139"/>
                  <a:pt x="2069388" y="1903139"/>
                </a:cubicBezTo>
                <a:lnTo>
                  <a:pt x="317196" y="1903139"/>
                </a:lnTo>
                <a:cubicBezTo>
                  <a:pt x="142013" y="1903139"/>
                  <a:pt x="0" y="1761126"/>
                  <a:pt x="0" y="1585943"/>
                </a:cubicBezTo>
                <a:lnTo>
                  <a:pt x="0" y="317196"/>
                </a:lnTo>
                <a:close/>
              </a:path>
            </a:pathLst>
          </a:custGeom>
          <a:solidFill>
            <a:srgbClr val="C55A11"/>
          </a:solidFill>
          <a:ln cap="flat" cmpd="sng" w="25400">
            <a:solidFill>
              <a:schemeClr val="lt1"/>
            </a:solidFill>
            <a:prstDash val="solid"/>
            <a:round/>
            <a:headEnd len="sm" w="sm" type="none"/>
            <a:tailEnd len="sm" w="sm" type="none"/>
          </a:ln>
        </p:spPr>
        <p:txBody>
          <a:bodyPr anchorCtr="0" anchor="ctr" bIns="123375" lIns="153850" spcFirstLastPara="1" rIns="153850" wrap="square" tIns="123375">
            <a:noAutofit/>
          </a:bodyPr>
          <a:lstStyle/>
          <a:p>
            <a:pPr indent="0" lvl="0" marL="0" marR="0" rtl="0" algn="ctr">
              <a:lnSpc>
                <a:spcPct val="90000"/>
              </a:lnSpc>
              <a:spcBef>
                <a:spcPts val="0"/>
              </a:spcBef>
              <a:spcAft>
                <a:spcPts val="0"/>
              </a:spcAft>
              <a:buClr>
                <a:schemeClr val="lt1"/>
              </a:buClr>
              <a:buSzPts val="1600"/>
              <a:buFont typeface="Calibri"/>
              <a:buNone/>
            </a:pPr>
            <a:r>
              <a:rPr b="1" i="0" lang="en-GB" sz="1600" u="none" cap="none" strike="noStrike">
                <a:solidFill>
                  <a:schemeClr val="lt1"/>
                </a:solidFill>
                <a:latin typeface="Calibri"/>
                <a:ea typeface="Calibri"/>
                <a:cs typeface="Calibri"/>
                <a:sym typeface="Calibri"/>
              </a:rPr>
              <a:t>Filtering Data</a:t>
            </a:r>
            <a:endParaRPr b="1" i="0" sz="1600" u="none" cap="none" strike="noStrike">
              <a:solidFill>
                <a:schemeClr val="lt1"/>
              </a:solidFill>
              <a:latin typeface="Calibri"/>
              <a:ea typeface="Calibri"/>
              <a:cs typeface="Calibri"/>
              <a:sym typeface="Calibri"/>
            </a:endParaRPr>
          </a:p>
        </p:txBody>
      </p:sp>
      <p:sp>
        <p:nvSpPr>
          <p:cNvPr id="450" name="Google Shape;450;p35"/>
          <p:cNvSpPr txBox="1"/>
          <p:nvPr/>
        </p:nvSpPr>
        <p:spPr>
          <a:xfrm>
            <a:off x="3505200" y="2452688"/>
            <a:ext cx="7162800" cy="1738312"/>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public static void DisplayCustomerByName(){</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using (Model1Container dbContext = new Model1Container()){</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IQueryable&lt;Customer&gt; query = from c in dbContext.Customers</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where c.Name == "Alex Parker"select c;</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Console.WriteLine("Customer Information:");</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foreach (Customer cust in query)</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Console.WriteLine("Customer ID: {0}, Name: {1}, Address: {2}", cust.CustomerId, cust.Name, cust.Address);</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u="none" cap="none" strike="noStrike">
              <a:solidFill>
                <a:srgbClr val="000000"/>
              </a:solidFill>
              <a:latin typeface="Courier New"/>
              <a:ea typeface="Courier New"/>
              <a:cs typeface="Courier New"/>
              <a:sym typeface="Courier New"/>
            </a:endParaRPr>
          </a:p>
        </p:txBody>
      </p:sp>
      <p:sp>
        <p:nvSpPr>
          <p:cNvPr id="451" name="Google Shape;451;p35"/>
          <p:cNvSpPr txBox="1"/>
          <p:nvPr/>
        </p:nvSpPr>
        <p:spPr>
          <a:xfrm>
            <a:off x="2198688" y="2416176"/>
            <a:ext cx="12192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
        <p:nvSpPr>
          <p:cNvPr id="452" name="Google Shape;452;p35"/>
          <p:cNvSpPr txBox="1"/>
          <p:nvPr/>
        </p:nvSpPr>
        <p:spPr>
          <a:xfrm>
            <a:off x="2084388" y="51657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Querying Data by Using LINQ Method-Based Queries 1-2</a:t>
            </a:r>
            <a:endParaRPr>
              <a:latin typeface="Calibri"/>
              <a:ea typeface="Calibri"/>
              <a:cs typeface="Calibri"/>
              <a:sym typeface="Calibri"/>
            </a:endParaRPr>
          </a:p>
        </p:txBody>
      </p:sp>
      <p:sp>
        <p:nvSpPr>
          <p:cNvPr id="458" name="Google Shape;458;p3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59" name="Google Shape;459;p3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60" name="Google Shape;460;p3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61" name="Google Shape;461;p36"/>
          <p:cNvSpPr/>
          <p:nvPr/>
        </p:nvSpPr>
        <p:spPr>
          <a:xfrm>
            <a:off x="1752600" y="758826"/>
            <a:ext cx="8915400" cy="5870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LINQ queries used so far are created using query expression syntax.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Such queries are compiled into method calls to the standard query operators, such as </a:t>
            </a:r>
            <a:r>
              <a:rPr b="0" i="0" lang="en-GB" sz="2000" u="none" cap="none" strike="noStrike">
                <a:solidFill>
                  <a:srgbClr val="000000"/>
                </a:solidFill>
                <a:latin typeface="Courier New"/>
                <a:ea typeface="Courier New"/>
                <a:cs typeface="Courier New"/>
                <a:sym typeface="Courier New"/>
              </a:rPr>
              <a:t>select</a:t>
            </a:r>
            <a:r>
              <a:rPr b="0" i="0" lang="en-GB" sz="2000" u="none" cap="none" strike="noStrike">
                <a:solidFill>
                  <a:srgbClr val="000000"/>
                </a:solidFill>
                <a:latin typeface="Calibri"/>
                <a:ea typeface="Calibri"/>
                <a:cs typeface="Calibri"/>
                <a:sym typeface="Calibri"/>
              </a:rPr>
              <a:t>, </a:t>
            </a:r>
            <a:r>
              <a:rPr b="0" i="0" lang="en-GB" sz="2000" u="none" cap="none" strike="noStrike">
                <a:solidFill>
                  <a:srgbClr val="000000"/>
                </a:solidFill>
                <a:latin typeface="Courier New"/>
                <a:ea typeface="Courier New"/>
                <a:cs typeface="Courier New"/>
                <a:sym typeface="Courier New"/>
              </a:rPr>
              <a:t>where</a:t>
            </a:r>
            <a:r>
              <a:rPr b="0" i="0" lang="en-GB" sz="2000" u="none" cap="none" strike="noStrike">
                <a:solidFill>
                  <a:srgbClr val="000000"/>
                </a:solidFill>
                <a:latin typeface="Calibri"/>
                <a:ea typeface="Calibri"/>
                <a:cs typeface="Calibri"/>
                <a:sym typeface="Calibri"/>
              </a:rPr>
              <a:t>, and </a:t>
            </a:r>
            <a:r>
              <a:rPr b="0" i="0" lang="en-GB" sz="2000" u="none" cap="none" strike="noStrike">
                <a:solidFill>
                  <a:srgbClr val="000000"/>
                </a:solidFill>
                <a:latin typeface="Courier New"/>
                <a:ea typeface="Courier New"/>
                <a:cs typeface="Courier New"/>
                <a:sym typeface="Courier New"/>
              </a:rPr>
              <a:t>orderby</a:t>
            </a:r>
            <a:r>
              <a:rPr b="0" i="0" lang="en-GB" sz="2000" u="none" cap="none" strike="noStrike">
                <a:solidFill>
                  <a:srgbClr val="000000"/>
                </a:solidFill>
                <a:latin typeface="Calibri"/>
                <a:ea typeface="Calibri"/>
                <a:cs typeface="Calibri"/>
                <a:sym typeface="Calibri"/>
              </a:rPr>
              <a:t>.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Another way to create LINQ queries is by using method-based queries where programmers can directly make method calls to the standard query operator, passing lambda expressions as the parameters.</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code uses the </a:t>
            </a:r>
            <a:r>
              <a:rPr b="0" i="0" lang="en-GB" sz="2000" u="none" cap="none" strike="noStrike">
                <a:solidFill>
                  <a:srgbClr val="000000"/>
                </a:solidFill>
                <a:latin typeface="Courier New"/>
                <a:ea typeface="Courier New"/>
                <a:cs typeface="Courier New"/>
                <a:sym typeface="Courier New"/>
              </a:rPr>
              <a:t>Select</a:t>
            </a:r>
            <a:r>
              <a:rPr b="0" i="0" lang="en-GB" sz="2000" u="none" cap="none" strike="noStrike">
                <a:solidFill>
                  <a:srgbClr val="000000"/>
                </a:solidFill>
                <a:latin typeface="Calibri"/>
                <a:ea typeface="Calibri"/>
                <a:cs typeface="Calibri"/>
                <a:sym typeface="Calibri"/>
              </a:rPr>
              <a:t> method to project the </a:t>
            </a:r>
            <a:r>
              <a:rPr b="1" i="0" lang="en-GB" sz="2000" u="none" cap="none" strike="noStrike">
                <a:solidFill>
                  <a:srgbClr val="000000"/>
                </a:solidFill>
                <a:latin typeface="Courier New"/>
                <a:ea typeface="Courier New"/>
                <a:cs typeface="Courier New"/>
                <a:sym typeface="Courier New"/>
              </a:rPr>
              <a:t>Name</a:t>
            </a:r>
            <a:r>
              <a:rPr b="0" i="0" lang="en-GB" sz="2000" u="none" cap="none" strike="noStrike">
                <a:solidFill>
                  <a:srgbClr val="000000"/>
                </a:solidFill>
                <a:latin typeface="Calibri"/>
                <a:ea typeface="Calibri"/>
                <a:cs typeface="Calibri"/>
                <a:sym typeface="Calibri"/>
              </a:rPr>
              <a:t> and </a:t>
            </a:r>
            <a:r>
              <a:rPr b="1" i="0" lang="en-GB" sz="2000" u="none" cap="none" strike="noStrike">
                <a:solidFill>
                  <a:srgbClr val="000000"/>
                </a:solidFill>
                <a:latin typeface="Courier New"/>
                <a:ea typeface="Courier New"/>
                <a:cs typeface="Courier New"/>
                <a:sym typeface="Courier New"/>
              </a:rPr>
              <a:t>Address</a:t>
            </a:r>
            <a:r>
              <a:rPr b="0" i="0" lang="en-GB" sz="2000" u="none" cap="none" strike="noStrike">
                <a:solidFill>
                  <a:srgbClr val="000000"/>
                </a:solidFill>
                <a:latin typeface="Calibri"/>
                <a:ea typeface="Calibri"/>
                <a:cs typeface="Calibri"/>
                <a:sym typeface="Calibri"/>
              </a:rPr>
              <a:t> properties of </a:t>
            </a:r>
            <a:r>
              <a:rPr b="1" i="0" lang="en-GB" sz="2000" u="none" cap="none" strike="noStrike">
                <a:solidFill>
                  <a:srgbClr val="000000"/>
                </a:solidFill>
                <a:latin typeface="Courier New"/>
                <a:ea typeface="Courier New"/>
                <a:cs typeface="Courier New"/>
                <a:sym typeface="Courier New"/>
              </a:rPr>
              <a:t>Customer</a:t>
            </a:r>
            <a:r>
              <a:rPr b="0" i="0" lang="en-GB" sz="2000" u="none" cap="none" strike="noStrike">
                <a:solidFill>
                  <a:srgbClr val="000000"/>
                </a:solidFill>
                <a:latin typeface="Calibri"/>
                <a:ea typeface="Calibri"/>
                <a:cs typeface="Calibri"/>
                <a:sym typeface="Calibri"/>
              </a:rPr>
              <a:t> entity instances into a sequence of anonymous types:</a:t>
            </a:r>
            <a:endParaRPr b="0" i="0" sz="2400" u="none" cap="none" strike="noStrike">
              <a:solidFill>
                <a:srgbClr val="000000"/>
              </a:solidFill>
              <a:latin typeface="Arial"/>
              <a:ea typeface="Arial"/>
              <a:cs typeface="Arial"/>
              <a:sym typeface="Arial"/>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462" name="Google Shape;462;p36"/>
          <p:cNvSpPr txBox="1"/>
          <p:nvPr/>
        </p:nvSpPr>
        <p:spPr>
          <a:xfrm>
            <a:off x="3657600" y="3505200"/>
            <a:ext cx="6096000" cy="26670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public static void DisplayPropertiesMethodBasedQuery()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using (Model1Container dbContext = new Model1Container()){</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var query =dbContext.Customers.Select(c=&gt; new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CustomerName = c.Name,</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CustomerAddress = c.Address</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Console.WriteLine("Customer Names and Addresses:");</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foreach (var custInfo in query)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Console.WriteLine("Name: {0}, Address: {1}",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custInfo.CustomerName, custInfo.CustomerAddress);</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p:txBody>
      </p:sp>
      <p:sp>
        <p:nvSpPr>
          <p:cNvPr id="463" name="Google Shape;463;p36"/>
          <p:cNvSpPr txBox="1"/>
          <p:nvPr/>
        </p:nvSpPr>
        <p:spPr>
          <a:xfrm>
            <a:off x="2362200" y="3505201"/>
            <a:ext cx="12192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Querying Data by Using LINQ Method-Based Queries 2-2</a:t>
            </a:r>
            <a:endParaRPr>
              <a:latin typeface="Calibri"/>
              <a:ea typeface="Calibri"/>
              <a:cs typeface="Calibri"/>
              <a:sym typeface="Calibri"/>
            </a:endParaRPr>
          </a:p>
        </p:txBody>
      </p:sp>
      <p:sp>
        <p:nvSpPr>
          <p:cNvPr id="469" name="Google Shape;469;p3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70" name="Google Shape;470;p3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71" name="Google Shape;471;p3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72" name="Google Shape;472;p37"/>
          <p:cNvSpPr/>
          <p:nvPr/>
        </p:nvSpPr>
        <p:spPr>
          <a:xfrm>
            <a:off x="1752600" y="758952"/>
            <a:ext cx="84582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highlight>
                <a:srgbClr val="FFFFFF"/>
              </a:highlight>
              <a:latin typeface="Courier New"/>
              <a:ea typeface="Courier New"/>
              <a:cs typeface="Courier New"/>
              <a:sym typeface="Courier New"/>
            </a:endParaRPr>
          </a:p>
          <a:p>
            <a:pPr indent="0" lvl="0" marL="577850" marR="0" rtl="0" algn="l">
              <a:lnSpc>
                <a:spcPct val="115000"/>
              </a:lnSpc>
              <a:spcBef>
                <a:spcPts val="0"/>
              </a:spcBef>
              <a:spcAft>
                <a:spcPts val="0"/>
              </a:spcAft>
              <a:buClr>
                <a:srgbClr val="000000"/>
              </a:buClr>
              <a:buSzPts val="1800"/>
              <a:buFont typeface="Courier New"/>
              <a:buNone/>
            </a:pPr>
            <a:r>
              <a:rPr b="0" i="0" lang="en-GB" sz="1800" u="none" cap="none" strike="noStrike">
                <a:solidFill>
                  <a:srgbClr val="000000"/>
                </a:solidFill>
                <a:highlight>
                  <a:srgbClr val="FFFFFF"/>
                </a:highlight>
                <a:latin typeface="Courier New"/>
                <a:ea typeface="Courier New"/>
                <a:cs typeface="Courier New"/>
                <a:sym typeface="Courier New"/>
              </a:rPr>
              <a:t>Customer Names and Addresses:</a:t>
            </a:r>
            <a:endParaRPr b="0" i="0" sz="1800" u="none" cap="none" strike="noStrike">
              <a:solidFill>
                <a:srgbClr val="000000"/>
              </a:solidFill>
              <a:latin typeface="Calibri"/>
              <a:ea typeface="Calibri"/>
              <a:cs typeface="Calibri"/>
              <a:sym typeface="Calibri"/>
            </a:endParaRPr>
          </a:p>
          <a:p>
            <a:pPr indent="0" lvl="0" marL="577850" marR="0" rtl="0" algn="l">
              <a:lnSpc>
                <a:spcPct val="115000"/>
              </a:lnSpc>
              <a:spcBef>
                <a:spcPts val="0"/>
              </a:spcBef>
              <a:spcAft>
                <a:spcPts val="0"/>
              </a:spcAft>
              <a:buClr>
                <a:srgbClr val="000000"/>
              </a:buClr>
              <a:buSzPts val="1800"/>
              <a:buFont typeface="Courier New"/>
              <a:buNone/>
            </a:pPr>
            <a:r>
              <a:rPr b="0" i="0" lang="en-GB" sz="1800" u="none" cap="none" strike="noStrike">
                <a:solidFill>
                  <a:srgbClr val="000000"/>
                </a:solidFill>
                <a:highlight>
                  <a:srgbClr val="FFFFFF"/>
                </a:highlight>
                <a:latin typeface="Courier New"/>
                <a:ea typeface="Courier New"/>
                <a:cs typeface="Courier New"/>
                <a:sym typeface="Courier New"/>
              </a:rPr>
              <a:t>Name: Alex Parker, Address: 10th Park Street, Leo Mount</a:t>
            </a:r>
            <a:endParaRPr b="0" i="0" sz="1800" u="none" cap="none" strike="noStrike">
              <a:solidFill>
                <a:srgbClr val="000000"/>
              </a:solidFill>
              <a:latin typeface="Calibri"/>
              <a:ea typeface="Calibri"/>
              <a:cs typeface="Calibri"/>
              <a:sym typeface="Calibri"/>
            </a:endParaRPr>
          </a:p>
          <a:p>
            <a:pPr indent="0" lvl="0" marL="577850" marR="0" rtl="0" algn="l">
              <a:lnSpc>
                <a:spcPct val="115000"/>
              </a:lnSpc>
              <a:spcBef>
                <a:spcPts val="0"/>
              </a:spcBef>
              <a:spcAft>
                <a:spcPts val="0"/>
              </a:spcAft>
              <a:buClr>
                <a:srgbClr val="000000"/>
              </a:buClr>
              <a:buSzPts val="1800"/>
              <a:buFont typeface="Courier New"/>
              <a:buNone/>
            </a:pPr>
            <a:r>
              <a:rPr b="0" i="0" lang="en-GB" sz="1800" u="none" cap="none" strike="noStrike">
                <a:solidFill>
                  <a:srgbClr val="000000"/>
                </a:solidFill>
                <a:highlight>
                  <a:srgbClr val="FFFFFF"/>
                </a:highlight>
                <a:latin typeface="Courier New"/>
                <a:ea typeface="Courier New"/>
                <a:cs typeface="Courier New"/>
                <a:sym typeface="Courier New"/>
              </a:rPr>
              <a:t>Name: Peter Milne, Address: Lake View Street, Cheros Mount</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Noto Sans Symbols"/>
              <a:buChar char="◆"/>
            </a:pPr>
            <a:r>
              <a:rPr b="0" i="0" lang="en-GB" sz="2400" u="none" cap="none" strike="noStrike">
                <a:solidFill>
                  <a:srgbClr val="000000"/>
                </a:solidFill>
                <a:latin typeface="Calibri"/>
                <a:ea typeface="Calibri"/>
                <a:cs typeface="Calibri"/>
                <a:sym typeface="Calibri"/>
              </a:rPr>
              <a:t>Similarly, you can use the other operators such as </a:t>
            </a:r>
            <a:r>
              <a:rPr b="0" i="0" lang="en-GB" sz="2400" u="none" cap="none" strike="noStrike">
                <a:solidFill>
                  <a:srgbClr val="000000"/>
                </a:solidFill>
                <a:highlight>
                  <a:srgbClr val="FFFFFF"/>
                </a:highlight>
                <a:latin typeface="Courier New"/>
                <a:ea typeface="Courier New"/>
                <a:cs typeface="Courier New"/>
                <a:sym typeface="Courier New"/>
              </a:rPr>
              <a:t>where</a:t>
            </a:r>
            <a:r>
              <a:rPr b="0" i="0" lang="en-GB" sz="2400" u="none" cap="none" strike="noStrike">
                <a:solidFill>
                  <a:srgbClr val="000000"/>
                </a:solidFill>
                <a:latin typeface="Calibri"/>
                <a:ea typeface="Calibri"/>
                <a:cs typeface="Calibri"/>
                <a:sym typeface="Calibri"/>
              </a:rPr>
              <a:t>, </a:t>
            </a:r>
            <a:r>
              <a:rPr b="0" i="0" lang="en-GB" sz="2400" u="none" cap="none" strike="noStrike">
                <a:solidFill>
                  <a:srgbClr val="000000"/>
                </a:solidFill>
                <a:highlight>
                  <a:srgbClr val="FFFFFF"/>
                </a:highlight>
                <a:latin typeface="Courier New"/>
                <a:ea typeface="Courier New"/>
                <a:cs typeface="Courier New"/>
                <a:sym typeface="Courier New"/>
              </a:rPr>
              <a:t>GroupBy</a:t>
            </a:r>
            <a:r>
              <a:rPr b="0" i="0" lang="en-GB" sz="2400" u="none" cap="none" strike="noStrike">
                <a:solidFill>
                  <a:srgbClr val="000000"/>
                </a:solidFill>
                <a:latin typeface="Calibri"/>
                <a:ea typeface="Calibri"/>
                <a:cs typeface="Calibri"/>
                <a:sym typeface="Calibri"/>
              </a:rPr>
              <a:t>, </a:t>
            </a:r>
            <a:r>
              <a:rPr b="0" i="0" lang="en-GB" sz="2400" u="none" cap="none" strike="noStrike">
                <a:solidFill>
                  <a:srgbClr val="000000"/>
                </a:solidFill>
                <a:highlight>
                  <a:srgbClr val="FFFFFF"/>
                </a:highlight>
                <a:latin typeface="Courier New"/>
                <a:ea typeface="Courier New"/>
                <a:cs typeface="Courier New"/>
                <a:sym typeface="Courier New"/>
              </a:rPr>
              <a:t>Max</a:t>
            </a:r>
            <a:r>
              <a:rPr b="0" i="0" lang="en-GB" sz="2400" u="none" cap="none" strike="noStrike">
                <a:solidFill>
                  <a:srgbClr val="000000"/>
                </a:solidFill>
                <a:latin typeface="Calibri"/>
                <a:ea typeface="Calibri"/>
                <a:cs typeface="Calibri"/>
                <a:sym typeface="Calibri"/>
              </a:rPr>
              <a:t>, and so on through method-based queries. </a:t>
            </a:r>
            <a:endParaRPr b="0" i="0" sz="24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473" name="Google Shape;473;p37"/>
          <p:cNvSpPr txBox="1"/>
          <p:nvPr/>
        </p:nvSpPr>
        <p:spPr>
          <a:xfrm>
            <a:off x="2349500" y="97155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Web Services with WCF</a:t>
            </a:r>
            <a:endParaRPr>
              <a:latin typeface="Calibri"/>
              <a:ea typeface="Calibri"/>
              <a:cs typeface="Calibri"/>
              <a:sym typeface="Calibri"/>
            </a:endParaRPr>
          </a:p>
        </p:txBody>
      </p:sp>
      <p:sp>
        <p:nvSpPr>
          <p:cNvPr id="479" name="Google Shape;479;p3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80" name="Google Shape;480;p3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81" name="Google Shape;481;p3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82" name="Google Shape;482;p38"/>
          <p:cNvSpPr/>
          <p:nvPr/>
        </p:nvSpPr>
        <p:spPr>
          <a:xfrm>
            <a:off x="1752600" y="758825"/>
            <a:ext cx="8915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Windows Communication Foundation (WCF) is a framework for creating </a:t>
            </a:r>
            <a:br>
              <a:rPr b="0" i="0" lang="en-GB" sz="2000" u="none" cap="none" strike="noStrike">
                <a:solidFill>
                  <a:srgbClr val="000000"/>
                </a:solidFill>
                <a:latin typeface="Calibri"/>
                <a:ea typeface="Calibri"/>
                <a:cs typeface="Calibri"/>
                <a:sym typeface="Calibri"/>
              </a:rPr>
            </a:br>
            <a:r>
              <a:rPr b="0" i="0" lang="en-GB" sz="2000" u="none" cap="none" strike="noStrike">
                <a:solidFill>
                  <a:srgbClr val="000000"/>
                </a:solidFill>
                <a:latin typeface="Calibri"/>
                <a:ea typeface="Calibri"/>
                <a:cs typeface="Calibri"/>
                <a:sym typeface="Calibri"/>
              </a:rPr>
              <a:t>loosely-coupled distributed application based on Service Oriented Architecture (SOA).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SOA is an extension of distributed computing based on the request/response design pattern.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SOA allows creating interoperable services that can be accessed from heterogeneous systems.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Interoperability enables a service provider to host a service on any hardware or software platform that can be different from the platform on the consumer end.</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483" name="Google Shape;483;p38"/>
          <p:cNvPicPr preferRelativeResize="0"/>
          <p:nvPr/>
        </p:nvPicPr>
        <p:blipFill rotWithShape="1">
          <a:blip r:embed="rId3">
            <a:alphaModFix/>
          </a:blip>
          <a:srcRect b="0" l="0" r="0" t="0"/>
          <a:stretch/>
        </p:blipFill>
        <p:spPr>
          <a:xfrm>
            <a:off x="4687888" y="3810000"/>
            <a:ext cx="3351212" cy="2674938"/>
          </a:xfrm>
          <a:prstGeom prst="rect">
            <a:avLst/>
          </a:prstGeom>
          <a:noFill/>
          <a:ln>
            <a:noFill/>
          </a:ln>
        </p:spPr>
      </p:pic>
      <p:sp>
        <p:nvSpPr>
          <p:cNvPr id="484" name="Google Shape;484;p38"/>
          <p:cNvSpPr/>
          <p:nvPr/>
        </p:nvSpPr>
        <p:spPr>
          <a:xfrm>
            <a:off x="5638800" y="4724400"/>
            <a:ext cx="685800" cy="3048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279400" lvl="0" marL="342900" marR="0" rtl="0" algn="ctr">
              <a:lnSpc>
                <a:spcPct val="90000"/>
              </a:lnSpc>
              <a:spcBef>
                <a:spcPts val="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WCF Fundamentals</a:t>
            </a:r>
            <a:endParaRPr>
              <a:latin typeface="Calibri"/>
              <a:ea typeface="Calibri"/>
              <a:cs typeface="Calibri"/>
              <a:sym typeface="Calibri"/>
            </a:endParaRPr>
          </a:p>
        </p:txBody>
      </p:sp>
      <p:sp>
        <p:nvSpPr>
          <p:cNvPr id="490" name="Google Shape;490;p3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91" name="Google Shape;491;p3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492" name="Google Shape;492;p3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493" name="Google Shape;493;p39"/>
          <p:cNvSpPr/>
          <p:nvPr/>
        </p:nvSpPr>
        <p:spPr>
          <a:xfrm>
            <a:off x="1752600" y="758825"/>
            <a:ext cx="86868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Microsoft has several service-oriented distributed technologies, such as ASP.NET Web Services, .NET Remoting, Messaging, and Enterprise Services.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Each of these technologies has their own set of infrastructure, standards, and API to enable solving different distributed computing requirements.</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However, there was a need of an interoperable solution that provides the benefits of the distributed technologies in a simple and consistent manner.</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As a solution, Microsoft introduced WCF services, which is a unified programming model for service-oriented applications. In WCF, a client communicates with a service using messages.</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a WCF communication, a service defines one or more service endpoints, that defines the information required to exchange messages.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 service provides the information through service endpoints in the form of metadata.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Based on the metadata exposed by a service, the client initiates a communication with the service by sending a message to the service endpoint.</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service on receiving a communication message responds to the message.</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System-Defined Generic Delegates 2-3</a:t>
            </a:r>
            <a:endParaRPr>
              <a:latin typeface="Calibri"/>
              <a:ea typeface="Calibri"/>
              <a:cs typeface="Calibri"/>
              <a:sym typeface="Calibri"/>
            </a:endParaRPr>
          </a:p>
        </p:txBody>
      </p:sp>
      <p:sp>
        <p:nvSpPr>
          <p:cNvPr id="51" name="Google Shape;51;p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14300" lvl="0" marL="228600" rtl="0" algn="l">
              <a:lnSpc>
                <a:spcPct val="90000"/>
              </a:lnSpc>
              <a:spcBef>
                <a:spcPts val="0"/>
              </a:spcBef>
              <a:spcAft>
                <a:spcPts val="0"/>
              </a:spcAft>
              <a:buSzPts val="1800"/>
              <a:buChar char="⮚"/>
            </a:pPr>
            <a:r>
              <a:rPr lang="en-GB" sz="1800">
                <a:latin typeface="Calibri"/>
                <a:ea typeface="Calibri"/>
                <a:cs typeface="Calibri"/>
                <a:sym typeface="Calibri"/>
              </a:rPr>
              <a:t>Following are the commonly used predefined generic delegates:</a:t>
            </a:r>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114300" lvl="0" marL="228600" rtl="0" algn="l">
              <a:lnSpc>
                <a:spcPct val="90000"/>
              </a:lnSpc>
              <a:spcBef>
                <a:spcPts val="1000"/>
              </a:spcBef>
              <a:spcAft>
                <a:spcPts val="0"/>
              </a:spcAft>
              <a:buSzPts val="1800"/>
              <a:buChar char="⮚"/>
            </a:pPr>
            <a:r>
              <a:rPr lang="en-GB" sz="1800">
                <a:latin typeface="Calibri"/>
                <a:ea typeface="Calibri"/>
                <a:cs typeface="Calibri"/>
                <a:sym typeface="Calibri"/>
              </a:rPr>
              <a:t>The following code determines the length of a given word or phrase:</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400050" rtl="0" algn="l">
              <a:lnSpc>
                <a:spcPct val="90000"/>
              </a:lnSpc>
              <a:spcBef>
                <a:spcPts val="1000"/>
              </a:spcBef>
              <a:spcAft>
                <a:spcPts val="0"/>
              </a:spcAft>
              <a:buSzPts val="2000"/>
              <a:buNone/>
            </a:pPr>
            <a:r>
              <a:t/>
            </a:r>
            <a:endParaRPr sz="2000"/>
          </a:p>
          <a:p>
            <a:pPr indent="0" lvl="0" marL="228600" rtl="0" algn="l">
              <a:lnSpc>
                <a:spcPct val="90000"/>
              </a:lnSpc>
              <a:spcBef>
                <a:spcPts val="1000"/>
              </a:spcBef>
              <a:spcAft>
                <a:spcPts val="0"/>
              </a:spcAft>
              <a:buSzPts val="2800"/>
              <a:buNone/>
            </a:pPr>
            <a:r>
              <a:t/>
            </a:r>
            <a:endParaRPr/>
          </a:p>
        </p:txBody>
      </p:sp>
      <p:sp>
        <p:nvSpPr>
          <p:cNvPr id="52" name="Google Shape;52;p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3" name="Google Shape;53;p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4" name="Google Shape;54;p4"/>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grpSp>
        <p:nvGrpSpPr>
          <p:cNvPr id="55" name="Google Shape;55;p4"/>
          <p:cNvGrpSpPr/>
          <p:nvPr/>
        </p:nvGrpSpPr>
        <p:grpSpPr>
          <a:xfrm>
            <a:off x="2143125" y="1219200"/>
            <a:ext cx="8237538" cy="1619250"/>
            <a:chOff x="688376" y="1378109"/>
            <a:chExt cx="8238735" cy="1619122"/>
          </a:xfrm>
        </p:grpSpPr>
        <p:sp>
          <p:nvSpPr>
            <p:cNvPr id="56" name="Google Shape;56;p4"/>
            <p:cNvSpPr/>
            <p:nvPr/>
          </p:nvSpPr>
          <p:spPr>
            <a:xfrm>
              <a:off x="688376" y="1378109"/>
              <a:ext cx="2511790" cy="657173"/>
            </a:xfrm>
            <a:custGeom>
              <a:rect b="b" l="l" r="r" t="t"/>
              <a:pathLst>
                <a:path extrusionOk="0" h="1004723" w="2511809">
                  <a:moveTo>
                    <a:pt x="0" y="0"/>
                  </a:moveTo>
                  <a:lnTo>
                    <a:pt x="2511809" y="0"/>
                  </a:lnTo>
                  <a:lnTo>
                    <a:pt x="2511809" y="1004723"/>
                  </a:lnTo>
                  <a:lnTo>
                    <a:pt x="0" y="1004723"/>
                  </a:lnTo>
                  <a:lnTo>
                    <a:pt x="0" y="0"/>
                  </a:lnTo>
                  <a:close/>
                </a:path>
              </a:pathLst>
            </a:custGeom>
            <a:solidFill>
              <a:schemeClr val="accent2"/>
            </a:solidFill>
            <a:ln cap="flat" cmpd="sng" w="25400">
              <a:solidFill>
                <a:schemeClr val="accent2"/>
              </a:solidFill>
              <a:prstDash val="solid"/>
              <a:round/>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ourier New"/>
                <a:buNone/>
              </a:pPr>
              <a:r>
                <a:rPr b="1" i="0" lang="en-GB" sz="1200" u="none" cap="none" strike="noStrike">
                  <a:solidFill>
                    <a:schemeClr val="lt1"/>
                  </a:solidFill>
                  <a:latin typeface="Courier New"/>
                  <a:ea typeface="Courier New"/>
                  <a:cs typeface="Courier New"/>
                  <a:sym typeface="Courier New"/>
                </a:rPr>
                <a:t>Func&lt;TResult&gt;() Delegate</a:t>
              </a:r>
              <a:endParaRPr b="0" i="0" sz="1200" u="none" cap="none" strike="noStrike">
                <a:solidFill>
                  <a:schemeClr val="lt1"/>
                </a:solidFill>
                <a:latin typeface="Courier New"/>
                <a:ea typeface="Courier New"/>
                <a:cs typeface="Courier New"/>
                <a:sym typeface="Courier New"/>
              </a:endParaRPr>
            </a:p>
          </p:txBody>
        </p:sp>
        <p:sp>
          <p:nvSpPr>
            <p:cNvPr id="57" name="Google Shape;57;p4"/>
            <p:cNvSpPr/>
            <p:nvPr/>
          </p:nvSpPr>
          <p:spPr>
            <a:xfrm>
              <a:off x="688376" y="2063855"/>
              <a:ext cx="2511790" cy="838134"/>
            </a:xfrm>
            <a:custGeom>
              <a:rect b="b" l="l" r="r" t="t"/>
              <a:pathLst>
                <a:path extrusionOk="0" h="1537199" w="2511809">
                  <a:moveTo>
                    <a:pt x="0" y="0"/>
                  </a:moveTo>
                  <a:lnTo>
                    <a:pt x="2511809" y="0"/>
                  </a:lnTo>
                  <a:lnTo>
                    <a:pt x="2511809" y="1537199"/>
                  </a:lnTo>
                  <a:lnTo>
                    <a:pt x="0" y="1537199"/>
                  </a:lnTo>
                  <a:lnTo>
                    <a:pt x="0" y="0"/>
                  </a:lnTo>
                  <a:close/>
                </a:path>
              </a:pathLst>
            </a:custGeom>
            <a:solidFill>
              <a:srgbClr val="F7D5CB">
                <a:alpha val="89803"/>
              </a:srgbClr>
            </a:solidFill>
            <a:ln cap="flat" cmpd="sng" w="25400">
              <a:solidFill>
                <a:srgbClr val="F7D5CB">
                  <a:alpha val="89803"/>
                </a:srgbClr>
              </a:solidFill>
              <a:prstDash val="solid"/>
              <a:round/>
              <a:headEnd len="sm" w="sm" type="none"/>
              <a:tailEnd len="sm" w="sm" type="none"/>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It represents a method having zero parameters and returns a value of type </a:t>
              </a:r>
              <a:r>
                <a:rPr b="1" i="0" lang="en-GB" sz="1400" u="none" cap="none" strike="noStrike">
                  <a:solidFill>
                    <a:srgbClr val="000000"/>
                  </a:solidFill>
                  <a:latin typeface="Courier New"/>
                  <a:ea typeface="Courier New"/>
                  <a:cs typeface="Courier New"/>
                  <a:sym typeface="Courier New"/>
                </a:rPr>
                <a:t>TResult</a:t>
              </a:r>
              <a:r>
                <a:rPr b="0" i="0" lang="en-GB" sz="1400" u="none" cap="none" strike="noStrike">
                  <a:solidFill>
                    <a:srgbClr val="000000"/>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sp>
          <p:nvSpPr>
            <p:cNvPr id="58" name="Google Shape;58;p4"/>
            <p:cNvSpPr/>
            <p:nvPr/>
          </p:nvSpPr>
          <p:spPr>
            <a:xfrm>
              <a:off x="3551055" y="1378109"/>
              <a:ext cx="2513377" cy="657173"/>
            </a:xfrm>
            <a:custGeom>
              <a:rect b="b" l="l" r="r" t="t"/>
              <a:pathLst>
                <a:path extrusionOk="0" h="1004723" w="2511809">
                  <a:moveTo>
                    <a:pt x="0" y="0"/>
                  </a:moveTo>
                  <a:lnTo>
                    <a:pt x="2511809" y="0"/>
                  </a:lnTo>
                  <a:lnTo>
                    <a:pt x="2511809" y="1004723"/>
                  </a:lnTo>
                  <a:lnTo>
                    <a:pt x="0" y="1004723"/>
                  </a:lnTo>
                  <a:lnTo>
                    <a:pt x="0" y="0"/>
                  </a:lnTo>
                  <a:close/>
                </a:path>
              </a:pathLst>
            </a:custGeom>
            <a:solidFill>
              <a:schemeClr val="accent3"/>
            </a:solidFill>
            <a:ln cap="flat" cmpd="sng" w="25400">
              <a:solidFill>
                <a:schemeClr val="accent3"/>
              </a:solidFill>
              <a:prstDash val="solid"/>
              <a:round/>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ourier New"/>
                <a:buNone/>
              </a:pPr>
              <a:r>
                <a:rPr b="1" i="0" lang="en-GB" sz="1200" u="none" cap="none" strike="noStrike">
                  <a:solidFill>
                    <a:schemeClr val="lt1"/>
                  </a:solidFill>
                  <a:latin typeface="Courier New"/>
                  <a:ea typeface="Courier New"/>
                  <a:cs typeface="Courier New"/>
                  <a:sym typeface="Courier New"/>
                </a:rPr>
                <a:t>Func&lt;T, TResult&gt;(T arg) Delegate</a:t>
              </a:r>
              <a:endParaRPr b="0" i="0" sz="1200" u="none" cap="none" strike="noStrike">
                <a:solidFill>
                  <a:schemeClr val="lt1"/>
                </a:solidFill>
                <a:latin typeface="Courier New"/>
                <a:ea typeface="Courier New"/>
                <a:cs typeface="Courier New"/>
                <a:sym typeface="Courier New"/>
              </a:endParaRPr>
            </a:p>
          </p:txBody>
        </p:sp>
        <p:sp>
          <p:nvSpPr>
            <p:cNvPr id="59" name="Google Shape;59;p4"/>
            <p:cNvSpPr/>
            <p:nvPr/>
          </p:nvSpPr>
          <p:spPr>
            <a:xfrm>
              <a:off x="3551055" y="2063855"/>
              <a:ext cx="2513377" cy="933376"/>
            </a:xfrm>
            <a:custGeom>
              <a:rect b="b" l="l" r="r" t="t"/>
              <a:pathLst>
                <a:path extrusionOk="0" h="1537199" w="2511809">
                  <a:moveTo>
                    <a:pt x="0" y="0"/>
                  </a:moveTo>
                  <a:lnTo>
                    <a:pt x="2511809" y="0"/>
                  </a:lnTo>
                  <a:lnTo>
                    <a:pt x="2511809" y="1537199"/>
                  </a:lnTo>
                  <a:lnTo>
                    <a:pt x="0" y="1537199"/>
                  </a:lnTo>
                  <a:lnTo>
                    <a:pt x="0" y="0"/>
                  </a:lnTo>
                  <a:close/>
                </a:path>
              </a:pathLst>
            </a:custGeom>
            <a:solidFill>
              <a:srgbClr val="E0E0E0">
                <a:alpha val="89803"/>
              </a:srgbClr>
            </a:solidFill>
            <a:ln cap="flat" cmpd="sng" w="25400">
              <a:solidFill>
                <a:srgbClr val="E0E0E0">
                  <a:alpha val="89803"/>
                </a:srgbClr>
              </a:solidFill>
              <a:prstDash val="solid"/>
              <a:round/>
              <a:headEnd len="sm" w="sm" type="none"/>
              <a:tailEnd len="sm" w="sm" type="none"/>
            </a:ln>
          </p:spPr>
          <p:txBody>
            <a:bodyPr anchorCtr="0" anchor="t" bIns="80000" lIns="53325" spcFirstLastPara="1" rIns="71100" wrap="square" tIns="53325">
              <a:noAutofit/>
            </a:bodyPr>
            <a:lstStyle/>
            <a:p>
              <a:pPr indent="-88900" lvl="1" marL="5715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It represents a method having one parameter of type </a:t>
              </a:r>
              <a:r>
                <a:rPr b="1" i="0" lang="en-GB" sz="1400" u="none" cap="none" strike="noStrike">
                  <a:solidFill>
                    <a:srgbClr val="000000"/>
                  </a:solidFill>
                  <a:latin typeface="Calibri"/>
                  <a:ea typeface="Calibri"/>
                  <a:cs typeface="Calibri"/>
                  <a:sym typeface="Calibri"/>
                </a:rPr>
                <a:t>T </a:t>
              </a:r>
              <a:r>
                <a:rPr b="0" i="0" lang="en-GB" sz="1400" u="none" cap="none" strike="noStrike">
                  <a:solidFill>
                    <a:srgbClr val="000000"/>
                  </a:solidFill>
                  <a:latin typeface="Calibri"/>
                  <a:ea typeface="Calibri"/>
                  <a:cs typeface="Calibri"/>
                  <a:sym typeface="Calibri"/>
                </a:rPr>
                <a:t>and returns a value of type </a:t>
              </a:r>
              <a:r>
                <a:rPr b="1" i="0" lang="en-GB" sz="1400" u="none" cap="none" strike="noStrike">
                  <a:solidFill>
                    <a:srgbClr val="000000"/>
                  </a:solidFill>
                  <a:latin typeface="Courier New"/>
                  <a:ea typeface="Courier New"/>
                  <a:cs typeface="Courier New"/>
                  <a:sym typeface="Courier New"/>
                </a:rPr>
                <a:t>TResult</a:t>
              </a:r>
              <a:r>
                <a:rPr b="0" i="0" lang="en-GB" sz="1400" u="none" cap="none" strike="noStrike">
                  <a:solidFill>
                    <a:srgbClr val="000000"/>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sp>
          <p:nvSpPr>
            <p:cNvPr id="60" name="Google Shape;60;p4"/>
            <p:cNvSpPr/>
            <p:nvPr/>
          </p:nvSpPr>
          <p:spPr>
            <a:xfrm>
              <a:off x="6415321" y="1378109"/>
              <a:ext cx="2511790" cy="657173"/>
            </a:xfrm>
            <a:custGeom>
              <a:rect b="b" l="l" r="r" t="t"/>
              <a:pathLst>
                <a:path extrusionOk="0" h="1004723" w="2511809">
                  <a:moveTo>
                    <a:pt x="0" y="0"/>
                  </a:moveTo>
                  <a:lnTo>
                    <a:pt x="2511809" y="0"/>
                  </a:lnTo>
                  <a:lnTo>
                    <a:pt x="2511809" y="1004723"/>
                  </a:lnTo>
                  <a:lnTo>
                    <a:pt x="0" y="1004723"/>
                  </a:lnTo>
                  <a:lnTo>
                    <a:pt x="0" y="0"/>
                  </a:lnTo>
                  <a:close/>
                </a:path>
              </a:pathLst>
            </a:custGeom>
            <a:solidFill>
              <a:schemeClr val="accent4"/>
            </a:solidFill>
            <a:ln cap="flat" cmpd="sng" w="25400">
              <a:solidFill>
                <a:schemeClr val="accent4"/>
              </a:solidFill>
              <a:prstDash val="solid"/>
              <a:round/>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ourier New"/>
                <a:buNone/>
              </a:pPr>
              <a:r>
                <a:rPr b="1" i="0" lang="en-GB" sz="1200" u="none" cap="none" strike="noStrike">
                  <a:solidFill>
                    <a:schemeClr val="lt1"/>
                  </a:solidFill>
                  <a:latin typeface="Courier New"/>
                  <a:ea typeface="Courier New"/>
                  <a:cs typeface="Courier New"/>
                  <a:sym typeface="Courier New"/>
                </a:rPr>
                <a:t>Func&lt;T1, T2, TResult&gt;(T1 arg1, T2 arg2) Delegate</a:t>
              </a:r>
              <a:endParaRPr b="0" i="0" sz="1200" u="none" cap="none" strike="noStrike">
                <a:solidFill>
                  <a:schemeClr val="lt1"/>
                </a:solidFill>
                <a:latin typeface="Courier New"/>
                <a:ea typeface="Courier New"/>
                <a:cs typeface="Courier New"/>
                <a:sym typeface="Courier New"/>
              </a:endParaRPr>
            </a:p>
          </p:txBody>
        </p:sp>
        <p:sp>
          <p:nvSpPr>
            <p:cNvPr id="61" name="Google Shape;61;p4"/>
            <p:cNvSpPr/>
            <p:nvPr/>
          </p:nvSpPr>
          <p:spPr>
            <a:xfrm>
              <a:off x="6415321" y="2063855"/>
              <a:ext cx="2511790" cy="933376"/>
            </a:xfrm>
            <a:custGeom>
              <a:rect b="b" l="l" r="r" t="t"/>
              <a:pathLst>
                <a:path extrusionOk="0" h="1537199" w="2511809">
                  <a:moveTo>
                    <a:pt x="0" y="0"/>
                  </a:moveTo>
                  <a:lnTo>
                    <a:pt x="2511809" y="0"/>
                  </a:lnTo>
                  <a:lnTo>
                    <a:pt x="2511809" y="1537199"/>
                  </a:lnTo>
                  <a:lnTo>
                    <a:pt x="0" y="1537199"/>
                  </a:lnTo>
                  <a:lnTo>
                    <a:pt x="0" y="0"/>
                  </a:lnTo>
                  <a:close/>
                </a:path>
              </a:pathLst>
            </a:custGeom>
            <a:solidFill>
              <a:srgbClr val="FFE8CA">
                <a:alpha val="89803"/>
              </a:srgbClr>
            </a:solidFill>
            <a:ln cap="flat" cmpd="sng" w="25400">
              <a:solidFill>
                <a:srgbClr val="FFE8CA">
                  <a:alpha val="89803"/>
                </a:srgbClr>
              </a:solidFill>
              <a:prstDash val="solid"/>
              <a:round/>
              <a:headEnd len="sm" w="sm" type="none"/>
              <a:tailEnd len="sm" w="sm" type="none"/>
            </a:ln>
          </p:spPr>
          <p:txBody>
            <a:bodyPr anchorCtr="0" anchor="t" bIns="80000" lIns="53325" spcFirstLastPara="1" rIns="71100" wrap="square" tIns="53325">
              <a:noAutofit/>
            </a:bodyPr>
            <a:lstStyle/>
            <a:p>
              <a:pPr indent="-88900" lvl="1" marL="5715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It represents a method having two parameters of type </a:t>
              </a:r>
              <a:r>
                <a:rPr b="1" i="0" lang="en-GB" sz="1400" u="none" cap="none" strike="noStrike">
                  <a:solidFill>
                    <a:srgbClr val="000000"/>
                  </a:solidFill>
                  <a:latin typeface="Calibri"/>
                  <a:ea typeface="Calibri"/>
                  <a:cs typeface="Calibri"/>
                  <a:sym typeface="Calibri"/>
                </a:rPr>
                <a:t>T1 </a:t>
              </a:r>
              <a:r>
                <a:rPr b="0" i="0" lang="en-GB" sz="1400" u="none" cap="none" strike="noStrike">
                  <a:solidFill>
                    <a:srgbClr val="000000"/>
                  </a:solidFill>
                  <a:latin typeface="Calibri"/>
                  <a:ea typeface="Calibri"/>
                  <a:cs typeface="Calibri"/>
                  <a:sym typeface="Calibri"/>
                </a:rPr>
                <a:t>and </a:t>
              </a:r>
              <a:r>
                <a:rPr b="1" i="0" lang="en-GB" sz="1400" u="none" cap="none" strike="noStrike">
                  <a:solidFill>
                    <a:srgbClr val="000000"/>
                  </a:solidFill>
                  <a:latin typeface="Calibri"/>
                  <a:ea typeface="Calibri"/>
                  <a:cs typeface="Calibri"/>
                  <a:sym typeface="Calibri"/>
                </a:rPr>
                <a:t>T2 </a:t>
              </a:r>
              <a:r>
                <a:rPr b="0" i="0" lang="en-GB" sz="1400" u="none" cap="none" strike="noStrike">
                  <a:solidFill>
                    <a:srgbClr val="000000"/>
                  </a:solidFill>
                  <a:latin typeface="Calibri"/>
                  <a:ea typeface="Calibri"/>
                  <a:cs typeface="Calibri"/>
                  <a:sym typeface="Calibri"/>
                </a:rPr>
                <a:t>respectively and returns a value of type </a:t>
              </a:r>
              <a:r>
                <a:rPr b="1" i="0" lang="en-GB" sz="1400" u="none" cap="none" strike="noStrike">
                  <a:solidFill>
                    <a:srgbClr val="000000"/>
                  </a:solidFill>
                  <a:latin typeface="Courier New"/>
                  <a:ea typeface="Courier New"/>
                  <a:cs typeface="Courier New"/>
                  <a:sym typeface="Courier New"/>
                </a:rPr>
                <a:t>TResult</a:t>
              </a:r>
              <a:r>
                <a:rPr b="0" i="0" lang="en-GB" sz="1400" u="none" cap="none" strike="noStrike">
                  <a:solidFill>
                    <a:srgbClr val="000000"/>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grpSp>
      <p:sp>
        <p:nvSpPr>
          <p:cNvPr id="62" name="Google Shape;62;p4"/>
          <p:cNvSpPr txBox="1"/>
          <p:nvPr/>
        </p:nvSpPr>
        <p:spPr>
          <a:xfrm>
            <a:off x="1968500" y="3292475"/>
            <a:ext cx="1447800"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Syntax</a:t>
            </a:r>
            <a:endParaRPr/>
          </a:p>
        </p:txBody>
      </p:sp>
      <p:sp>
        <p:nvSpPr>
          <p:cNvPr id="63" name="Google Shape;63;p4"/>
          <p:cNvSpPr txBox="1"/>
          <p:nvPr/>
        </p:nvSpPr>
        <p:spPr>
          <a:xfrm>
            <a:off x="3581400" y="3236914"/>
            <a:ext cx="6096000" cy="2935287"/>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&lt;summary&gt;</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Class WordLength determines the length of a given word or phrase</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&lt;/summary&gt;</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public class WordLength{ </a:t>
            </a:r>
            <a:endParaRPr b="0" i="0" sz="1100" u="none" cap="none" strike="noStrike">
              <a:solidFill>
                <a:srgbClr val="000000"/>
              </a:solidFill>
              <a:latin typeface="Arial"/>
              <a:ea typeface="Arial"/>
              <a:cs typeface="Arial"/>
              <a:sym typeface="Arial"/>
            </a:endParaRPr>
          </a:p>
          <a:p>
            <a:pPr indent="4000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public static void Main() { </a:t>
            </a:r>
            <a:endParaRPr b="0" i="0" sz="11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Instantiate delegate to reference Count method </a:t>
            </a:r>
            <a:endParaRPr b="0" i="0" sz="11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Func&lt;string, int&gt; count = Count; </a:t>
            </a:r>
            <a:endParaRPr b="0" i="0" sz="11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string location = "Netherlands"; </a:t>
            </a:r>
            <a:endParaRPr b="0" i="0" sz="11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Use delegate instance to call Count method </a:t>
            </a:r>
            <a:endParaRPr b="0" i="0" sz="11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Console.WriteLine("The number of characters in the input is: </a:t>
            </a:r>
            <a:endParaRPr b="0" i="0" sz="11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{0} ",count(location).ToString()); </a:t>
            </a:r>
            <a:endParaRPr b="0" i="0" sz="1100" u="none" cap="none" strike="noStrike">
              <a:solidFill>
                <a:srgbClr val="000000"/>
              </a:solidFill>
              <a:latin typeface="Arial"/>
              <a:ea typeface="Arial"/>
              <a:cs typeface="Arial"/>
              <a:sym typeface="Arial"/>
            </a:endParaRPr>
          </a:p>
          <a:p>
            <a:pPr indent="4000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4000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private static int Count(string inputString) { </a:t>
            </a:r>
            <a:endParaRPr b="0" i="0" sz="1100" u="none" cap="none" strike="noStrike">
              <a:solidFill>
                <a:srgbClr val="000000"/>
              </a:solidFill>
              <a:latin typeface="Arial"/>
              <a:ea typeface="Arial"/>
              <a:cs typeface="Arial"/>
              <a:sym typeface="Arial"/>
            </a:endParaRPr>
          </a:p>
          <a:p>
            <a:pPr indent="74295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return inputString.Length; </a:t>
            </a:r>
            <a:endParaRPr b="0" i="0" sz="1100" u="none" cap="none" strike="noStrike">
              <a:solidFill>
                <a:srgbClr val="000000"/>
              </a:solidFill>
              <a:latin typeface="Arial"/>
              <a:ea typeface="Arial"/>
              <a:cs typeface="Arial"/>
              <a:sym typeface="Arial"/>
            </a:endParaRPr>
          </a:p>
          <a:p>
            <a:pPr indent="400050" lvl="0" marL="0" marR="0" rtl="0" algn="just">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Service Endpoints</a:t>
            </a:r>
            <a:endParaRPr>
              <a:latin typeface="Calibri"/>
              <a:ea typeface="Calibri"/>
              <a:cs typeface="Calibri"/>
              <a:sym typeface="Calibri"/>
            </a:endParaRPr>
          </a:p>
        </p:txBody>
      </p:sp>
      <p:sp>
        <p:nvSpPr>
          <p:cNvPr id="499" name="Google Shape;499;p4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00" name="Google Shape;500;p4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01" name="Google Shape;501;p4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02" name="Google Shape;502;p40"/>
          <p:cNvSpPr/>
          <p:nvPr/>
        </p:nvSpPr>
        <p:spPr>
          <a:xfrm>
            <a:off x="1752600" y="758825"/>
            <a:ext cx="8915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a WCF service, a service endpoint provides the following information, also known as the ABC’s of WCF:</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figure shows service endpoints in a WCF Service:</a:t>
            </a:r>
            <a:endParaRPr b="0" i="0" sz="20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503" name="Google Shape;503;p40"/>
          <p:cNvPicPr preferRelativeResize="0"/>
          <p:nvPr/>
        </p:nvPicPr>
        <p:blipFill rotWithShape="1">
          <a:blip r:embed="rId3">
            <a:alphaModFix/>
          </a:blip>
          <a:srcRect b="0" l="0" r="0" t="0"/>
          <a:stretch/>
        </p:blipFill>
        <p:spPr>
          <a:xfrm>
            <a:off x="3505200" y="4419601"/>
            <a:ext cx="4876800" cy="2047875"/>
          </a:xfrm>
          <a:prstGeom prst="rect">
            <a:avLst/>
          </a:prstGeom>
          <a:noFill/>
          <a:ln>
            <a:noFill/>
          </a:ln>
        </p:spPr>
      </p:pic>
      <p:grpSp>
        <p:nvGrpSpPr>
          <p:cNvPr id="504" name="Google Shape;504;p40"/>
          <p:cNvGrpSpPr/>
          <p:nvPr/>
        </p:nvGrpSpPr>
        <p:grpSpPr>
          <a:xfrm>
            <a:off x="1905082" y="1449003"/>
            <a:ext cx="8610435" cy="2461393"/>
            <a:chOff x="82" y="1203"/>
            <a:chExt cx="8610435" cy="2461393"/>
          </a:xfrm>
        </p:grpSpPr>
        <p:sp>
          <p:nvSpPr>
            <p:cNvPr id="505" name="Google Shape;505;p40"/>
            <p:cNvSpPr/>
            <p:nvPr/>
          </p:nvSpPr>
          <p:spPr>
            <a:xfrm rot="5400000">
              <a:off x="4596115" y="-3294137"/>
              <a:ext cx="635198" cy="7384678"/>
            </a:xfrm>
            <a:prstGeom prst="round2SameRect">
              <a:avLst>
                <a:gd fmla="val 16667" name="adj1"/>
                <a:gd fmla="val 0" name="adj2"/>
              </a:avLst>
            </a:prstGeom>
            <a:solidFill>
              <a:srgbClr val="CFDEEF">
                <a:alpha val="89803"/>
              </a:srgbClr>
            </a:solidFill>
            <a:ln cap="flat" cmpd="sng" w="25400">
              <a:solidFill>
                <a:srgbClr val="CFDEE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txBox="1"/>
            <p:nvPr/>
          </p:nvSpPr>
          <p:spPr>
            <a:xfrm>
              <a:off x="1221375" y="111611"/>
              <a:ext cx="7353670" cy="57318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rgbClr val="000000"/>
                </a:buClr>
                <a:buSzPts val="1200"/>
                <a:buFont typeface="Calibri"/>
                <a:buChar char="•"/>
              </a:pPr>
              <a:r>
                <a:rPr b="0" i="0" lang="en-GB" sz="1200" u="none" cap="none" strike="noStrike">
                  <a:solidFill>
                    <a:srgbClr val="000000"/>
                  </a:solidFill>
                  <a:latin typeface="Calibri"/>
                  <a:ea typeface="Calibri"/>
                  <a:cs typeface="Calibri"/>
                  <a:sym typeface="Calibri"/>
                </a:rPr>
                <a:t>Specifies the location where messages can be sent.</a:t>
              </a:r>
              <a:endParaRPr b="0" i="0" sz="1200" u="none" cap="none" strike="noStrike">
                <a:solidFill>
                  <a:srgbClr val="000000"/>
                </a:solidFill>
                <a:latin typeface="Arial"/>
                <a:ea typeface="Arial"/>
                <a:cs typeface="Arial"/>
                <a:sym typeface="Arial"/>
              </a:endParaRPr>
            </a:p>
          </p:txBody>
        </p:sp>
        <p:sp>
          <p:nvSpPr>
            <p:cNvPr id="507" name="Google Shape;507;p40"/>
            <p:cNvSpPr/>
            <p:nvPr/>
          </p:nvSpPr>
          <p:spPr>
            <a:xfrm>
              <a:off x="82" y="1203"/>
              <a:ext cx="1221293" cy="793998"/>
            </a:xfrm>
            <a:prstGeom prst="roundRect">
              <a:avLst>
                <a:gd fmla="val 16667" name="adj"/>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txBox="1"/>
            <p:nvPr/>
          </p:nvSpPr>
          <p:spPr>
            <a:xfrm>
              <a:off x="38842" y="39963"/>
              <a:ext cx="1143773" cy="716478"/>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Address</a:t>
              </a:r>
              <a:endParaRPr b="0" i="0" sz="1600" u="none" cap="none" strike="noStrike">
                <a:solidFill>
                  <a:schemeClr val="lt1"/>
                </a:solidFill>
                <a:latin typeface="Arial"/>
                <a:ea typeface="Arial"/>
                <a:cs typeface="Arial"/>
                <a:sym typeface="Arial"/>
              </a:endParaRPr>
            </a:p>
          </p:txBody>
        </p:sp>
        <p:sp>
          <p:nvSpPr>
            <p:cNvPr id="509" name="Google Shape;509;p40"/>
            <p:cNvSpPr/>
            <p:nvPr/>
          </p:nvSpPr>
          <p:spPr>
            <a:xfrm rot="5400000">
              <a:off x="4571862" y="-2489156"/>
              <a:ext cx="635198" cy="7442113"/>
            </a:xfrm>
            <a:prstGeom prst="round2SameRect">
              <a:avLst>
                <a:gd fmla="val 16667" name="adj1"/>
                <a:gd fmla="val 0" name="adj2"/>
              </a:avLst>
            </a:prstGeom>
            <a:solidFill>
              <a:srgbClr val="CFDEEF">
                <a:alpha val="89803"/>
              </a:srgbClr>
            </a:solidFill>
            <a:ln cap="flat" cmpd="sng" w="25400">
              <a:solidFill>
                <a:srgbClr val="CFDEE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txBox="1"/>
            <p:nvPr/>
          </p:nvSpPr>
          <p:spPr>
            <a:xfrm>
              <a:off x="1168405" y="945309"/>
              <a:ext cx="7411105" cy="57318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rgbClr val="000000"/>
                </a:buClr>
                <a:buSzPts val="1200"/>
                <a:buFont typeface="Calibri"/>
                <a:buChar char="•"/>
              </a:pPr>
              <a:r>
                <a:rPr b="0" i="0" lang="en-GB" sz="1200" u="none" cap="none" strike="noStrike">
                  <a:solidFill>
                    <a:srgbClr val="000000"/>
                  </a:solidFill>
                  <a:latin typeface="Calibri"/>
                  <a:ea typeface="Calibri"/>
                  <a:cs typeface="Calibri"/>
                  <a:sym typeface="Calibri"/>
                </a:rPr>
                <a:t>Specifies the communication infrastructure that enables communication of messages. Binding is formed by a stack of components implemented as channels. At the minimum, a binding defines the transport mechanism, such as HTTP or TCP and the encoding, such as text or binary that is being used to communicate messages.</a:t>
              </a:r>
              <a:endParaRPr b="0" i="0" sz="1200" u="none" cap="none" strike="noStrike">
                <a:solidFill>
                  <a:srgbClr val="000000"/>
                </a:solidFill>
                <a:latin typeface="Arial"/>
                <a:ea typeface="Arial"/>
                <a:cs typeface="Arial"/>
                <a:sym typeface="Arial"/>
              </a:endParaRPr>
            </a:p>
          </p:txBody>
        </p:sp>
        <p:sp>
          <p:nvSpPr>
            <p:cNvPr id="511" name="Google Shape;511;p40"/>
            <p:cNvSpPr/>
            <p:nvPr/>
          </p:nvSpPr>
          <p:spPr>
            <a:xfrm>
              <a:off x="82" y="834900"/>
              <a:ext cx="1168322" cy="793998"/>
            </a:xfrm>
            <a:prstGeom prst="roundRect">
              <a:avLst>
                <a:gd fmla="val 16667" name="adj"/>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txBox="1"/>
            <p:nvPr/>
          </p:nvSpPr>
          <p:spPr>
            <a:xfrm>
              <a:off x="38842" y="873660"/>
              <a:ext cx="1090802" cy="716478"/>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Binding</a:t>
              </a:r>
              <a:endParaRPr b="0" i="0" sz="1600" u="none" cap="none" strike="noStrike">
                <a:solidFill>
                  <a:schemeClr val="lt1"/>
                </a:solidFill>
                <a:latin typeface="Arial"/>
                <a:ea typeface="Arial"/>
                <a:cs typeface="Arial"/>
                <a:sym typeface="Arial"/>
              </a:endParaRPr>
            </a:p>
          </p:txBody>
        </p:sp>
        <p:sp>
          <p:nvSpPr>
            <p:cNvPr id="513" name="Google Shape;513;p40"/>
            <p:cNvSpPr/>
            <p:nvPr/>
          </p:nvSpPr>
          <p:spPr>
            <a:xfrm rot="5400000">
              <a:off x="4575707" y="-1645115"/>
              <a:ext cx="635198" cy="7421426"/>
            </a:xfrm>
            <a:prstGeom prst="round2SameRect">
              <a:avLst>
                <a:gd fmla="val 16667" name="adj1"/>
                <a:gd fmla="val 0" name="adj2"/>
              </a:avLst>
            </a:prstGeom>
            <a:solidFill>
              <a:srgbClr val="CFDEEF">
                <a:alpha val="89803"/>
              </a:srgbClr>
            </a:solidFill>
            <a:ln cap="flat" cmpd="sng" w="25400">
              <a:solidFill>
                <a:srgbClr val="CFDEE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txBox="1"/>
            <p:nvPr/>
          </p:nvSpPr>
          <p:spPr>
            <a:xfrm>
              <a:off x="1182593" y="1779007"/>
              <a:ext cx="7390418" cy="57318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rgbClr val="000000"/>
                </a:buClr>
                <a:buSzPts val="1200"/>
                <a:buFont typeface="Calibri"/>
                <a:buChar char="•"/>
              </a:pPr>
              <a:r>
                <a:rPr b="0" i="0" lang="en-GB" sz="1200" u="none" cap="none" strike="noStrike">
                  <a:solidFill>
                    <a:srgbClr val="000000"/>
                  </a:solidFill>
                  <a:latin typeface="Calibri"/>
                  <a:ea typeface="Calibri"/>
                  <a:cs typeface="Calibri"/>
                  <a:sym typeface="Calibri"/>
                </a:rPr>
                <a:t>Defines a set of messages that can be communicated between a client and a service.</a:t>
              </a:r>
              <a:endParaRPr b="0" i="0" sz="1200" u="none" cap="none" strike="noStrike">
                <a:solidFill>
                  <a:srgbClr val="000000"/>
                </a:solidFill>
                <a:latin typeface="Arial"/>
                <a:ea typeface="Arial"/>
                <a:cs typeface="Arial"/>
                <a:sym typeface="Arial"/>
              </a:endParaRPr>
            </a:p>
          </p:txBody>
        </p:sp>
        <p:sp>
          <p:nvSpPr>
            <p:cNvPr id="515" name="Google Shape;515;p40"/>
            <p:cNvSpPr/>
            <p:nvPr/>
          </p:nvSpPr>
          <p:spPr>
            <a:xfrm>
              <a:off x="82" y="1668598"/>
              <a:ext cx="1182511" cy="793998"/>
            </a:xfrm>
            <a:prstGeom prst="roundRect">
              <a:avLst>
                <a:gd fmla="val 16667" name="adj"/>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txBox="1"/>
            <p:nvPr/>
          </p:nvSpPr>
          <p:spPr>
            <a:xfrm>
              <a:off x="38842" y="1707358"/>
              <a:ext cx="1104991" cy="716478"/>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Contract</a:t>
              </a:r>
              <a:endParaRPr b="0" i="0" sz="1600" u="none" cap="none" strike="noStrike">
                <a:solidFill>
                  <a:schemeClr val="lt1"/>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WCF Contracts 1-4</a:t>
            </a:r>
            <a:endParaRPr>
              <a:latin typeface="Calibri"/>
              <a:ea typeface="Calibri"/>
              <a:cs typeface="Calibri"/>
              <a:sym typeface="Calibri"/>
            </a:endParaRPr>
          </a:p>
        </p:txBody>
      </p:sp>
      <p:sp>
        <p:nvSpPr>
          <p:cNvPr id="522" name="Google Shape;522;p4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23" name="Google Shape;523;p4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24" name="Google Shape;524;p4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25" name="Google Shape;525;p41"/>
          <p:cNvSpPr/>
          <p:nvPr/>
        </p:nvSpPr>
        <p:spPr>
          <a:xfrm>
            <a:off x="1752600" y="758826"/>
            <a:ext cx="8763000" cy="5870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WCF operations are based on standard contracts that a WCF service provides that are as follows:</a:t>
            </a:r>
            <a:endParaRPr b="0" i="0" sz="1800" u="none" cap="none" strike="noStrike">
              <a:solidFill>
                <a:srgbClr val="000000"/>
              </a:solidFill>
              <a:latin typeface="Calibri"/>
              <a:ea typeface="Calibri"/>
              <a:cs typeface="Calibri"/>
              <a:sym typeface="Calibri"/>
            </a:endParaRPr>
          </a:p>
          <a:p>
            <a:pPr indent="-285750" lvl="1" marL="742950" marR="0" rtl="0" algn="l">
              <a:lnSpc>
                <a:spcPct val="90000"/>
              </a:lnSpc>
              <a:spcBef>
                <a:spcPts val="360"/>
              </a:spcBef>
              <a:spcAft>
                <a:spcPts val="0"/>
              </a:spcAft>
              <a:buClr>
                <a:srgbClr val="006666"/>
              </a:buClr>
              <a:buSzPts val="900"/>
              <a:buFont typeface="Noto Sans Symbols"/>
              <a:buChar char="🞛"/>
            </a:pPr>
            <a:r>
              <a:rPr b="1" i="0" lang="en-GB" sz="1800" u="none" cap="none" strike="noStrike">
                <a:solidFill>
                  <a:srgbClr val="000000"/>
                </a:solidFill>
                <a:latin typeface="Calibri"/>
                <a:ea typeface="Calibri"/>
                <a:cs typeface="Calibri"/>
                <a:sym typeface="Calibri"/>
              </a:rPr>
              <a:t>Service Contract</a:t>
            </a:r>
            <a:r>
              <a:rPr b="0" i="0" lang="en-GB" sz="1800" u="none" cap="none" strike="noStrike">
                <a:solidFill>
                  <a:srgbClr val="000000"/>
                </a:solidFill>
                <a:latin typeface="Calibri"/>
                <a:ea typeface="Calibri"/>
                <a:cs typeface="Calibri"/>
                <a:sym typeface="Calibri"/>
              </a:rPr>
              <a:t>: </a:t>
            </a:r>
            <a:endParaRPr/>
          </a:p>
          <a:p>
            <a:pPr indent="-228600" lvl="3" marL="1600200" marR="0" rtl="0" algn="l">
              <a:lnSpc>
                <a:spcPct val="90000"/>
              </a:lnSpc>
              <a:spcBef>
                <a:spcPts val="360"/>
              </a:spcBef>
              <a:spcAft>
                <a:spcPts val="0"/>
              </a:spcAft>
              <a:buClr>
                <a:srgbClr val="004E4C"/>
              </a:buClr>
              <a:buSzPts val="900"/>
              <a:buFont typeface="Arial"/>
              <a:buChar char="–"/>
            </a:pPr>
            <a:r>
              <a:rPr b="0" i="0" lang="en-GB" sz="1800" u="none" cap="none" strike="noStrike">
                <a:solidFill>
                  <a:srgbClr val="000000"/>
                </a:solidFill>
                <a:latin typeface="Calibri"/>
                <a:ea typeface="Calibri"/>
                <a:cs typeface="Calibri"/>
                <a:sym typeface="Calibri"/>
              </a:rPr>
              <a:t>Describes what operations a client can perform on a service. </a:t>
            </a:r>
            <a:endParaRPr/>
          </a:p>
          <a:p>
            <a:pPr indent="-228600" lvl="3" marL="1600200" marR="0" rtl="0" algn="l">
              <a:lnSpc>
                <a:spcPct val="90000"/>
              </a:lnSpc>
              <a:spcBef>
                <a:spcPts val="360"/>
              </a:spcBef>
              <a:spcAft>
                <a:spcPts val="0"/>
              </a:spcAft>
              <a:buClr>
                <a:srgbClr val="004E4C"/>
              </a:buClr>
              <a:buSzPts val="900"/>
              <a:buFont typeface="Arial"/>
              <a:buChar char="–"/>
            </a:pPr>
            <a:r>
              <a:rPr b="0" i="0" lang="en-GB" sz="1800" u="none" cap="none" strike="noStrike">
                <a:solidFill>
                  <a:srgbClr val="000000"/>
                </a:solidFill>
                <a:latin typeface="Calibri"/>
                <a:ea typeface="Calibri"/>
                <a:cs typeface="Calibri"/>
                <a:sym typeface="Calibri"/>
              </a:rPr>
              <a:t>The following code shows a service contract applied to an </a:t>
            </a:r>
            <a:r>
              <a:rPr b="0" i="0" lang="en-GB" sz="1800" u="none" cap="none" strike="noStrike">
                <a:solidFill>
                  <a:srgbClr val="000000"/>
                </a:solidFill>
                <a:latin typeface="Courier New"/>
                <a:ea typeface="Courier New"/>
                <a:cs typeface="Courier New"/>
                <a:sym typeface="Courier New"/>
              </a:rPr>
              <a:t>IProductService</a:t>
            </a:r>
            <a:r>
              <a:rPr b="0" i="0" lang="en-GB" sz="1800" u="none" cap="none" strike="noStrike">
                <a:solidFill>
                  <a:srgbClr val="000000"/>
                </a:solidFill>
                <a:latin typeface="Calibri"/>
                <a:ea typeface="Calibri"/>
                <a:cs typeface="Calibri"/>
                <a:sym typeface="Calibri"/>
              </a:rPr>
              <a:t> interface: </a:t>
            </a:r>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228600" lvl="3" marL="1600200" marR="0" rtl="0" algn="l">
              <a:lnSpc>
                <a:spcPct val="90000"/>
              </a:lnSpc>
              <a:spcBef>
                <a:spcPts val="360"/>
              </a:spcBef>
              <a:spcAft>
                <a:spcPts val="0"/>
              </a:spcAft>
              <a:buClr>
                <a:srgbClr val="004E4C"/>
              </a:buClr>
              <a:buSzPts val="900"/>
              <a:buFont typeface="Arial"/>
              <a:buChar char="–"/>
            </a:pPr>
            <a:r>
              <a:rPr b="0" i="0" lang="en-GB" sz="1800" u="none" cap="none" strike="noStrike">
                <a:solidFill>
                  <a:srgbClr val="000000"/>
                </a:solidFill>
                <a:latin typeface="Calibri"/>
                <a:ea typeface="Calibri"/>
                <a:cs typeface="Calibri"/>
                <a:sym typeface="Calibri"/>
              </a:rPr>
              <a:t>The code uses the </a:t>
            </a:r>
            <a:r>
              <a:rPr b="0" i="0" lang="en-GB" sz="1800" u="none" cap="none" strike="noStrike">
                <a:solidFill>
                  <a:srgbClr val="000000"/>
                </a:solidFill>
                <a:latin typeface="Courier New"/>
                <a:ea typeface="Courier New"/>
                <a:cs typeface="Courier New"/>
                <a:sym typeface="Courier New"/>
              </a:rPr>
              <a:t>ServiceContract</a:t>
            </a:r>
            <a:r>
              <a:rPr b="0" i="0" lang="en-GB" sz="1800" u="none" cap="none" strike="noStrike">
                <a:solidFill>
                  <a:srgbClr val="000000"/>
                </a:solidFill>
                <a:latin typeface="Calibri"/>
                <a:ea typeface="Calibri"/>
                <a:cs typeface="Calibri"/>
                <a:sym typeface="Calibri"/>
              </a:rPr>
              <a:t> attribute on the </a:t>
            </a:r>
            <a:r>
              <a:rPr b="0" i="0" lang="en-GB" sz="1800" u="none" cap="none" strike="noStrike">
                <a:solidFill>
                  <a:srgbClr val="000000"/>
                </a:solidFill>
                <a:latin typeface="Courier New"/>
                <a:ea typeface="Courier New"/>
                <a:cs typeface="Courier New"/>
                <a:sym typeface="Courier New"/>
              </a:rPr>
              <a:t>IProductService</a:t>
            </a:r>
            <a:r>
              <a:rPr b="0" i="0" lang="en-GB" sz="1800" u="none" cap="none" strike="noStrike">
                <a:solidFill>
                  <a:srgbClr val="000000"/>
                </a:solidFill>
                <a:latin typeface="Calibri"/>
                <a:ea typeface="Calibri"/>
                <a:cs typeface="Calibri"/>
                <a:sym typeface="Calibri"/>
              </a:rPr>
              <a:t> interface to specify that the interface will provide one or more operations that client can invoke using WCF.</a:t>
            </a:r>
            <a:endParaRPr/>
          </a:p>
          <a:p>
            <a:pPr indent="-285750" lvl="1" marL="742950" marR="0" rtl="0" algn="l">
              <a:lnSpc>
                <a:spcPct val="90000"/>
              </a:lnSpc>
              <a:spcBef>
                <a:spcPts val="360"/>
              </a:spcBef>
              <a:spcAft>
                <a:spcPts val="0"/>
              </a:spcAft>
              <a:buClr>
                <a:srgbClr val="006666"/>
              </a:buClr>
              <a:buSzPts val="900"/>
              <a:buFont typeface="Noto Sans Symbols"/>
              <a:buChar char="🞛"/>
            </a:pPr>
            <a:r>
              <a:rPr b="1" i="0" lang="en-GB" sz="1800" u="none" cap="none" strike="noStrike">
                <a:solidFill>
                  <a:srgbClr val="000000"/>
                </a:solidFill>
                <a:latin typeface="Calibri"/>
                <a:ea typeface="Calibri"/>
                <a:cs typeface="Calibri"/>
                <a:sym typeface="Calibri"/>
              </a:rPr>
              <a:t>Operational Contract:</a:t>
            </a:r>
            <a:endParaRPr/>
          </a:p>
          <a:p>
            <a:pPr indent="-228600" lvl="3" marL="1600200" marR="0" rtl="0" algn="l">
              <a:lnSpc>
                <a:spcPct val="90000"/>
              </a:lnSpc>
              <a:spcBef>
                <a:spcPts val="360"/>
              </a:spcBef>
              <a:spcAft>
                <a:spcPts val="0"/>
              </a:spcAft>
              <a:buClr>
                <a:srgbClr val="004E4C"/>
              </a:buClr>
              <a:buSzPts val="900"/>
              <a:buFont typeface="Arial"/>
              <a:buChar char="–"/>
            </a:pPr>
            <a:r>
              <a:rPr b="0" i="0" lang="en-GB" sz="1800" u="none" cap="none" strike="noStrike">
                <a:solidFill>
                  <a:srgbClr val="000000"/>
                </a:solidFill>
                <a:latin typeface="Calibri"/>
                <a:ea typeface="Calibri"/>
                <a:cs typeface="Calibri"/>
                <a:sym typeface="Calibri"/>
              </a:rPr>
              <a:t>The following code shows two operational contracts applied to the </a:t>
            </a:r>
            <a:r>
              <a:rPr b="0" i="0" lang="en-GB" sz="1800" u="none" cap="none" strike="noStrike">
                <a:solidFill>
                  <a:srgbClr val="000000"/>
                </a:solidFill>
                <a:latin typeface="Arial"/>
                <a:ea typeface="Arial"/>
                <a:cs typeface="Arial"/>
                <a:sym typeface="Arial"/>
              </a:rPr>
              <a:t>IProductService</a:t>
            </a:r>
            <a:r>
              <a:rPr b="0" i="0" lang="en-GB" sz="1800" u="none" cap="none" strike="noStrike">
                <a:solidFill>
                  <a:srgbClr val="000000"/>
                </a:solidFill>
                <a:latin typeface="Calibri"/>
                <a:ea typeface="Calibri"/>
                <a:cs typeface="Calibri"/>
                <a:sym typeface="Calibri"/>
              </a:rPr>
              <a:t> interface:</a:t>
            </a:r>
            <a:endParaRPr b="0" i="0" sz="18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526" name="Google Shape;526;p41"/>
          <p:cNvSpPr txBox="1"/>
          <p:nvPr/>
        </p:nvSpPr>
        <p:spPr>
          <a:xfrm>
            <a:off x="3657600" y="2590800"/>
            <a:ext cx="5410200" cy="5334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[ServiceContract]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public interface IProductService{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400"/>
              </a:spcBef>
              <a:spcAft>
                <a:spcPts val="0"/>
              </a:spcAft>
              <a:buClr>
                <a:schemeClr val="dk1"/>
              </a:buClr>
              <a:buSzPts val="800"/>
              <a:buFont typeface="Noto Sans Symbols"/>
              <a:buNone/>
            </a:pPr>
            <a:r>
              <a:t/>
            </a:r>
            <a:endParaRPr b="0" i="0" sz="800" u="none" cap="none" strike="noStrike">
              <a:solidFill>
                <a:schemeClr val="dk1"/>
              </a:solidFill>
              <a:latin typeface="Courier New"/>
              <a:ea typeface="Courier New"/>
              <a:cs typeface="Courier New"/>
              <a:sym typeface="Courier New"/>
            </a:endParaRPr>
          </a:p>
        </p:txBody>
      </p:sp>
      <p:sp>
        <p:nvSpPr>
          <p:cNvPr id="527" name="Google Shape;527;p41"/>
          <p:cNvSpPr txBox="1"/>
          <p:nvPr/>
        </p:nvSpPr>
        <p:spPr>
          <a:xfrm>
            <a:off x="2133600" y="25908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
        <p:nvSpPr>
          <p:cNvPr id="528" name="Google Shape;528;p41"/>
          <p:cNvSpPr txBox="1"/>
          <p:nvPr/>
        </p:nvSpPr>
        <p:spPr>
          <a:xfrm>
            <a:off x="3733800" y="4876800"/>
            <a:ext cx="5410200" cy="16002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ServiceContract]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public interface IProductService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[OperationContract]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String GetProductName (int productId);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[OperationContract]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IEnumerable&lt;ProductInformation&gt; GetProductInfo (int productId);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800" u="none" cap="none" strike="noStrike">
              <a:solidFill>
                <a:schemeClr val="dk1"/>
              </a:solidFill>
              <a:latin typeface="Courier New"/>
              <a:ea typeface="Courier New"/>
              <a:cs typeface="Courier New"/>
              <a:sym typeface="Courier New"/>
            </a:endParaRPr>
          </a:p>
        </p:txBody>
      </p:sp>
      <p:sp>
        <p:nvSpPr>
          <p:cNvPr id="529" name="Google Shape;529;p41"/>
          <p:cNvSpPr txBox="1"/>
          <p:nvPr/>
        </p:nvSpPr>
        <p:spPr>
          <a:xfrm>
            <a:off x="2209800" y="5075239"/>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WCF Contracts 2-4</a:t>
            </a:r>
            <a:endParaRPr>
              <a:latin typeface="Calibri"/>
              <a:ea typeface="Calibri"/>
              <a:cs typeface="Calibri"/>
              <a:sym typeface="Calibri"/>
            </a:endParaRPr>
          </a:p>
        </p:txBody>
      </p:sp>
      <p:sp>
        <p:nvSpPr>
          <p:cNvPr id="535" name="Google Shape;535;p4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36" name="Google Shape;536;p4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37" name="Google Shape;537;p4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38" name="Google Shape;538;p42"/>
          <p:cNvSpPr/>
          <p:nvPr/>
        </p:nvSpPr>
        <p:spPr>
          <a:xfrm>
            <a:off x="1752600" y="758825"/>
            <a:ext cx="8915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code:</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Uses the </a:t>
            </a:r>
            <a:r>
              <a:rPr b="0" i="0" lang="en-GB" sz="1600" u="none" cap="none" strike="noStrike">
                <a:solidFill>
                  <a:srgbClr val="000000"/>
                </a:solidFill>
                <a:latin typeface="Courier New"/>
                <a:ea typeface="Courier New"/>
                <a:cs typeface="Courier New"/>
                <a:sym typeface="Courier New"/>
              </a:rPr>
              <a:t>OperationContract</a:t>
            </a:r>
            <a:r>
              <a:rPr b="0" i="0" lang="en-GB" sz="1600" u="none" cap="none" strike="noStrike">
                <a:solidFill>
                  <a:srgbClr val="000000"/>
                </a:solidFill>
                <a:latin typeface="Calibri"/>
                <a:ea typeface="Calibri"/>
                <a:cs typeface="Calibri"/>
                <a:sym typeface="Calibri"/>
              </a:rPr>
              <a:t> attribute on the </a:t>
            </a:r>
            <a:r>
              <a:rPr b="0" i="0" lang="en-GB" sz="1600" u="none" cap="none" strike="noStrike">
                <a:solidFill>
                  <a:srgbClr val="000000"/>
                </a:solidFill>
                <a:latin typeface="Courier New"/>
                <a:ea typeface="Courier New"/>
                <a:cs typeface="Courier New"/>
                <a:sym typeface="Courier New"/>
              </a:rPr>
              <a:t>GetProductName()</a:t>
            </a:r>
            <a:r>
              <a:rPr b="0" i="0" lang="en-GB" sz="1600" u="none" cap="none" strike="noStrike">
                <a:solidFill>
                  <a:srgbClr val="000000"/>
                </a:solidFill>
                <a:latin typeface="Calibri"/>
                <a:ea typeface="Calibri"/>
                <a:cs typeface="Calibri"/>
                <a:sym typeface="Calibri"/>
              </a:rPr>
              <a:t> and </a:t>
            </a:r>
            <a:r>
              <a:rPr b="0" i="0" lang="en-GB" sz="1600" u="none" cap="none" strike="noStrike">
                <a:solidFill>
                  <a:srgbClr val="000000"/>
                </a:solidFill>
                <a:latin typeface="Courier New"/>
                <a:ea typeface="Courier New"/>
                <a:cs typeface="Courier New"/>
                <a:sym typeface="Courier New"/>
              </a:rPr>
              <a:t>GetProductInfo()</a:t>
            </a:r>
            <a:r>
              <a:rPr b="0" i="0" lang="en-GB" sz="1600" u="none" cap="none" strike="noStrike">
                <a:solidFill>
                  <a:srgbClr val="000000"/>
                </a:solidFill>
                <a:latin typeface="Calibri"/>
                <a:ea typeface="Calibri"/>
                <a:cs typeface="Calibri"/>
                <a:sym typeface="Calibri"/>
              </a:rPr>
              <a:t> methods to specify that these methods can service WCF clients.</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In the first operational contract applied to the </a:t>
            </a:r>
            <a:r>
              <a:rPr b="0" i="0" lang="en-GB" sz="1600" u="none" cap="none" strike="noStrike">
                <a:solidFill>
                  <a:srgbClr val="000000"/>
                </a:solidFill>
                <a:latin typeface="Courier New"/>
                <a:ea typeface="Courier New"/>
                <a:cs typeface="Courier New"/>
                <a:sym typeface="Courier New"/>
              </a:rPr>
              <a:t>GetProductName() </a:t>
            </a:r>
            <a:r>
              <a:rPr b="0" i="0" lang="en-GB" sz="1600" u="none" cap="none" strike="noStrike">
                <a:solidFill>
                  <a:srgbClr val="000000"/>
                </a:solidFill>
                <a:latin typeface="Calibri"/>
                <a:ea typeface="Calibri"/>
                <a:cs typeface="Calibri"/>
                <a:sym typeface="Calibri"/>
              </a:rPr>
              <a:t>method, no additional data contract is required as both the parameter and return types are primitives.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However, the second operational contract returns a complex </a:t>
            </a:r>
            <a:r>
              <a:rPr b="0" i="0" lang="en-GB" sz="1600" u="none" cap="none" strike="noStrike">
                <a:solidFill>
                  <a:srgbClr val="000000"/>
                </a:solidFill>
                <a:latin typeface="Courier New"/>
                <a:ea typeface="Courier New"/>
                <a:cs typeface="Courier New"/>
                <a:sym typeface="Courier New"/>
              </a:rPr>
              <a:t>ProductInfo</a:t>
            </a:r>
            <a:r>
              <a:rPr b="0" i="0" lang="en-GB" sz="1600" u="none" cap="none" strike="noStrike">
                <a:solidFill>
                  <a:srgbClr val="000000"/>
                </a:solidFill>
                <a:latin typeface="Calibri"/>
                <a:ea typeface="Calibri"/>
                <a:cs typeface="Calibri"/>
                <a:sym typeface="Calibri"/>
              </a:rPr>
              <a:t> type and therefore, must have a data contract defined for it.</a:t>
            </a:r>
            <a:endParaRPr b="0" i="0" sz="16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grpSp>
        <p:nvGrpSpPr>
          <p:cNvPr id="539" name="Google Shape;539;p42"/>
          <p:cNvGrpSpPr/>
          <p:nvPr/>
        </p:nvGrpSpPr>
        <p:grpSpPr>
          <a:xfrm>
            <a:off x="2268681" y="2895600"/>
            <a:ext cx="7654870" cy="2283771"/>
            <a:chOff x="58881" y="0"/>
            <a:chExt cx="7654870" cy="2283771"/>
          </a:xfrm>
        </p:grpSpPr>
        <p:sp>
          <p:nvSpPr>
            <p:cNvPr id="540" name="Google Shape;540;p42"/>
            <p:cNvSpPr/>
            <p:nvPr/>
          </p:nvSpPr>
          <p:spPr>
            <a:xfrm>
              <a:off x="1259412" y="0"/>
              <a:ext cx="6454339" cy="2283771"/>
            </a:xfrm>
            <a:prstGeom prst="rightArrow">
              <a:avLst>
                <a:gd fmla="val 75000" name="adj1"/>
                <a:gd fmla="val 50000" name="adj2"/>
              </a:avLst>
            </a:prstGeom>
            <a:solidFill>
              <a:srgbClr val="CFDEEF">
                <a:alpha val="89803"/>
              </a:srgbClr>
            </a:solidFill>
            <a:ln cap="flat" cmpd="sng" w="25400">
              <a:solidFill>
                <a:srgbClr val="CFDEE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2"/>
            <p:cNvSpPr txBox="1"/>
            <p:nvPr/>
          </p:nvSpPr>
          <p:spPr>
            <a:xfrm>
              <a:off x="1259412" y="285471"/>
              <a:ext cx="5597925" cy="1712829"/>
            </a:xfrm>
            <a:prstGeom prst="rect">
              <a:avLst/>
            </a:prstGeom>
            <a:noFill/>
            <a:ln>
              <a:noFill/>
            </a:ln>
          </p:spPr>
          <p:txBody>
            <a:bodyPr anchorCtr="0" anchor="t" bIns="10150" lIns="10150" spcFirstLastPara="1" rIns="10150" wrap="square" tIns="10150">
              <a:noAutofit/>
            </a:bodyPr>
            <a:lstStyle/>
            <a:p>
              <a:pPr indent="-171450" lvl="1" marL="171450" marR="0" rtl="0" algn="l">
                <a:lnSpc>
                  <a:spcPct val="90000"/>
                </a:lnSpc>
                <a:spcBef>
                  <a:spcPts val="0"/>
                </a:spcBef>
                <a:spcAft>
                  <a:spcPts val="0"/>
                </a:spcAft>
                <a:buClr>
                  <a:srgbClr val="000000"/>
                </a:buClr>
                <a:buSzPts val="1600"/>
                <a:buFont typeface="Calibri"/>
                <a:buChar char="•"/>
              </a:pPr>
              <a:r>
                <a:rPr b="0" i="0" lang="en-GB" sz="1600" u="none" cap="none" strike="noStrike">
                  <a:solidFill>
                    <a:srgbClr val="000000"/>
                  </a:solidFill>
                  <a:latin typeface="Calibri"/>
                  <a:ea typeface="Calibri"/>
                  <a:cs typeface="Calibri"/>
                  <a:sym typeface="Calibri"/>
                </a:rPr>
                <a:t>Specifies how the WCF infrastructure should serialize complex types for transmitting its data between the client and the service. A data contract can be specified by applying the </a:t>
              </a:r>
              <a:r>
                <a:rPr b="0" i="0" lang="en-GB" sz="1600" u="none" cap="none" strike="noStrike">
                  <a:solidFill>
                    <a:srgbClr val="000000"/>
                  </a:solidFill>
                  <a:latin typeface="Courier New"/>
                  <a:ea typeface="Courier New"/>
                  <a:cs typeface="Courier New"/>
                  <a:sym typeface="Courier New"/>
                </a:rPr>
                <a:t>DataContract</a:t>
              </a:r>
              <a:r>
                <a:rPr b="0" i="0" lang="en-GB" sz="1600" u="none" cap="none" strike="noStrike">
                  <a:solidFill>
                    <a:srgbClr val="000000"/>
                  </a:solidFill>
                  <a:latin typeface="Calibri"/>
                  <a:ea typeface="Calibri"/>
                  <a:cs typeface="Calibri"/>
                  <a:sym typeface="Calibri"/>
                </a:rPr>
                <a:t> attribute to the complex type, which can be a class, structure, or enumeration. Once a data contract is specified for a type, the </a:t>
              </a:r>
              <a:r>
                <a:rPr b="0" i="0" lang="en-GB" sz="1600" u="none" cap="none" strike="noStrike">
                  <a:solidFill>
                    <a:srgbClr val="000000"/>
                  </a:solidFill>
                  <a:latin typeface="Courier New"/>
                  <a:ea typeface="Courier New"/>
                  <a:cs typeface="Courier New"/>
                  <a:sym typeface="Courier New"/>
                </a:rPr>
                <a:t>DataMember</a:t>
              </a:r>
              <a:r>
                <a:rPr b="0" i="0" lang="en-GB" sz="1600" u="none" cap="none" strike="noStrike">
                  <a:solidFill>
                    <a:srgbClr val="000000"/>
                  </a:solidFill>
                  <a:latin typeface="Calibri"/>
                  <a:ea typeface="Calibri"/>
                  <a:cs typeface="Calibri"/>
                  <a:sym typeface="Calibri"/>
                </a:rPr>
                <a:t> attribute must be applied to each member of the type.</a:t>
              </a:r>
              <a:endParaRPr b="0" i="0" sz="2000" u="none" cap="none" strike="noStrike">
                <a:solidFill>
                  <a:srgbClr val="000000"/>
                </a:solidFill>
                <a:latin typeface="Calibri"/>
                <a:ea typeface="Calibri"/>
                <a:cs typeface="Calibri"/>
                <a:sym typeface="Calibri"/>
              </a:endParaRPr>
            </a:p>
            <a:p>
              <a:pPr indent="-57150" lvl="1" marL="285750" marR="0" rtl="0" algn="l">
                <a:lnSpc>
                  <a:spcPct val="90000"/>
                </a:lnSpc>
                <a:spcBef>
                  <a:spcPts val="24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542" name="Google Shape;542;p42"/>
            <p:cNvSpPr/>
            <p:nvPr/>
          </p:nvSpPr>
          <p:spPr>
            <a:xfrm>
              <a:off x="58881" y="152391"/>
              <a:ext cx="1312727" cy="1981216"/>
            </a:xfrm>
            <a:prstGeom prst="roundRect">
              <a:avLst>
                <a:gd fmla="val 16667" name="adj"/>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txBox="1"/>
            <p:nvPr/>
          </p:nvSpPr>
          <p:spPr>
            <a:xfrm>
              <a:off x="122963" y="216473"/>
              <a:ext cx="1184563" cy="1853052"/>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Data Contract and Data Members</a:t>
              </a:r>
              <a:endParaRPr b="0" i="0" sz="1600" u="none" cap="none" strike="noStrike">
                <a:solidFill>
                  <a:srgbClr val="000000"/>
                </a:solidFill>
                <a:latin typeface="Calibri"/>
                <a:ea typeface="Calibri"/>
                <a:cs typeface="Calibri"/>
                <a:sym typeface="Calibri"/>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WCF Contracts 3-4</a:t>
            </a:r>
            <a:endParaRPr>
              <a:latin typeface="Calibri"/>
              <a:ea typeface="Calibri"/>
              <a:cs typeface="Calibri"/>
              <a:sym typeface="Calibri"/>
            </a:endParaRPr>
          </a:p>
        </p:txBody>
      </p:sp>
      <p:sp>
        <p:nvSpPr>
          <p:cNvPr id="549" name="Google Shape;549;p4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50" name="Google Shape;550;p4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51" name="Google Shape;551;p4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52" name="Google Shape;552;p43"/>
          <p:cNvSpPr/>
          <p:nvPr/>
        </p:nvSpPr>
        <p:spPr>
          <a:xfrm>
            <a:off x="1752600" y="758826"/>
            <a:ext cx="8763000"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code shows a data contract applied to the </a:t>
            </a:r>
            <a:r>
              <a:rPr b="0" i="0" lang="en-GB" sz="1600" u="none" cap="none" strike="noStrike">
                <a:solidFill>
                  <a:srgbClr val="000000"/>
                </a:solidFill>
                <a:latin typeface="Courier New"/>
                <a:ea typeface="Courier New"/>
                <a:cs typeface="Courier New"/>
                <a:sym typeface="Courier New"/>
              </a:rPr>
              <a:t>ProductInformation</a:t>
            </a:r>
            <a:r>
              <a:rPr b="0" i="0" lang="en-GB" sz="2000" u="none" cap="none" strike="noStrike">
                <a:solidFill>
                  <a:srgbClr val="000000"/>
                </a:solidFill>
                <a:latin typeface="Calibri"/>
                <a:ea typeface="Calibri"/>
                <a:cs typeface="Calibri"/>
                <a:sym typeface="Calibri"/>
              </a:rPr>
              <a:t> class:</a:t>
            </a:r>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code:</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Applies the </a:t>
            </a:r>
            <a:r>
              <a:rPr b="0" i="0" lang="en-GB" sz="1800" u="none" cap="none" strike="noStrike">
                <a:solidFill>
                  <a:srgbClr val="000000"/>
                </a:solidFill>
                <a:latin typeface="Courier New"/>
                <a:ea typeface="Courier New"/>
                <a:cs typeface="Courier New"/>
                <a:sym typeface="Courier New"/>
              </a:rPr>
              <a:t>DataContract</a:t>
            </a:r>
            <a:r>
              <a:rPr b="0" i="0" lang="en-GB" sz="1800" u="none" cap="none" strike="noStrike">
                <a:solidFill>
                  <a:srgbClr val="000000"/>
                </a:solidFill>
                <a:latin typeface="Calibri"/>
                <a:ea typeface="Calibri"/>
                <a:cs typeface="Calibri"/>
                <a:sym typeface="Calibri"/>
              </a:rPr>
              <a:t> attribute to the </a:t>
            </a:r>
            <a:r>
              <a:rPr b="0" i="0" lang="en-GB" sz="1800" u="none" cap="none" strike="noStrike">
                <a:solidFill>
                  <a:srgbClr val="000000"/>
                </a:solidFill>
                <a:latin typeface="Courier New"/>
                <a:ea typeface="Courier New"/>
                <a:cs typeface="Courier New"/>
                <a:sym typeface="Courier New"/>
              </a:rPr>
              <a:t>ProductInformation</a:t>
            </a:r>
            <a:r>
              <a:rPr b="0" i="0" lang="en-GB" sz="1800" u="none" cap="none" strike="noStrike">
                <a:solidFill>
                  <a:srgbClr val="000000"/>
                </a:solidFill>
                <a:latin typeface="Calibri"/>
                <a:ea typeface="Calibri"/>
                <a:cs typeface="Calibri"/>
                <a:sym typeface="Calibri"/>
              </a:rPr>
              <a:t> class and the </a:t>
            </a:r>
            <a:r>
              <a:rPr b="0" i="0" lang="en-GB" sz="1800" u="none" cap="none" strike="noStrike">
                <a:solidFill>
                  <a:srgbClr val="000000"/>
                </a:solidFill>
                <a:latin typeface="Courier New"/>
                <a:ea typeface="Courier New"/>
                <a:cs typeface="Courier New"/>
                <a:sym typeface="Courier New"/>
              </a:rPr>
              <a:t>DataMember</a:t>
            </a:r>
            <a:r>
              <a:rPr b="0" i="0" lang="en-GB" sz="1800" u="none" cap="none" strike="noStrike">
                <a:solidFill>
                  <a:srgbClr val="000000"/>
                </a:solidFill>
                <a:latin typeface="Calibri"/>
                <a:ea typeface="Calibri"/>
                <a:cs typeface="Calibri"/>
                <a:sym typeface="Calibri"/>
              </a:rPr>
              <a:t> attribute to the </a:t>
            </a:r>
            <a:r>
              <a:rPr b="0" i="0" lang="en-GB" sz="1800" u="none" cap="none" strike="noStrike">
                <a:solidFill>
                  <a:srgbClr val="000000"/>
                </a:solidFill>
                <a:latin typeface="Courier New"/>
                <a:ea typeface="Courier New"/>
                <a:cs typeface="Courier New"/>
                <a:sym typeface="Courier New"/>
              </a:rPr>
              <a:t>ProductId</a:t>
            </a:r>
            <a:r>
              <a:rPr b="0" i="0" lang="en-GB" sz="1800" u="none" cap="none" strike="noStrike">
                <a:solidFill>
                  <a:srgbClr val="000000"/>
                </a:solidFill>
                <a:latin typeface="Calibri"/>
                <a:ea typeface="Calibri"/>
                <a:cs typeface="Calibri"/>
                <a:sym typeface="Calibri"/>
              </a:rPr>
              <a:t>, </a:t>
            </a:r>
            <a:r>
              <a:rPr b="0" i="0" lang="en-GB" sz="1800" u="none" cap="none" strike="noStrike">
                <a:solidFill>
                  <a:srgbClr val="000000"/>
                </a:solidFill>
                <a:latin typeface="Courier New"/>
                <a:ea typeface="Courier New"/>
                <a:cs typeface="Courier New"/>
                <a:sym typeface="Courier New"/>
              </a:rPr>
              <a:t>ProductName</a:t>
            </a:r>
            <a:r>
              <a:rPr b="0" i="0" lang="en-GB" sz="1800" u="none" cap="none" strike="noStrike">
                <a:solidFill>
                  <a:srgbClr val="000000"/>
                </a:solidFill>
                <a:latin typeface="Calibri"/>
                <a:ea typeface="Calibri"/>
                <a:cs typeface="Calibri"/>
                <a:sym typeface="Calibri"/>
              </a:rPr>
              <a:t>, and </a:t>
            </a:r>
            <a:r>
              <a:rPr b="0" i="0" lang="en-GB" sz="1800" u="none" cap="none" strike="noStrike">
                <a:solidFill>
                  <a:srgbClr val="000000"/>
                </a:solidFill>
                <a:latin typeface="Courier New"/>
                <a:ea typeface="Courier New"/>
                <a:cs typeface="Courier New"/>
                <a:sym typeface="Courier New"/>
              </a:rPr>
              <a:t>ProductPrice</a:t>
            </a:r>
            <a:r>
              <a:rPr b="0" i="0" lang="en-GB" sz="1800" u="none" cap="none" strike="noStrike">
                <a:solidFill>
                  <a:srgbClr val="000000"/>
                </a:solidFill>
                <a:latin typeface="Calibri"/>
                <a:ea typeface="Calibri"/>
                <a:cs typeface="Calibri"/>
                <a:sym typeface="Calibri"/>
              </a:rPr>
              <a:t> attributes.</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553" name="Google Shape;553;p43"/>
          <p:cNvSpPr txBox="1"/>
          <p:nvPr/>
        </p:nvSpPr>
        <p:spPr>
          <a:xfrm>
            <a:off x="3733800" y="1417638"/>
            <a:ext cx="5410200" cy="3382962"/>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[DataContract]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public class ProductInformation</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[DataMember]</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public int ProductId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get; set;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[DataMember]</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public String ProductName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get; set;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[DataMember]</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public int ProductPrice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get; set;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800" u="none" cap="none" strike="noStrike">
              <a:solidFill>
                <a:schemeClr val="dk1"/>
              </a:solidFill>
              <a:latin typeface="Courier New"/>
              <a:ea typeface="Courier New"/>
              <a:cs typeface="Courier New"/>
              <a:sym typeface="Courier New"/>
            </a:endParaRPr>
          </a:p>
        </p:txBody>
      </p:sp>
      <p:sp>
        <p:nvSpPr>
          <p:cNvPr id="554" name="Google Shape;554;p43"/>
          <p:cNvSpPr txBox="1"/>
          <p:nvPr/>
        </p:nvSpPr>
        <p:spPr>
          <a:xfrm>
            <a:off x="2209800" y="1417639"/>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WCF Contracts 4-4</a:t>
            </a:r>
            <a:endParaRPr>
              <a:latin typeface="Calibri"/>
              <a:ea typeface="Calibri"/>
              <a:cs typeface="Calibri"/>
              <a:sym typeface="Calibri"/>
            </a:endParaRPr>
          </a:p>
        </p:txBody>
      </p:sp>
      <p:sp>
        <p:nvSpPr>
          <p:cNvPr id="560" name="Google Shape;560;p4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61" name="Google Shape;561;p4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62" name="Google Shape;562;p4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63" name="Google Shape;563;p44"/>
          <p:cNvSpPr/>
          <p:nvPr/>
        </p:nvSpPr>
        <p:spPr>
          <a:xfrm>
            <a:off x="1752600" y="758826"/>
            <a:ext cx="8701088"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figure shows the relationships between the different contracts in a WCF application:</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564" name="Google Shape;564;p44"/>
          <p:cNvPicPr preferRelativeResize="0"/>
          <p:nvPr/>
        </p:nvPicPr>
        <p:blipFill rotWithShape="1">
          <a:blip r:embed="rId3">
            <a:alphaModFix/>
          </a:blip>
          <a:srcRect b="0" l="0" r="0" t="0"/>
          <a:stretch/>
        </p:blipFill>
        <p:spPr>
          <a:xfrm>
            <a:off x="3429000" y="1752600"/>
            <a:ext cx="5867400" cy="4114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the Implementation Class 1-2</a:t>
            </a:r>
            <a:endParaRPr>
              <a:latin typeface="Calibri"/>
              <a:ea typeface="Calibri"/>
              <a:cs typeface="Calibri"/>
              <a:sym typeface="Calibri"/>
            </a:endParaRPr>
          </a:p>
        </p:txBody>
      </p:sp>
      <p:sp>
        <p:nvSpPr>
          <p:cNvPr id="570" name="Google Shape;570;p4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71" name="Google Shape;571;p4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72" name="Google Shape;572;p4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73" name="Google Shape;573;p45"/>
          <p:cNvSpPr/>
          <p:nvPr/>
        </p:nvSpPr>
        <p:spPr>
          <a:xfrm>
            <a:off x="1752600" y="758826"/>
            <a:ext cx="8915400"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After defining the various contracts in a WCF application, the next step is to create the implementation class. This class implements the interface marked with the </a:t>
            </a:r>
            <a:r>
              <a:rPr b="0" i="0" lang="en-GB" sz="1600" u="none" cap="none" strike="noStrike">
                <a:solidFill>
                  <a:srgbClr val="000000"/>
                </a:solidFill>
                <a:latin typeface="Courier New"/>
                <a:ea typeface="Courier New"/>
                <a:cs typeface="Courier New"/>
                <a:sym typeface="Courier New"/>
              </a:rPr>
              <a:t>ServiceContract</a:t>
            </a:r>
            <a:r>
              <a:rPr b="0" i="0" lang="en-GB" sz="1600" u="none" cap="none" strike="noStrike">
                <a:solidFill>
                  <a:srgbClr val="000000"/>
                </a:solidFill>
                <a:latin typeface="Calibri"/>
                <a:ea typeface="Calibri"/>
                <a:cs typeface="Calibri"/>
                <a:sym typeface="Calibri"/>
              </a:rPr>
              <a:t> attribute. </a:t>
            </a:r>
            <a:endParaRPr b="0" i="0" sz="1600" u="none" cap="none" strike="noStrike">
              <a:solidFill>
                <a:srgbClr val="000000"/>
              </a:solidFill>
              <a:latin typeface="Calibri"/>
              <a:ea typeface="Calibri"/>
              <a:cs typeface="Calibri"/>
              <a:sym typeface="Calibri"/>
            </a:endParaRPr>
          </a:p>
          <a:p>
            <a:pPr indent="-342900" lvl="0"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following code shows the </a:t>
            </a:r>
            <a:r>
              <a:rPr b="0" i="0" lang="en-GB" sz="1600" u="none" cap="none" strike="noStrike">
                <a:solidFill>
                  <a:srgbClr val="000000"/>
                </a:solidFill>
                <a:latin typeface="Courier New"/>
                <a:ea typeface="Courier New"/>
                <a:cs typeface="Courier New"/>
                <a:sym typeface="Courier New"/>
              </a:rPr>
              <a:t>ProductService</a:t>
            </a:r>
            <a:r>
              <a:rPr b="0" i="0" lang="en-GB" sz="1600" u="none" cap="none" strike="noStrike">
                <a:solidFill>
                  <a:srgbClr val="000000"/>
                </a:solidFill>
                <a:latin typeface="Calibri"/>
                <a:ea typeface="Calibri"/>
                <a:cs typeface="Calibri"/>
                <a:sym typeface="Calibri"/>
              </a:rPr>
              <a:t> class that implements the </a:t>
            </a:r>
            <a:r>
              <a:rPr b="0" i="0" lang="en-GB" sz="1600" u="none" cap="none" strike="noStrike">
                <a:solidFill>
                  <a:srgbClr val="000000"/>
                </a:solidFill>
                <a:latin typeface="Courier New"/>
                <a:ea typeface="Courier New"/>
                <a:cs typeface="Courier New"/>
                <a:sym typeface="Courier New"/>
              </a:rPr>
              <a:t>IProductService</a:t>
            </a:r>
            <a:r>
              <a:rPr b="0" i="0" lang="en-GB" sz="1600" u="none" cap="none" strike="noStrike">
                <a:solidFill>
                  <a:srgbClr val="000000"/>
                </a:solidFill>
                <a:latin typeface="Calibri"/>
                <a:ea typeface="Calibri"/>
                <a:cs typeface="Calibri"/>
                <a:sym typeface="Calibri"/>
              </a:rPr>
              <a:t> interface:</a:t>
            </a:r>
            <a:endParaRPr b="0" i="0" sz="16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574" name="Google Shape;574;p45"/>
          <p:cNvSpPr txBox="1"/>
          <p:nvPr/>
        </p:nvSpPr>
        <p:spPr>
          <a:xfrm>
            <a:off x="3733800" y="1752600"/>
            <a:ext cx="6705600" cy="48006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public class ProductService : IProductService{</a:t>
            </a:r>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List&lt;ProductInformation&gt; products = new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List&lt;ProductInformation&gt;()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public ProductService()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products.Add(new ProductInformation{ ProductId = 001,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ProductName = "Hard Drive",ProductPrice= 175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products.Add(new ProductInformation { ProductId = 002,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ProductName = "Keyboard", ProductPrice = 15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products.Add(new ProductInformation { ProductId = 003,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ProductName = "Mouse",ProductPrice = 15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public string GetProductName(int productId)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IEnumerable&lt;string&gt; Product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 from product in products</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where product.ProductId == productId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select product.ProductName;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return Product.FirstOrDefault();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public IEnumerable&lt;ProductInformation&gt; GetProductInfo(int productId){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IEnumerable&lt;ProductInformation&gt; Product =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from product in products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where product.ProductId == productId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select product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return Product;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000"/>
              <a:buFont typeface="Noto Sans Symbols"/>
              <a:buNone/>
            </a:pPr>
            <a:r>
              <a:t/>
            </a:r>
            <a:endParaRPr b="0" i="0" sz="1000" u="none" cap="none" strike="noStrike">
              <a:solidFill>
                <a:schemeClr val="dk1"/>
              </a:solidFill>
              <a:latin typeface="Courier New"/>
              <a:ea typeface="Courier New"/>
              <a:cs typeface="Courier New"/>
              <a:sym typeface="Courier New"/>
            </a:endParaRPr>
          </a:p>
        </p:txBody>
      </p:sp>
      <p:sp>
        <p:nvSpPr>
          <p:cNvPr id="575" name="Google Shape;575;p45"/>
          <p:cNvSpPr txBox="1"/>
          <p:nvPr/>
        </p:nvSpPr>
        <p:spPr>
          <a:xfrm>
            <a:off x="2133600" y="2133600"/>
            <a:ext cx="1447800"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the Implementation Class 2-2</a:t>
            </a:r>
            <a:endParaRPr>
              <a:latin typeface="Calibri"/>
              <a:ea typeface="Calibri"/>
              <a:cs typeface="Calibri"/>
              <a:sym typeface="Calibri"/>
            </a:endParaRPr>
          </a:p>
        </p:txBody>
      </p:sp>
      <p:sp>
        <p:nvSpPr>
          <p:cNvPr id="581" name="Google Shape;581;p4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82" name="Google Shape;582;p4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83" name="Google Shape;583;p4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84" name="Google Shape;584;p46"/>
          <p:cNvSpPr/>
          <p:nvPr/>
        </p:nvSpPr>
        <p:spPr>
          <a:xfrm>
            <a:off x="1752600" y="758826"/>
            <a:ext cx="8534400"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200"/>
              <a:buFont typeface="Noto Sans Symbols"/>
              <a:buChar char="◆"/>
            </a:pPr>
            <a:r>
              <a:rPr b="0" i="0" lang="en-GB" sz="2400" u="none" cap="none" strike="noStrike">
                <a:solidFill>
                  <a:srgbClr val="000000"/>
                </a:solidFill>
                <a:latin typeface="Calibri"/>
                <a:ea typeface="Calibri"/>
                <a:cs typeface="Calibri"/>
                <a:sym typeface="Calibri"/>
              </a:rPr>
              <a:t>The code:</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Creates the </a:t>
            </a:r>
            <a:r>
              <a:rPr b="1" i="0" lang="en-GB" sz="1800" u="none" cap="none" strike="noStrike">
                <a:solidFill>
                  <a:srgbClr val="000000"/>
                </a:solidFill>
                <a:latin typeface="Courier New"/>
                <a:ea typeface="Courier New"/>
                <a:cs typeface="Courier New"/>
                <a:sym typeface="Courier New"/>
              </a:rPr>
              <a:t>ProductService</a:t>
            </a:r>
            <a:r>
              <a:rPr b="0" i="0" lang="en-GB" sz="1800" u="none" cap="none" strike="noStrike">
                <a:solidFill>
                  <a:srgbClr val="000000"/>
                </a:solidFill>
                <a:latin typeface="Calibri"/>
                <a:ea typeface="Calibri"/>
                <a:cs typeface="Calibri"/>
                <a:sym typeface="Calibri"/>
              </a:rPr>
              <a:t> class that implements the </a:t>
            </a:r>
            <a:r>
              <a:rPr b="1" i="0" lang="en-GB" sz="1800" u="none" cap="none" strike="noStrike">
                <a:solidFill>
                  <a:srgbClr val="000000"/>
                </a:solidFill>
                <a:latin typeface="Courier New"/>
                <a:ea typeface="Courier New"/>
                <a:cs typeface="Courier New"/>
                <a:sym typeface="Courier New"/>
              </a:rPr>
              <a:t>IProductService</a:t>
            </a:r>
            <a:r>
              <a:rPr b="0" i="0" lang="en-GB" sz="1800" u="none" cap="none" strike="noStrike">
                <a:solidFill>
                  <a:srgbClr val="000000"/>
                </a:solidFill>
                <a:latin typeface="Calibri"/>
                <a:ea typeface="Calibri"/>
                <a:cs typeface="Calibri"/>
                <a:sym typeface="Calibri"/>
              </a:rPr>
              <a:t> interface marked as the service contract.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constructor of the </a:t>
            </a:r>
            <a:r>
              <a:rPr b="1" i="0" lang="en-GB" sz="1800" u="none" cap="none" strike="noStrike">
                <a:solidFill>
                  <a:srgbClr val="000000"/>
                </a:solidFill>
                <a:latin typeface="Courier New"/>
                <a:ea typeface="Courier New"/>
                <a:cs typeface="Courier New"/>
                <a:sym typeface="Courier New"/>
              </a:rPr>
              <a:t>ProductService</a:t>
            </a:r>
            <a:r>
              <a:rPr b="0" i="0" lang="en-GB" sz="1800" u="none" cap="none" strike="noStrike">
                <a:solidFill>
                  <a:srgbClr val="000000"/>
                </a:solidFill>
                <a:latin typeface="Calibri"/>
                <a:ea typeface="Calibri"/>
                <a:cs typeface="Calibri"/>
                <a:sym typeface="Calibri"/>
              </a:rPr>
              <a:t> class initializes a </a:t>
            </a:r>
            <a:r>
              <a:rPr b="0" i="0" lang="en-GB" sz="1800" u="none" cap="none" strike="noStrike">
                <a:solidFill>
                  <a:srgbClr val="000000"/>
                </a:solidFill>
                <a:latin typeface="Courier New"/>
                <a:ea typeface="Courier New"/>
                <a:cs typeface="Courier New"/>
                <a:sym typeface="Courier New"/>
              </a:rPr>
              <a:t>List</a:t>
            </a:r>
            <a:r>
              <a:rPr b="0" i="0" lang="en-GB" sz="1800" u="none" cap="none" strike="noStrike">
                <a:solidFill>
                  <a:srgbClr val="000000"/>
                </a:solidFill>
                <a:latin typeface="Calibri"/>
                <a:ea typeface="Calibri"/>
                <a:cs typeface="Calibri"/>
                <a:sym typeface="Calibri"/>
              </a:rPr>
              <a:t> object with </a:t>
            </a:r>
            <a:r>
              <a:rPr b="1" i="0" lang="en-GB" sz="1800" u="none" cap="none" strike="noStrike">
                <a:solidFill>
                  <a:srgbClr val="000000"/>
                </a:solidFill>
                <a:latin typeface="Courier New"/>
                <a:ea typeface="Courier New"/>
                <a:cs typeface="Courier New"/>
                <a:sym typeface="Courier New"/>
              </a:rPr>
              <a:t>ProductInformation</a:t>
            </a:r>
            <a:r>
              <a:rPr b="0" i="0" lang="en-GB" sz="1800" u="none" cap="none" strike="noStrike">
                <a:solidFill>
                  <a:srgbClr val="000000"/>
                </a:solidFill>
                <a:latin typeface="Calibri"/>
                <a:ea typeface="Calibri"/>
                <a:cs typeface="Calibri"/>
                <a:sym typeface="Calibri"/>
              </a:rPr>
              <a:t> objects.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a:t>
            </a:r>
            <a:r>
              <a:rPr b="1" i="0" lang="en-GB" sz="1800" u="none" cap="none" strike="noStrike">
                <a:solidFill>
                  <a:srgbClr val="000000"/>
                </a:solidFill>
                <a:latin typeface="Courier New"/>
                <a:ea typeface="Courier New"/>
                <a:cs typeface="Courier New"/>
                <a:sym typeface="Courier New"/>
              </a:rPr>
              <a:t>ProductService</a:t>
            </a:r>
            <a:r>
              <a:rPr b="0" i="0" lang="en-GB" sz="1800" u="none" cap="none" strike="noStrike">
                <a:solidFill>
                  <a:srgbClr val="000000"/>
                </a:solidFill>
                <a:latin typeface="Calibri"/>
                <a:ea typeface="Calibri"/>
                <a:cs typeface="Calibri"/>
                <a:sym typeface="Calibri"/>
              </a:rPr>
              <a:t> class implements the </a:t>
            </a:r>
            <a:r>
              <a:rPr b="1" i="0" lang="en-GB" sz="1800" u="none" cap="none" strike="noStrike">
                <a:solidFill>
                  <a:srgbClr val="000000"/>
                </a:solidFill>
                <a:latin typeface="Courier New"/>
                <a:ea typeface="Courier New"/>
                <a:cs typeface="Courier New"/>
                <a:sym typeface="Courier New"/>
              </a:rPr>
              <a:t>GetProductName</a:t>
            </a:r>
            <a:r>
              <a:rPr b="1" i="0" lang="en-GB" sz="1800" u="none" cap="none" strike="noStrike">
                <a:solidFill>
                  <a:srgbClr val="000000"/>
                </a:solidFill>
                <a:latin typeface="Calibri"/>
                <a:ea typeface="Calibri"/>
                <a:cs typeface="Calibri"/>
                <a:sym typeface="Calibri"/>
              </a:rPr>
              <a:t>()</a:t>
            </a:r>
            <a:r>
              <a:rPr b="0" i="0" lang="en-GB" sz="1800" u="none" cap="none" strike="noStrike">
                <a:solidFill>
                  <a:srgbClr val="000000"/>
                </a:solidFill>
                <a:latin typeface="Calibri"/>
                <a:ea typeface="Calibri"/>
                <a:cs typeface="Calibri"/>
                <a:sym typeface="Calibri"/>
              </a:rPr>
              <a:t> and </a:t>
            </a:r>
            <a:r>
              <a:rPr b="1" i="0" lang="en-GB" sz="1800" u="none" cap="none" strike="noStrike">
                <a:solidFill>
                  <a:srgbClr val="000000"/>
                </a:solidFill>
                <a:latin typeface="Courier New"/>
                <a:ea typeface="Courier New"/>
                <a:cs typeface="Courier New"/>
                <a:sym typeface="Courier New"/>
              </a:rPr>
              <a:t>GetProductInfo</a:t>
            </a:r>
            <a:r>
              <a:rPr b="1" i="0" lang="en-GB" sz="1800" u="none" cap="none" strike="noStrike">
                <a:solidFill>
                  <a:srgbClr val="000000"/>
                </a:solidFill>
                <a:latin typeface="Calibri"/>
                <a:ea typeface="Calibri"/>
                <a:cs typeface="Calibri"/>
                <a:sym typeface="Calibri"/>
              </a:rPr>
              <a:t>()</a:t>
            </a:r>
            <a:r>
              <a:rPr b="0" i="0" lang="en-GB" sz="1800" u="none" cap="none" strike="noStrike">
                <a:solidFill>
                  <a:srgbClr val="000000"/>
                </a:solidFill>
                <a:latin typeface="Calibri"/>
                <a:ea typeface="Calibri"/>
                <a:cs typeface="Calibri"/>
                <a:sym typeface="Calibri"/>
              </a:rPr>
              <a:t> methods marked as operational contract in the </a:t>
            </a:r>
            <a:r>
              <a:rPr b="1" i="0" lang="en-GB" sz="1800" u="none" cap="none" strike="noStrike">
                <a:solidFill>
                  <a:srgbClr val="000000"/>
                </a:solidFill>
                <a:latin typeface="Courier New"/>
                <a:ea typeface="Courier New"/>
                <a:cs typeface="Courier New"/>
                <a:sym typeface="Courier New"/>
              </a:rPr>
              <a:t>IProductService</a:t>
            </a:r>
            <a:r>
              <a:rPr b="0" i="0" lang="en-GB" sz="1800" u="none" cap="none" strike="noStrike">
                <a:solidFill>
                  <a:srgbClr val="000000"/>
                </a:solidFill>
                <a:latin typeface="Calibri"/>
                <a:ea typeface="Calibri"/>
                <a:cs typeface="Calibri"/>
                <a:sym typeface="Calibri"/>
              </a:rPr>
              <a:t> interface.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a:t>
            </a:r>
            <a:r>
              <a:rPr b="1" i="0" lang="en-GB" sz="1800" u="none" cap="none" strike="noStrike">
                <a:solidFill>
                  <a:srgbClr val="000000"/>
                </a:solidFill>
                <a:latin typeface="Courier New"/>
                <a:ea typeface="Courier New"/>
                <a:cs typeface="Courier New"/>
                <a:sym typeface="Courier New"/>
              </a:rPr>
              <a:t>GetProductName</a:t>
            </a:r>
            <a:r>
              <a:rPr b="1" i="0" lang="en-GB" sz="1800" u="none" cap="none" strike="noStrike">
                <a:solidFill>
                  <a:srgbClr val="000000"/>
                </a:solidFill>
                <a:latin typeface="Calibri"/>
                <a:ea typeface="Calibri"/>
                <a:cs typeface="Calibri"/>
                <a:sym typeface="Calibri"/>
              </a:rPr>
              <a:t>()</a:t>
            </a:r>
            <a:r>
              <a:rPr b="0" i="0" lang="en-GB" sz="1800" u="none" cap="none" strike="noStrike">
                <a:solidFill>
                  <a:srgbClr val="000000"/>
                </a:solidFill>
                <a:latin typeface="Calibri"/>
                <a:ea typeface="Calibri"/>
                <a:cs typeface="Calibri"/>
                <a:sym typeface="Calibri"/>
              </a:rPr>
              <a:t> method accepts a product ID and performs a LINQ query on the </a:t>
            </a:r>
            <a:r>
              <a:rPr b="0" i="0" lang="en-GB" sz="1800" u="none" cap="none" strike="noStrike">
                <a:solidFill>
                  <a:srgbClr val="000000"/>
                </a:solidFill>
                <a:latin typeface="Courier New"/>
                <a:ea typeface="Courier New"/>
                <a:cs typeface="Courier New"/>
                <a:sym typeface="Courier New"/>
              </a:rPr>
              <a:t>List</a:t>
            </a:r>
            <a:r>
              <a:rPr b="0" i="0" lang="en-GB" sz="1800" u="none" cap="none" strike="noStrike">
                <a:solidFill>
                  <a:srgbClr val="000000"/>
                </a:solidFill>
                <a:latin typeface="Calibri"/>
                <a:ea typeface="Calibri"/>
                <a:cs typeface="Calibri"/>
                <a:sym typeface="Calibri"/>
              </a:rPr>
              <a:t> object to retrieve the name and price of the </a:t>
            </a:r>
            <a:r>
              <a:rPr b="1" i="0" lang="en-GB" sz="1800" u="none" cap="none" strike="noStrike">
                <a:solidFill>
                  <a:srgbClr val="000000"/>
                </a:solidFill>
                <a:latin typeface="Courier New"/>
                <a:ea typeface="Courier New"/>
                <a:cs typeface="Courier New"/>
                <a:sym typeface="Courier New"/>
              </a:rPr>
              <a:t>ProductInformation</a:t>
            </a:r>
            <a:r>
              <a:rPr b="0" i="0" lang="en-GB" sz="1800" u="none" cap="none" strike="noStrike">
                <a:solidFill>
                  <a:srgbClr val="000000"/>
                </a:solidFill>
                <a:latin typeface="Calibri"/>
                <a:ea typeface="Calibri"/>
                <a:cs typeface="Calibri"/>
                <a:sym typeface="Calibri"/>
              </a:rPr>
              <a:t> object.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a:t>
            </a:r>
            <a:r>
              <a:rPr b="1" i="0" lang="en-GB" sz="1800" u="none" cap="none" strike="noStrike">
                <a:solidFill>
                  <a:srgbClr val="000000"/>
                </a:solidFill>
                <a:latin typeface="Courier New"/>
                <a:ea typeface="Courier New"/>
                <a:cs typeface="Courier New"/>
                <a:sym typeface="Courier New"/>
              </a:rPr>
              <a:t>GetProductInfo</a:t>
            </a:r>
            <a:r>
              <a:rPr b="1" i="0" lang="en-GB" sz="1800" u="none" cap="none" strike="noStrike">
                <a:solidFill>
                  <a:srgbClr val="000000"/>
                </a:solidFill>
                <a:latin typeface="Arial"/>
                <a:ea typeface="Arial"/>
                <a:cs typeface="Arial"/>
                <a:sym typeface="Arial"/>
              </a:rPr>
              <a:t>()</a:t>
            </a:r>
            <a:r>
              <a:rPr b="0" i="0" lang="en-GB" sz="1800" u="none" cap="none" strike="noStrike">
                <a:solidFill>
                  <a:srgbClr val="000000"/>
                </a:solidFill>
                <a:latin typeface="Calibri"/>
                <a:ea typeface="Calibri"/>
                <a:cs typeface="Calibri"/>
                <a:sym typeface="Calibri"/>
              </a:rPr>
              <a:t> method accepts a product ID and performs a LINQ query on the </a:t>
            </a:r>
            <a:r>
              <a:rPr b="0" i="0" lang="en-GB" sz="1800" u="none" cap="none" strike="noStrike">
                <a:solidFill>
                  <a:srgbClr val="000000"/>
                </a:solidFill>
                <a:latin typeface="Courier New"/>
                <a:ea typeface="Courier New"/>
                <a:cs typeface="Courier New"/>
                <a:sym typeface="Courier New"/>
              </a:rPr>
              <a:t>List</a:t>
            </a:r>
            <a:r>
              <a:rPr b="0" i="0" lang="en-GB" sz="1800" u="none" cap="none" strike="noStrike">
                <a:solidFill>
                  <a:srgbClr val="000000"/>
                </a:solidFill>
                <a:latin typeface="Calibri"/>
                <a:ea typeface="Calibri"/>
                <a:cs typeface="Calibri"/>
                <a:sym typeface="Calibri"/>
              </a:rPr>
              <a:t> object to retrieve a </a:t>
            </a:r>
            <a:r>
              <a:rPr b="1" i="0" lang="en-GB" sz="1800" u="none" cap="none" strike="noStrike">
                <a:solidFill>
                  <a:srgbClr val="000000"/>
                </a:solidFill>
                <a:latin typeface="Courier New"/>
                <a:ea typeface="Courier New"/>
                <a:cs typeface="Courier New"/>
                <a:sym typeface="Courier New"/>
              </a:rPr>
              <a:t>ProductInfo</a:t>
            </a:r>
            <a:r>
              <a:rPr b="0" i="0" lang="en-GB" sz="1800" u="none" cap="none" strike="noStrike">
                <a:solidFill>
                  <a:srgbClr val="000000"/>
                </a:solidFill>
                <a:latin typeface="Calibri"/>
                <a:ea typeface="Calibri"/>
                <a:cs typeface="Calibri"/>
                <a:sym typeface="Calibri"/>
              </a:rPr>
              <a:t> object in an </a:t>
            </a:r>
            <a:r>
              <a:rPr b="1" i="0" lang="en-GB" sz="1800" u="none" cap="none" strike="noStrike">
                <a:solidFill>
                  <a:srgbClr val="000000"/>
                </a:solidFill>
                <a:latin typeface="Courier New"/>
                <a:ea typeface="Courier New"/>
                <a:cs typeface="Courier New"/>
                <a:sym typeface="Courier New"/>
              </a:rPr>
              <a:t>IEnumerable</a:t>
            </a:r>
            <a:r>
              <a:rPr b="0" i="0" lang="en-GB" sz="1800" u="none" cap="none" strike="noStrike">
                <a:solidFill>
                  <a:srgbClr val="000000"/>
                </a:solidFill>
                <a:latin typeface="Calibri"/>
                <a:ea typeface="Calibri"/>
                <a:cs typeface="Calibri"/>
                <a:sym typeface="Calibri"/>
              </a:rPr>
              <a:t> object.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a Client to Access a WCF Service 1-2</a:t>
            </a:r>
            <a:endParaRPr>
              <a:latin typeface="Calibri"/>
              <a:ea typeface="Calibri"/>
              <a:cs typeface="Calibri"/>
              <a:sym typeface="Calibri"/>
            </a:endParaRPr>
          </a:p>
        </p:txBody>
      </p:sp>
      <p:sp>
        <p:nvSpPr>
          <p:cNvPr id="590" name="Google Shape;590;p4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91" name="Google Shape;591;p4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592" name="Google Shape;592;p4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593" name="Google Shape;593;p47"/>
          <p:cNvSpPr/>
          <p:nvPr/>
        </p:nvSpPr>
        <p:spPr>
          <a:xfrm>
            <a:off x="1752600" y="758826"/>
            <a:ext cx="8915400" cy="5794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After creating a WCF service, a client application can access the service using a proxy instance. </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To use the proxy instance and access the service, the client application requires a reference to the service.</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In the Visual Studio 2012 IDE, you need to perform the following steps to add a service reference to a client project:</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In the </a:t>
            </a:r>
            <a:r>
              <a:rPr b="1" i="0" lang="en-GB" sz="1600" u="none" cap="none" strike="noStrike">
                <a:solidFill>
                  <a:srgbClr val="000000"/>
                </a:solidFill>
                <a:latin typeface="Arial"/>
                <a:ea typeface="Arial"/>
                <a:cs typeface="Arial"/>
                <a:sym typeface="Arial"/>
              </a:rPr>
              <a:t>Solution Explorer</a:t>
            </a:r>
            <a:r>
              <a:rPr b="0" i="0" lang="en-GB" sz="1600" u="none" cap="none" strike="noStrike">
                <a:solidFill>
                  <a:srgbClr val="000000"/>
                </a:solidFill>
                <a:latin typeface="Calibri"/>
                <a:ea typeface="Calibri"/>
                <a:cs typeface="Calibri"/>
                <a:sym typeface="Calibri"/>
              </a:rPr>
              <a:t>, right-click the </a:t>
            </a:r>
            <a:r>
              <a:rPr b="1" i="0" lang="en-GB" sz="1600" u="none" cap="none" strike="noStrike">
                <a:solidFill>
                  <a:srgbClr val="000000"/>
                </a:solidFill>
                <a:latin typeface="Arial"/>
                <a:ea typeface="Arial"/>
                <a:cs typeface="Arial"/>
                <a:sym typeface="Arial"/>
              </a:rPr>
              <a:t>Service References</a:t>
            </a:r>
            <a:r>
              <a:rPr b="0" i="0" lang="en-GB" sz="1600" u="none" cap="none" strike="noStrike">
                <a:solidFill>
                  <a:srgbClr val="000000"/>
                </a:solidFill>
                <a:latin typeface="Calibri"/>
                <a:ea typeface="Calibri"/>
                <a:cs typeface="Calibri"/>
                <a:sym typeface="Calibri"/>
              </a:rPr>
              <a:t> node under the project node and select </a:t>
            </a:r>
            <a:r>
              <a:rPr b="1" i="0" lang="en-GB" sz="1600" u="none" cap="none" strike="noStrike">
                <a:solidFill>
                  <a:srgbClr val="000000"/>
                </a:solidFill>
                <a:latin typeface="Arial"/>
                <a:ea typeface="Arial"/>
                <a:cs typeface="Arial"/>
                <a:sym typeface="Arial"/>
              </a:rPr>
              <a:t>Add References</a:t>
            </a:r>
            <a:r>
              <a:rPr b="0" i="0" lang="en-GB" sz="1600" u="none" cap="none" strike="noStrike">
                <a:solidFill>
                  <a:srgbClr val="000000"/>
                </a:solidFill>
                <a:latin typeface="Calibri"/>
                <a:ea typeface="Calibri"/>
                <a:cs typeface="Calibri"/>
                <a:sym typeface="Calibri"/>
              </a:rPr>
              <a:t>. The </a:t>
            </a:r>
            <a:r>
              <a:rPr b="1" i="0" lang="en-GB" sz="1600" u="none" cap="none" strike="noStrike">
                <a:solidFill>
                  <a:srgbClr val="000000"/>
                </a:solidFill>
                <a:latin typeface="Arial"/>
                <a:ea typeface="Arial"/>
                <a:cs typeface="Arial"/>
                <a:sym typeface="Arial"/>
              </a:rPr>
              <a:t>Add Service Reference</a:t>
            </a:r>
            <a:r>
              <a:rPr b="0" i="0" lang="en-GB" sz="1600" u="none" cap="none" strike="noStrike">
                <a:solidFill>
                  <a:srgbClr val="000000"/>
                </a:solidFill>
                <a:latin typeface="Calibri"/>
                <a:ea typeface="Calibri"/>
                <a:cs typeface="Calibri"/>
                <a:sym typeface="Calibri"/>
              </a:rPr>
              <a:t> dialog box is displayed.</a:t>
            </a:r>
            <a:endParaRPr b="0" i="0" sz="1600" u="none" cap="none" strike="noStrike">
              <a:solidFill>
                <a:srgbClr val="000000"/>
              </a:solidFill>
              <a:latin typeface="Calibri"/>
              <a:ea typeface="Calibri"/>
              <a:cs typeface="Calibri"/>
              <a:sym typeface="Calibri"/>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Click </a:t>
            </a:r>
            <a:r>
              <a:rPr b="1" i="0" lang="en-GB" sz="1600" u="none" cap="none" strike="noStrike">
                <a:solidFill>
                  <a:srgbClr val="000000"/>
                </a:solidFill>
                <a:latin typeface="Calibri"/>
                <a:ea typeface="Calibri"/>
                <a:cs typeface="Calibri"/>
                <a:sym typeface="Calibri"/>
              </a:rPr>
              <a:t>Discover</a:t>
            </a:r>
            <a:r>
              <a:rPr b="0" i="0" lang="en-GB" sz="1600" u="none" cap="none" strike="noStrike">
                <a:solidFill>
                  <a:srgbClr val="000000"/>
                </a:solidFill>
                <a:latin typeface="Calibri"/>
                <a:ea typeface="Calibri"/>
                <a:cs typeface="Calibri"/>
                <a:sym typeface="Calibri"/>
              </a:rPr>
              <a:t>. The </a:t>
            </a:r>
            <a:r>
              <a:rPr b="1" i="0" lang="en-GB" sz="1600" u="none" cap="none" strike="noStrike">
                <a:solidFill>
                  <a:srgbClr val="000000"/>
                </a:solidFill>
                <a:latin typeface="Arial"/>
                <a:ea typeface="Arial"/>
                <a:cs typeface="Arial"/>
                <a:sym typeface="Arial"/>
              </a:rPr>
              <a:t>Add Service Reference</a:t>
            </a:r>
            <a:r>
              <a:rPr b="0" i="0" lang="en-GB" sz="1600" u="none" cap="none" strike="noStrike">
                <a:solidFill>
                  <a:srgbClr val="000000"/>
                </a:solidFill>
                <a:latin typeface="Calibri"/>
                <a:ea typeface="Calibri"/>
                <a:cs typeface="Calibri"/>
                <a:sym typeface="Calibri"/>
              </a:rPr>
              <a:t> dialog box displays the hosted WCF service, as shown in the following figure:</a:t>
            </a:r>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Click </a:t>
            </a:r>
            <a:r>
              <a:rPr b="1" i="0" lang="en-GB" sz="1600" u="none" cap="none" strike="noStrike">
                <a:solidFill>
                  <a:srgbClr val="000000"/>
                </a:solidFill>
                <a:latin typeface="Calibri"/>
                <a:ea typeface="Calibri"/>
                <a:cs typeface="Calibri"/>
                <a:sym typeface="Calibri"/>
              </a:rPr>
              <a:t>OK</a:t>
            </a:r>
            <a:r>
              <a:rPr b="0" i="0" lang="en-GB" sz="1600" u="none" cap="none" strike="noStrike">
                <a:solidFill>
                  <a:srgbClr val="000000"/>
                </a:solidFill>
                <a:latin typeface="Calibri"/>
                <a:ea typeface="Calibri"/>
                <a:cs typeface="Calibri"/>
                <a:sym typeface="Calibri"/>
              </a:rPr>
              <a:t>. A reference to the WCF service is added to the project.</a:t>
            </a:r>
            <a:endParaRPr b="0" i="0" sz="16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594" name="Google Shape;594;p47"/>
          <p:cNvPicPr preferRelativeResize="0"/>
          <p:nvPr/>
        </p:nvPicPr>
        <p:blipFill rotWithShape="1">
          <a:blip r:embed="rId3">
            <a:alphaModFix/>
          </a:blip>
          <a:srcRect b="0" l="0" r="0" t="0"/>
          <a:stretch/>
        </p:blipFill>
        <p:spPr>
          <a:xfrm>
            <a:off x="3657600" y="3656013"/>
            <a:ext cx="4419600" cy="2400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Creating a Client to Access a WCF Service 2-2</a:t>
            </a:r>
            <a:endParaRPr>
              <a:latin typeface="Calibri"/>
              <a:ea typeface="Calibri"/>
              <a:cs typeface="Calibri"/>
              <a:sym typeface="Calibri"/>
            </a:endParaRPr>
          </a:p>
        </p:txBody>
      </p:sp>
      <p:sp>
        <p:nvSpPr>
          <p:cNvPr id="600" name="Google Shape;600;p4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01" name="Google Shape;601;p4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02" name="Google Shape;602;p4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03" name="Google Shape;603;p48"/>
          <p:cNvSpPr/>
          <p:nvPr/>
        </p:nvSpPr>
        <p:spPr>
          <a:xfrm>
            <a:off x="1752600" y="758826"/>
            <a:ext cx="8915400"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code shows the </a:t>
            </a:r>
            <a:r>
              <a:rPr b="0" i="0" lang="en-GB" sz="2000" u="none" cap="none" strike="noStrike">
                <a:solidFill>
                  <a:srgbClr val="000000"/>
                </a:solidFill>
                <a:latin typeface="Courier New"/>
                <a:ea typeface="Courier New"/>
                <a:cs typeface="Courier New"/>
                <a:sym typeface="Courier New"/>
              </a:rPr>
              <a:t>Main()</a:t>
            </a:r>
            <a:r>
              <a:rPr b="0" i="0" lang="en-GB" sz="2000" u="none" cap="none" strike="noStrike">
                <a:solidFill>
                  <a:srgbClr val="000000"/>
                </a:solidFill>
                <a:latin typeface="Calibri"/>
                <a:ea typeface="Calibri"/>
                <a:cs typeface="Calibri"/>
                <a:sym typeface="Calibri"/>
              </a:rPr>
              <a:t> method of a client that accesses a WCF service using the proxy instance:</a:t>
            </a:r>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code:</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Creates a proxy instance of a WCF client of type </a:t>
            </a:r>
            <a:r>
              <a:rPr b="0" i="0" lang="en-GB" sz="1800" u="none" cap="none" strike="noStrike">
                <a:solidFill>
                  <a:srgbClr val="000000"/>
                </a:solidFill>
                <a:latin typeface="Courier New"/>
                <a:ea typeface="Courier New"/>
                <a:cs typeface="Courier New"/>
                <a:sym typeface="Courier New"/>
              </a:rPr>
              <a:t>ServiceReference1.ProductServiceClient</a:t>
            </a:r>
            <a:r>
              <a:rPr b="0" i="0" lang="en-GB" sz="1800" u="none" cap="none" strike="noStrike">
                <a:solidFill>
                  <a:srgbClr val="000000"/>
                </a:solidFill>
                <a:latin typeface="Times New Roman"/>
                <a:ea typeface="Times New Roman"/>
                <a:cs typeface="Times New Roman"/>
                <a:sym typeface="Times New Roman"/>
              </a:rPr>
              <a:t>.</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proxy instance is then used to invoke the </a:t>
            </a:r>
            <a:r>
              <a:rPr b="0" i="0" lang="en-GB" sz="1800" u="none" cap="none" strike="noStrike">
                <a:solidFill>
                  <a:srgbClr val="000000"/>
                </a:solidFill>
                <a:latin typeface="Courier New"/>
                <a:ea typeface="Courier New"/>
                <a:cs typeface="Courier New"/>
                <a:sym typeface="Courier New"/>
              </a:rPr>
              <a:t>GetProductName()</a:t>
            </a:r>
            <a:r>
              <a:rPr b="0" i="0" lang="en-GB" sz="1800" u="none" cap="none" strike="noStrike">
                <a:solidFill>
                  <a:srgbClr val="000000"/>
                </a:solidFill>
                <a:latin typeface="Calibri"/>
                <a:ea typeface="Calibri"/>
                <a:cs typeface="Calibri"/>
                <a:sym typeface="Calibri"/>
              </a:rPr>
              <a:t> and </a:t>
            </a:r>
            <a:r>
              <a:rPr b="0" i="0" lang="en-GB" sz="1800" u="none" cap="none" strike="noStrike">
                <a:solidFill>
                  <a:srgbClr val="000000"/>
                </a:solidFill>
                <a:latin typeface="Courier New"/>
                <a:ea typeface="Courier New"/>
                <a:cs typeface="Courier New"/>
                <a:sym typeface="Courier New"/>
              </a:rPr>
              <a:t>GetProductInfo()</a:t>
            </a:r>
            <a:r>
              <a:rPr b="0" i="0" lang="en-GB" sz="1800" u="none" cap="none" strike="noStrike">
                <a:solidFill>
                  <a:srgbClr val="000000"/>
                </a:solidFill>
                <a:latin typeface="Calibri"/>
                <a:ea typeface="Calibri"/>
                <a:cs typeface="Calibri"/>
                <a:sym typeface="Calibri"/>
              </a:rPr>
              <a:t> service methods.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results returned by the service methods are printed to the console.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figure shows the output of the client application:</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604" name="Google Shape;604;p48"/>
          <p:cNvSpPr txBox="1"/>
          <p:nvPr/>
        </p:nvSpPr>
        <p:spPr>
          <a:xfrm>
            <a:off x="3657600" y="1371600"/>
            <a:ext cx="6629400" cy="18288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ServiceReference1.ProductServiceClient client = new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ServiceReference1.ProductServiceClient();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Console.WriteLine("Name of product with ID 001");</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Console.WriteLine(client.GetProductName(001));</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Console.WriteLine("Information of product with ID 002");</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ServiceReference1.ProductInformation[] productArr=client.GetProductInfo(002);</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foreach(ServiceReference1.ProductInformation product in productArr){</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Console.WriteLine("Product name: {0}, Product price: {1}",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product.ProductName, product.ProductPrice);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Console.ReadLine();</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000"/>
              <a:buFont typeface="Noto Sans Symbols"/>
              <a:buNone/>
            </a:pPr>
            <a:r>
              <a:t/>
            </a:r>
            <a:endParaRPr b="0" i="0" sz="1000" u="none" cap="none" strike="noStrike">
              <a:solidFill>
                <a:schemeClr val="dk1"/>
              </a:solidFill>
              <a:latin typeface="Courier New"/>
              <a:ea typeface="Courier New"/>
              <a:cs typeface="Courier New"/>
              <a:sym typeface="Courier New"/>
            </a:endParaRPr>
          </a:p>
        </p:txBody>
      </p:sp>
      <p:sp>
        <p:nvSpPr>
          <p:cNvPr id="605" name="Google Shape;605;p48"/>
          <p:cNvSpPr txBox="1"/>
          <p:nvPr/>
        </p:nvSpPr>
        <p:spPr>
          <a:xfrm>
            <a:off x="2133600" y="13716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pic>
        <p:nvPicPr>
          <p:cNvPr id="606" name="Google Shape;606;p48"/>
          <p:cNvPicPr preferRelativeResize="0"/>
          <p:nvPr/>
        </p:nvPicPr>
        <p:blipFill rotWithShape="1">
          <a:blip r:embed="rId3">
            <a:alphaModFix/>
          </a:blip>
          <a:srcRect b="0" l="0" r="0" t="0"/>
          <a:stretch/>
        </p:blipFill>
        <p:spPr>
          <a:xfrm>
            <a:off x="2438400" y="5153026"/>
            <a:ext cx="6477000" cy="1323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Multithreading and Asynchronous Programming</a:t>
            </a:r>
            <a:endParaRPr>
              <a:latin typeface="Calibri"/>
              <a:ea typeface="Calibri"/>
              <a:cs typeface="Calibri"/>
              <a:sym typeface="Calibri"/>
            </a:endParaRPr>
          </a:p>
        </p:txBody>
      </p:sp>
      <p:sp>
        <p:nvSpPr>
          <p:cNvPr id="612" name="Google Shape;612;p4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13" name="Google Shape;613;p4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14" name="Google Shape;614;p4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15" name="Google Shape;615;p49"/>
          <p:cNvSpPr/>
          <p:nvPr/>
        </p:nvSpPr>
        <p:spPr>
          <a:xfrm>
            <a:off x="1752600" y="758826"/>
            <a:ext cx="6400800" cy="66325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C# applications often need to execute multiple tasks concurrently. </a:t>
            </a:r>
            <a:endParaRPr/>
          </a:p>
          <a:p>
            <a:pPr indent="-342900" lvl="0" marL="342900" marR="0" rtl="0" algn="just">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For example, a C# application that simulates a car racing game needs to gather user inputs to navigate and move a car while concurrently moving the other cars of the game towards the finish line. </a:t>
            </a:r>
            <a:endParaRPr/>
          </a:p>
          <a:p>
            <a:pPr indent="-342900" lvl="0" marL="342900" marR="0" rtl="0" algn="just">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Such applications, known as multi-threaded applications use multiple threads to execute multiple parts of code concurrently.</a:t>
            </a:r>
            <a:endParaRPr/>
          </a:p>
          <a:p>
            <a:pPr indent="-342900" lvl="0" marL="342900" marR="0" rtl="0" algn="just">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In the context of programming language, a thread is a flow of control within an executing application. </a:t>
            </a:r>
            <a:endParaRPr/>
          </a:p>
          <a:p>
            <a:pPr indent="-342900" lvl="0" marL="342900" marR="0" rtl="0" algn="just">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An application will have at least one thread known as the main thread that executes the application.</a:t>
            </a:r>
            <a:endParaRPr/>
          </a:p>
          <a:p>
            <a:pPr indent="-342900" lvl="0" marL="342900" marR="0" rtl="0" algn="just">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A programmer can create multiple threads spawning the main thread to concurrently process tasks of the application.</a:t>
            </a:r>
            <a:endParaRPr/>
          </a:p>
          <a:p>
            <a:pPr indent="-342900" lvl="0" marL="342900" marR="0" rtl="0" algn="just">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A programmer can use the various classes and interfaces in the </a:t>
            </a:r>
            <a:r>
              <a:rPr b="0" i="0" lang="en-GB" sz="1800" u="none" cap="none" strike="noStrike">
                <a:solidFill>
                  <a:srgbClr val="000000"/>
                </a:solidFill>
                <a:latin typeface="Courier New"/>
                <a:ea typeface="Courier New"/>
                <a:cs typeface="Courier New"/>
                <a:sym typeface="Courier New"/>
              </a:rPr>
              <a:t>System.Threading</a:t>
            </a:r>
            <a:r>
              <a:rPr b="0" i="0" lang="en-GB" sz="1800" u="none" cap="none" strike="noStrike">
                <a:solidFill>
                  <a:srgbClr val="000000"/>
                </a:solidFill>
                <a:latin typeface="Calibri"/>
                <a:ea typeface="Calibri"/>
                <a:cs typeface="Calibri"/>
                <a:sym typeface="Calibri"/>
              </a:rPr>
              <a:t> namespace that provides built-in support for multithreaded programming in the .NET Framework. </a:t>
            </a:r>
            <a:endParaRPr b="0" i="0" sz="18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616" name="Google Shape;616;p49"/>
          <p:cNvPicPr preferRelativeResize="0"/>
          <p:nvPr/>
        </p:nvPicPr>
        <p:blipFill rotWithShape="1">
          <a:blip r:embed="rId3">
            <a:alphaModFix/>
          </a:blip>
          <a:srcRect b="0" l="0" r="0" t="0"/>
          <a:stretch/>
        </p:blipFill>
        <p:spPr>
          <a:xfrm>
            <a:off x="8153400" y="2735263"/>
            <a:ext cx="2514600" cy="17510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System-Defined Generic Delegates 3-3</a:t>
            </a:r>
            <a:endParaRPr>
              <a:latin typeface="Calibri"/>
              <a:ea typeface="Calibri"/>
              <a:cs typeface="Calibri"/>
              <a:sym typeface="Calibri"/>
            </a:endParaRPr>
          </a:p>
        </p:txBody>
      </p:sp>
      <p:sp>
        <p:nvSpPr>
          <p:cNvPr id="70" name="Google Shape;70;p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rtl="0" algn="l">
              <a:lnSpc>
                <a:spcPct val="90000"/>
              </a:lnSpc>
              <a:spcBef>
                <a:spcPts val="0"/>
              </a:spcBef>
              <a:spcAft>
                <a:spcPts val="0"/>
              </a:spcAft>
              <a:buSzPts val="2400"/>
              <a:buChar char="⮚"/>
            </a:pPr>
            <a:r>
              <a:rPr lang="en-GB" sz="2400">
                <a:latin typeface="Calibri"/>
                <a:ea typeface="Calibri"/>
                <a:cs typeface="Calibri"/>
                <a:sym typeface="Calibri"/>
              </a:rPr>
              <a:t>The code:</a:t>
            </a:r>
            <a:endParaRPr/>
          </a:p>
          <a:p>
            <a:pPr indent="-127000" lvl="1" marL="685800" rtl="0" algn="l">
              <a:lnSpc>
                <a:spcPct val="90000"/>
              </a:lnSpc>
              <a:spcBef>
                <a:spcPts val="500"/>
              </a:spcBef>
              <a:spcAft>
                <a:spcPts val="0"/>
              </a:spcAft>
              <a:buSzPts val="2000"/>
              <a:buChar char="•"/>
            </a:pPr>
            <a:r>
              <a:rPr lang="en-GB" sz="2000">
                <a:latin typeface="Calibri"/>
                <a:ea typeface="Calibri"/>
                <a:cs typeface="Calibri"/>
                <a:sym typeface="Calibri"/>
              </a:rPr>
              <a:t>Makes use of the </a:t>
            </a:r>
            <a:r>
              <a:rPr lang="en-GB" sz="2000">
                <a:latin typeface="Courier New"/>
                <a:ea typeface="Courier New"/>
                <a:cs typeface="Courier New"/>
                <a:sym typeface="Courier New"/>
              </a:rPr>
              <a:t>Func&lt;T, TResult&gt; (T arg) </a:t>
            </a:r>
            <a:r>
              <a:rPr lang="en-GB" sz="2000">
                <a:latin typeface="Calibri"/>
                <a:ea typeface="Calibri"/>
                <a:cs typeface="Calibri"/>
                <a:sym typeface="Calibri"/>
              </a:rPr>
              <a:t>predefined generic delegate that takes one parameter and returns a result. </a:t>
            </a:r>
            <a:endParaRPr/>
          </a:p>
          <a:p>
            <a:pPr indent="0" lvl="1" marL="685800" rtl="0" algn="l">
              <a:lnSpc>
                <a:spcPct val="90000"/>
              </a:lnSpc>
              <a:spcBef>
                <a:spcPts val="500"/>
              </a:spcBef>
              <a:spcAft>
                <a:spcPts val="0"/>
              </a:spcAft>
              <a:buSzPts val="2000"/>
              <a:buNone/>
            </a:pPr>
            <a:r>
              <a:t/>
            </a:r>
            <a:endParaRPr sz="2000">
              <a:latin typeface="Calibri"/>
              <a:ea typeface="Calibri"/>
              <a:cs typeface="Calibri"/>
              <a:sym typeface="Calibri"/>
            </a:endParaRPr>
          </a:p>
          <a:p>
            <a:pPr indent="-152400" lvl="0" marL="228600" rtl="0" algn="l">
              <a:lnSpc>
                <a:spcPct val="90000"/>
              </a:lnSpc>
              <a:spcBef>
                <a:spcPts val="1000"/>
              </a:spcBef>
              <a:spcAft>
                <a:spcPts val="0"/>
              </a:spcAft>
              <a:buSzPts val="2400"/>
              <a:buChar char="⮚"/>
            </a:pPr>
            <a:r>
              <a:rPr lang="en-GB" sz="2400">
                <a:latin typeface="Calibri"/>
                <a:ea typeface="Calibri"/>
                <a:cs typeface="Calibri"/>
                <a:sym typeface="Calibri"/>
              </a:rPr>
              <a:t>The following figure shows the use of a predefined generic delegate:</a:t>
            </a:r>
            <a:endParaRPr sz="2400">
              <a:latin typeface="Calibri"/>
              <a:ea typeface="Calibri"/>
              <a:cs typeface="Calibri"/>
              <a:sym typeface="Calibri"/>
            </a:endParaRPr>
          </a:p>
        </p:txBody>
      </p:sp>
      <p:sp>
        <p:nvSpPr>
          <p:cNvPr id="71" name="Google Shape;71;p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2" name="Google Shape;72;p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3" name="Google Shape;73;p5"/>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74" name="Google Shape;74;p5"/>
          <p:cNvPicPr preferRelativeResize="0"/>
          <p:nvPr/>
        </p:nvPicPr>
        <p:blipFill rotWithShape="1">
          <a:blip r:embed="rId3">
            <a:alphaModFix/>
          </a:blip>
          <a:srcRect b="0" l="0" r="0" t="0"/>
          <a:stretch/>
        </p:blipFill>
        <p:spPr>
          <a:xfrm>
            <a:off x="2933700" y="3246438"/>
            <a:ext cx="6248400" cy="1600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The </a:t>
            </a:r>
            <a:r>
              <a:rPr lang="en-GB">
                <a:latin typeface="Courier New"/>
                <a:ea typeface="Courier New"/>
                <a:cs typeface="Courier New"/>
                <a:sym typeface="Courier New"/>
              </a:rPr>
              <a:t>Thread</a:t>
            </a:r>
            <a:r>
              <a:rPr lang="en-GB">
                <a:latin typeface="Calibri"/>
                <a:ea typeface="Calibri"/>
                <a:cs typeface="Calibri"/>
                <a:sym typeface="Calibri"/>
              </a:rPr>
              <a:t> Class 1-2</a:t>
            </a:r>
            <a:endParaRPr>
              <a:latin typeface="Calibri"/>
              <a:ea typeface="Calibri"/>
              <a:cs typeface="Calibri"/>
              <a:sym typeface="Calibri"/>
            </a:endParaRPr>
          </a:p>
        </p:txBody>
      </p:sp>
      <p:sp>
        <p:nvSpPr>
          <p:cNvPr id="622" name="Google Shape;622;p5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23" name="Google Shape;623;p5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24" name="Google Shape;624;p5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25" name="Google Shape;625;p50"/>
          <p:cNvSpPr/>
          <p:nvPr/>
        </p:nvSpPr>
        <p:spPr>
          <a:xfrm>
            <a:off x="1752600" y="758826"/>
            <a:ext cx="8763000"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The </a:t>
            </a:r>
            <a:r>
              <a:rPr b="0" i="0" lang="en-GB" sz="2000" u="none" cap="none" strike="noStrike">
                <a:solidFill>
                  <a:schemeClr val="dk1"/>
                </a:solidFill>
                <a:latin typeface="Courier New"/>
                <a:ea typeface="Courier New"/>
                <a:cs typeface="Courier New"/>
                <a:sym typeface="Courier New"/>
              </a:rPr>
              <a:t>Thread</a:t>
            </a:r>
            <a:r>
              <a:rPr b="0" i="0" lang="en-GB" sz="2000" u="none" cap="none" strike="noStrike">
                <a:solidFill>
                  <a:schemeClr val="dk1"/>
                </a:solidFill>
                <a:latin typeface="Calibri"/>
                <a:ea typeface="Calibri"/>
                <a:cs typeface="Calibri"/>
                <a:sym typeface="Calibri"/>
              </a:rPr>
              <a:t> class of the </a:t>
            </a:r>
            <a:r>
              <a:rPr b="0" i="0" lang="en-GB" sz="2000" u="none" cap="none" strike="noStrike">
                <a:solidFill>
                  <a:schemeClr val="dk1"/>
                </a:solidFill>
                <a:latin typeface="Courier New"/>
                <a:ea typeface="Courier New"/>
                <a:cs typeface="Courier New"/>
                <a:sym typeface="Courier New"/>
              </a:rPr>
              <a:t>System.Threading</a:t>
            </a:r>
            <a:r>
              <a:rPr b="0" i="0" lang="en-GB" sz="2000" u="none" cap="none" strike="noStrike">
                <a:solidFill>
                  <a:schemeClr val="dk1"/>
                </a:solidFill>
                <a:latin typeface="Calibri"/>
                <a:ea typeface="Calibri"/>
                <a:cs typeface="Calibri"/>
                <a:sym typeface="Calibri"/>
              </a:rPr>
              <a:t> namespace allows programmers to create and control a thread in a multithreaded application.</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Each thread in an application passes through different states that are represented by the members of the </a:t>
            </a:r>
            <a:r>
              <a:rPr b="0" i="0" lang="en-GB" sz="2000" u="none" cap="none" strike="noStrike">
                <a:solidFill>
                  <a:schemeClr val="dk1"/>
                </a:solidFill>
                <a:latin typeface="Courier New"/>
                <a:ea typeface="Courier New"/>
                <a:cs typeface="Courier New"/>
                <a:sym typeface="Courier New"/>
              </a:rPr>
              <a:t>ThreadState</a:t>
            </a:r>
            <a:r>
              <a:rPr b="0" i="0" lang="en-GB" sz="2000" u="none" cap="none" strike="noStrike">
                <a:solidFill>
                  <a:schemeClr val="dk1"/>
                </a:solidFill>
                <a:latin typeface="Calibri"/>
                <a:ea typeface="Calibri"/>
                <a:cs typeface="Calibri"/>
                <a:sym typeface="Calibri"/>
              </a:rPr>
              <a:t> enumeration.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A new thread can be instantiated by passing a </a:t>
            </a:r>
            <a:r>
              <a:rPr b="0" i="0" lang="en-GB" sz="2000" u="none" cap="none" strike="noStrike">
                <a:solidFill>
                  <a:schemeClr val="dk1"/>
                </a:solidFill>
                <a:latin typeface="Courier New"/>
                <a:ea typeface="Courier New"/>
                <a:cs typeface="Courier New"/>
                <a:sym typeface="Courier New"/>
              </a:rPr>
              <a:t>ThreadStart</a:t>
            </a:r>
            <a:r>
              <a:rPr b="0" i="0" lang="en-GB" sz="2000" u="none" cap="none" strike="noStrike">
                <a:solidFill>
                  <a:schemeClr val="dk1"/>
                </a:solidFill>
                <a:latin typeface="Calibri"/>
                <a:ea typeface="Calibri"/>
                <a:cs typeface="Calibri"/>
                <a:sym typeface="Calibri"/>
              </a:rPr>
              <a:t> delegate to the constructor of the Thread class.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The </a:t>
            </a:r>
            <a:r>
              <a:rPr b="0" i="0" lang="en-GB" sz="2000" u="none" cap="none" strike="noStrike">
                <a:solidFill>
                  <a:schemeClr val="dk1"/>
                </a:solidFill>
                <a:latin typeface="Courier New"/>
                <a:ea typeface="Courier New"/>
                <a:cs typeface="Courier New"/>
                <a:sym typeface="Courier New"/>
              </a:rPr>
              <a:t>ThreadStart</a:t>
            </a:r>
            <a:r>
              <a:rPr b="0" i="0" lang="en-GB" sz="2000" u="none" cap="none" strike="noStrike">
                <a:solidFill>
                  <a:schemeClr val="dk1"/>
                </a:solidFill>
                <a:latin typeface="Calibri"/>
                <a:ea typeface="Calibri"/>
                <a:cs typeface="Calibri"/>
                <a:sym typeface="Calibri"/>
              </a:rPr>
              <a:t> delegate represents the method that the new thread will execute.</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Once a thread is instantiated, it can be started by making a call to the </a:t>
            </a:r>
            <a:r>
              <a:rPr b="0" i="0" lang="en-GB" sz="2000" u="none" cap="none" strike="noStrike">
                <a:solidFill>
                  <a:schemeClr val="dk1"/>
                </a:solidFill>
                <a:latin typeface="Courier New"/>
                <a:ea typeface="Courier New"/>
                <a:cs typeface="Courier New"/>
                <a:sym typeface="Courier New"/>
              </a:rPr>
              <a:t>Start()</a:t>
            </a:r>
            <a:r>
              <a:rPr b="0" i="0" lang="en-GB" sz="2000" u="none" cap="none" strike="noStrike">
                <a:solidFill>
                  <a:schemeClr val="dk1"/>
                </a:solidFill>
                <a:latin typeface="Calibri"/>
                <a:ea typeface="Calibri"/>
                <a:cs typeface="Calibri"/>
                <a:sym typeface="Calibri"/>
              </a:rPr>
              <a:t> method of the </a:t>
            </a:r>
            <a:r>
              <a:rPr b="0" i="0" lang="en-GB" sz="2000" u="none" cap="none" strike="noStrike">
                <a:solidFill>
                  <a:schemeClr val="dk1"/>
                </a:solidFill>
                <a:latin typeface="Courier New"/>
                <a:ea typeface="Courier New"/>
                <a:cs typeface="Courier New"/>
                <a:sym typeface="Courier New"/>
              </a:rPr>
              <a:t>Thread</a:t>
            </a:r>
            <a:r>
              <a:rPr b="0" i="0" lang="en-GB" sz="2000" u="none" cap="none" strike="noStrike">
                <a:solidFill>
                  <a:schemeClr val="dk1"/>
                </a:solidFill>
                <a:latin typeface="Calibri"/>
                <a:ea typeface="Calibri"/>
                <a:cs typeface="Calibri"/>
                <a:sym typeface="Calibri"/>
              </a:rPr>
              <a:t> class.</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The following code instantiates and starts a new thread:</a:t>
            </a:r>
            <a:endParaRPr b="0" i="0" sz="2000" u="none" cap="none" strike="noStrike">
              <a:solidFill>
                <a:schemeClr val="dk1"/>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28600" lvl="1" marL="74295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626" name="Google Shape;626;p50"/>
          <p:cNvSpPr txBox="1"/>
          <p:nvPr/>
        </p:nvSpPr>
        <p:spPr>
          <a:xfrm>
            <a:off x="3657600" y="4267200"/>
            <a:ext cx="5410200" cy="21336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ServiceReference1.ProductServiceClient client = new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class ThreadDemo {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public static void Print() {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while (true)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Console.Write("1");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static void Main (string [] args)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Thread newThread = new Thread(new ThreadStart(Print));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newThread.Start();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while (true)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Console.Write("2");</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p:txBody>
      </p:sp>
      <p:sp>
        <p:nvSpPr>
          <p:cNvPr id="627" name="Google Shape;627;p50"/>
          <p:cNvSpPr txBox="1"/>
          <p:nvPr/>
        </p:nvSpPr>
        <p:spPr>
          <a:xfrm>
            <a:off x="2133600" y="42513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The </a:t>
            </a:r>
            <a:r>
              <a:rPr lang="en-GB">
                <a:latin typeface="Courier New"/>
                <a:ea typeface="Courier New"/>
                <a:cs typeface="Courier New"/>
                <a:sym typeface="Courier New"/>
              </a:rPr>
              <a:t>Thread</a:t>
            </a:r>
            <a:r>
              <a:rPr lang="en-GB">
                <a:latin typeface="Calibri"/>
                <a:ea typeface="Calibri"/>
                <a:cs typeface="Calibri"/>
                <a:sym typeface="Calibri"/>
              </a:rPr>
              <a:t> Class 2-2</a:t>
            </a:r>
            <a:endParaRPr>
              <a:latin typeface="Calibri"/>
              <a:ea typeface="Calibri"/>
              <a:cs typeface="Calibri"/>
              <a:sym typeface="Calibri"/>
            </a:endParaRPr>
          </a:p>
        </p:txBody>
      </p:sp>
      <p:sp>
        <p:nvSpPr>
          <p:cNvPr id="633" name="Google Shape;633;p5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34" name="Google Shape;634;p5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35" name="Google Shape;635;p5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36" name="Google Shape;636;p51"/>
          <p:cNvSpPr/>
          <p:nvPr/>
        </p:nvSpPr>
        <p:spPr>
          <a:xfrm>
            <a:off x="1752600" y="758826"/>
            <a:ext cx="8686800"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the code:</a:t>
            </a:r>
            <a:endParaRPr/>
          </a:p>
          <a:p>
            <a:pPr indent="-285750" lvl="1" marL="742950" marR="0" rtl="0" algn="l">
              <a:lnSpc>
                <a:spcPct val="90000"/>
              </a:lnSpc>
              <a:spcBef>
                <a:spcPts val="400"/>
              </a:spcBef>
              <a:spcAft>
                <a:spcPts val="0"/>
              </a:spcAft>
              <a:buClr>
                <a:srgbClr val="006666"/>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1" i="0" lang="en-GB" sz="2000" u="none" cap="none" strike="noStrike">
                <a:solidFill>
                  <a:srgbClr val="000000"/>
                </a:solidFill>
                <a:latin typeface="Courier New"/>
                <a:ea typeface="Courier New"/>
                <a:cs typeface="Courier New"/>
                <a:sym typeface="Courier New"/>
              </a:rPr>
              <a:t>Print</a:t>
            </a:r>
            <a:r>
              <a:rPr b="0" i="0" lang="en-GB" sz="2000" u="none" cap="none" strike="noStrike">
                <a:solidFill>
                  <a:srgbClr val="000000"/>
                </a:solidFill>
                <a:latin typeface="Courier New"/>
                <a:ea typeface="Courier New"/>
                <a:cs typeface="Courier New"/>
                <a:sym typeface="Courier New"/>
              </a:rPr>
              <a:t>()</a:t>
            </a:r>
            <a:r>
              <a:rPr b="0" i="0" lang="en-GB" sz="2000" u="none" cap="none" strike="noStrike">
                <a:solidFill>
                  <a:srgbClr val="000000"/>
                </a:solidFill>
                <a:latin typeface="Calibri"/>
                <a:ea typeface="Calibri"/>
                <a:cs typeface="Calibri"/>
                <a:sym typeface="Calibri"/>
              </a:rPr>
              <a:t> method uses an infinite while loop to print the value </a:t>
            </a:r>
            <a:r>
              <a:rPr b="0" i="0" lang="en-GB" sz="2000" u="none" cap="none" strike="noStrike">
                <a:solidFill>
                  <a:srgbClr val="000000"/>
                </a:solidFill>
                <a:latin typeface="Courier New"/>
                <a:ea typeface="Courier New"/>
                <a:cs typeface="Courier New"/>
                <a:sym typeface="Courier New"/>
              </a:rPr>
              <a:t>1</a:t>
            </a:r>
            <a:r>
              <a:rPr b="0" i="0" lang="en-GB" sz="2000" u="none" cap="none" strike="noStrike">
                <a:solidFill>
                  <a:srgbClr val="000000"/>
                </a:solidFill>
                <a:latin typeface="Calibri"/>
                <a:ea typeface="Calibri"/>
                <a:cs typeface="Calibri"/>
                <a:sym typeface="Calibri"/>
              </a:rPr>
              <a:t> to the console. The </a:t>
            </a:r>
            <a:r>
              <a:rPr b="0" i="0" lang="en-GB" sz="2000" u="none" cap="none" strike="noStrike">
                <a:solidFill>
                  <a:srgbClr val="000000"/>
                </a:solidFill>
                <a:latin typeface="Courier New"/>
                <a:ea typeface="Courier New"/>
                <a:cs typeface="Courier New"/>
                <a:sym typeface="Courier New"/>
              </a:rPr>
              <a:t>Main()</a:t>
            </a:r>
            <a:r>
              <a:rPr b="0" i="0" lang="en-GB" sz="2000" u="none" cap="none" strike="noStrike">
                <a:solidFill>
                  <a:srgbClr val="000000"/>
                </a:solidFill>
                <a:latin typeface="Calibri"/>
                <a:ea typeface="Calibri"/>
                <a:cs typeface="Calibri"/>
                <a:sym typeface="Calibri"/>
              </a:rPr>
              <a:t> method instantiates and starts a new thread to execute the </a:t>
            </a:r>
            <a:r>
              <a:rPr b="1" i="0" lang="en-GB" sz="2000" u="none" cap="none" strike="noStrike">
                <a:solidFill>
                  <a:srgbClr val="000000"/>
                </a:solidFill>
                <a:latin typeface="Courier New"/>
                <a:ea typeface="Courier New"/>
                <a:cs typeface="Courier New"/>
                <a:sym typeface="Courier New"/>
              </a:rPr>
              <a:t>Print</a:t>
            </a:r>
            <a:r>
              <a:rPr b="0" i="0" lang="en-GB" sz="2000" u="none" cap="none" strike="noStrike">
                <a:solidFill>
                  <a:srgbClr val="000000"/>
                </a:solidFill>
                <a:latin typeface="Courier New"/>
                <a:ea typeface="Courier New"/>
                <a:cs typeface="Courier New"/>
                <a:sym typeface="Courier New"/>
              </a:rPr>
              <a:t>()</a:t>
            </a:r>
            <a:r>
              <a:rPr b="0" i="0" lang="en-GB" sz="2000" u="none" cap="none" strike="noStrike">
                <a:solidFill>
                  <a:srgbClr val="000000"/>
                </a:solidFill>
                <a:latin typeface="Calibri"/>
                <a:ea typeface="Calibri"/>
                <a:cs typeface="Calibri"/>
                <a:sym typeface="Calibri"/>
              </a:rPr>
              <a:t> method. </a:t>
            </a:r>
            <a:endParaRPr/>
          </a:p>
          <a:p>
            <a:pPr indent="-285750" lvl="1" marL="742950" marR="0" rtl="0" algn="l">
              <a:lnSpc>
                <a:spcPct val="90000"/>
              </a:lnSpc>
              <a:spcBef>
                <a:spcPts val="400"/>
              </a:spcBef>
              <a:spcAft>
                <a:spcPts val="0"/>
              </a:spcAft>
              <a:buClr>
                <a:srgbClr val="006666"/>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Main()</a:t>
            </a:r>
            <a:r>
              <a:rPr b="0" i="0" lang="en-GB" sz="2000" u="none" cap="none" strike="noStrike">
                <a:solidFill>
                  <a:srgbClr val="000000"/>
                </a:solidFill>
                <a:latin typeface="Calibri"/>
                <a:ea typeface="Calibri"/>
                <a:cs typeface="Calibri"/>
                <a:sym typeface="Calibri"/>
              </a:rPr>
              <a:t> method then uses an infinite while loop to print the value </a:t>
            </a:r>
            <a:r>
              <a:rPr b="0" i="0" lang="en-GB" sz="2000" u="none" cap="none" strike="noStrike">
                <a:solidFill>
                  <a:srgbClr val="000000"/>
                </a:solidFill>
                <a:latin typeface="Courier New"/>
                <a:ea typeface="Courier New"/>
                <a:cs typeface="Courier New"/>
                <a:sym typeface="Courier New"/>
              </a:rPr>
              <a:t>2</a:t>
            </a:r>
            <a:r>
              <a:rPr b="0" i="0" lang="en-GB" sz="2000" u="none" cap="none" strike="noStrike">
                <a:solidFill>
                  <a:srgbClr val="000000"/>
                </a:solidFill>
                <a:latin typeface="Calibri"/>
                <a:ea typeface="Calibri"/>
                <a:cs typeface="Calibri"/>
                <a:sym typeface="Calibri"/>
              </a:rPr>
              <a:t> to the console.</a:t>
            </a:r>
            <a:endParaRPr/>
          </a:p>
          <a:p>
            <a:pPr indent="-285750" lvl="1" marL="742950" marR="0" rtl="0" algn="l">
              <a:lnSpc>
                <a:spcPct val="90000"/>
              </a:lnSpc>
              <a:spcBef>
                <a:spcPts val="400"/>
              </a:spcBef>
              <a:spcAft>
                <a:spcPts val="0"/>
              </a:spcAft>
              <a:buClr>
                <a:srgbClr val="006666"/>
              </a:buClr>
              <a:buSzPts val="1000"/>
              <a:buFont typeface="Noto Sans Symbols"/>
              <a:buChar char="🞛"/>
            </a:pPr>
            <a:r>
              <a:rPr b="0" i="0" lang="en-GB" sz="2000" u="none" cap="none" strike="noStrike">
                <a:solidFill>
                  <a:srgbClr val="000000"/>
                </a:solidFill>
                <a:latin typeface="Calibri"/>
                <a:ea typeface="Calibri"/>
                <a:cs typeface="Calibri"/>
                <a:sym typeface="Calibri"/>
              </a:rPr>
              <a:t>In this program two threads simultaneously executes both the infinite </a:t>
            </a:r>
            <a:r>
              <a:rPr b="0" i="0" lang="en-GB" sz="2000" u="none" cap="none" strike="noStrike">
                <a:solidFill>
                  <a:srgbClr val="000000"/>
                </a:solidFill>
                <a:latin typeface="Courier New"/>
                <a:ea typeface="Courier New"/>
                <a:cs typeface="Courier New"/>
                <a:sym typeface="Courier New"/>
              </a:rPr>
              <a:t>while</a:t>
            </a:r>
            <a:r>
              <a:rPr b="0" i="0" lang="en-GB" sz="2000" u="none" cap="none" strike="noStrike">
                <a:solidFill>
                  <a:srgbClr val="000000"/>
                </a:solidFill>
                <a:latin typeface="Calibri"/>
                <a:ea typeface="Calibri"/>
                <a:cs typeface="Calibri"/>
                <a:sym typeface="Calibri"/>
              </a:rPr>
              <a:t> loops, which results in the output as shown in the following figure:</a:t>
            </a:r>
            <a:endParaRPr b="0" i="0" sz="20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637" name="Google Shape;637;p51"/>
          <p:cNvPicPr preferRelativeResize="0"/>
          <p:nvPr/>
        </p:nvPicPr>
        <p:blipFill rotWithShape="1">
          <a:blip r:embed="rId3">
            <a:alphaModFix/>
          </a:blip>
          <a:srcRect b="0" l="0" r="0" t="0"/>
          <a:stretch/>
        </p:blipFill>
        <p:spPr>
          <a:xfrm>
            <a:off x="3429000" y="3276600"/>
            <a:ext cx="5943600" cy="2914650"/>
          </a:xfrm>
          <a:prstGeom prst="rect">
            <a:avLst/>
          </a:prstGeom>
          <a:noFill/>
          <a:ln>
            <a:noFill/>
          </a:ln>
        </p:spPr>
      </p:pic>
      <p:sp>
        <p:nvSpPr>
          <p:cNvPr id="638" name="Google Shape;638;p51"/>
          <p:cNvSpPr txBox="1"/>
          <p:nvPr/>
        </p:nvSpPr>
        <p:spPr>
          <a:xfrm>
            <a:off x="1828800" y="33528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The </a:t>
            </a:r>
            <a:r>
              <a:rPr lang="en-GB">
                <a:latin typeface="Courier New"/>
                <a:ea typeface="Courier New"/>
                <a:cs typeface="Courier New"/>
                <a:sym typeface="Courier New"/>
              </a:rPr>
              <a:t>ThreadPool</a:t>
            </a:r>
            <a:r>
              <a:rPr lang="en-GB">
                <a:latin typeface="Calibri"/>
                <a:ea typeface="Calibri"/>
                <a:cs typeface="Calibri"/>
                <a:sym typeface="Calibri"/>
              </a:rPr>
              <a:t> Class</a:t>
            </a:r>
            <a:endParaRPr>
              <a:latin typeface="Calibri"/>
              <a:ea typeface="Calibri"/>
              <a:cs typeface="Calibri"/>
              <a:sym typeface="Calibri"/>
            </a:endParaRPr>
          </a:p>
        </p:txBody>
      </p:sp>
      <p:sp>
        <p:nvSpPr>
          <p:cNvPr id="644" name="Google Shape;644;p5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45" name="Google Shape;645;p5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46" name="Google Shape;646;p5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47" name="Google Shape;647;p52"/>
          <p:cNvSpPr/>
          <p:nvPr/>
        </p:nvSpPr>
        <p:spPr>
          <a:xfrm>
            <a:off x="1752600" y="758826"/>
            <a:ext cx="8686800" cy="663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System.Threading</a:t>
            </a:r>
            <a:r>
              <a:rPr b="0" i="0" lang="en-GB" sz="2000" u="none" cap="none" strike="noStrike">
                <a:solidFill>
                  <a:srgbClr val="000000"/>
                </a:solidFill>
                <a:latin typeface="Calibri"/>
                <a:ea typeface="Calibri"/>
                <a:cs typeface="Calibri"/>
                <a:sym typeface="Calibri"/>
              </a:rPr>
              <a:t> namespace provides the </a:t>
            </a:r>
            <a:r>
              <a:rPr b="0" i="0" lang="en-GB" sz="2000" u="none" cap="none" strike="noStrike">
                <a:solidFill>
                  <a:srgbClr val="000000"/>
                </a:solidFill>
                <a:latin typeface="Courier New"/>
                <a:ea typeface="Courier New"/>
                <a:cs typeface="Courier New"/>
                <a:sym typeface="Courier New"/>
              </a:rPr>
              <a:t>ThreadPool</a:t>
            </a:r>
            <a:r>
              <a:rPr b="0" i="0" lang="en-GB" sz="2000" u="none" cap="none" strike="noStrike">
                <a:solidFill>
                  <a:srgbClr val="000000"/>
                </a:solidFill>
                <a:latin typeface="Calibri"/>
                <a:ea typeface="Calibri"/>
                <a:cs typeface="Calibri"/>
                <a:sym typeface="Calibri"/>
              </a:rPr>
              <a:t> class to create and share multiple threads as and when required by an application.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ThreadPool</a:t>
            </a:r>
            <a:r>
              <a:rPr b="0" i="0" lang="en-GB" sz="2000" u="none" cap="none" strike="noStrike">
                <a:solidFill>
                  <a:srgbClr val="000000"/>
                </a:solidFill>
                <a:latin typeface="Calibri"/>
                <a:ea typeface="Calibri"/>
                <a:cs typeface="Calibri"/>
                <a:sym typeface="Calibri"/>
              </a:rPr>
              <a:t> class represents a thread pool, which is a collection of threads in an application.</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Based on the request from the application, the thread pool assigns a thread to perform a task.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When the thread completes execution, it is put back in the thread pool to be reused for another request.</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ThreadPool</a:t>
            </a:r>
            <a:r>
              <a:rPr b="0" i="0" lang="en-GB" sz="2000" u="none" cap="none" strike="noStrike">
                <a:solidFill>
                  <a:srgbClr val="000000"/>
                </a:solidFill>
                <a:latin typeface="Calibri"/>
                <a:ea typeface="Calibri"/>
                <a:cs typeface="Calibri"/>
                <a:sym typeface="Calibri"/>
              </a:rPr>
              <a:t> class contains a </a:t>
            </a:r>
            <a:r>
              <a:rPr b="0" i="0" lang="en-GB" sz="2000" u="none" cap="none" strike="noStrike">
                <a:solidFill>
                  <a:srgbClr val="000000"/>
                </a:solidFill>
                <a:latin typeface="Courier New"/>
                <a:ea typeface="Courier New"/>
                <a:cs typeface="Courier New"/>
                <a:sym typeface="Courier New"/>
              </a:rPr>
              <a:t>QueueUserWorkItem()</a:t>
            </a:r>
            <a:r>
              <a:rPr b="0" i="0" lang="en-GB" sz="2000" u="none" cap="none" strike="noStrike">
                <a:solidFill>
                  <a:srgbClr val="000000"/>
                </a:solidFill>
                <a:latin typeface="Calibri"/>
                <a:ea typeface="Calibri"/>
                <a:cs typeface="Calibri"/>
                <a:sym typeface="Calibri"/>
              </a:rPr>
              <a:t> method that a programmer can call to execute a method in a thread from the thread pool.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This method accepts a </a:t>
            </a:r>
            <a:r>
              <a:rPr b="0" i="0" lang="en-GB" sz="2000" u="none" cap="none" strike="noStrike">
                <a:solidFill>
                  <a:srgbClr val="000000"/>
                </a:solidFill>
                <a:latin typeface="Courier New"/>
                <a:ea typeface="Courier New"/>
                <a:cs typeface="Courier New"/>
                <a:sym typeface="Courier New"/>
              </a:rPr>
              <a:t>WaitCallback</a:t>
            </a:r>
            <a:r>
              <a:rPr b="0" i="0" lang="en-GB" sz="2000" u="none" cap="none" strike="noStrike">
                <a:solidFill>
                  <a:srgbClr val="000000"/>
                </a:solidFill>
                <a:latin typeface="Calibri"/>
                <a:ea typeface="Calibri"/>
                <a:cs typeface="Calibri"/>
                <a:sym typeface="Calibri"/>
              </a:rPr>
              <a:t> delegate that accepts </a:t>
            </a:r>
            <a:r>
              <a:rPr b="0" i="0" lang="en-GB" sz="2000" u="none" cap="none" strike="noStrike">
                <a:solidFill>
                  <a:srgbClr val="000000"/>
                </a:solidFill>
                <a:latin typeface="Courier New"/>
                <a:ea typeface="Courier New"/>
                <a:cs typeface="Courier New"/>
                <a:sym typeface="Courier New"/>
              </a:rPr>
              <a:t>Object</a:t>
            </a:r>
            <a:r>
              <a:rPr b="0" i="0" lang="en-GB" sz="2000" u="none" cap="none" strike="noStrike">
                <a:solidFill>
                  <a:srgbClr val="000000"/>
                </a:solidFill>
                <a:latin typeface="Calibri"/>
                <a:ea typeface="Calibri"/>
                <a:cs typeface="Calibri"/>
                <a:sym typeface="Calibri"/>
              </a:rPr>
              <a:t> as its parameter. </a:t>
            </a:r>
            <a:endParaRPr/>
          </a:p>
          <a:p>
            <a:pPr indent="-342900" lvl="0"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WaitCallback</a:t>
            </a:r>
            <a:r>
              <a:rPr b="0" i="0" lang="en-GB" sz="2000" u="none" cap="none" strike="noStrike">
                <a:solidFill>
                  <a:srgbClr val="000000"/>
                </a:solidFill>
                <a:latin typeface="Calibri"/>
                <a:ea typeface="Calibri"/>
                <a:cs typeface="Calibri"/>
                <a:sym typeface="Calibri"/>
              </a:rPr>
              <a:t> delegate represents the method that needs to execute in a separate thread of the thread pool. </a:t>
            </a:r>
            <a:endParaRPr b="0" i="0" sz="2400" u="none" cap="none" strike="noStrike">
              <a:solidFill>
                <a:srgbClr val="000000"/>
              </a:solidFill>
              <a:latin typeface="Arial"/>
              <a:ea typeface="Arial"/>
              <a:cs typeface="Arial"/>
              <a:sym typeface="Arial"/>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Synchronizing Threads 1-2</a:t>
            </a:r>
            <a:endParaRPr>
              <a:latin typeface="Calibri"/>
              <a:ea typeface="Calibri"/>
              <a:cs typeface="Calibri"/>
              <a:sym typeface="Calibri"/>
            </a:endParaRPr>
          </a:p>
        </p:txBody>
      </p:sp>
      <p:sp>
        <p:nvSpPr>
          <p:cNvPr id="653" name="Google Shape;653;p5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54" name="Google Shape;654;p5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55" name="Google Shape;655;p5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56" name="Google Shape;656;p53"/>
          <p:cNvSpPr/>
          <p:nvPr/>
        </p:nvSpPr>
        <p:spPr>
          <a:xfrm>
            <a:off x="1752600" y="758826"/>
            <a:ext cx="8763000" cy="5794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When multiple threads need to share data, their activities needs to be coordinated. </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This ensures that one thread does not change the data used by the other thread to avoid unpredictable results.</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For example, consider two threads in a C# program. One thread reads a customer record from a file and the other tries to update the customer record at the same time. </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In this scenario, the thread that is reading the customer record might not get the updated value as the other thread might be updating the record at that instance.</a:t>
            </a:r>
            <a:endParaRPr/>
          </a:p>
          <a:p>
            <a:pPr indent="-342900" lvl="0"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To avoid such situations, C# allows programmers to coordinate and manage the actions of multiple threads at a given time using the following thread synchronization mechanisms.</a:t>
            </a:r>
            <a:endParaRPr b="0" i="0" sz="1800" u="none" cap="none" strike="noStrike">
              <a:solidFill>
                <a:srgbClr val="000000"/>
              </a:solidFill>
              <a:latin typeface="Times New Roman"/>
              <a:ea typeface="Times New Roman"/>
              <a:cs typeface="Times New Roman"/>
              <a:sym typeface="Times New Roman"/>
            </a:endParaRPr>
          </a:p>
          <a:p>
            <a:pPr indent="-285750" lvl="1" marL="742950" marR="0" rtl="0" algn="l">
              <a:lnSpc>
                <a:spcPct val="90000"/>
              </a:lnSpc>
              <a:spcBef>
                <a:spcPts val="360"/>
              </a:spcBef>
              <a:spcAft>
                <a:spcPts val="0"/>
              </a:spcAft>
              <a:buClr>
                <a:srgbClr val="006666"/>
              </a:buClr>
              <a:buSzPts val="900"/>
              <a:buFont typeface="Noto Sans Symbols"/>
              <a:buChar char="🞛"/>
            </a:pPr>
            <a:r>
              <a:rPr b="1" i="0" lang="en-GB" sz="1800" u="none" cap="none" strike="noStrike">
                <a:solidFill>
                  <a:srgbClr val="000000"/>
                </a:solidFill>
                <a:latin typeface="Calibri"/>
                <a:ea typeface="Calibri"/>
                <a:cs typeface="Calibri"/>
                <a:sym typeface="Calibri"/>
              </a:rPr>
              <a:t>Locking using the </a:t>
            </a:r>
            <a:r>
              <a:rPr b="1" i="0" lang="en-GB" sz="1800" u="none" cap="none" strike="noStrike">
                <a:solidFill>
                  <a:srgbClr val="000000"/>
                </a:solidFill>
                <a:latin typeface="Arial"/>
                <a:ea typeface="Arial"/>
                <a:cs typeface="Arial"/>
                <a:sym typeface="Arial"/>
              </a:rPr>
              <a:t>lock</a:t>
            </a:r>
            <a:r>
              <a:rPr b="1" i="0" lang="en-GB" sz="1800" u="none" cap="none" strike="noStrike">
                <a:solidFill>
                  <a:srgbClr val="000000"/>
                </a:solidFill>
                <a:latin typeface="Calibri"/>
                <a:ea typeface="Calibri"/>
                <a:cs typeface="Calibri"/>
                <a:sym typeface="Calibri"/>
              </a:rPr>
              <a:t> Keyword</a:t>
            </a:r>
            <a:endParaRPr/>
          </a:p>
          <a:p>
            <a:pPr indent="-228600" lvl="3" marL="1143000"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Locking is the process that gives control to execute a block of code to one thread at one point of time.</a:t>
            </a:r>
            <a:endParaRPr/>
          </a:p>
          <a:p>
            <a:pPr indent="-228600" lvl="3" marL="1143000"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The block of code that locking protects is referred to as a critical section. Locking can be implemented using the lock keyword. When using the lock keyword, the programmer needs to pass an object reference that a thread must acquire to execute the critical section.</a:t>
            </a:r>
            <a:endParaRPr/>
          </a:p>
          <a:p>
            <a:pPr indent="-228600" lvl="3" marL="1143000"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For example, to lock a section of code within an instance method, the reference to the current object can be passed to the lock.</a:t>
            </a:r>
            <a:endParaRPr b="0" i="0" sz="1600" u="none" cap="none" strike="noStrike">
              <a:solidFill>
                <a:srgbClr val="000000"/>
              </a:solidFill>
              <a:latin typeface="Times New Roman"/>
              <a:ea typeface="Times New Roman"/>
              <a:cs typeface="Times New Roman"/>
              <a:sym typeface="Times New Roman"/>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Synchronizing Threads 2-2</a:t>
            </a:r>
            <a:endParaRPr>
              <a:latin typeface="Calibri"/>
              <a:ea typeface="Calibri"/>
              <a:cs typeface="Calibri"/>
              <a:sym typeface="Calibri"/>
            </a:endParaRPr>
          </a:p>
        </p:txBody>
      </p:sp>
      <p:sp>
        <p:nvSpPr>
          <p:cNvPr id="662" name="Google Shape;662;p5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63" name="Google Shape;663;p5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64" name="Google Shape;664;p5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65" name="Google Shape;665;p54"/>
          <p:cNvSpPr/>
          <p:nvPr/>
        </p:nvSpPr>
        <p:spPr>
          <a:xfrm>
            <a:off x="1752600" y="758826"/>
            <a:ext cx="8686800" cy="6632575"/>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rgbClr val="006666"/>
              </a:buClr>
              <a:buSzPts val="900"/>
              <a:buFont typeface="Noto Sans Symbols"/>
              <a:buChar char="🞛"/>
            </a:pPr>
            <a:r>
              <a:rPr b="1" i="0" lang="en-GB" sz="1800" u="none" cap="none" strike="noStrike">
                <a:solidFill>
                  <a:srgbClr val="000000"/>
                </a:solidFill>
                <a:latin typeface="Calibri"/>
                <a:ea typeface="Calibri"/>
                <a:cs typeface="Calibri"/>
                <a:sym typeface="Calibri"/>
              </a:rPr>
              <a:t>Synchronization Events</a:t>
            </a:r>
            <a:endParaRPr/>
          </a:p>
          <a:p>
            <a:pPr indent="-228600" lvl="3" marL="1198563"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The locking mechanism used for synchronizing threads is useful for protecting critical sections of code from concurrent thread access. </a:t>
            </a:r>
            <a:endParaRPr/>
          </a:p>
          <a:p>
            <a:pPr indent="-228600" lvl="3" marL="1198563"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However, locking does not allow communication between threads. To enable communication between threads while synchronizing them, C# supports synchronization events. </a:t>
            </a:r>
            <a:endParaRPr/>
          </a:p>
          <a:p>
            <a:pPr indent="-228600" lvl="3" marL="1198563"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A synchronization event is an object that has one of two states: signaled and </a:t>
            </a:r>
            <a:br>
              <a:rPr b="0" i="0" lang="en-GB" sz="1600" u="none" cap="none" strike="noStrike">
                <a:solidFill>
                  <a:srgbClr val="000000"/>
                </a:solidFill>
                <a:latin typeface="Calibri"/>
                <a:ea typeface="Calibri"/>
                <a:cs typeface="Calibri"/>
                <a:sym typeface="Calibri"/>
              </a:rPr>
            </a:br>
            <a:r>
              <a:rPr b="0" i="0" lang="en-GB" sz="1600" u="none" cap="none" strike="noStrike">
                <a:solidFill>
                  <a:srgbClr val="000000"/>
                </a:solidFill>
                <a:latin typeface="Calibri"/>
                <a:ea typeface="Calibri"/>
                <a:cs typeface="Calibri"/>
                <a:sym typeface="Calibri"/>
              </a:rPr>
              <a:t>un-signaled. </a:t>
            </a:r>
            <a:endParaRPr/>
          </a:p>
          <a:p>
            <a:pPr indent="-228600" lvl="3" marL="1198563"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When a synchronized event is in un-signaled state, threads can be made suspended until the synchronized event comes to the signaled state. </a:t>
            </a:r>
            <a:endParaRPr/>
          </a:p>
          <a:p>
            <a:pPr indent="-228600" lvl="3" marL="1198563"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Courier New"/>
                <a:ea typeface="Courier New"/>
                <a:cs typeface="Courier New"/>
                <a:sym typeface="Courier New"/>
              </a:rPr>
              <a:t>AutoResetEvent</a:t>
            </a:r>
            <a:r>
              <a:rPr b="0" i="0" lang="en-GB" sz="1600" u="none" cap="none" strike="noStrike">
                <a:solidFill>
                  <a:srgbClr val="000000"/>
                </a:solidFill>
                <a:latin typeface="Calibri"/>
                <a:ea typeface="Calibri"/>
                <a:cs typeface="Calibri"/>
                <a:sym typeface="Calibri"/>
              </a:rPr>
              <a:t> class of the </a:t>
            </a:r>
            <a:r>
              <a:rPr b="0" i="0" lang="en-GB" sz="1600" u="none" cap="none" strike="noStrike">
                <a:solidFill>
                  <a:srgbClr val="000000"/>
                </a:solidFill>
                <a:latin typeface="Courier New"/>
                <a:ea typeface="Courier New"/>
                <a:cs typeface="Courier New"/>
                <a:sym typeface="Courier New"/>
              </a:rPr>
              <a:t>System.Threading</a:t>
            </a:r>
            <a:r>
              <a:rPr b="0" i="0" lang="en-GB" sz="1600" u="none" cap="none" strike="noStrike">
                <a:solidFill>
                  <a:srgbClr val="000000"/>
                </a:solidFill>
                <a:latin typeface="Calibri"/>
                <a:ea typeface="Calibri"/>
                <a:cs typeface="Calibri"/>
                <a:sym typeface="Calibri"/>
              </a:rPr>
              <a:t> namespace represents a synchronization event that changes automatically from signaled to un-signaled state any time a thread becomes active. </a:t>
            </a:r>
            <a:endParaRPr/>
          </a:p>
          <a:p>
            <a:pPr indent="-228600" lvl="3" marL="1198563"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Courier New"/>
                <a:ea typeface="Courier New"/>
                <a:cs typeface="Courier New"/>
                <a:sym typeface="Courier New"/>
              </a:rPr>
              <a:t>AutoResetEvent</a:t>
            </a:r>
            <a:r>
              <a:rPr b="0" i="0" lang="en-GB" sz="1600" u="none" cap="none" strike="noStrike">
                <a:solidFill>
                  <a:srgbClr val="000000"/>
                </a:solidFill>
                <a:latin typeface="Calibri"/>
                <a:ea typeface="Calibri"/>
                <a:cs typeface="Calibri"/>
                <a:sym typeface="Calibri"/>
              </a:rPr>
              <a:t> class provides the </a:t>
            </a:r>
            <a:r>
              <a:rPr b="0" i="0" lang="en-GB" sz="1600" u="none" cap="none" strike="noStrike">
                <a:solidFill>
                  <a:srgbClr val="000000"/>
                </a:solidFill>
                <a:latin typeface="Courier New"/>
                <a:ea typeface="Courier New"/>
                <a:cs typeface="Courier New"/>
                <a:sym typeface="Courier New"/>
              </a:rPr>
              <a:t>WaitOne() </a:t>
            </a:r>
            <a:r>
              <a:rPr b="0" i="0" lang="en-GB" sz="1600" u="none" cap="none" strike="noStrike">
                <a:solidFill>
                  <a:srgbClr val="000000"/>
                </a:solidFill>
                <a:latin typeface="Calibri"/>
                <a:ea typeface="Calibri"/>
                <a:cs typeface="Calibri"/>
                <a:sym typeface="Calibri"/>
              </a:rPr>
              <a:t>method that suspends the current thread from executing until the synchronized event comes to the signaled state.</a:t>
            </a:r>
            <a:endParaRPr/>
          </a:p>
          <a:p>
            <a:pPr indent="-228600" lvl="3" marL="1198563" marR="0" rtl="0" algn="l">
              <a:lnSpc>
                <a:spcPct val="90000"/>
              </a:lnSpc>
              <a:spcBef>
                <a:spcPts val="320"/>
              </a:spcBef>
              <a:spcAft>
                <a:spcPts val="0"/>
              </a:spcAft>
              <a:buClr>
                <a:srgbClr val="004E4C"/>
              </a:buClr>
              <a:buSzPts val="800"/>
              <a:buFont typeface="Arial"/>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Courier New"/>
                <a:ea typeface="Courier New"/>
                <a:cs typeface="Courier New"/>
                <a:sym typeface="Courier New"/>
              </a:rPr>
              <a:t>Set()</a:t>
            </a:r>
            <a:r>
              <a:rPr b="0" i="0" lang="en-GB" sz="1600" u="none" cap="none" strike="noStrike">
                <a:solidFill>
                  <a:srgbClr val="000000"/>
                </a:solidFill>
                <a:latin typeface="Calibri"/>
                <a:ea typeface="Calibri"/>
                <a:cs typeface="Calibri"/>
                <a:sym typeface="Calibri"/>
              </a:rPr>
              <a:t> method of the </a:t>
            </a:r>
            <a:r>
              <a:rPr b="0" i="0" lang="en-GB" sz="1600" u="none" cap="none" strike="noStrike">
                <a:solidFill>
                  <a:srgbClr val="000000"/>
                </a:solidFill>
                <a:latin typeface="Courier New"/>
                <a:ea typeface="Courier New"/>
                <a:cs typeface="Courier New"/>
                <a:sym typeface="Courier New"/>
              </a:rPr>
              <a:t>AutoResetEvent</a:t>
            </a:r>
            <a:r>
              <a:rPr b="0" i="0" lang="en-GB" sz="1600" u="none" cap="none" strike="noStrike">
                <a:solidFill>
                  <a:srgbClr val="000000"/>
                </a:solidFill>
                <a:latin typeface="Calibri"/>
                <a:ea typeface="Calibri"/>
                <a:cs typeface="Calibri"/>
                <a:sym typeface="Calibri"/>
              </a:rPr>
              <a:t> class changes the state of the synchronized event from un-signaled to signaled.</a:t>
            </a:r>
            <a:endParaRPr b="0" i="0" sz="1600" u="none" cap="none" strike="noStrike">
              <a:solidFill>
                <a:srgbClr val="000000"/>
              </a:solidFill>
              <a:latin typeface="Times New Roman"/>
              <a:ea typeface="Times New Roman"/>
              <a:cs typeface="Times New Roman"/>
              <a:sym typeface="Times New Roman"/>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The </a:t>
            </a:r>
            <a:r>
              <a:rPr lang="en-GB">
                <a:latin typeface="Courier New"/>
                <a:ea typeface="Courier New"/>
                <a:cs typeface="Courier New"/>
                <a:sym typeface="Courier New"/>
              </a:rPr>
              <a:t>Task</a:t>
            </a:r>
            <a:r>
              <a:rPr lang="en-GB">
                <a:latin typeface="Calibri"/>
                <a:ea typeface="Calibri"/>
                <a:cs typeface="Calibri"/>
                <a:sym typeface="Calibri"/>
              </a:rPr>
              <a:t> Parallel Library </a:t>
            </a:r>
            <a:endParaRPr>
              <a:latin typeface="Calibri"/>
              <a:ea typeface="Calibri"/>
              <a:cs typeface="Calibri"/>
              <a:sym typeface="Calibri"/>
            </a:endParaRPr>
          </a:p>
        </p:txBody>
      </p:sp>
      <p:sp>
        <p:nvSpPr>
          <p:cNvPr id="671" name="Google Shape;671;p5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72" name="Google Shape;672;p5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73" name="Google Shape;673;p5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74" name="Google Shape;674;p55"/>
          <p:cNvSpPr/>
          <p:nvPr/>
        </p:nvSpPr>
        <p:spPr>
          <a:xfrm>
            <a:off x="1752600" y="758826"/>
            <a:ext cx="8839200" cy="6632575"/>
          </a:xfrm>
          <a:prstGeom prst="rect">
            <a:avLst/>
          </a:prstGeom>
          <a:noFill/>
          <a:ln>
            <a:noFill/>
          </a:ln>
        </p:spPr>
        <p:txBody>
          <a:bodyPr anchorCtr="0" anchor="t" bIns="45700" lIns="91425" spcFirstLastPara="1" rIns="91425" wrap="square" tIns="45700">
            <a:noAutofit/>
          </a:bodyPr>
          <a:lstStyle/>
          <a:p>
            <a:pPr indent="-342900" lvl="3"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Modern computers contain multiple CPUs. In order to take advantage of the processing power that computers with multiple CPUs deliver, a C# application needs to execute tasks in parallel on multiple CPUs. This is known as parallel programming. </a:t>
            </a:r>
            <a:endParaRPr/>
          </a:p>
          <a:p>
            <a:pPr indent="-279400" lvl="3"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3"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To make parallel and concurrent programming simpler, the .NET Framework introduced Task Parallel Library (TPL). TPL is a set of public types and APIs in the </a:t>
            </a:r>
            <a:r>
              <a:rPr b="0" i="0" lang="en-GB" sz="2000" u="none" cap="none" strike="noStrike">
                <a:solidFill>
                  <a:srgbClr val="000000"/>
                </a:solidFill>
                <a:latin typeface="Arial"/>
                <a:ea typeface="Arial"/>
                <a:cs typeface="Arial"/>
                <a:sym typeface="Arial"/>
              </a:rPr>
              <a:t>System.Threading</a:t>
            </a:r>
            <a:r>
              <a:rPr b="0" i="0" lang="en-GB" sz="2000" u="none" cap="none" strike="noStrike">
                <a:solidFill>
                  <a:srgbClr val="000000"/>
                </a:solidFill>
                <a:latin typeface="Calibri"/>
                <a:ea typeface="Calibri"/>
                <a:cs typeface="Calibri"/>
                <a:sym typeface="Calibri"/>
              </a:rPr>
              <a:t> and </a:t>
            </a:r>
            <a:r>
              <a:rPr b="0" i="0" lang="en-GB" sz="2000" u="none" cap="none" strike="noStrike">
                <a:solidFill>
                  <a:srgbClr val="000000"/>
                </a:solidFill>
                <a:latin typeface="Arial"/>
                <a:ea typeface="Arial"/>
                <a:cs typeface="Arial"/>
                <a:sym typeface="Arial"/>
              </a:rPr>
              <a:t>System.Threading.Tasks</a:t>
            </a:r>
            <a:r>
              <a:rPr b="0" i="0" lang="en-GB" sz="2000" u="none" cap="none" strike="noStrike">
                <a:solidFill>
                  <a:srgbClr val="000000"/>
                </a:solidFill>
                <a:latin typeface="Calibri"/>
                <a:ea typeface="Calibri"/>
                <a:cs typeface="Calibri"/>
                <a:sym typeface="Calibri"/>
              </a:rPr>
              <a:t> namespaces. </a:t>
            </a:r>
            <a:endParaRPr b="0" i="0" sz="2000" u="none" cap="none" strike="noStrike">
              <a:solidFill>
                <a:srgbClr val="000000"/>
              </a:solidFill>
              <a:latin typeface="Calibri"/>
              <a:ea typeface="Calibri"/>
              <a:cs typeface="Calibri"/>
              <a:sym typeface="Calibri"/>
            </a:endParaRPr>
          </a:p>
          <a:p>
            <a:pPr indent="-160020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675" name="Google Shape;675;p55"/>
          <p:cNvPicPr preferRelativeResize="0"/>
          <p:nvPr/>
        </p:nvPicPr>
        <p:blipFill rotWithShape="1">
          <a:blip r:embed="rId3">
            <a:alphaModFix/>
          </a:blip>
          <a:srcRect b="0" l="0" r="0" t="0"/>
          <a:stretch/>
        </p:blipFill>
        <p:spPr>
          <a:xfrm>
            <a:off x="3929064" y="3305176"/>
            <a:ext cx="4486275" cy="313531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The </a:t>
            </a:r>
            <a:r>
              <a:rPr lang="en-GB">
                <a:latin typeface="Courier New"/>
                <a:ea typeface="Courier New"/>
                <a:cs typeface="Courier New"/>
                <a:sym typeface="Courier New"/>
              </a:rPr>
              <a:t>Task</a:t>
            </a:r>
            <a:r>
              <a:rPr lang="en-GB">
                <a:latin typeface="Calibri"/>
                <a:ea typeface="Calibri"/>
                <a:cs typeface="Calibri"/>
                <a:sym typeface="Calibri"/>
              </a:rPr>
              <a:t> Class 1-2</a:t>
            </a:r>
            <a:endParaRPr>
              <a:latin typeface="Calibri"/>
              <a:ea typeface="Calibri"/>
              <a:cs typeface="Calibri"/>
              <a:sym typeface="Calibri"/>
            </a:endParaRPr>
          </a:p>
        </p:txBody>
      </p:sp>
      <p:sp>
        <p:nvSpPr>
          <p:cNvPr id="681" name="Google Shape;681;p5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82" name="Google Shape;682;p5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83" name="Google Shape;683;p5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84" name="Google Shape;684;p56"/>
          <p:cNvSpPr/>
          <p:nvPr/>
        </p:nvSpPr>
        <p:spPr>
          <a:xfrm>
            <a:off x="1752600" y="758826"/>
            <a:ext cx="8534400" cy="66325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chemeClr val="dk1"/>
                </a:solidFill>
                <a:latin typeface="Calibri"/>
                <a:ea typeface="Calibri"/>
                <a:cs typeface="Calibri"/>
                <a:sym typeface="Calibri"/>
              </a:rPr>
              <a:t>TPL provides the </a:t>
            </a:r>
            <a:r>
              <a:rPr b="0" i="0" lang="en-GB" sz="1600" u="none" cap="none" strike="noStrike">
                <a:solidFill>
                  <a:schemeClr val="dk1"/>
                </a:solidFill>
                <a:latin typeface="Courier New"/>
                <a:ea typeface="Courier New"/>
                <a:cs typeface="Courier New"/>
                <a:sym typeface="Courier New"/>
              </a:rPr>
              <a:t>Task</a:t>
            </a:r>
            <a:r>
              <a:rPr b="0" i="0" lang="en-GB" sz="1600" u="none" cap="none" strike="noStrike">
                <a:solidFill>
                  <a:schemeClr val="dk1"/>
                </a:solidFill>
                <a:latin typeface="Calibri"/>
                <a:ea typeface="Calibri"/>
                <a:cs typeface="Calibri"/>
                <a:sym typeface="Calibri"/>
              </a:rPr>
              <a:t> class in the </a:t>
            </a:r>
            <a:r>
              <a:rPr b="0" i="0" lang="en-GB" sz="1600" u="none" cap="none" strike="noStrike">
                <a:solidFill>
                  <a:schemeClr val="dk1"/>
                </a:solidFill>
                <a:latin typeface="Courier New"/>
                <a:ea typeface="Courier New"/>
                <a:cs typeface="Courier New"/>
                <a:sym typeface="Courier New"/>
              </a:rPr>
              <a:t>System.Threading.Tasks</a:t>
            </a:r>
            <a:r>
              <a:rPr b="0" i="0" lang="en-GB" sz="1600" u="none" cap="none" strike="noStrike">
                <a:solidFill>
                  <a:schemeClr val="dk1"/>
                </a:solidFill>
                <a:latin typeface="Calibri"/>
                <a:ea typeface="Calibri"/>
                <a:cs typeface="Calibri"/>
                <a:sym typeface="Calibri"/>
              </a:rPr>
              <a:t> namespace represents an asynchronous task in a program. Programmers can use this class to invoke a method asynchronously.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chemeClr val="dk1"/>
                </a:solidFill>
                <a:latin typeface="Calibri"/>
                <a:ea typeface="Calibri"/>
                <a:cs typeface="Calibri"/>
                <a:sym typeface="Calibri"/>
              </a:rPr>
              <a:t>To create a task, the programmer provides a user delegate that encapsulates the code that the task will execute. The delegate can be a named delegate, such as the </a:t>
            </a:r>
            <a:r>
              <a:rPr b="0" i="0" lang="en-GB" sz="1600" u="none" cap="none" strike="noStrike">
                <a:solidFill>
                  <a:schemeClr val="dk1"/>
                </a:solidFill>
                <a:latin typeface="Courier New"/>
                <a:ea typeface="Courier New"/>
                <a:cs typeface="Courier New"/>
                <a:sym typeface="Courier New"/>
              </a:rPr>
              <a:t>Action</a:t>
            </a:r>
            <a:r>
              <a:rPr b="0" i="0" lang="en-GB" sz="1600" u="none" cap="none" strike="noStrike">
                <a:solidFill>
                  <a:schemeClr val="dk1"/>
                </a:solidFill>
                <a:latin typeface="Calibri"/>
                <a:ea typeface="Calibri"/>
                <a:cs typeface="Calibri"/>
                <a:sym typeface="Calibri"/>
              </a:rPr>
              <a:t> delegate, an anonymous method, or a lambda expression. After creating a </a:t>
            </a:r>
            <a:r>
              <a:rPr b="0" i="0" lang="en-GB" sz="1600" u="none" cap="none" strike="noStrike">
                <a:solidFill>
                  <a:schemeClr val="dk1"/>
                </a:solidFill>
                <a:latin typeface="Courier New"/>
                <a:ea typeface="Courier New"/>
                <a:cs typeface="Courier New"/>
                <a:sym typeface="Courier New"/>
              </a:rPr>
              <a:t>Task</a:t>
            </a:r>
            <a:r>
              <a:rPr b="0" i="0" lang="en-GB" sz="1600" u="none" cap="none" strike="noStrike">
                <a:solidFill>
                  <a:schemeClr val="dk1"/>
                </a:solidFill>
                <a:latin typeface="Calibri"/>
                <a:ea typeface="Calibri"/>
                <a:cs typeface="Calibri"/>
                <a:sym typeface="Calibri"/>
              </a:rPr>
              <a:t>, the programmer calls the </a:t>
            </a:r>
            <a:r>
              <a:rPr b="0" i="0" lang="en-GB" sz="1600" u="none" cap="none" strike="noStrike">
                <a:solidFill>
                  <a:schemeClr val="dk1"/>
                </a:solidFill>
                <a:latin typeface="Courier New"/>
                <a:ea typeface="Courier New"/>
                <a:cs typeface="Courier New"/>
                <a:sym typeface="Courier New"/>
              </a:rPr>
              <a:t>Start() </a:t>
            </a:r>
            <a:r>
              <a:rPr b="0" i="0" lang="en-GB" sz="1600" u="none" cap="none" strike="noStrike">
                <a:solidFill>
                  <a:schemeClr val="dk1"/>
                </a:solidFill>
                <a:latin typeface="Calibri"/>
                <a:ea typeface="Calibri"/>
                <a:cs typeface="Calibri"/>
                <a:sym typeface="Calibri"/>
              </a:rPr>
              <a:t>method to start the task.</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chemeClr val="dk1"/>
                </a:solidFill>
                <a:latin typeface="Calibri"/>
                <a:ea typeface="Calibri"/>
                <a:cs typeface="Calibri"/>
                <a:sym typeface="Calibri"/>
              </a:rPr>
              <a:t>This method passes the task to the task scheduler that assigns threads to perform the work.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chemeClr val="dk1"/>
                </a:solidFill>
                <a:latin typeface="Calibri"/>
                <a:ea typeface="Calibri"/>
                <a:cs typeface="Calibri"/>
                <a:sym typeface="Calibri"/>
              </a:rPr>
              <a:t>To ensure that a task completes before the main thread exits, a programmer can call the </a:t>
            </a:r>
            <a:r>
              <a:rPr b="0" i="0" lang="en-GB" sz="1600" u="none" cap="none" strike="noStrike">
                <a:solidFill>
                  <a:schemeClr val="dk1"/>
                </a:solidFill>
                <a:latin typeface="Courier New"/>
                <a:ea typeface="Courier New"/>
                <a:cs typeface="Courier New"/>
                <a:sym typeface="Courier New"/>
              </a:rPr>
              <a:t>Wait()</a:t>
            </a:r>
            <a:r>
              <a:rPr b="0" i="0" lang="en-GB" sz="1600" u="none" cap="none" strike="noStrike">
                <a:solidFill>
                  <a:schemeClr val="dk1"/>
                </a:solidFill>
                <a:latin typeface="Calibri"/>
                <a:ea typeface="Calibri"/>
                <a:cs typeface="Calibri"/>
                <a:sym typeface="Calibri"/>
              </a:rPr>
              <a:t> method of the </a:t>
            </a:r>
            <a:r>
              <a:rPr b="0" i="0" lang="en-GB" sz="1600" u="none" cap="none" strike="noStrike">
                <a:solidFill>
                  <a:schemeClr val="dk1"/>
                </a:solidFill>
                <a:latin typeface="Courier New"/>
                <a:ea typeface="Courier New"/>
                <a:cs typeface="Courier New"/>
                <a:sym typeface="Courier New"/>
              </a:rPr>
              <a:t>Task</a:t>
            </a:r>
            <a:r>
              <a:rPr b="0" i="0" lang="en-GB" sz="1600" u="none" cap="none" strike="noStrike">
                <a:solidFill>
                  <a:schemeClr val="dk1"/>
                </a:solidFill>
                <a:latin typeface="Calibri"/>
                <a:ea typeface="Calibri"/>
                <a:cs typeface="Calibri"/>
                <a:sym typeface="Calibri"/>
              </a:rPr>
              <a:t> class.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chemeClr val="dk1"/>
                </a:solidFill>
                <a:latin typeface="Calibri"/>
                <a:ea typeface="Calibri"/>
                <a:cs typeface="Calibri"/>
                <a:sym typeface="Calibri"/>
              </a:rPr>
              <a:t>To ensure that all the tasks of a program completes, the programmer can call the </a:t>
            </a:r>
            <a:r>
              <a:rPr b="0" i="0" lang="en-GB" sz="1600" u="none" cap="none" strike="noStrike">
                <a:solidFill>
                  <a:schemeClr val="dk1"/>
                </a:solidFill>
                <a:latin typeface="Courier New"/>
                <a:ea typeface="Courier New"/>
                <a:cs typeface="Courier New"/>
                <a:sym typeface="Courier New"/>
              </a:rPr>
              <a:t>WaitAll()</a:t>
            </a:r>
            <a:r>
              <a:rPr b="0" i="0" lang="en-GB" sz="1600" u="none" cap="none" strike="noStrike">
                <a:solidFill>
                  <a:schemeClr val="dk1"/>
                </a:solidFill>
                <a:latin typeface="Calibri"/>
                <a:ea typeface="Calibri"/>
                <a:cs typeface="Calibri"/>
                <a:sym typeface="Calibri"/>
              </a:rPr>
              <a:t> method passing an array of the </a:t>
            </a:r>
            <a:r>
              <a:rPr b="0" i="0" lang="en-GB" sz="1600" u="none" cap="none" strike="noStrike">
                <a:solidFill>
                  <a:schemeClr val="dk1"/>
                </a:solidFill>
                <a:latin typeface="Courier New"/>
                <a:ea typeface="Courier New"/>
                <a:cs typeface="Courier New"/>
                <a:sym typeface="Courier New"/>
              </a:rPr>
              <a:t>Tasks</a:t>
            </a:r>
            <a:r>
              <a:rPr b="0" i="0" lang="en-GB" sz="1600" u="none" cap="none" strike="noStrike">
                <a:solidFill>
                  <a:schemeClr val="dk1"/>
                </a:solidFill>
                <a:latin typeface="Calibri"/>
                <a:ea typeface="Calibri"/>
                <a:cs typeface="Calibri"/>
                <a:sym typeface="Calibri"/>
              </a:rPr>
              <a:t> objects that have started.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chemeClr val="dk1"/>
                </a:solidFill>
                <a:latin typeface="Calibri"/>
                <a:ea typeface="Calibri"/>
                <a:cs typeface="Calibri"/>
                <a:sym typeface="Calibri"/>
              </a:rPr>
              <a:t>The </a:t>
            </a:r>
            <a:r>
              <a:rPr b="0" i="0" lang="en-GB" sz="1600" u="none" cap="none" strike="noStrike">
                <a:solidFill>
                  <a:schemeClr val="dk1"/>
                </a:solidFill>
                <a:latin typeface="Courier New"/>
                <a:ea typeface="Courier New"/>
                <a:cs typeface="Courier New"/>
                <a:sym typeface="Courier New"/>
              </a:rPr>
              <a:t>Task</a:t>
            </a:r>
            <a:r>
              <a:rPr b="0" i="0" lang="en-GB" sz="1600" u="none" cap="none" strike="noStrike">
                <a:solidFill>
                  <a:schemeClr val="dk1"/>
                </a:solidFill>
                <a:latin typeface="Calibri"/>
                <a:ea typeface="Calibri"/>
                <a:cs typeface="Calibri"/>
                <a:sym typeface="Calibri"/>
              </a:rPr>
              <a:t> class also provides a </a:t>
            </a:r>
            <a:r>
              <a:rPr b="0" i="0" lang="en-GB" sz="1600" u="none" cap="none" strike="noStrike">
                <a:solidFill>
                  <a:schemeClr val="dk1"/>
                </a:solidFill>
                <a:latin typeface="Courier New"/>
                <a:ea typeface="Courier New"/>
                <a:cs typeface="Courier New"/>
                <a:sym typeface="Courier New"/>
              </a:rPr>
              <a:t>Run()</a:t>
            </a:r>
            <a:r>
              <a:rPr b="0" i="0" lang="en-GB" sz="1600" u="none" cap="none" strike="noStrike">
                <a:solidFill>
                  <a:schemeClr val="dk1"/>
                </a:solidFill>
                <a:latin typeface="Calibri"/>
                <a:ea typeface="Calibri"/>
                <a:cs typeface="Calibri"/>
                <a:sym typeface="Calibri"/>
              </a:rPr>
              <a:t> method to create and start a task in a single operation.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chemeClr val="dk1"/>
                </a:solidFill>
                <a:latin typeface="Calibri"/>
                <a:ea typeface="Calibri"/>
                <a:cs typeface="Calibri"/>
                <a:sym typeface="Calibri"/>
              </a:rPr>
              <a:t>The following code creates and starts two tasks:</a:t>
            </a:r>
            <a:endParaRPr/>
          </a:p>
          <a:p>
            <a:pPr indent="-292100" lvl="1" marL="3429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34290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685" name="Google Shape;685;p56"/>
          <p:cNvSpPr txBox="1"/>
          <p:nvPr/>
        </p:nvSpPr>
        <p:spPr>
          <a:xfrm>
            <a:off x="3810000" y="4191000"/>
            <a:ext cx="6324600" cy="22860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class TaskDemo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private static void printMessage()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Console.WriteLine("Executed by a Task");</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static void Main (string [] args)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Task task1 = new Task(new Action(printMessage));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task1.Start();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Task task2 = Task.Run(() =&gt; printMessage());</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task1.Wait();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task2.Wait();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Console.WriteLine("Exiting main method");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p:txBody>
      </p:sp>
      <p:sp>
        <p:nvSpPr>
          <p:cNvPr id="686" name="Google Shape;686;p56"/>
          <p:cNvSpPr txBox="1"/>
          <p:nvPr/>
        </p:nvSpPr>
        <p:spPr>
          <a:xfrm>
            <a:off x="2133600" y="44799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The </a:t>
            </a:r>
            <a:r>
              <a:rPr lang="en-GB">
                <a:latin typeface="Courier New"/>
                <a:ea typeface="Courier New"/>
                <a:cs typeface="Courier New"/>
                <a:sym typeface="Courier New"/>
              </a:rPr>
              <a:t>Task</a:t>
            </a:r>
            <a:r>
              <a:rPr lang="en-GB">
                <a:latin typeface="Calibri"/>
                <a:ea typeface="Calibri"/>
                <a:cs typeface="Calibri"/>
                <a:sym typeface="Calibri"/>
              </a:rPr>
              <a:t> Class 2-2</a:t>
            </a:r>
            <a:endParaRPr>
              <a:latin typeface="Calibri"/>
              <a:ea typeface="Calibri"/>
              <a:cs typeface="Calibri"/>
              <a:sym typeface="Calibri"/>
            </a:endParaRPr>
          </a:p>
        </p:txBody>
      </p:sp>
      <p:sp>
        <p:nvSpPr>
          <p:cNvPr id="692" name="Google Shape;692;p5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93" name="Google Shape;693;p5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694" name="Google Shape;694;p5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695" name="Google Shape;695;p57"/>
          <p:cNvSpPr/>
          <p:nvPr/>
        </p:nvSpPr>
        <p:spPr>
          <a:xfrm>
            <a:off x="1752600" y="758826"/>
            <a:ext cx="8534400" cy="66325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the code:</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a:t>
            </a:r>
            <a:r>
              <a:rPr b="0" i="0" lang="en-GB" sz="1800" u="none" cap="none" strike="noStrike">
                <a:solidFill>
                  <a:srgbClr val="000000"/>
                </a:solidFill>
                <a:latin typeface="Courier New"/>
                <a:ea typeface="Courier New"/>
                <a:cs typeface="Courier New"/>
                <a:sym typeface="Courier New"/>
              </a:rPr>
              <a:t>Main()</a:t>
            </a:r>
            <a:r>
              <a:rPr b="0" i="0" lang="en-GB" sz="1800" u="none" cap="none" strike="noStrike">
                <a:solidFill>
                  <a:srgbClr val="000000"/>
                </a:solidFill>
                <a:latin typeface="Calibri"/>
                <a:ea typeface="Calibri"/>
                <a:cs typeface="Calibri"/>
                <a:sym typeface="Calibri"/>
              </a:rPr>
              <a:t> method creates a Task, named </a:t>
            </a:r>
            <a:r>
              <a:rPr b="0" i="0" lang="en-GB" sz="1800" u="none" cap="none" strike="noStrike">
                <a:solidFill>
                  <a:srgbClr val="000000"/>
                </a:solidFill>
                <a:latin typeface="Courier New"/>
                <a:ea typeface="Courier New"/>
                <a:cs typeface="Courier New"/>
                <a:sym typeface="Courier New"/>
              </a:rPr>
              <a:t>task1</a:t>
            </a:r>
            <a:r>
              <a:rPr b="0" i="0" lang="en-GB" sz="1800" u="none" cap="none" strike="noStrike">
                <a:solidFill>
                  <a:srgbClr val="000000"/>
                </a:solidFill>
                <a:latin typeface="Calibri"/>
                <a:ea typeface="Calibri"/>
                <a:cs typeface="Calibri"/>
                <a:sym typeface="Calibri"/>
              </a:rPr>
              <a:t> using an </a:t>
            </a:r>
            <a:r>
              <a:rPr b="0" i="0" lang="en-GB" sz="1800" u="none" cap="none" strike="noStrike">
                <a:solidFill>
                  <a:srgbClr val="000000"/>
                </a:solidFill>
                <a:latin typeface="Courier New"/>
                <a:ea typeface="Courier New"/>
                <a:cs typeface="Courier New"/>
                <a:sym typeface="Courier New"/>
              </a:rPr>
              <a:t>Action</a:t>
            </a:r>
            <a:r>
              <a:rPr b="0" i="0" lang="en-GB" sz="1800" u="none" cap="none" strike="noStrike">
                <a:solidFill>
                  <a:srgbClr val="000000"/>
                </a:solidFill>
                <a:latin typeface="Calibri"/>
                <a:ea typeface="Calibri"/>
                <a:cs typeface="Calibri"/>
                <a:sym typeface="Calibri"/>
              </a:rPr>
              <a:t> delegate and passing the name of the method to execute asynchronously.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a:t>
            </a:r>
            <a:r>
              <a:rPr b="0" i="0" lang="en-GB" sz="1800" u="none" cap="none" strike="noStrike">
                <a:solidFill>
                  <a:srgbClr val="000000"/>
                </a:solidFill>
                <a:latin typeface="Courier New"/>
                <a:ea typeface="Courier New"/>
                <a:cs typeface="Courier New"/>
                <a:sym typeface="Courier New"/>
              </a:rPr>
              <a:t>Start()</a:t>
            </a:r>
            <a:r>
              <a:rPr b="0" i="0" lang="en-GB" sz="1800" u="none" cap="none" strike="noStrike">
                <a:solidFill>
                  <a:srgbClr val="000000"/>
                </a:solidFill>
                <a:latin typeface="Calibri"/>
                <a:ea typeface="Calibri"/>
                <a:cs typeface="Calibri"/>
                <a:sym typeface="Calibri"/>
              </a:rPr>
              <a:t> method is called to start the task. The </a:t>
            </a:r>
            <a:r>
              <a:rPr b="0" i="0" lang="en-GB" sz="1800" u="none" cap="none" strike="noStrike">
                <a:solidFill>
                  <a:srgbClr val="000000"/>
                </a:solidFill>
                <a:latin typeface="Courier New"/>
                <a:ea typeface="Courier New"/>
                <a:cs typeface="Courier New"/>
                <a:sym typeface="Courier New"/>
              </a:rPr>
              <a:t>Run()</a:t>
            </a:r>
            <a:r>
              <a:rPr b="0" i="0" lang="en-GB" sz="1800" u="none" cap="none" strike="noStrike">
                <a:solidFill>
                  <a:srgbClr val="000000"/>
                </a:solidFill>
                <a:latin typeface="Calibri"/>
                <a:ea typeface="Calibri"/>
                <a:cs typeface="Calibri"/>
                <a:sym typeface="Calibri"/>
              </a:rPr>
              <a:t> method is used to create and start another task, named </a:t>
            </a:r>
            <a:r>
              <a:rPr b="0" i="0" lang="en-GB" sz="1800" u="none" cap="none" strike="noStrike">
                <a:solidFill>
                  <a:srgbClr val="000000"/>
                </a:solidFill>
                <a:latin typeface="Courier New"/>
                <a:ea typeface="Courier New"/>
                <a:cs typeface="Courier New"/>
                <a:sym typeface="Courier New"/>
              </a:rPr>
              <a:t>task2</a:t>
            </a:r>
            <a:r>
              <a:rPr b="0" i="0" lang="en-GB" sz="1800" u="none" cap="none" strike="noStrike">
                <a:solidFill>
                  <a:srgbClr val="000000"/>
                </a:solidFill>
                <a:latin typeface="Calibri"/>
                <a:ea typeface="Calibri"/>
                <a:cs typeface="Calibri"/>
                <a:sym typeface="Calibri"/>
              </a:rPr>
              <a:t>. The call to the </a:t>
            </a:r>
            <a:r>
              <a:rPr b="0" i="0" lang="en-GB" sz="1800" u="none" cap="none" strike="noStrike">
                <a:solidFill>
                  <a:srgbClr val="000000"/>
                </a:solidFill>
                <a:latin typeface="Courier New"/>
                <a:ea typeface="Courier New"/>
                <a:cs typeface="Courier New"/>
                <a:sym typeface="Courier New"/>
              </a:rPr>
              <a:t>Wait()</a:t>
            </a:r>
            <a:r>
              <a:rPr b="0" i="0" lang="en-GB" sz="1800" u="none" cap="none" strike="noStrike">
                <a:solidFill>
                  <a:srgbClr val="000000"/>
                </a:solidFill>
                <a:latin typeface="Calibri"/>
                <a:ea typeface="Calibri"/>
                <a:cs typeface="Calibri"/>
                <a:sym typeface="Calibri"/>
              </a:rPr>
              <a:t> method ensures that both the tasks complete before the </a:t>
            </a:r>
            <a:r>
              <a:rPr b="0" i="0" lang="en-GB" sz="1800" u="none" cap="none" strike="noStrike">
                <a:solidFill>
                  <a:srgbClr val="000000"/>
                </a:solidFill>
                <a:latin typeface="Courier New"/>
                <a:ea typeface="Courier New"/>
                <a:cs typeface="Courier New"/>
                <a:sym typeface="Courier New"/>
              </a:rPr>
              <a:t>Main()</a:t>
            </a:r>
            <a:r>
              <a:rPr b="0" i="0" lang="en-GB" sz="1800" u="none" cap="none" strike="noStrike">
                <a:solidFill>
                  <a:srgbClr val="000000"/>
                </a:solidFill>
                <a:latin typeface="Calibri"/>
                <a:ea typeface="Calibri"/>
                <a:cs typeface="Calibri"/>
                <a:sym typeface="Calibri"/>
              </a:rPr>
              <a:t> method exits.</a:t>
            </a:r>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Courier New"/>
              <a:buNone/>
            </a:pPr>
            <a:r>
              <a:rPr b="0" i="0" lang="en-GB" sz="2000" u="none" cap="none" strike="noStrike">
                <a:solidFill>
                  <a:srgbClr val="000000"/>
                </a:solidFill>
                <a:latin typeface="Courier New"/>
                <a:ea typeface="Courier New"/>
                <a:cs typeface="Courier New"/>
                <a:sym typeface="Courier New"/>
              </a:rPr>
              <a:t>  Executed by a Task</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2000"/>
              <a:buFont typeface="Courier New"/>
              <a:buNone/>
            </a:pPr>
            <a:r>
              <a:rPr b="0" i="0" lang="en-GB" sz="2000" u="none" cap="none" strike="noStrike">
                <a:solidFill>
                  <a:srgbClr val="000000"/>
                </a:solidFill>
                <a:latin typeface="Courier New"/>
                <a:ea typeface="Courier New"/>
                <a:cs typeface="Courier New"/>
                <a:sym typeface="Courier New"/>
              </a:rPr>
              <a:t>  Executed by a Task</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2000"/>
              <a:buFont typeface="Courier New"/>
              <a:buNone/>
            </a:pPr>
            <a:r>
              <a:rPr b="0" i="0" lang="en-GB" sz="2000" u="none" cap="none" strike="noStrike">
                <a:solidFill>
                  <a:srgbClr val="000000"/>
                </a:solidFill>
                <a:latin typeface="Courier New"/>
                <a:ea typeface="Courier New"/>
                <a:cs typeface="Courier New"/>
                <a:sym typeface="Courier New"/>
              </a:rPr>
              <a:t>  Exiting main method</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a:t>
            </a:r>
            <a:endParaRPr b="0" i="0" sz="1800" u="none" cap="none" strike="noStrike">
              <a:solidFill>
                <a:srgbClr val="000000"/>
              </a:solidFill>
              <a:latin typeface="Times New Roman"/>
              <a:ea typeface="Times New Roman"/>
              <a:cs typeface="Times New Roman"/>
              <a:sym typeface="Times New Roman"/>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696" name="Google Shape;696;p57"/>
          <p:cNvSpPr txBox="1"/>
          <p:nvPr/>
        </p:nvSpPr>
        <p:spPr>
          <a:xfrm>
            <a:off x="1828800" y="25146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Obtaining Results from a Task</a:t>
            </a:r>
            <a:endParaRPr>
              <a:latin typeface="Calibri"/>
              <a:ea typeface="Calibri"/>
              <a:cs typeface="Calibri"/>
              <a:sym typeface="Calibri"/>
            </a:endParaRPr>
          </a:p>
        </p:txBody>
      </p:sp>
      <p:sp>
        <p:nvSpPr>
          <p:cNvPr id="702" name="Google Shape;702;p5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03" name="Google Shape;703;p5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04" name="Google Shape;704;p5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05" name="Google Shape;705;p58"/>
          <p:cNvSpPr/>
          <p:nvPr/>
        </p:nvSpPr>
        <p:spPr>
          <a:xfrm>
            <a:off x="1752600" y="758826"/>
            <a:ext cx="8915400" cy="66325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Often a C# program would require some results after a task completes its operation.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To provide results of an asynchronous operation, the .NET Framework provides the </a:t>
            </a:r>
            <a:r>
              <a:rPr b="0" i="0" lang="en-GB" sz="2000" u="none" cap="none" strike="noStrike">
                <a:solidFill>
                  <a:schemeClr val="dk1"/>
                </a:solidFill>
                <a:latin typeface="Courier New"/>
                <a:ea typeface="Courier New"/>
                <a:cs typeface="Courier New"/>
                <a:sym typeface="Courier New"/>
              </a:rPr>
              <a:t>Task&lt;T&gt;</a:t>
            </a:r>
            <a:r>
              <a:rPr b="0" i="0" lang="en-GB" sz="2000" u="none" cap="none" strike="noStrike">
                <a:solidFill>
                  <a:schemeClr val="dk1"/>
                </a:solidFill>
                <a:latin typeface="Calibri"/>
                <a:ea typeface="Calibri"/>
                <a:cs typeface="Calibri"/>
                <a:sym typeface="Calibri"/>
              </a:rPr>
              <a:t> class that derives from the </a:t>
            </a:r>
            <a:r>
              <a:rPr b="0" i="0" lang="en-GB" sz="2000" u="none" cap="none" strike="noStrike">
                <a:solidFill>
                  <a:schemeClr val="dk1"/>
                </a:solidFill>
                <a:latin typeface="Courier New"/>
                <a:ea typeface="Courier New"/>
                <a:cs typeface="Courier New"/>
                <a:sym typeface="Courier New"/>
              </a:rPr>
              <a:t>Task</a:t>
            </a:r>
            <a:r>
              <a:rPr b="0" i="0" lang="en-GB" sz="2000" u="none" cap="none" strike="noStrike">
                <a:solidFill>
                  <a:schemeClr val="dk1"/>
                </a:solidFill>
                <a:latin typeface="Calibri"/>
                <a:ea typeface="Calibri"/>
                <a:cs typeface="Calibri"/>
                <a:sym typeface="Calibri"/>
              </a:rPr>
              <a:t> class.</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In the </a:t>
            </a:r>
            <a:r>
              <a:rPr b="0" i="0" lang="en-GB" sz="2000" u="none" cap="none" strike="noStrike">
                <a:solidFill>
                  <a:schemeClr val="dk1"/>
                </a:solidFill>
                <a:latin typeface="Courier New"/>
                <a:ea typeface="Courier New"/>
                <a:cs typeface="Courier New"/>
                <a:sym typeface="Courier New"/>
              </a:rPr>
              <a:t>Task&lt;T&gt;</a:t>
            </a:r>
            <a:r>
              <a:rPr b="0" i="0" lang="en-GB" sz="2000" u="none" cap="none" strike="noStrike">
                <a:solidFill>
                  <a:schemeClr val="dk1"/>
                </a:solidFill>
                <a:latin typeface="Calibri"/>
                <a:ea typeface="Calibri"/>
                <a:cs typeface="Calibri"/>
                <a:sym typeface="Calibri"/>
              </a:rPr>
              <a:t> class, T is the data type of the result that will be produced.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To access the result, call the </a:t>
            </a:r>
            <a:r>
              <a:rPr b="0" i="0" lang="en-GB" sz="2000" u="none" cap="none" strike="noStrike">
                <a:solidFill>
                  <a:schemeClr val="dk1"/>
                </a:solidFill>
                <a:latin typeface="Courier New"/>
                <a:ea typeface="Courier New"/>
                <a:cs typeface="Courier New"/>
                <a:sym typeface="Courier New"/>
              </a:rPr>
              <a:t>Result</a:t>
            </a:r>
            <a:r>
              <a:rPr b="0" i="0" lang="en-GB" sz="2000" u="none" cap="none" strike="noStrike">
                <a:solidFill>
                  <a:schemeClr val="dk1"/>
                </a:solidFill>
                <a:latin typeface="Calibri"/>
                <a:ea typeface="Calibri"/>
                <a:cs typeface="Calibri"/>
                <a:sym typeface="Calibri"/>
              </a:rPr>
              <a:t> property of the </a:t>
            </a:r>
            <a:r>
              <a:rPr b="0" i="0" lang="en-GB" sz="2000" u="none" cap="none" strike="noStrike">
                <a:solidFill>
                  <a:schemeClr val="dk1"/>
                </a:solidFill>
                <a:latin typeface="Courier New"/>
                <a:ea typeface="Courier New"/>
                <a:cs typeface="Courier New"/>
                <a:sym typeface="Courier New"/>
              </a:rPr>
              <a:t>Task&lt;T&gt;</a:t>
            </a:r>
            <a:r>
              <a:rPr b="0" i="0" lang="en-GB" sz="2000" u="none" cap="none" strike="noStrike">
                <a:solidFill>
                  <a:schemeClr val="dk1"/>
                </a:solidFill>
                <a:latin typeface="Calibri"/>
                <a:ea typeface="Calibri"/>
                <a:cs typeface="Calibri"/>
                <a:sym typeface="Calibri"/>
              </a:rPr>
              <a:t> class.</a:t>
            </a:r>
            <a:endParaRPr b="0" i="0" sz="2000" u="none" cap="none" strike="noStrike">
              <a:solidFill>
                <a:schemeClr val="dk1"/>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34290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Clr>
                <a:schemeClr val="dk1"/>
              </a:buClr>
              <a:buSzPts val="1400"/>
              <a:buFont typeface="Noto Sans Symbols"/>
              <a:buNone/>
            </a:pPr>
            <a:r>
              <a:rPr b="0" i="0" lang="en-GB" sz="14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Times New Roman"/>
              <a:ea typeface="Times New Roman"/>
              <a:cs typeface="Times New Roman"/>
              <a:sym typeface="Times New Roman"/>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rgbClr val="004E4C"/>
              </a:buClr>
              <a:buSzPts val="12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34290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Task Continuation</a:t>
            </a:r>
            <a:endParaRPr>
              <a:latin typeface="Calibri"/>
              <a:ea typeface="Calibri"/>
              <a:cs typeface="Calibri"/>
              <a:sym typeface="Calibri"/>
            </a:endParaRPr>
          </a:p>
        </p:txBody>
      </p:sp>
      <p:sp>
        <p:nvSpPr>
          <p:cNvPr id="711" name="Google Shape;711;p5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12" name="Google Shape;712;p5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13" name="Google Shape;713;p5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14" name="Google Shape;714;p59"/>
          <p:cNvSpPr/>
          <p:nvPr/>
        </p:nvSpPr>
        <p:spPr>
          <a:xfrm>
            <a:off x="1752600" y="758826"/>
            <a:ext cx="8458200" cy="35845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When multiple tasks execute in parallel, it is common for one task, known as the antecedent to complete an operation and then invoke a second task, known as the continuation task.</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Such task continuation can be achieved by calling a </a:t>
            </a:r>
            <a:r>
              <a:rPr b="0" i="0" lang="en-GB" sz="2000" u="none" cap="none" strike="noStrike">
                <a:solidFill>
                  <a:schemeClr val="dk1"/>
                </a:solidFill>
                <a:latin typeface="Courier New"/>
                <a:ea typeface="Courier New"/>
                <a:cs typeface="Courier New"/>
                <a:sym typeface="Courier New"/>
              </a:rPr>
              <a:t>ContinueWith() </a:t>
            </a:r>
            <a:r>
              <a:rPr b="0" i="0" lang="en-GB" sz="2000" u="none" cap="none" strike="noStrike">
                <a:solidFill>
                  <a:schemeClr val="dk1"/>
                </a:solidFill>
                <a:latin typeface="Calibri"/>
                <a:ea typeface="Calibri"/>
                <a:cs typeface="Calibri"/>
                <a:sym typeface="Calibri"/>
              </a:rPr>
              <a:t>overloaded methods of the antecedent task.</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The simplest form of the </a:t>
            </a:r>
            <a:r>
              <a:rPr b="0" i="0" lang="en-GB" sz="2000" u="none" cap="none" strike="noStrike">
                <a:solidFill>
                  <a:schemeClr val="dk1"/>
                </a:solidFill>
                <a:latin typeface="Courier New"/>
                <a:ea typeface="Courier New"/>
                <a:cs typeface="Courier New"/>
                <a:sym typeface="Courier New"/>
              </a:rPr>
              <a:t>ContinueWith()</a:t>
            </a:r>
            <a:r>
              <a:rPr b="0" i="0" lang="en-GB" sz="2000" u="none" cap="none" strike="noStrike">
                <a:solidFill>
                  <a:schemeClr val="dk1"/>
                </a:solidFill>
                <a:latin typeface="Calibri"/>
                <a:ea typeface="Calibri"/>
                <a:cs typeface="Calibri"/>
                <a:sym typeface="Calibri"/>
              </a:rPr>
              <a:t> method accepts a single parameter that represents the task to be executed once the antecedent completes.</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chemeClr val="dk1"/>
                </a:solidFill>
                <a:latin typeface="Calibri"/>
                <a:ea typeface="Calibri"/>
                <a:cs typeface="Calibri"/>
                <a:sym typeface="Calibri"/>
              </a:rPr>
              <a:t>The </a:t>
            </a:r>
            <a:r>
              <a:rPr b="0" i="0" lang="en-GB" sz="2000" u="none" cap="none" strike="noStrike">
                <a:solidFill>
                  <a:schemeClr val="dk1"/>
                </a:solidFill>
                <a:latin typeface="Courier New"/>
                <a:ea typeface="Courier New"/>
                <a:cs typeface="Courier New"/>
                <a:sym typeface="Courier New"/>
              </a:rPr>
              <a:t>ContinueWith()</a:t>
            </a:r>
            <a:r>
              <a:rPr b="0" i="0" lang="en-GB" sz="2000" u="none" cap="none" strike="noStrike">
                <a:solidFill>
                  <a:schemeClr val="dk1"/>
                </a:solidFill>
                <a:latin typeface="Calibri"/>
                <a:ea typeface="Calibri"/>
                <a:cs typeface="Calibri"/>
                <a:sym typeface="Calibri"/>
              </a:rPr>
              <a:t> method returns the new task. A programmer can call the </a:t>
            </a:r>
            <a:r>
              <a:rPr b="0" i="0" lang="en-GB" sz="2000" u="none" cap="none" strike="noStrike">
                <a:solidFill>
                  <a:schemeClr val="dk1"/>
                </a:solidFill>
                <a:latin typeface="Courier New"/>
                <a:ea typeface="Courier New"/>
                <a:cs typeface="Courier New"/>
                <a:sym typeface="Courier New"/>
              </a:rPr>
              <a:t>Wait()</a:t>
            </a:r>
            <a:r>
              <a:rPr b="0" i="0" lang="en-GB" sz="2000" u="none" cap="none" strike="noStrike">
                <a:solidFill>
                  <a:schemeClr val="dk1"/>
                </a:solidFill>
                <a:latin typeface="Calibri"/>
                <a:ea typeface="Calibri"/>
                <a:cs typeface="Calibri"/>
                <a:sym typeface="Calibri"/>
              </a:rPr>
              <a:t> method on the new task to wait for it to complete.</a:t>
            </a:r>
            <a:endParaRPr b="0" i="0" sz="200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Clr>
                <a:schemeClr val="dk1"/>
              </a:buClr>
              <a:buSzPts val="1400"/>
              <a:buFont typeface="Noto Sans Symbols"/>
              <a:buNone/>
            </a:pPr>
            <a:r>
              <a:rPr b="0" i="0" lang="en-GB" sz="14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Times New Roman"/>
              <a:ea typeface="Times New Roman"/>
              <a:cs typeface="Times New Roman"/>
              <a:sym typeface="Times New Roman"/>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80"/>
              </a:spcBef>
              <a:spcAft>
                <a:spcPts val="0"/>
              </a:spcAft>
              <a:buClr>
                <a:srgbClr val="004E4C"/>
              </a:buClr>
              <a:buSzPts val="12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34290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79400" lvl="1" marL="34290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chemeClr val="dk1"/>
              </a:solidFill>
              <a:latin typeface="Calibri"/>
              <a:ea typeface="Calibri"/>
              <a:cs typeface="Calibri"/>
              <a:sym typeface="Calibri"/>
            </a:endParaRPr>
          </a:p>
        </p:txBody>
      </p:sp>
      <p:pic>
        <p:nvPicPr>
          <p:cNvPr id="715" name="Google Shape;715;p59"/>
          <p:cNvPicPr preferRelativeResize="0"/>
          <p:nvPr/>
        </p:nvPicPr>
        <p:blipFill rotWithShape="1">
          <a:blip r:embed="rId3">
            <a:alphaModFix/>
          </a:blip>
          <a:srcRect b="0" l="0" r="0" t="0"/>
          <a:stretch/>
        </p:blipFill>
        <p:spPr>
          <a:xfrm>
            <a:off x="7391400" y="3733801"/>
            <a:ext cx="2266950" cy="230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Lambda Expressions 1-3</a:t>
            </a:r>
            <a:endParaRPr>
              <a:latin typeface="Calibri"/>
              <a:ea typeface="Calibri"/>
              <a:cs typeface="Calibri"/>
              <a:sym typeface="Calibri"/>
            </a:endParaRPr>
          </a:p>
        </p:txBody>
      </p:sp>
      <p:sp>
        <p:nvSpPr>
          <p:cNvPr id="81" name="Google Shape;81;p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rtl="0" algn="l">
              <a:lnSpc>
                <a:spcPct val="90000"/>
              </a:lnSpc>
              <a:spcBef>
                <a:spcPts val="0"/>
              </a:spcBef>
              <a:spcAft>
                <a:spcPts val="0"/>
              </a:spcAft>
              <a:buSzPts val="2400"/>
              <a:buChar char="⮚"/>
            </a:pPr>
            <a:r>
              <a:rPr lang="en-GB" sz="2400">
                <a:latin typeface="Calibri"/>
                <a:ea typeface="Calibri"/>
                <a:cs typeface="Calibri"/>
                <a:sym typeface="Calibri"/>
              </a:rPr>
              <a:t>A method associated with a delegate is never invoked by itself, instead, it is only invoked through the delegate. </a:t>
            </a:r>
            <a:endParaRPr/>
          </a:p>
          <a:p>
            <a:pPr indent="-152400" lvl="0" marL="228600" rtl="0" algn="l">
              <a:lnSpc>
                <a:spcPct val="90000"/>
              </a:lnSpc>
              <a:spcBef>
                <a:spcPts val="1000"/>
              </a:spcBef>
              <a:spcAft>
                <a:spcPts val="0"/>
              </a:spcAft>
              <a:buSzPts val="2400"/>
              <a:buChar char="⮚"/>
            </a:pPr>
            <a:r>
              <a:rPr lang="en-GB" sz="2400">
                <a:latin typeface="Calibri"/>
                <a:ea typeface="Calibri"/>
                <a:cs typeface="Calibri"/>
                <a:sym typeface="Calibri"/>
              </a:rPr>
              <a:t>Sometimes, it can be very cumbersome to create a separate method just so that it can be invoked through the delegate. </a:t>
            </a:r>
            <a:endParaRPr/>
          </a:p>
          <a:p>
            <a:pPr indent="-152400" lvl="0" marL="228600" rtl="0" algn="l">
              <a:lnSpc>
                <a:spcPct val="90000"/>
              </a:lnSpc>
              <a:spcBef>
                <a:spcPts val="1000"/>
              </a:spcBef>
              <a:spcAft>
                <a:spcPts val="0"/>
              </a:spcAft>
              <a:buSzPts val="2400"/>
              <a:buChar char="⮚"/>
            </a:pPr>
            <a:r>
              <a:rPr lang="en-GB" sz="2400">
                <a:latin typeface="Calibri"/>
                <a:ea typeface="Calibri"/>
                <a:cs typeface="Calibri"/>
                <a:sym typeface="Calibri"/>
              </a:rPr>
              <a:t>To overcome this, anonymous methods and lambda expressions can be used. </a:t>
            </a:r>
            <a:endParaRPr/>
          </a:p>
          <a:p>
            <a:pPr indent="-152400" lvl="0" marL="228600" rtl="0" algn="l">
              <a:lnSpc>
                <a:spcPct val="90000"/>
              </a:lnSpc>
              <a:spcBef>
                <a:spcPts val="1000"/>
              </a:spcBef>
              <a:spcAft>
                <a:spcPts val="0"/>
              </a:spcAft>
              <a:buSzPts val="2400"/>
              <a:buChar char="⮚"/>
            </a:pPr>
            <a:r>
              <a:rPr lang="en-GB" sz="2400">
                <a:latin typeface="Calibri"/>
                <a:ea typeface="Calibri"/>
                <a:cs typeface="Calibri"/>
                <a:sym typeface="Calibri"/>
              </a:rPr>
              <a:t>Anonymous methods allow unnamed blocks of code to be created for representing a method referred by a delegate.</a:t>
            </a:r>
            <a:endParaRPr/>
          </a:p>
          <a:p>
            <a:pPr indent="-152400" lvl="0" marL="228600" rtl="0" algn="l">
              <a:lnSpc>
                <a:spcPct val="90000"/>
              </a:lnSpc>
              <a:spcBef>
                <a:spcPts val="1000"/>
              </a:spcBef>
              <a:spcAft>
                <a:spcPts val="0"/>
              </a:spcAft>
              <a:buSzPts val="2400"/>
              <a:buChar char="⮚"/>
            </a:pPr>
            <a:r>
              <a:rPr lang="en-GB" sz="2400">
                <a:latin typeface="Calibri"/>
                <a:ea typeface="Calibri"/>
                <a:cs typeface="Calibri"/>
                <a:sym typeface="Calibri"/>
              </a:rPr>
              <a:t>A lambda expression:</a:t>
            </a:r>
            <a:endParaRPr/>
          </a:p>
          <a:p>
            <a:pPr indent="-127000" lvl="1" marL="685800" rtl="0" algn="l">
              <a:lnSpc>
                <a:spcPct val="90000"/>
              </a:lnSpc>
              <a:spcBef>
                <a:spcPts val="500"/>
              </a:spcBef>
              <a:spcAft>
                <a:spcPts val="0"/>
              </a:spcAft>
              <a:buSzPts val="2000"/>
              <a:buChar char="•"/>
            </a:pPr>
            <a:r>
              <a:rPr lang="en-GB" sz="2000">
                <a:latin typeface="Calibri"/>
                <a:ea typeface="Calibri"/>
                <a:cs typeface="Calibri"/>
                <a:sym typeface="Calibri"/>
              </a:rPr>
              <a:t>Is an anonymous expression that can contain expressions and statements and enables to simplify development through inline coding. </a:t>
            </a:r>
            <a:endParaRPr/>
          </a:p>
          <a:p>
            <a:pPr indent="-127000" lvl="1" marL="685800" rtl="0" algn="l">
              <a:lnSpc>
                <a:spcPct val="90000"/>
              </a:lnSpc>
              <a:spcBef>
                <a:spcPts val="500"/>
              </a:spcBef>
              <a:spcAft>
                <a:spcPts val="0"/>
              </a:spcAft>
              <a:buSzPts val="2000"/>
              <a:buChar char="•"/>
            </a:pPr>
            <a:r>
              <a:rPr lang="en-GB" sz="2000">
                <a:latin typeface="Calibri"/>
                <a:ea typeface="Calibri"/>
                <a:cs typeface="Calibri"/>
                <a:sym typeface="Calibri"/>
              </a:rPr>
              <a:t>In simple terms, a lambda expression is an inline expression or statement block having a compact syntax and can be used wherever a delegate or anonymous method is expected.</a:t>
            </a:r>
            <a:endParaRPr sz="20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400050" rtl="0" algn="l">
              <a:lnSpc>
                <a:spcPct val="90000"/>
              </a:lnSpc>
              <a:spcBef>
                <a:spcPts val="1000"/>
              </a:spcBef>
              <a:spcAft>
                <a:spcPts val="0"/>
              </a:spcAft>
              <a:buSzPts val="2000"/>
              <a:buNone/>
            </a:pPr>
            <a:r>
              <a:t/>
            </a:r>
            <a:endParaRPr sz="2000"/>
          </a:p>
          <a:p>
            <a:pPr indent="0" lvl="0" marL="228600" rtl="0" algn="l">
              <a:lnSpc>
                <a:spcPct val="90000"/>
              </a:lnSpc>
              <a:spcBef>
                <a:spcPts val="1000"/>
              </a:spcBef>
              <a:spcAft>
                <a:spcPts val="0"/>
              </a:spcAft>
              <a:buSzPts val="2800"/>
              <a:buNone/>
            </a:pPr>
            <a:r>
              <a:t/>
            </a:r>
            <a:endParaRPr/>
          </a:p>
        </p:txBody>
      </p:sp>
      <p:sp>
        <p:nvSpPr>
          <p:cNvPr id="82" name="Google Shape;82;p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3" name="Google Shape;83;p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4" name="Google Shape;84;p6"/>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Task Cancellation</a:t>
            </a:r>
            <a:endParaRPr>
              <a:latin typeface="Calibri"/>
              <a:ea typeface="Calibri"/>
              <a:cs typeface="Calibri"/>
              <a:sym typeface="Calibri"/>
            </a:endParaRPr>
          </a:p>
        </p:txBody>
      </p:sp>
      <p:sp>
        <p:nvSpPr>
          <p:cNvPr id="721" name="Google Shape;721;p6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22" name="Google Shape;722;p6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23" name="Google Shape;723;p6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24" name="Google Shape;724;p60"/>
          <p:cNvSpPr/>
          <p:nvPr/>
        </p:nvSpPr>
        <p:spPr>
          <a:xfrm>
            <a:off x="1752600" y="758826"/>
            <a:ext cx="8534400" cy="57943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900"/>
              <a:buFont typeface="Noto Sans Symbols"/>
              <a:buChar char="◆"/>
            </a:pPr>
            <a:r>
              <a:rPr b="0" i="0" lang="en-GB" sz="1800" u="none" cap="none" strike="noStrike">
                <a:solidFill>
                  <a:schemeClr val="dk1"/>
                </a:solidFill>
                <a:latin typeface="Calibri"/>
                <a:ea typeface="Calibri"/>
                <a:cs typeface="Calibri"/>
                <a:sym typeface="Calibri"/>
              </a:rPr>
              <a:t>TPL provides the </a:t>
            </a:r>
            <a:r>
              <a:rPr b="0" i="0" lang="en-GB" sz="1800" u="none" cap="none" strike="noStrike">
                <a:solidFill>
                  <a:schemeClr val="dk1"/>
                </a:solidFill>
                <a:latin typeface="Courier New"/>
                <a:ea typeface="Courier New"/>
                <a:cs typeface="Courier New"/>
                <a:sym typeface="Courier New"/>
              </a:rPr>
              <a:t>CancellationTokenSource</a:t>
            </a:r>
            <a:r>
              <a:rPr b="0" i="0" lang="en-GB" sz="1800" u="none" cap="none" strike="noStrike">
                <a:solidFill>
                  <a:schemeClr val="dk1"/>
                </a:solidFill>
                <a:latin typeface="Calibri"/>
                <a:ea typeface="Calibri"/>
                <a:cs typeface="Calibri"/>
                <a:sym typeface="Calibri"/>
              </a:rPr>
              <a:t> class in the </a:t>
            </a:r>
            <a:r>
              <a:rPr b="0" i="0" lang="en-GB" sz="1800" u="none" cap="none" strike="noStrike">
                <a:solidFill>
                  <a:schemeClr val="dk1"/>
                </a:solidFill>
                <a:latin typeface="Courier New"/>
                <a:ea typeface="Courier New"/>
                <a:cs typeface="Courier New"/>
                <a:sym typeface="Courier New"/>
              </a:rPr>
              <a:t>System.Threading</a:t>
            </a:r>
            <a:r>
              <a:rPr b="0" i="0" lang="en-GB" sz="1800" u="none" cap="none" strike="noStrike">
                <a:solidFill>
                  <a:schemeClr val="dk1"/>
                </a:solidFill>
                <a:latin typeface="Calibri"/>
                <a:ea typeface="Calibri"/>
                <a:cs typeface="Calibri"/>
                <a:sym typeface="Calibri"/>
              </a:rPr>
              <a:t> namespace that can be used to cancel a long running task. </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chemeClr val="dk1"/>
                </a:solidFill>
                <a:latin typeface="Calibri"/>
                <a:ea typeface="Calibri"/>
                <a:cs typeface="Calibri"/>
                <a:sym typeface="Calibri"/>
              </a:rPr>
              <a:t>The </a:t>
            </a:r>
            <a:r>
              <a:rPr b="0" i="0" lang="en-GB" sz="1800" u="none" cap="none" strike="noStrike">
                <a:solidFill>
                  <a:schemeClr val="dk1"/>
                </a:solidFill>
                <a:latin typeface="Courier New"/>
                <a:ea typeface="Courier New"/>
                <a:cs typeface="Courier New"/>
                <a:sym typeface="Courier New"/>
              </a:rPr>
              <a:t>CancellationTokenSource</a:t>
            </a:r>
            <a:r>
              <a:rPr b="0" i="0" lang="en-GB" sz="1800" u="none" cap="none" strike="noStrike">
                <a:solidFill>
                  <a:schemeClr val="dk1"/>
                </a:solidFill>
                <a:latin typeface="Calibri"/>
                <a:ea typeface="Calibri"/>
                <a:cs typeface="Calibri"/>
                <a:sym typeface="Calibri"/>
              </a:rPr>
              <a:t> class has a </a:t>
            </a:r>
            <a:r>
              <a:rPr b="0" i="0" lang="en-GB" sz="1800" u="none" cap="none" strike="noStrike">
                <a:solidFill>
                  <a:schemeClr val="dk1"/>
                </a:solidFill>
                <a:latin typeface="Courier New"/>
                <a:ea typeface="Courier New"/>
                <a:cs typeface="Courier New"/>
                <a:sym typeface="Courier New"/>
              </a:rPr>
              <a:t>Token</a:t>
            </a:r>
            <a:r>
              <a:rPr b="0" i="0" lang="en-GB" sz="1800" u="none" cap="none" strike="noStrike">
                <a:solidFill>
                  <a:schemeClr val="dk1"/>
                </a:solidFill>
                <a:latin typeface="Calibri"/>
                <a:ea typeface="Calibri"/>
                <a:cs typeface="Calibri"/>
                <a:sym typeface="Calibri"/>
              </a:rPr>
              <a:t> property that returns an object of the </a:t>
            </a:r>
            <a:r>
              <a:rPr b="0" i="0" lang="en-GB" sz="1800" u="none" cap="none" strike="noStrike">
                <a:solidFill>
                  <a:schemeClr val="dk1"/>
                </a:solidFill>
                <a:latin typeface="Courier New"/>
                <a:ea typeface="Courier New"/>
                <a:cs typeface="Courier New"/>
                <a:sym typeface="Courier New"/>
              </a:rPr>
              <a:t>CancellationToken struct</a:t>
            </a:r>
            <a:r>
              <a:rPr b="0" i="0" lang="en-GB" sz="1800" u="none" cap="none" strike="noStrike">
                <a:solidFill>
                  <a:schemeClr val="dk1"/>
                </a:solidFill>
                <a:latin typeface="Calibri"/>
                <a:ea typeface="Calibri"/>
                <a:cs typeface="Calibri"/>
                <a:sym typeface="Calibri"/>
              </a:rPr>
              <a:t>.</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chemeClr val="dk1"/>
                </a:solidFill>
                <a:latin typeface="Calibri"/>
                <a:ea typeface="Calibri"/>
                <a:cs typeface="Calibri"/>
                <a:sym typeface="Calibri"/>
              </a:rPr>
              <a:t>This object propagates notification that a task should be canceled. While creating a task that can be cancelled, the </a:t>
            </a:r>
            <a:r>
              <a:rPr b="0" i="0" lang="en-GB" sz="1800" u="none" cap="none" strike="noStrike">
                <a:solidFill>
                  <a:schemeClr val="dk1"/>
                </a:solidFill>
                <a:latin typeface="Courier New"/>
                <a:ea typeface="Courier New"/>
                <a:cs typeface="Courier New"/>
                <a:sym typeface="Courier New"/>
              </a:rPr>
              <a:t>CancellationToken</a:t>
            </a:r>
            <a:r>
              <a:rPr b="0" i="0" lang="en-GB" sz="1800" u="none" cap="none" strike="noStrike">
                <a:solidFill>
                  <a:schemeClr val="dk1"/>
                </a:solidFill>
                <a:latin typeface="Calibri"/>
                <a:ea typeface="Calibri"/>
                <a:cs typeface="Calibri"/>
                <a:sym typeface="Calibri"/>
              </a:rPr>
              <a:t> object needs to be passed to the task.</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chemeClr val="dk1"/>
                </a:solidFill>
                <a:latin typeface="Calibri"/>
                <a:ea typeface="Calibri"/>
                <a:cs typeface="Calibri"/>
                <a:sym typeface="Calibri"/>
              </a:rPr>
              <a:t>The </a:t>
            </a:r>
            <a:r>
              <a:rPr b="0" i="0" lang="en-GB" sz="1800" u="none" cap="none" strike="noStrike">
                <a:solidFill>
                  <a:schemeClr val="dk1"/>
                </a:solidFill>
                <a:latin typeface="Courier New"/>
                <a:ea typeface="Courier New"/>
                <a:cs typeface="Courier New"/>
                <a:sym typeface="Courier New"/>
              </a:rPr>
              <a:t>CancellationToken</a:t>
            </a:r>
            <a:r>
              <a:rPr b="0" i="0" lang="en-GB" sz="1800" u="none" cap="none" strike="noStrike">
                <a:solidFill>
                  <a:schemeClr val="dk1"/>
                </a:solidFill>
                <a:latin typeface="Calibri"/>
                <a:ea typeface="Calibri"/>
                <a:cs typeface="Calibri"/>
                <a:sym typeface="Calibri"/>
              </a:rPr>
              <a:t> struct provides an </a:t>
            </a:r>
            <a:r>
              <a:rPr b="0" i="0" lang="en-GB" sz="1800" u="none" cap="none" strike="noStrike">
                <a:solidFill>
                  <a:schemeClr val="dk1"/>
                </a:solidFill>
                <a:latin typeface="Courier New"/>
                <a:ea typeface="Courier New"/>
                <a:cs typeface="Courier New"/>
                <a:sym typeface="Courier New"/>
              </a:rPr>
              <a:t>IsCancellationRequested</a:t>
            </a:r>
            <a:r>
              <a:rPr b="0" i="0" lang="en-GB" sz="1800" u="none" cap="none" strike="noStrike">
                <a:solidFill>
                  <a:schemeClr val="dk1"/>
                </a:solidFill>
                <a:latin typeface="Calibri"/>
                <a:ea typeface="Calibri"/>
                <a:cs typeface="Calibri"/>
                <a:sym typeface="Calibri"/>
              </a:rPr>
              <a:t> property that returns true if a cancellation has been requested. </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chemeClr val="dk1"/>
                </a:solidFill>
                <a:latin typeface="Calibri"/>
                <a:ea typeface="Calibri"/>
                <a:cs typeface="Calibri"/>
                <a:sym typeface="Calibri"/>
              </a:rPr>
              <a:t>A long running task can query the </a:t>
            </a:r>
            <a:r>
              <a:rPr b="0" i="0" lang="en-GB" sz="1800" u="none" cap="none" strike="noStrike">
                <a:solidFill>
                  <a:schemeClr val="dk1"/>
                </a:solidFill>
                <a:latin typeface="Courier New"/>
                <a:ea typeface="Courier New"/>
                <a:cs typeface="Courier New"/>
                <a:sym typeface="Courier New"/>
              </a:rPr>
              <a:t>IsCancellationRequested</a:t>
            </a:r>
            <a:r>
              <a:rPr b="0" i="0" lang="en-GB" sz="1800" u="none" cap="none" strike="noStrike">
                <a:solidFill>
                  <a:schemeClr val="dk1"/>
                </a:solidFill>
                <a:latin typeface="Calibri"/>
                <a:ea typeface="Calibri"/>
                <a:cs typeface="Calibri"/>
                <a:sym typeface="Calibri"/>
              </a:rPr>
              <a:t> property to check whether a cancellation request is being made, and if so elegantly end the operation.</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chemeClr val="dk1"/>
                </a:solidFill>
                <a:latin typeface="Calibri"/>
                <a:ea typeface="Calibri"/>
                <a:cs typeface="Calibri"/>
                <a:sym typeface="Calibri"/>
              </a:rPr>
              <a:t>A cancellation request can be made by calling the </a:t>
            </a:r>
            <a:r>
              <a:rPr b="0" i="0" lang="en-GB" sz="1800" u="none" cap="none" strike="noStrike">
                <a:solidFill>
                  <a:schemeClr val="dk1"/>
                </a:solidFill>
                <a:latin typeface="Courier New"/>
                <a:ea typeface="Courier New"/>
                <a:cs typeface="Courier New"/>
                <a:sym typeface="Courier New"/>
              </a:rPr>
              <a:t>Cancel()</a:t>
            </a:r>
            <a:r>
              <a:rPr b="0" i="0" lang="en-GB" sz="1800" u="none" cap="none" strike="noStrike">
                <a:solidFill>
                  <a:schemeClr val="dk1"/>
                </a:solidFill>
                <a:latin typeface="Calibri"/>
                <a:ea typeface="Calibri"/>
                <a:cs typeface="Calibri"/>
                <a:sym typeface="Calibri"/>
              </a:rPr>
              <a:t> method of the </a:t>
            </a:r>
            <a:r>
              <a:rPr b="0" i="0" lang="en-GB" sz="1800" u="none" cap="none" strike="noStrike">
                <a:solidFill>
                  <a:schemeClr val="dk1"/>
                </a:solidFill>
                <a:latin typeface="Courier New"/>
                <a:ea typeface="Courier New"/>
                <a:cs typeface="Courier New"/>
                <a:sym typeface="Courier New"/>
              </a:rPr>
              <a:t>CancellationTokenSource</a:t>
            </a:r>
            <a:r>
              <a:rPr b="0" i="0" lang="en-GB" sz="1800" u="none" cap="none" strike="noStrike">
                <a:solidFill>
                  <a:schemeClr val="dk1"/>
                </a:solidFill>
                <a:latin typeface="Calibri"/>
                <a:ea typeface="Calibri"/>
                <a:cs typeface="Calibri"/>
                <a:sym typeface="Calibri"/>
              </a:rPr>
              <a:t> class.</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chemeClr val="dk1"/>
                </a:solidFill>
                <a:latin typeface="Calibri"/>
                <a:ea typeface="Calibri"/>
                <a:cs typeface="Calibri"/>
                <a:sym typeface="Calibri"/>
              </a:rPr>
              <a:t>While cancelling a task, a programmer can call the </a:t>
            </a:r>
            <a:r>
              <a:rPr b="0" i="0" lang="en-GB" sz="1800" u="none" cap="none" strike="noStrike">
                <a:solidFill>
                  <a:schemeClr val="dk1"/>
                </a:solidFill>
                <a:latin typeface="Courier New"/>
                <a:ea typeface="Courier New"/>
                <a:cs typeface="Courier New"/>
                <a:sym typeface="Courier New"/>
              </a:rPr>
              <a:t>Register()</a:t>
            </a:r>
            <a:r>
              <a:rPr b="0" i="0" lang="en-GB" sz="1800" u="none" cap="none" strike="noStrike">
                <a:solidFill>
                  <a:schemeClr val="dk1"/>
                </a:solidFill>
                <a:latin typeface="Calibri"/>
                <a:ea typeface="Calibri"/>
                <a:cs typeface="Calibri"/>
                <a:sym typeface="Calibri"/>
              </a:rPr>
              <a:t> method of the </a:t>
            </a:r>
            <a:r>
              <a:rPr b="0" i="0" lang="en-GB" sz="1800" u="none" cap="none" strike="noStrike">
                <a:solidFill>
                  <a:schemeClr val="dk1"/>
                </a:solidFill>
                <a:latin typeface="Courier New"/>
                <a:ea typeface="Courier New"/>
                <a:cs typeface="Courier New"/>
                <a:sym typeface="Courier New"/>
              </a:rPr>
              <a:t>CancellationToken</a:t>
            </a:r>
            <a:r>
              <a:rPr b="0" i="0" lang="en-GB" sz="1800" u="none" cap="none" strike="noStrike">
                <a:solidFill>
                  <a:schemeClr val="dk1"/>
                </a:solidFill>
                <a:latin typeface="Calibri"/>
                <a:ea typeface="Calibri"/>
                <a:cs typeface="Calibri"/>
                <a:sym typeface="Calibri"/>
              </a:rPr>
              <a:t> struct to register a callback method that receives a notification when the task is cancelled.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Parallel Loops 1-3</a:t>
            </a:r>
            <a:endParaRPr>
              <a:latin typeface="Calibri"/>
              <a:ea typeface="Calibri"/>
              <a:cs typeface="Calibri"/>
              <a:sym typeface="Calibri"/>
            </a:endParaRPr>
          </a:p>
        </p:txBody>
      </p:sp>
      <p:sp>
        <p:nvSpPr>
          <p:cNvPr id="730" name="Google Shape;730;p6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31" name="Google Shape;731;p6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32" name="Google Shape;732;p6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33" name="Google Shape;733;p61"/>
          <p:cNvSpPr/>
          <p:nvPr/>
        </p:nvSpPr>
        <p:spPr>
          <a:xfrm>
            <a:off x="1752600" y="758826"/>
            <a:ext cx="8382000" cy="44989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TPL introduces a </a:t>
            </a:r>
            <a:r>
              <a:rPr b="0" i="0" lang="en-GB" sz="2000" u="none" cap="none" strike="noStrike">
                <a:solidFill>
                  <a:srgbClr val="000000"/>
                </a:solidFill>
                <a:latin typeface="Courier New"/>
                <a:ea typeface="Courier New"/>
                <a:cs typeface="Courier New"/>
                <a:sym typeface="Courier New"/>
              </a:rPr>
              <a:t>Parallel</a:t>
            </a:r>
            <a:r>
              <a:rPr b="0" i="0" lang="en-GB" sz="2000" u="none" cap="none" strike="noStrike">
                <a:solidFill>
                  <a:srgbClr val="000000"/>
                </a:solidFill>
                <a:latin typeface="Calibri"/>
                <a:ea typeface="Calibri"/>
                <a:cs typeface="Calibri"/>
                <a:sym typeface="Calibri"/>
              </a:rPr>
              <a:t> class in the </a:t>
            </a:r>
            <a:r>
              <a:rPr b="0" i="0" lang="en-GB" sz="2000" u="none" cap="none" strike="noStrike">
                <a:solidFill>
                  <a:srgbClr val="000000"/>
                </a:solidFill>
                <a:latin typeface="Courier New"/>
                <a:ea typeface="Courier New"/>
                <a:cs typeface="Courier New"/>
                <a:sym typeface="Courier New"/>
              </a:rPr>
              <a:t>System.Threading.Tasks</a:t>
            </a:r>
            <a:r>
              <a:rPr b="0" i="0" lang="en-GB" sz="2000" u="none" cap="none" strike="noStrike">
                <a:solidFill>
                  <a:srgbClr val="000000"/>
                </a:solidFill>
                <a:latin typeface="Calibri"/>
                <a:ea typeface="Calibri"/>
                <a:cs typeface="Calibri"/>
                <a:sym typeface="Calibri"/>
              </a:rPr>
              <a:t> namespace which provides methods to perform parallel computation of loops, such as </a:t>
            </a:r>
            <a:r>
              <a:rPr b="0" i="0" lang="en-GB" sz="2000" u="none" cap="none" strike="noStrike">
                <a:solidFill>
                  <a:srgbClr val="000000"/>
                </a:solidFill>
                <a:latin typeface="Courier New"/>
                <a:ea typeface="Courier New"/>
                <a:cs typeface="Courier New"/>
                <a:sym typeface="Courier New"/>
              </a:rPr>
              <a:t>for</a:t>
            </a:r>
            <a:r>
              <a:rPr b="0" i="0" lang="en-GB" sz="2000" u="none" cap="none" strike="noStrike">
                <a:solidFill>
                  <a:srgbClr val="000000"/>
                </a:solidFill>
                <a:latin typeface="Calibri"/>
                <a:ea typeface="Calibri"/>
                <a:cs typeface="Calibri"/>
                <a:sym typeface="Calibri"/>
              </a:rPr>
              <a:t> loops and </a:t>
            </a:r>
            <a:r>
              <a:rPr b="0" i="0" lang="en-GB" sz="2000" u="none" cap="none" strike="noStrike">
                <a:solidFill>
                  <a:srgbClr val="000000"/>
                </a:solidFill>
                <a:latin typeface="Courier New"/>
                <a:ea typeface="Courier New"/>
                <a:cs typeface="Courier New"/>
                <a:sym typeface="Courier New"/>
              </a:rPr>
              <a:t>foreach</a:t>
            </a:r>
            <a:r>
              <a:rPr b="0" i="0" lang="en-GB" sz="2000" u="none" cap="none" strike="noStrike">
                <a:solidFill>
                  <a:srgbClr val="000000"/>
                </a:solidFill>
                <a:latin typeface="Calibri"/>
                <a:ea typeface="Calibri"/>
                <a:cs typeface="Calibri"/>
                <a:sym typeface="Calibri"/>
              </a:rPr>
              <a:t> loops.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For()</a:t>
            </a:r>
            <a:r>
              <a:rPr b="0" i="0" lang="en-GB" sz="2000" u="none" cap="none" strike="noStrike">
                <a:solidFill>
                  <a:srgbClr val="000000"/>
                </a:solidFill>
                <a:latin typeface="Calibri"/>
                <a:ea typeface="Calibri"/>
                <a:cs typeface="Calibri"/>
                <a:sym typeface="Calibri"/>
              </a:rPr>
              <a:t> method is a static method in the </a:t>
            </a:r>
            <a:r>
              <a:rPr b="0" i="0" lang="en-GB" sz="2000" u="none" cap="none" strike="noStrike">
                <a:solidFill>
                  <a:srgbClr val="000000"/>
                </a:solidFill>
                <a:latin typeface="Courier New"/>
                <a:ea typeface="Courier New"/>
                <a:cs typeface="Courier New"/>
                <a:sym typeface="Courier New"/>
              </a:rPr>
              <a:t>Parallel</a:t>
            </a:r>
            <a:r>
              <a:rPr b="0" i="0" lang="en-GB" sz="2000" u="none" cap="none" strike="noStrike">
                <a:solidFill>
                  <a:srgbClr val="000000"/>
                </a:solidFill>
                <a:latin typeface="Calibri"/>
                <a:ea typeface="Calibri"/>
                <a:cs typeface="Calibri"/>
                <a:sym typeface="Calibri"/>
              </a:rPr>
              <a:t> class that enables executing a </a:t>
            </a:r>
            <a:r>
              <a:rPr b="0" i="0" lang="en-GB" sz="2000" u="none" cap="none" strike="noStrike">
                <a:solidFill>
                  <a:srgbClr val="000000"/>
                </a:solidFill>
                <a:latin typeface="Courier New"/>
                <a:ea typeface="Courier New"/>
                <a:cs typeface="Courier New"/>
                <a:sym typeface="Courier New"/>
              </a:rPr>
              <a:t>for</a:t>
            </a:r>
            <a:r>
              <a:rPr b="0" i="0" lang="en-GB" sz="2000" u="none" cap="none" strike="noStrike">
                <a:solidFill>
                  <a:srgbClr val="000000"/>
                </a:solidFill>
                <a:latin typeface="Calibri"/>
                <a:ea typeface="Calibri"/>
                <a:cs typeface="Calibri"/>
                <a:sym typeface="Calibri"/>
              </a:rPr>
              <a:t> loop with parallel iterations.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As the iterations of a loop done using the </a:t>
            </a:r>
            <a:r>
              <a:rPr b="0" i="0" lang="en-GB" sz="2000" u="none" cap="none" strike="noStrike">
                <a:solidFill>
                  <a:srgbClr val="000000"/>
                </a:solidFill>
                <a:latin typeface="Courier New"/>
                <a:ea typeface="Courier New"/>
                <a:cs typeface="Courier New"/>
                <a:sym typeface="Courier New"/>
              </a:rPr>
              <a:t>For()</a:t>
            </a:r>
            <a:r>
              <a:rPr b="0" i="0" lang="en-GB" sz="2000" u="none" cap="none" strike="noStrike">
                <a:solidFill>
                  <a:srgbClr val="000000"/>
                </a:solidFill>
                <a:latin typeface="Calibri"/>
                <a:ea typeface="Calibri"/>
                <a:cs typeface="Calibri"/>
                <a:sym typeface="Calibri"/>
              </a:rPr>
              <a:t> method are parallel, the order of iterations might vary each time the </a:t>
            </a:r>
            <a:r>
              <a:rPr b="0" i="0" lang="en-GB" sz="2000" u="none" cap="none" strike="noStrike">
                <a:solidFill>
                  <a:srgbClr val="000000"/>
                </a:solidFill>
                <a:latin typeface="Courier New"/>
                <a:ea typeface="Courier New"/>
                <a:cs typeface="Courier New"/>
                <a:sym typeface="Courier New"/>
              </a:rPr>
              <a:t>For()</a:t>
            </a:r>
            <a:r>
              <a:rPr b="0" i="0" lang="en-GB" sz="2000" u="none" cap="none" strike="noStrike">
                <a:solidFill>
                  <a:srgbClr val="000000"/>
                </a:solidFill>
                <a:latin typeface="Calibri"/>
                <a:ea typeface="Calibri"/>
                <a:cs typeface="Calibri"/>
                <a:sym typeface="Calibri"/>
              </a:rPr>
              <a:t> method executes.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For()</a:t>
            </a:r>
            <a:r>
              <a:rPr b="0" i="0" lang="en-GB" sz="2000" u="none" cap="none" strike="noStrike">
                <a:solidFill>
                  <a:srgbClr val="000000"/>
                </a:solidFill>
                <a:latin typeface="Calibri"/>
                <a:ea typeface="Calibri"/>
                <a:cs typeface="Calibri"/>
                <a:sym typeface="Calibri"/>
              </a:rPr>
              <a:t> method has several overloaded versions.</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most commonly used overloaded </a:t>
            </a:r>
            <a:r>
              <a:rPr b="0" i="0" lang="en-GB" sz="2000" u="none" cap="none" strike="noStrike">
                <a:solidFill>
                  <a:srgbClr val="000000"/>
                </a:solidFill>
                <a:latin typeface="Courier New"/>
                <a:ea typeface="Courier New"/>
                <a:cs typeface="Courier New"/>
                <a:sym typeface="Courier New"/>
              </a:rPr>
              <a:t>For()</a:t>
            </a:r>
            <a:r>
              <a:rPr b="0" i="0" lang="en-GB" sz="2000" u="none" cap="none" strike="noStrike">
                <a:solidFill>
                  <a:srgbClr val="000000"/>
                </a:solidFill>
                <a:latin typeface="Calibri"/>
                <a:ea typeface="Calibri"/>
                <a:cs typeface="Calibri"/>
                <a:sym typeface="Calibri"/>
              </a:rPr>
              <a:t> method accepts the following three parameters in the specified order:</a:t>
            </a:r>
            <a:endParaRPr b="0" i="0" sz="1800" u="none" cap="none" strike="noStrike">
              <a:solidFill>
                <a:srgbClr val="000000"/>
              </a:solidFill>
              <a:latin typeface="Calibri"/>
              <a:ea typeface="Calibri"/>
              <a:cs typeface="Calibri"/>
              <a:sym typeface="Calibri"/>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An </a:t>
            </a:r>
            <a:r>
              <a:rPr b="0" i="0" lang="en-GB" sz="1800" u="none" cap="none" strike="noStrike">
                <a:solidFill>
                  <a:srgbClr val="000000"/>
                </a:solidFill>
                <a:latin typeface="Courier New"/>
                <a:ea typeface="Courier New"/>
                <a:cs typeface="Courier New"/>
                <a:sym typeface="Courier New"/>
              </a:rPr>
              <a:t>int</a:t>
            </a:r>
            <a:r>
              <a:rPr b="0" i="0" lang="en-GB" sz="1800" u="none" cap="none" strike="noStrike">
                <a:solidFill>
                  <a:srgbClr val="000000"/>
                </a:solidFill>
                <a:latin typeface="Calibri"/>
                <a:ea typeface="Calibri"/>
                <a:cs typeface="Calibri"/>
                <a:sym typeface="Calibri"/>
              </a:rPr>
              <a:t> value representing the start index of the loop.</a:t>
            </a:r>
            <a:endParaRPr b="0" i="0" sz="1800" u="none" cap="none" strike="noStrike">
              <a:solidFill>
                <a:srgbClr val="000000"/>
              </a:solidFill>
              <a:latin typeface="Times New Roman"/>
              <a:ea typeface="Times New Roman"/>
              <a:cs typeface="Times New Roman"/>
              <a:sym typeface="Times New Roman"/>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An </a:t>
            </a:r>
            <a:r>
              <a:rPr b="0" i="0" lang="en-GB" sz="1800" u="none" cap="none" strike="noStrike">
                <a:solidFill>
                  <a:srgbClr val="000000"/>
                </a:solidFill>
                <a:latin typeface="Courier New"/>
                <a:ea typeface="Courier New"/>
                <a:cs typeface="Courier New"/>
                <a:sym typeface="Courier New"/>
              </a:rPr>
              <a:t>int</a:t>
            </a:r>
            <a:r>
              <a:rPr b="0" i="0" lang="en-GB" sz="1800" u="none" cap="none" strike="noStrike">
                <a:solidFill>
                  <a:srgbClr val="000000"/>
                </a:solidFill>
                <a:latin typeface="Calibri"/>
                <a:ea typeface="Calibri"/>
                <a:cs typeface="Calibri"/>
                <a:sym typeface="Calibri"/>
              </a:rPr>
              <a:t> value representing the end index of the loop.</a:t>
            </a:r>
            <a:endParaRPr b="0" i="0" sz="1800" u="none" cap="none" strike="noStrike">
              <a:solidFill>
                <a:srgbClr val="000000"/>
              </a:solidFill>
              <a:latin typeface="Times New Roman"/>
              <a:ea typeface="Times New Roman"/>
              <a:cs typeface="Times New Roman"/>
              <a:sym typeface="Times New Roman"/>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A </a:t>
            </a:r>
            <a:r>
              <a:rPr b="0" i="0" lang="en-GB" sz="1800" u="none" cap="none" strike="noStrike">
                <a:solidFill>
                  <a:srgbClr val="000000"/>
                </a:solidFill>
                <a:latin typeface="Courier New"/>
                <a:ea typeface="Courier New"/>
                <a:cs typeface="Courier New"/>
                <a:sym typeface="Courier New"/>
              </a:rPr>
              <a:t>System.Action&lt;Int32&gt;</a:t>
            </a:r>
            <a:r>
              <a:rPr b="0" i="0" lang="en-GB" sz="1800" u="none" cap="none" strike="noStrike">
                <a:solidFill>
                  <a:srgbClr val="000000"/>
                </a:solidFill>
                <a:latin typeface="Calibri"/>
                <a:ea typeface="Calibri"/>
                <a:cs typeface="Calibri"/>
                <a:sym typeface="Calibri"/>
              </a:rPr>
              <a:t> delegate that is invoked once per iteration.</a:t>
            </a:r>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Parallel Loops 2-3</a:t>
            </a:r>
            <a:endParaRPr>
              <a:latin typeface="Calibri"/>
              <a:ea typeface="Calibri"/>
              <a:cs typeface="Calibri"/>
              <a:sym typeface="Calibri"/>
            </a:endParaRPr>
          </a:p>
        </p:txBody>
      </p:sp>
      <p:sp>
        <p:nvSpPr>
          <p:cNvPr id="739" name="Google Shape;739;p6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40" name="Google Shape;740;p6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41" name="Google Shape;741;p6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42" name="Google Shape;742;p62"/>
          <p:cNvSpPr/>
          <p:nvPr/>
        </p:nvSpPr>
        <p:spPr>
          <a:xfrm>
            <a:off x="1752600" y="758826"/>
            <a:ext cx="8686800" cy="57943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code uses a traditional for loop and the </a:t>
            </a:r>
            <a:r>
              <a:rPr b="0" i="0" lang="en-GB" sz="2000" u="none" cap="none" strike="noStrike">
                <a:solidFill>
                  <a:srgbClr val="000000"/>
                </a:solidFill>
                <a:latin typeface="Courier New"/>
                <a:ea typeface="Courier New"/>
                <a:cs typeface="Courier New"/>
                <a:sym typeface="Courier New"/>
              </a:rPr>
              <a:t>Parallel.For()</a:t>
            </a:r>
            <a:r>
              <a:rPr b="0" i="0" lang="en-GB" sz="2000" u="none" cap="none" strike="noStrike">
                <a:solidFill>
                  <a:srgbClr val="000000"/>
                </a:solidFill>
                <a:latin typeface="Calibri"/>
                <a:ea typeface="Calibri"/>
                <a:cs typeface="Calibri"/>
                <a:sym typeface="Calibri"/>
              </a:rPr>
              <a:t> method:</a:t>
            </a:r>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1"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the code:</a:t>
            </a:r>
            <a:endParaRPr/>
          </a:p>
          <a:p>
            <a:pPr indent="-285750" lvl="1" marL="742950" marR="0" rtl="0" algn="l">
              <a:lnSpc>
                <a:spcPct val="90000"/>
              </a:lnSpc>
              <a:spcBef>
                <a:spcPts val="340"/>
              </a:spcBef>
              <a:spcAft>
                <a:spcPts val="0"/>
              </a:spcAft>
              <a:buClr>
                <a:srgbClr val="006666"/>
              </a:buClr>
              <a:buSzPts val="850"/>
              <a:buFont typeface="Noto Sans Symbols"/>
              <a:buChar char="🞛"/>
            </a:pPr>
            <a:r>
              <a:rPr b="0" i="0" lang="en-GB" sz="1700" u="none" cap="none" strike="noStrike">
                <a:solidFill>
                  <a:srgbClr val="000000"/>
                </a:solidFill>
                <a:latin typeface="Calibri"/>
                <a:ea typeface="Calibri"/>
                <a:cs typeface="Calibri"/>
                <a:sym typeface="Calibri"/>
              </a:rPr>
              <a:t>The </a:t>
            </a:r>
            <a:r>
              <a:rPr b="0" i="0" lang="en-GB" sz="1700" u="none" cap="none" strike="noStrike">
                <a:solidFill>
                  <a:srgbClr val="000000"/>
                </a:solidFill>
                <a:latin typeface="Courier New"/>
                <a:ea typeface="Courier New"/>
                <a:cs typeface="Courier New"/>
                <a:sym typeface="Courier New"/>
              </a:rPr>
              <a:t>Main()</a:t>
            </a:r>
            <a:r>
              <a:rPr b="0" i="0" lang="en-GB" sz="1700" u="none" cap="none" strike="noStrike">
                <a:solidFill>
                  <a:srgbClr val="000000"/>
                </a:solidFill>
                <a:latin typeface="Calibri"/>
                <a:ea typeface="Calibri"/>
                <a:cs typeface="Calibri"/>
                <a:sym typeface="Calibri"/>
              </a:rPr>
              <a:t> method first uses a traditional </a:t>
            </a:r>
            <a:r>
              <a:rPr b="0" i="0" lang="en-GB" sz="1700" u="none" cap="none" strike="noStrike">
                <a:solidFill>
                  <a:srgbClr val="000000"/>
                </a:solidFill>
                <a:latin typeface="Courier New"/>
                <a:ea typeface="Courier New"/>
                <a:cs typeface="Courier New"/>
                <a:sym typeface="Courier New"/>
              </a:rPr>
              <a:t>for</a:t>
            </a:r>
            <a:r>
              <a:rPr b="0" i="0" lang="en-GB" sz="1700" u="none" cap="none" strike="noStrike">
                <a:solidFill>
                  <a:srgbClr val="000000"/>
                </a:solidFill>
                <a:latin typeface="Calibri"/>
                <a:ea typeface="Calibri"/>
                <a:cs typeface="Calibri"/>
                <a:sym typeface="Calibri"/>
              </a:rPr>
              <a:t> loop to print the identifier of the current thread to the console. </a:t>
            </a:r>
            <a:endParaRPr/>
          </a:p>
          <a:p>
            <a:pPr indent="-285750" lvl="1" marL="742950" marR="0" rtl="0" algn="l">
              <a:lnSpc>
                <a:spcPct val="90000"/>
              </a:lnSpc>
              <a:spcBef>
                <a:spcPts val="340"/>
              </a:spcBef>
              <a:spcAft>
                <a:spcPts val="0"/>
              </a:spcAft>
              <a:buClr>
                <a:srgbClr val="006666"/>
              </a:buClr>
              <a:buSzPts val="850"/>
              <a:buFont typeface="Noto Sans Symbols"/>
              <a:buChar char="🞛"/>
            </a:pPr>
            <a:r>
              <a:rPr b="0" i="0" lang="en-GB" sz="1700" u="none" cap="none" strike="noStrike">
                <a:solidFill>
                  <a:srgbClr val="000000"/>
                </a:solidFill>
                <a:latin typeface="Calibri"/>
                <a:ea typeface="Calibri"/>
                <a:cs typeface="Calibri"/>
                <a:sym typeface="Calibri"/>
              </a:rPr>
              <a:t>The </a:t>
            </a:r>
            <a:r>
              <a:rPr b="0" i="0" lang="en-GB" sz="1700" u="none" cap="none" strike="noStrike">
                <a:solidFill>
                  <a:srgbClr val="000000"/>
                </a:solidFill>
                <a:latin typeface="Courier New"/>
                <a:ea typeface="Courier New"/>
                <a:cs typeface="Courier New"/>
                <a:sym typeface="Courier New"/>
              </a:rPr>
              <a:t>Sleep()</a:t>
            </a:r>
            <a:r>
              <a:rPr b="0" i="0" lang="en-GB" sz="1700" u="none" cap="none" strike="noStrike">
                <a:solidFill>
                  <a:srgbClr val="000000"/>
                </a:solidFill>
                <a:latin typeface="Calibri"/>
                <a:ea typeface="Calibri"/>
                <a:cs typeface="Calibri"/>
                <a:sym typeface="Calibri"/>
              </a:rPr>
              <a:t> method is used to pause the main thread for </a:t>
            </a:r>
            <a:r>
              <a:rPr b="0" i="0" lang="en-GB" sz="1700" u="none" cap="none" strike="noStrike">
                <a:solidFill>
                  <a:srgbClr val="000000"/>
                </a:solidFill>
                <a:latin typeface="Courier New"/>
                <a:ea typeface="Courier New"/>
                <a:cs typeface="Courier New"/>
                <a:sym typeface="Courier New"/>
              </a:rPr>
              <a:t>100</a:t>
            </a:r>
            <a:r>
              <a:rPr b="0" i="0" lang="en-GB" sz="1700" u="none" cap="none" strike="noStrike">
                <a:solidFill>
                  <a:srgbClr val="000000"/>
                </a:solidFill>
                <a:latin typeface="Calibri"/>
                <a:ea typeface="Calibri"/>
                <a:cs typeface="Calibri"/>
                <a:sym typeface="Calibri"/>
              </a:rPr>
              <a:t> ms for each iteration.</a:t>
            </a:r>
            <a:endParaRPr/>
          </a:p>
          <a:p>
            <a:pPr indent="-285750" lvl="1" marL="742950" marR="0" rtl="0" algn="l">
              <a:lnSpc>
                <a:spcPct val="90000"/>
              </a:lnSpc>
              <a:spcBef>
                <a:spcPts val="340"/>
              </a:spcBef>
              <a:spcAft>
                <a:spcPts val="0"/>
              </a:spcAft>
              <a:buClr>
                <a:srgbClr val="006666"/>
              </a:buClr>
              <a:buSzPts val="850"/>
              <a:buFont typeface="Noto Sans Symbols"/>
              <a:buChar char="🞛"/>
            </a:pPr>
            <a:r>
              <a:rPr b="0" i="0" lang="en-GB" sz="1700" u="none" cap="none" strike="noStrike">
                <a:solidFill>
                  <a:srgbClr val="000000"/>
                </a:solidFill>
                <a:latin typeface="Calibri"/>
                <a:ea typeface="Calibri"/>
                <a:cs typeface="Calibri"/>
                <a:sym typeface="Calibri"/>
              </a:rPr>
              <a:t>As shown in the figure, the </a:t>
            </a:r>
            <a:r>
              <a:rPr b="0" i="0" lang="en-GB" sz="1700" u="none" cap="none" strike="noStrike">
                <a:solidFill>
                  <a:srgbClr val="000000"/>
                </a:solidFill>
                <a:latin typeface="Courier New"/>
                <a:ea typeface="Courier New"/>
                <a:cs typeface="Courier New"/>
                <a:sym typeface="Courier New"/>
              </a:rPr>
              <a:t>Console.WriteLine()</a:t>
            </a:r>
            <a:r>
              <a:rPr b="0" i="0" lang="en-GB" sz="1700" u="none" cap="none" strike="noStrike">
                <a:solidFill>
                  <a:srgbClr val="000000"/>
                </a:solidFill>
                <a:latin typeface="Calibri"/>
                <a:ea typeface="Calibri"/>
                <a:cs typeface="Calibri"/>
                <a:sym typeface="Calibri"/>
              </a:rPr>
              <a:t> method prints the results sequentially as a single thread is executing the </a:t>
            </a:r>
            <a:r>
              <a:rPr b="0" i="0" lang="en-GB" sz="1700" u="none" cap="none" strike="noStrike">
                <a:solidFill>
                  <a:srgbClr val="000000"/>
                </a:solidFill>
                <a:latin typeface="Courier New"/>
                <a:ea typeface="Courier New"/>
                <a:cs typeface="Courier New"/>
                <a:sym typeface="Courier New"/>
              </a:rPr>
              <a:t>for</a:t>
            </a:r>
            <a:r>
              <a:rPr b="0" i="0" lang="en-GB" sz="1700" u="none" cap="none" strike="noStrike">
                <a:solidFill>
                  <a:srgbClr val="000000"/>
                </a:solidFill>
                <a:latin typeface="Calibri"/>
                <a:ea typeface="Calibri"/>
                <a:cs typeface="Calibri"/>
                <a:sym typeface="Calibri"/>
              </a:rPr>
              <a:t> loop. </a:t>
            </a:r>
            <a:endParaRPr/>
          </a:p>
          <a:p>
            <a:pPr indent="-285750" lvl="1" marL="742950" marR="0" rtl="0" algn="l">
              <a:lnSpc>
                <a:spcPct val="90000"/>
              </a:lnSpc>
              <a:spcBef>
                <a:spcPts val="340"/>
              </a:spcBef>
              <a:spcAft>
                <a:spcPts val="0"/>
              </a:spcAft>
              <a:buClr>
                <a:srgbClr val="006666"/>
              </a:buClr>
              <a:buSzPts val="850"/>
              <a:buFont typeface="Noto Sans Symbols"/>
              <a:buChar char="🞛"/>
            </a:pPr>
            <a:r>
              <a:rPr b="0" i="0" lang="en-GB" sz="1700" u="none" cap="none" strike="noStrike">
                <a:solidFill>
                  <a:srgbClr val="000000"/>
                </a:solidFill>
                <a:latin typeface="Calibri"/>
                <a:ea typeface="Calibri"/>
                <a:cs typeface="Calibri"/>
                <a:sym typeface="Calibri"/>
              </a:rPr>
              <a:t>The </a:t>
            </a:r>
            <a:r>
              <a:rPr b="0" i="0" lang="en-GB" sz="1700" u="none" cap="none" strike="noStrike">
                <a:solidFill>
                  <a:srgbClr val="000000"/>
                </a:solidFill>
                <a:latin typeface="Courier New"/>
                <a:ea typeface="Courier New"/>
                <a:cs typeface="Courier New"/>
                <a:sym typeface="Courier New"/>
              </a:rPr>
              <a:t>Main()</a:t>
            </a:r>
            <a:r>
              <a:rPr b="0" i="0" lang="en-GB" sz="1700" u="none" cap="none" strike="noStrike">
                <a:solidFill>
                  <a:srgbClr val="000000"/>
                </a:solidFill>
                <a:latin typeface="Calibri"/>
                <a:ea typeface="Calibri"/>
                <a:cs typeface="Calibri"/>
                <a:sym typeface="Calibri"/>
              </a:rPr>
              <a:t> method then performs the same operation using the </a:t>
            </a:r>
            <a:r>
              <a:rPr b="0" i="0" lang="en-GB" sz="1700" u="none" cap="none" strike="noStrike">
                <a:solidFill>
                  <a:srgbClr val="000000"/>
                </a:solidFill>
                <a:latin typeface="Courier New"/>
                <a:ea typeface="Courier New"/>
                <a:cs typeface="Courier New"/>
                <a:sym typeface="Courier New"/>
              </a:rPr>
              <a:t>Parallel.For()</a:t>
            </a:r>
            <a:r>
              <a:rPr b="0" i="0" lang="en-GB" sz="1700" u="none" cap="none" strike="noStrike">
                <a:solidFill>
                  <a:srgbClr val="000000"/>
                </a:solidFill>
                <a:latin typeface="Calibri"/>
                <a:ea typeface="Calibri"/>
                <a:cs typeface="Calibri"/>
                <a:sym typeface="Calibri"/>
              </a:rPr>
              <a:t> method. </a:t>
            </a:r>
            <a:endParaRPr/>
          </a:p>
          <a:p>
            <a:pPr indent="-285750" lvl="1" marL="742950" marR="0" rtl="0" algn="l">
              <a:lnSpc>
                <a:spcPct val="90000"/>
              </a:lnSpc>
              <a:spcBef>
                <a:spcPts val="340"/>
              </a:spcBef>
              <a:spcAft>
                <a:spcPts val="0"/>
              </a:spcAft>
              <a:buClr>
                <a:srgbClr val="006666"/>
              </a:buClr>
              <a:buSzPts val="850"/>
              <a:buFont typeface="Noto Sans Symbols"/>
              <a:buChar char="🞛"/>
            </a:pPr>
            <a:r>
              <a:rPr b="0" i="0" lang="en-GB" sz="1700" u="none" cap="none" strike="noStrike">
                <a:solidFill>
                  <a:srgbClr val="000000"/>
                </a:solidFill>
                <a:latin typeface="Calibri"/>
                <a:ea typeface="Calibri"/>
                <a:cs typeface="Calibri"/>
                <a:sym typeface="Calibri"/>
              </a:rPr>
              <a:t>As shown in the figure multiple threads indicated by the </a:t>
            </a:r>
            <a:r>
              <a:rPr b="0" i="0" lang="en-GB" sz="1700" u="none" cap="none" strike="noStrike">
                <a:solidFill>
                  <a:srgbClr val="000000"/>
                </a:solidFill>
                <a:latin typeface="Courier New"/>
                <a:ea typeface="Courier New"/>
                <a:cs typeface="Courier New"/>
                <a:sym typeface="Courier New"/>
              </a:rPr>
              <a:t>Thread.CurrentThread.ManagedThreadId</a:t>
            </a:r>
            <a:r>
              <a:rPr b="0" i="0" lang="en-GB" sz="1700" u="none" cap="none" strike="noStrike">
                <a:solidFill>
                  <a:srgbClr val="000000"/>
                </a:solidFill>
                <a:latin typeface="Calibri"/>
                <a:ea typeface="Calibri"/>
                <a:cs typeface="Calibri"/>
                <a:sym typeface="Calibri"/>
              </a:rPr>
              <a:t> property executes the </a:t>
            </a:r>
            <a:r>
              <a:rPr b="0" i="0" lang="en-GB" sz="1700" u="none" cap="none" strike="noStrike">
                <a:solidFill>
                  <a:srgbClr val="000000"/>
                </a:solidFill>
                <a:latin typeface="Courier New"/>
                <a:ea typeface="Courier New"/>
                <a:cs typeface="Courier New"/>
                <a:sym typeface="Courier New"/>
              </a:rPr>
              <a:t>for</a:t>
            </a:r>
            <a:r>
              <a:rPr b="0" i="0" lang="en-GB" sz="1700" u="none" cap="none" strike="noStrike">
                <a:solidFill>
                  <a:srgbClr val="000000"/>
                </a:solidFill>
                <a:latin typeface="Calibri"/>
                <a:ea typeface="Calibri"/>
                <a:cs typeface="Calibri"/>
                <a:sym typeface="Calibri"/>
              </a:rPr>
              <a:t> loop in parallel and the sequence of iteration is unordered.</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743" name="Google Shape;743;p62"/>
          <p:cNvSpPr txBox="1"/>
          <p:nvPr/>
        </p:nvSpPr>
        <p:spPr>
          <a:xfrm>
            <a:off x="3581400" y="1371600"/>
            <a:ext cx="6781800" cy="22098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Noto Sans Symbols"/>
              <a:buNone/>
            </a:pPr>
            <a:r>
              <a:rPr b="0" i="0" lang="en-GB" sz="800" u="none" cap="none" strike="noStrike">
                <a:solidFill>
                  <a:schemeClr val="dk1"/>
                </a:solidFill>
                <a:latin typeface="Courier New"/>
                <a:ea typeface="Courier New"/>
                <a:cs typeface="Courier New"/>
                <a:sym typeface="Courier New"/>
              </a:rPr>
              <a:t> </a:t>
            </a:r>
            <a:r>
              <a:rPr b="0" i="0" lang="en-GB" sz="1000" u="none" cap="none" strike="noStrike">
                <a:solidFill>
                  <a:schemeClr val="dk1"/>
                </a:solidFill>
                <a:latin typeface="Courier New"/>
                <a:ea typeface="Courier New"/>
                <a:cs typeface="Courier New"/>
                <a:sym typeface="Courier New"/>
              </a:rPr>
              <a:t>static void Main (string [] args)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Console.WriteLine("\nUsing traditional for loop");</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for (int i = 0; i &lt;= 10; i++)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Console.WriteLine("i = {0} executed by thread with ID {1}", i, Thread.CurrentThread.ManagedThreadId);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Thread.Sleep(100);</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Console.WriteLine("\nUsing Parallel For");</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Parallel.For(0, 10, i =&gt;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Console.WriteLine("i = {0} executed by thread with ID {1}", i,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Thread.CurrentThread.ManagedThreadId);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Thread.Sleep(100);</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Noto Sans Symbols"/>
              <a:buNone/>
            </a:pPr>
            <a:r>
              <a:rPr b="0" i="0" lang="en-GB" sz="1000" u="none" cap="none" strike="noStrike">
                <a:solidFill>
                  <a:schemeClr val="dk1"/>
                </a:solidFill>
                <a:latin typeface="Courier New"/>
                <a:ea typeface="Courier New"/>
                <a:cs typeface="Courier New"/>
                <a:sym typeface="Courier New"/>
              </a:rPr>
              <a:t>  }</a:t>
            </a:r>
            <a:endParaRPr b="0" i="0" sz="800" u="none" cap="none" strike="noStrike">
              <a:solidFill>
                <a:schemeClr val="dk1"/>
              </a:solidFill>
              <a:latin typeface="Courier New"/>
              <a:ea typeface="Courier New"/>
              <a:cs typeface="Courier New"/>
              <a:sym typeface="Courier New"/>
            </a:endParaRPr>
          </a:p>
        </p:txBody>
      </p:sp>
      <p:sp>
        <p:nvSpPr>
          <p:cNvPr id="744" name="Google Shape;744;p62"/>
          <p:cNvSpPr txBox="1"/>
          <p:nvPr/>
        </p:nvSpPr>
        <p:spPr>
          <a:xfrm>
            <a:off x="2209801" y="1371601"/>
            <a:ext cx="1279525"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6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Parallel Loops 3-3</a:t>
            </a:r>
            <a:endParaRPr>
              <a:latin typeface="Calibri"/>
              <a:ea typeface="Calibri"/>
              <a:cs typeface="Calibri"/>
              <a:sym typeface="Calibri"/>
            </a:endParaRPr>
          </a:p>
        </p:txBody>
      </p:sp>
      <p:sp>
        <p:nvSpPr>
          <p:cNvPr id="750" name="Google Shape;750;p6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51" name="Google Shape;751;p6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52" name="Google Shape;752;p6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53" name="Google Shape;753;p63"/>
          <p:cNvSpPr/>
          <p:nvPr/>
        </p:nvSpPr>
        <p:spPr>
          <a:xfrm>
            <a:off x="1752600" y="758826"/>
            <a:ext cx="8915400" cy="49561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figure shows one of the possible outputs of the code:</a:t>
            </a:r>
            <a:endParaRPr b="0" i="0" sz="16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1"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754" name="Google Shape;754;p63"/>
          <p:cNvPicPr preferRelativeResize="0"/>
          <p:nvPr/>
        </p:nvPicPr>
        <p:blipFill rotWithShape="1">
          <a:blip r:embed="rId3">
            <a:alphaModFix/>
          </a:blip>
          <a:srcRect b="0" l="0" r="0" t="0"/>
          <a:stretch/>
        </p:blipFill>
        <p:spPr>
          <a:xfrm>
            <a:off x="3048000" y="1295400"/>
            <a:ext cx="6705600" cy="32004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Parallel LINQ (PLINQ) 1-2</a:t>
            </a:r>
            <a:endParaRPr>
              <a:latin typeface="Calibri"/>
              <a:ea typeface="Calibri"/>
              <a:cs typeface="Calibri"/>
              <a:sym typeface="Calibri"/>
            </a:endParaRPr>
          </a:p>
        </p:txBody>
      </p:sp>
      <p:sp>
        <p:nvSpPr>
          <p:cNvPr id="760" name="Google Shape;760;p6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61" name="Google Shape;761;p6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62" name="Google Shape;762;p6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63" name="Google Shape;763;p64"/>
          <p:cNvSpPr/>
          <p:nvPr/>
        </p:nvSpPr>
        <p:spPr>
          <a:xfrm>
            <a:off x="1752600" y="758826"/>
            <a:ext cx="8458200" cy="38131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LINQ to Object refers to the use of LINQ queries with enumerable collections, such as </a:t>
            </a:r>
            <a:r>
              <a:rPr b="0" i="0" lang="en-GB" sz="1600" u="none" cap="none" strike="noStrike">
                <a:solidFill>
                  <a:srgbClr val="000000"/>
                </a:solidFill>
                <a:latin typeface="Courier New"/>
                <a:ea typeface="Courier New"/>
                <a:cs typeface="Courier New"/>
                <a:sym typeface="Courier New"/>
              </a:rPr>
              <a:t>List&lt;T&gt;</a:t>
            </a:r>
            <a:r>
              <a:rPr b="0" i="0" lang="en-GB" sz="1600" u="none" cap="none" strike="noStrike">
                <a:solidFill>
                  <a:srgbClr val="000000"/>
                </a:solidFill>
                <a:latin typeface="Calibri"/>
                <a:ea typeface="Calibri"/>
                <a:cs typeface="Calibri"/>
                <a:sym typeface="Calibri"/>
              </a:rPr>
              <a:t> or arrays.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PLINQ is the parallel implementation of LINQ to Object. While LINQ to Object sequentially accesses an in-memory </a:t>
            </a:r>
            <a:r>
              <a:rPr b="0" i="0" lang="en-GB" sz="1600" u="none" cap="none" strike="noStrike">
                <a:solidFill>
                  <a:srgbClr val="000000"/>
                </a:solidFill>
                <a:latin typeface="Courier New"/>
                <a:ea typeface="Courier New"/>
                <a:cs typeface="Courier New"/>
                <a:sym typeface="Courier New"/>
              </a:rPr>
              <a:t>IEnumerable</a:t>
            </a:r>
            <a:r>
              <a:rPr b="0" i="0" lang="en-GB" sz="1600" u="none" cap="none" strike="noStrike">
                <a:solidFill>
                  <a:srgbClr val="000000"/>
                </a:solidFill>
                <a:latin typeface="Calibri"/>
                <a:ea typeface="Calibri"/>
                <a:cs typeface="Calibri"/>
                <a:sym typeface="Calibri"/>
              </a:rPr>
              <a:t> or </a:t>
            </a:r>
            <a:r>
              <a:rPr b="0" i="0" lang="en-GB" sz="1600" u="none" cap="none" strike="noStrike">
                <a:solidFill>
                  <a:srgbClr val="000000"/>
                </a:solidFill>
                <a:latin typeface="Courier New"/>
                <a:ea typeface="Courier New"/>
                <a:cs typeface="Courier New"/>
                <a:sym typeface="Courier New"/>
              </a:rPr>
              <a:t>IEnumerable&lt;T&gt;</a:t>
            </a:r>
            <a:r>
              <a:rPr b="0" i="0" lang="en-GB" sz="1600" u="none" cap="none" strike="noStrike">
                <a:solidFill>
                  <a:srgbClr val="000000"/>
                </a:solidFill>
                <a:latin typeface="Calibri"/>
                <a:ea typeface="Calibri"/>
                <a:cs typeface="Calibri"/>
                <a:sym typeface="Calibri"/>
              </a:rPr>
              <a:t> data source, PLINQ attempts parallel access to the data source based on the number of processor in the host computer.</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For parallel access, PLINQ partitions the data source into segments, and then executes each segment through separate threads in parallel.</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Courier New"/>
                <a:ea typeface="Courier New"/>
                <a:cs typeface="Courier New"/>
                <a:sym typeface="Courier New"/>
              </a:rPr>
              <a:t>ParallelEnumerable</a:t>
            </a:r>
            <a:r>
              <a:rPr b="0" i="0" lang="en-GB" sz="1600" u="none" cap="none" strike="noStrike">
                <a:solidFill>
                  <a:srgbClr val="000000"/>
                </a:solidFill>
                <a:latin typeface="Calibri"/>
                <a:ea typeface="Calibri"/>
                <a:cs typeface="Calibri"/>
                <a:sym typeface="Calibri"/>
              </a:rPr>
              <a:t> class of the </a:t>
            </a:r>
            <a:r>
              <a:rPr b="0" i="0" lang="en-GB" sz="1600" u="none" cap="none" strike="noStrike">
                <a:solidFill>
                  <a:srgbClr val="000000"/>
                </a:solidFill>
                <a:latin typeface="Courier New"/>
                <a:ea typeface="Courier New"/>
                <a:cs typeface="Courier New"/>
                <a:sym typeface="Courier New"/>
              </a:rPr>
              <a:t>System.Linq</a:t>
            </a:r>
            <a:r>
              <a:rPr b="0" i="0" lang="en-GB" sz="1600" u="none" cap="none" strike="noStrike">
                <a:solidFill>
                  <a:srgbClr val="000000"/>
                </a:solidFill>
                <a:latin typeface="Calibri"/>
                <a:ea typeface="Calibri"/>
                <a:cs typeface="Calibri"/>
                <a:sym typeface="Calibri"/>
              </a:rPr>
              <a:t> namespace provides methods that implement PLINQ functionality.</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following code shows using both a sequential LINQ to Object and PLINQ to query an array:</a:t>
            </a:r>
            <a:endParaRPr b="0" i="0" sz="1600" u="none" cap="none" strike="noStrike">
              <a:solidFill>
                <a:srgbClr val="000000"/>
              </a:solidFill>
              <a:latin typeface="Times New Roman"/>
              <a:ea typeface="Times New Roman"/>
              <a:cs typeface="Times New Roman"/>
              <a:sym typeface="Times New Roman"/>
            </a:endParaRPr>
          </a:p>
          <a:p>
            <a:pPr indent="-298450" lvl="1"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234950" lvl="1" marL="742950" marR="0" rtl="0" algn="l">
              <a:lnSpc>
                <a:spcPct val="90000"/>
              </a:lnSpc>
              <a:spcBef>
                <a:spcPts val="320"/>
              </a:spcBef>
              <a:spcAft>
                <a:spcPts val="0"/>
              </a:spcAft>
              <a:buClr>
                <a:srgbClr val="006666"/>
              </a:buClr>
              <a:buSzPts val="800"/>
              <a:buFont typeface="Noto Sans Symbols"/>
              <a:buNone/>
            </a:pPr>
            <a:r>
              <a:t/>
            </a:r>
            <a:endParaRPr b="0" i="0" sz="16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92100" lvl="1" marL="800100" marR="0" rtl="0" algn="l">
              <a:lnSpc>
                <a:spcPct val="90000"/>
              </a:lnSpc>
              <a:spcBef>
                <a:spcPts val="320"/>
              </a:spcBef>
              <a:spcAft>
                <a:spcPts val="0"/>
              </a:spcAft>
              <a:buClr>
                <a:srgbClr val="004E4C"/>
              </a:buClr>
              <a:buSzPts val="800"/>
              <a:buFont typeface="Noto Sans Symbols"/>
              <a:buNone/>
            </a:pPr>
            <a:r>
              <a:t/>
            </a:r>
            <a:endParaRPr b="0" i="0" sz="1600" u="none" cap="none" strike="noStrike">
              <a:solidFill>
                <a:srgbClr val="000000"/>
              </a:solidFill>
              <a:latin typeface="Calibri"/>
              <a:ea typeface="Calibri"/>
              <a:cs typeface="Calibri"/>
              <a:sym typeface="Calibri"/>
            </a:endParaRPr>
          </a:p>
        </p:txBody>
      </p:sp>
      <p:sp>
        <p:nvSpPr>
          <p:cNvPr id="764" name="Google Shape;764;p64"/>
          <p:cNvSpPr txBox="1"/>
          <p:nvPr/>
        </p:nvSpPr>
        <p:spPr>
          <a:xfrm>
            <a:off x="3429000" y="3505200"/>
            <a:ext cx="6400800" cy="28956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string[] arr = new string[] { "Peter“,"Sam", "Philip","Andy","Philip","Mary","John","Pamela"};</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var query = from string name in arrselect name;</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Console.WriteLine("Names retrieved using sequential LINQ");</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foreach (var n in query)</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Console.WriteLine(n);</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var plinqQuery = from string name in arr.AsParallel()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select name;</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Console.WriteLine("Names retrieved using PLINQ");</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foreach (var n in plinqQuery)</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Console.WriteLine(n);</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p:txBody>
      </p:sp>
      <p:sp>
        <p:nvSpPr>
          <p:cNvPr id="765" name="Google Shape;765;p64"/>
          <p:cNvSpPr txBox="1"/>
          <p:nvPr/>
        </p:nvSpPr>
        <p:spPr>
          <a:xfrm>
            <a:off x="1981201" y="3505201"/>
            <a:ext cx="1279525"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Parallel LINQ (PLINQ) 2-2</a:t>
            </a:r>
            <a:endParaRPr>
              <a:latin typeface="Calibri"/>
              <a:ea typeface="Calibri"/>
              <a:cs typeface="Calibri"/>
              <a:sym typeface="Calibri"/>
            </a:endParaRPr>
          </a:p>
        </p:txBody>
      </p:sp>
      <p:sp>
        <p:nvSpPr>
          <p:cNvPr id="771" name="Google Shape;771;p6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72" name="Google Shape;772;p6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73" name="Google Shape;773;p6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74" name="Google Shape;774;p65"/>
          <p:cNvSpPr/>
          <p:nvPr/>
        </p:nvSpPr>
        <p:spPr>
          <a:xfrm>
            <a:off x="1752600" y="758826"/>
            <a:ext cx="8229600" cy="57943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850"/>
              <a:buFont typeface="Noto Sans Symbols"/>
              <a:buChar char="◆"/>
            </a:pPr>
            <a:r>
              <a:rPr b="0" i="0" lang="en-GB" sz="1700" u="none" cap="none" strike="noStrike">
                <a:solidFill>
                  <a:srgbClr val="000000"/>
                </a:solidFill>
                <a:latin typeface="Calibri"/>
                <a:ea typeface="Calibri"/>
                <a:cs typeface="Calibri"/>
                <a:sym typeface="Calibri"/>
              </a:rPr>
              <a:t>The code:</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Creates a string array initialized with values.</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 A sequential LINQ query is used to retrieve the values of the array that are printed to the console in a </a:t>
            </a:r>
            <a:r>
              <a:rPr b="0" i="0" lang="en-GB" sz="1600" u="none" cap="none" strike="noStrike">
                <a:solidFill>
                  <a:srgbClr val="000000"/>
                </a:solidFill>
                <a:latin typeface="Arial"/>
                <a:ea typeface="Arial"/>
                <a:cs typeface="Arial"/>
                <a:sym typeface="Arial"/>
              </a:rPr>
              <a:t>for each </a:t>
            </a:r>
            <a:r>
              <a:rPr b="0" i="0" lang="en-GB" sz="1600" u="none" cap="none" strike="noStrike">
                <a:solidFill>
                  <a:srgbClr val="000000"/>
                </a:solidFill>
                <a:latin typeface="Calibri"/>
                <a:ea typeface="Calibri"/>
                <a:cs typeface="Calibri"/>
                <a:sym typeface="Calibri"/>
              </a:rPr>
              <a:t>loop.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The second query is a PLINQ query that uses the </a:t>
            </a:r>
            <a:r>
              <a:rPr b="0" i="0" lang="en-GB" sz="1600" u="none" cap="none" strike="noStrike">
                <a:solidFill>
                  <a:srgbClr val="000000"/>
                </a:solidFill>
                <a:latin typeface="Arial"/>
                <a:ea typeface="Arial"/>
                <a:cs typeface="Arial"/>
                <a:sym typeface="Arial"/>
              </a:rPr>
              <a:t>AsParallel</a:t>
            </a:r>
            <a:r>
              <a:rPr b="0" i="0" lang="en-GB" sz="1600" u="none" cap="none" strike="noStrike">
                <a:solidFill>
                  <a:srgbClr val="000000"/>
                </a:solidFill>
                <a:latin typeface="Calibri"/>
                <a:ea typeface="Calibri"/>
                <a:cs typeface="Calibri"/>
                <a:sym typeface="Calibri"/>
              </a:rPr>
              <a:t>() method in the form clause.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The PLINQ query also performs the same operations as the sequential LINQ query.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However, as the PLINQ query is executed in parallel the order of elements retrieved from the source array is different.</a:t>
            </a:r>
            <a:br>
              <a:rPr b="0" i="0" lang="en-GB" sz="1600" u="none" cap="none" strike="noStrike">
                <a:solidFill>
                  <a:srgbClr val="000000"/>
                </a:solidFill>
                <a:latin typeface="Times New Roman"/>
                <a:ea typeface="Times New Roman"/>
                <a:cs typeface="Times New Roman"/>
                <a:sym typeface="Times New Roman"/>
              </a:rPr>
            </a:br>
            <a:br>
              <a:rPr b="0" i="0" lang="en-GB" sz="1600" u="none" cap="none" strike="noStrike">
                <a:solidFill>
                  <a:srgbClr val="000000"/>
                </a:solidFill>
                <a:latin typeface="Times New Roman"/>
                <a:ea typeface="Times New Roman"/>
                <a:cs typeface="Times New Roman"/>
                <a:sym typeface="Times New Roman"/>
              </a:rPr>
            </a:b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800"/>
              <a:buFont typeface="Courier New"/>
              <a:buNone/>
            </a:pPr>
            <a:r>
              <a:rPr b="0" i="0" lang="en-GB" sz="1800" u="none" cap="none" strike="noStrike">
                <a:solidFill>
                  <a:srgbClr val="000000"/>
                </a:solidFill>
                <a:latin typeface="Courier New"/>
                <a:ea typeface="Courier New"/>
                <a:cs typeface="Courier New"/>
                <a:sym typeface="Courier New"/>
              </a:rPr>
              <a:t> </a:t>
            </a:r>
            <a:r>
              <a:rPr b="0" i="0" lang="en-GB" sz="1400" u="none" cap="none" strike="noStrike">
                <a:solidFill>
                  <a:srgbClr val="000000"/>
                </a:solidFill>
                <a:latin typeface="Courier New"/>
                <a:ea typeface="Courier New"/>
                <a:cs typeface="Courier New"/>
                <a:sym typeface="Courier New"/>
              </a:rPr>
              <a:t>Names retrieved using sequential LINQ</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Peter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Sam</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Philip</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Andy</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Philip</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Mary</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John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Pamela</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Names retrieved using PLINQ</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Peter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Philip</a:t>
            </a:r>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Sam</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Mary</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Philip</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John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Andy</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1400"/>
              <a:buFont typeface="Courier New"/>
              <a:buNone/>
            </a:pPr>
            <a:r>
              <a:rPr b="0" i="0" lang="en-GB" sz="1400" u="none" cap="none" strike="noStrike">
                <a:solidFill>
                  <a:srgbClr val="000000"/>
                </a:solidFill>
                <a:latin typeface="Courier New"/>
                <a:ea typeface="Courier New"/>
                <a:cs typeface="Courier New"/>
                <a:sym typeface="Courier New"/>
              </a:rPr>
              <a:t>  Pamela</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775" name="Google Shape;775;p65"/>
          <p:cNvSpPr txBox="1"/>
          <p:nvPr/>
        </p:nvSpPr>
        <p:spPr>
          <a:xfrm>
            <a:off x="1828800" y="30321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Concurrent Collections 1-3</a:t>
            </a:r>
            <a:endParaRPr>
              <a:latin typeface="Calibri"/>
              <a:ea typeface="Calibri"/>
              <a:cs typeface="Calibri"/>
              <a:sym typeface="Calibri"/>
            </a:endParaRPr>
          </a:p>
        </p:txBody>
      </p:sp>
      <p:sp>
        <p:nvSpPr>
          <p:cNvPr id="781" name="Google Shape;781;p6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82" name="Google Shape;782;p6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783" name="Google Shape;783;p6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784" name="Google Shape;784;p66"/>
          <p:cNvSpPr/>
          <p:nvPr/>
        </p:nvSpPr>
        <p:spPr>
          <a:xfrm>
            <a:off x="1752600" y="758826"/>
            <a:ext cx="8305800" cy="56419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collection classes of the </a:t>
            </a:r>
            <a:r>
              <a:rPr b="0" i="0" lang="en-GB" sz="1600" u="none" cap="none" strike="noStrike">
                <a:solidFill>
                  <a:srgbClr val="000000"/>
                </a:solidFill>
                <a:latin typeface="Courier New"/>
                <a:ea typeface="Courier New"/>
                <a:cs typeface="Courier New"/>
                <a:sym typeface="Courier New"/>
              </a:rPr>
              <a:t>System.Collections.Generic</a:t>
            </a:r>
            <a:r>
              <a:rPr b="0" i="0" lang="en-GB" sz="1600" u="none" cap="none" strike="noStrike">
                <a:solidFill>
                  <a:srgbClr val="000000"/>
                </a:solidFill>
                <a:latin typeface="Calibri"/>
                <a:ea typeface="Calibri"/>
                <a:cs typeface="Calibri"/>
                <a:sym typeface="Calibri"/>
              </a:rPr>
              <a:t> namespace provides improved type safety and performance compared to the collection classes of the </a:t>
            </a:r>
            <a:r>
              <a:rPr b="0" i="0" lang="en-GB" sz="1600" u="none" cap="none" strike="noStrike">
                <a:solidFill>
                  <a:srgbClr val="000000"/>
                </a:solidFill>
                <a:latin typeface="Courier New"/>
                <a:ea typeface="Courier New"/>
                <a:cs typeface="Courier New"/>
                <a:sym typeface="Courier New"/>
              </a:rPr>
              <a:t>System.Collections</a:t>
            </a:r>
            <a:r>
              <a:rPr b="0" i="0" lang="en-GB" sz="1600" u="none" cap="none" strike="noStrike">
                <a:solidFill>
                  <a:srgbClr val="000000"/>
                </a:solidFill>
                <a:latin typeface="Calibri"/>
                <a:ea typeface="Calibri"/>
                <a:cs typeface="Calibri"/>
                <a:sym typeface="Calibri"/>
              </a:rPr>
              <a:t> namespace.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However, the collection classes of the </a:t>
            </a:r>
            <a:r>
              <a:rPr b="0" i="0" lang="en-GB" sz="1600" u="none" cap="none" strike="noStrike">
                <a:solidFill>
                  <a:srgbClr val="000000"/>
                </a:solidFill>
                <a:latin typeface="Courier New"/>
                <a:ea typeface="Courier New"/>
                <a:cs typeface="Courier New"/>
                <a:sym typeface="Courier New"/>
              </a:rPr>
              <a:t>System.Collections.Generic</a:t>
            </a:r>
            <a:r>
              <a:rPr b="0" i="0" lang="en-GB" sz="1600" u="none" cap="none" strike="noStrike">
                <a:solidFill>
                  <a:srgbClr val="000000"/>
                </a:solidFill>
                <a:latin typeface="Calibri"/>
                <a:ea typeface="Calibri"/>
                <a:cs typeface="Calibri"/>
                <a:sym typeface="Calibri"/>
              </a:rPr>
              <a:t> namespace are not thread safe.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As a result, programmer needs to provide thread synchronization code to ensure integrity of the data stored in the collections.</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To address thread safety issues in collections, the .NET Framework provides concurrent collection classes in the </a:t>
            </a:r>
            <a:r>
              <a:rPr b="0" i="0" lang="en-GB" sz="1600" u="none" cap="none" strike="noStrike">
                <a:solidFill>
                  <a:srgbClr val="000000"/>
                </a:solidFill>
                <a:latin typeface="Courier New"/>
                <a:ea typeface="Courier New"/>
                <a:cs typeface="Courier New"/>
                <a:sym typeface="Courier New"/>
              </a:rPr>
              <a:t>System.Collections.Concurrent</a:t>
            </a:r>
            <a:r>
              <a:rPr b="0" i="0" lang="en-GB" sz="1600" u="none" cap="none" strike="noStrike">
                <a:solidFill>
                  <a:srgbClr val="000000"/>
                </a:solidFill>
                <a:latin typeface="Calibri"/>
                <a:ea typeface="Calibri"/>
                <a:cs typeface="Calibri"/>
                <a:sym typeface="Calibri"/>
              </a:rPr>
              <a:t> namespace.</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These classes being thread safe relieves programmers from providing thread synchronization code when multiple threads simultaneously accesses these collections.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important classes of the </a:t>
            </a:r>
            <a:r>
              <a:rPr b="0" i="0" lang="en-GB" sz="1600" u="none" cap="none" strike="noStrike">
                <a:solidFill>
                  <a:srgbClr val="000000"/>
                </a:solidFill>
                <a:latin typeface="Courier New"/>
                <a:ea typeface="Courier New"/>
                <a:cs typeface="Courier New"/>
                <a:sym typeface="Courier New"/>
              </a:rPr>
              <a:t>System.Collections.Concurrent</a:t>
            </a:r>
            <a:r>
              <a:rPr b="0" i="0" lang="en-GB" sz="1600" u="none" cap="none" strike="noStrike">
                <a:solidFill>
                  <a:srgbClr val="000000"/>
                </a:solidFill>
                <a:latin typeface="Calibri"/>
                <a:ea typeface="Calibri"/>
                <a:cs typeface="Calibri"/>
                <a:sym typeface="Calibri"/>
              </a:rPr>
              <a:t> namespace are as follows:</a:t>
            </a:r>
            <a:endParaRPr b="0" i="0" sz="1600" u="none" cap="none" strike="noStrike">
              <a:solidFill>
                <a:srgbClr val="000000"/>
              </a:solidFill>
              <a:latin typeface="Times New Roman"/>
              <a:ea typeface="Times New Roman"/>
              <a:cs typeface="Times New Roman"/>
              <a:sym typeface="Times New Roman"/>
            </a:endParaRPr>
          </a:p>
          <a:p>
            <a:pPr indent="-288925" lvl="1" marL="342900" marR="0" rtl="0" algn="l">
              <a:lnSpc>
                <a:spcPct val="90000"/>
              </a:lnSpc>
              <a:spcBef>
                <a:spcPts val="340"/>
              </a:spcBef>
              <a:spcAft>
                <a:spcPts val="0"/>
              </a:spcAft>
              <a:buClr>
                <a:srgbClr val="004E4C"/>
              </a:buClr>
              <a:buSzPts val="850"/>
              <a:buFont typeface="Noto Sans Symbols"/>
              <a:buNone/>
            </a:pPr>
            <a:r>
              <a:t/>
            </a:r>
            <a:endParaRPr b="0" i="0" sz="17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grpSp>
        <p:nvGrpSpPr>
          <p:cNvPr id="785" name="Google Shape;785;p66"/>
          <p:cNvGrpSpPr/>
          <p:nvPr/>
        </p:nvGrpSpPr>
        <p:grpSpPr>
          <a:xfrm>
            <a:off x="2628327" y="4115791"/>
            <a:ext cx="7163945" cy="1979216"/>
            <a:chOff x="570927" y="991"/>
            <a:chExt cx="7163945" cy="1979216"/>
          </a:xfrm>
        </p:grpSpPr>
        <p:sp>
          <p:nvSpPr>
            <p:cNvPr id="786" name="Google Shape;786;p66"/>
            <p:cNvSpPr/>
            <p:nvPr/>
          </p:nvSpPr>
          <p:spPr>
            <a:xfrm rot="5400000">
              <a:off x="4886248" y="-2418404"/>
              <a:ext cx="381535" cy="5315712"/>
            </a:xfrm>
            <a:prstGeom prst="round2SameRect">
              <a:avLst>
                <a:gd fmla="val 16667" name="adj1"/>
                <a:gd fmla="val 0" name="adj2"/>
              </a:avLst>
            </a:prstGeom>
            <a:solidFill>
              <a:srgbClr val="F7D5CB">
                <a:alpha val="89803"/>
              </a:srgbClr>
            </a:solidFill>
            <a:ln cap="flat" cmpd="sng" w="25400">
              <a:solidFill>
                <a:srgbClr val="F7D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txBox="1"/>
            <p:nvPr/>
          </p:nvSpPr>
          <p:spPr>
            <a:xfrm>
              <a:off x="2419160" y="67309"/>
              <a:ext cx="5297087" cy="344285"/>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Is a thread-safe implementation of a dictionary of key-value pairs.</a:t>
              </a:r>
              <a:endParaRPr b="0" i="0" sz="1400" u="none" cap="none" strike="noStrike">
                <a:solidFill>
                  <a:srgbClr val="000000"/>
                </a:solidFill>
                <a:latin typeface="Arial"/>
                <a:ea typeface="Arial"/>
                <a:cs typeface="Arial"/>
                <a:sym typeface="Arial"/>
              </a:endParaRPr>
            </a:p>
          </p:txBody>
        </p:sp>
        <p:sp>
          <p:nvSpPr>
            <p:cNvPr id="788" name="Google Shape;788;p66"/>
            <p:cNvSpPr/>
            <p:nvPr/>
          </p:nvSpPr>
          <p:spPr>
            <a:xfrm>
              <a:off x="570927" y="991"/>
              <a:ext cx="1848233" cy="476919"/>
            </a:xfrm>
            <a:prstGeom prst="roundRect">
              <a:avLst>
                <a:gd fmla="val 16667"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txBox="1"/>
            <p:nvPr/>
          </p:nvSpPr>
          <p:spPr>
            <a:xfrm>
              <a:off x="594208" y="24272"/>
              <a:ext cx="1801671" cy="430357"/>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chemeClr val="lt1"/>
                </a:buClr>
                <a:buSzPts val="1200"/>
                <a:buFont typeface="Courier New"/>
                <a:buNone/>
              </a:pPr>
              <a:r>
                <a:rPr b="0" i="0" lang="en-GB" sz="1200" u="none" cap="none" strike="noStrike">
                  <a:solidFill>
                    <a:schemeClr val="lt1"/>
                  </a:solidFill>
                  <a:latin typeface="Courier New"/>
                  <a:ea typeface="Courier New"/>
                  <a:cs typeface="Courier New"/>
                  <a:sym typeface="Courier New"/>
                </a:rPr>
                <a:t>ConcurrentDictionary&lt;TKey, TValue&gt;</a:t>
              </a:r>
              <a:endParaRPr b="0" i="0" sz="1200" u="none" cap="none" strike="noStrike">
                <a:solidFill>
                  <a:schemeClr val="lt1"/>
                </a:solidFill>
                <a:latin typeface="Courier New"/>
                <a:ea typeface="Courier New"/>
                <a:cs typeface="Courier New"/>
                <a:sym typeface="Courier New"/>
              </a:endParaRPr>
            </a:p>
          </p:txBody>
        </p:sp>
        <p:sp>
          <p:nvSpPr>
            <p:cNvPr id="790" name="Google Shape;790;p66"/>
            <p:cNvSpPr/>
            <p:nvPr/>
          </p:nvSpPr>
          <p:spPr>
            <a:xfrm rot="5400000">
              <a:off x="4886248" y="-1917638"/>
              <a:ext cx="381535" cy="5315712"/>
            </a:xfrm>
            <a:prstGeom prst="round2SameRect">
              <a:avLst>
                <a:gd fmla="val 16667" name="adj1"/>
                <a:gd fmla="val 0" name="adj2"/>
              </a:avLst>
            </a:prstGeom>
            <a:solidFill>
              <a:srgbClr val="E0E0E0">
                <a:alpha val="89803"/>
              </a:srgbClr>
            </a:solidFill>
            <a:ln cap="flat" cmpd="sng" w="25400">
              <a:solidFill>
                <a:srgbClr val="E0E0E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txBox="1"/>
            <p:nvPr/>
          </p:nvSpPr>
          <p:spPr>
            <a:xfrm>
              <a:off x="2419160" y="568075"/>
              <a:ext cx="5297087" cy="344285"/>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Is a thread-safe implementation of a queue.</a:t>
              </a:r>
              <a:endParaRPr b="0" i="0" sz="1400" u="none" cap="none" strike="noStrike">
                <a:solidFill>
                  <a:srgbClr val="000000"/>
                </a:solidFill>
                <a:latin typeface="Arial"/>
                <a:ea typeface="Arial"/>
                <a:cs typeface="Arial"/>
                <a:sym typeface="Arial"/>
              </a:endParaRPr>
            </a:p>
          </p:txBody>
        </p:sp>
        <p:sp>
          <p:nvSpPr>
            <p:cNvPr id="792" name="Google Shape;792;p66"/>
            <p:cNvSpPr/>
            <p:nvPr/>
          </p:nvSpPr>
          <p:spPr>
            <a:xfrm>
              <a:off x="570927" y="501757"/>
              <a:ext cx="1848233" cy="476919"/>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txBox="1"/>
            <p:nvPr/>
          </p:nvSpPr>
          <p:spPr>
            <a:xfrm>
              <a:off x="594208" y="525038"/>
              <a:ext cx="1801671" cy="430357"/>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chemeClr val="lt1"/>
                </a:buClr>
                <a:buSzPts val="1200"/>
                <a:buFont typeface="Courier New"/>
                <a:buNone/>
              </a:pPr>
              <a:r>
                <a:rPr b="0" i="0" lang="en-GB" sz="1200" u="none" cap="none" strike="noStrike">
                  <a:solidFill>
                    <a:schemeClr val="lt1"/>
                  </a:solidFill>
                  <a:latin typeface="Courier New"/>
                  <a:ea typeface="Courier New"/>
                  <a:cs typeface="Courier New"/>
                  <a:sym typeface="Courier New"/>
                </a:rPr>
                <a:t>ConcurrentQueue&lt;T&gt;</a:t>
              </a:r>
              <a:endParaRPr b="0" i="0" sz="1200" u="none" cap="none" strike="noStrike">
                <a:solidFill>
                  <a:schemeClr val="lt1"/>
                </a:solidFill>
                <a:latin typeface="Courier New"/>
                <a:ea typeface="Courier New"/>
                <a:cs typeface="Courier New"/>
                <a:sym typeface="Courier New"/>
              </a:endParaRPr>
            </a:p>
          </p:txBody>
        </p:sp>
        <p:sp>
          <p:nvSpPr>
            <p:cNvPr id="794" name="Google Shape;794;p66"/>
            <p:cNvSpPr/>
            <p:nvPr/>
          </p:nvSpPr>
          <p:spPr>
            <a:xfrm rot="5400000">
              <a:off x="4886248" y="-1416873"/>
              <a:ext cx="381535" cy="5315712"/>
            </a:xfrm>
            <a:prstGeom prst="round2SameRect">
              <a:avLst>
                <a:gd fmla="val 16667" name="adj1"/>
                <a:gd fmla="val 0" name="adj2"/>
              </a:avLst>
            </a:prstGeom>
            <a:solidFill>
              <a:srgbClr val="FFE8CA">
                <a:alpha val="89803"/>
              </a:srgbClr>
            </a:solidFill>
            <a:ln cap="flat" cmpd="sng" w="25400">
              <a:solidFill>
                <a:srgbClr val="FFE8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txBox="1"/>
            <p:nvPr/>
          </p:nvSpPr>
          <p:spPr>
            <a:xfrm>
              <a:off x="2419160" y="1068840"/>
              <a:ext cx="5297087" cy="344285"/>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Is a thread-safe implementation of a stack.</a:t>
              </a:r>
              <a:endParaRPr b="0" i="0" sz="1400" u="none" cap="none" strike="noStrike">
                <a:solidFill>
                  <a:srgbClr val="000000"/>
                </a:solidFill>
                <a:latin typeface="Arial"/>
                <a:ea typeface="Arial"/>
                <a:cs typeface="Arial"/>
                <a:sym typeface="Arial"/>
              </a:endParaRPr>
            </a:p>
          </p:txBody>
        </p:sp>
        <p:sp>
          <p:nvSpPr>
            <p:cNvPr id="796" name="Google Shape;796;p66"/>
            <p:cNvSpPr/>
            <p:nvPr/>
          </p:nvSpPr>
          <p:spPr>
            <a:xfrm>
              <a:off x="570927" y="1002522"/>
              <a:ext cx="1848233" cy="476919"/>
            </a:xfrm>
            <a:prstGeom prst="roundRect">
              <a:avLst>
                <a:gd fmla="val 16667"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txBox="1"/>
            <p:nvPr/>
          </p:nvSpPr>
          <p:spPr>
            <a:xfrm>
              <a:off x="594208" y="1025803"/>
              <a:ext cx="1801671" cy="430357"/>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chemeClr val="lt1"/>
                </a:buClr>
                <a:buSzPts val="1200"/>
                <a:buFont typeface="Courier New"/>
                <a:buNone/>
              </a:pPr>
              <a:r>
                <a:rPr b="0" i="0" lang="en-GB" sz="1200" u="none" cap="none" strike="noStrike">
                  <a:solidFill>
                    <a:schemeClr val="lt1"/>
                  </a:solidFill>
                  <a:latin typeface="Courier New"/>
                  <a:ea typeface="Courier New"/>
                  <a:cs typeface="Courier New"/>
                  <a:sym typeface="Courier New"/>
                </a:rPr>
                <a:t>ConcurrentStack&lt;T&gt;</a:t>
              </a:r>
              <a:endParaRPr b="0" i="0" sz="1200" u="none" cap="none" strike="noStrike">
                <a:solidFill>
                  <a:schemeClr val="lt1"/>
                </a:solidFill>
                <a:latin typeface="Courier New"/>
                <a:ea typeface="Courier New"/>
                <a:cs typeface="Courier New"/>
                <a:sym typeface="Courier New"/>
              </a:endParaRPr>
            </a:p>
          </p:txBody>
        </p:sp>
        <p:sp>
          <p:nvSpPr>
            <p:cNvPr id="798" name="Google Shape;798;p66"/>
            <p:cNvSpPr/>
            <p:nvPr/>
          </p:nvSpPr>
          <p:spPr>
            <a:xfrm rot="5400000">
              <a:off x="4886248" y="-916107"/>
              <a:ext cx="381535" cy="5315712"/>
            </a:xfrm>
            <a:prstGeom prst="round2SameRect">
              <a:avLst>
                <a:gd fmla="val 16667" name="adj1"/>
                <a:gd fmla="val 0" name="adj2"/>
              </a:avLst>
            </a:prstGeom>
            <a:solidFill>
              <a:srgbClr val="CCD3EA">
                <a:alpha val="89803"/>
              </a:srgbClr>
            </a:solidFill>
            <a:ln cap="flat" cmpd="sng" w="25400">
              <a:solidFill>
                <a:srgbClr val="CCD3E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txBox="1"/>
            <p:nvPr/>
          </p:nvSpPr>
          <p:spPr>
            <a:xfrm>
              <a:off x="2419160" y="1569606"/>
              <a:ext cx="5297087" cy="344285"/>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Is a thread-safe implementation of an unordered collection of elements.</a:t>
              </a:r>
              <a:endParaRPr b="0" i="0" sz="1400" u="none" cap="none" strike="noStrike">
                <a:solidFill>
                  <a:srgbClr val="000000"/>
                </a:solidFill>
                <a:latin typeface="Arial"/>
                <a:ea typeface="Arial"/>
                <a:cs typeface="Arial"/>
                <a:sym typeface="Arial"/>
              </a:endParaRPr>
            </a:p>
          </p:txBody>
        </p:sp>
        <p:sp>
          <p:nvSpPr>
            <p:cNvPr id="800" name="Google Shape;800;p66"/>
            <p:cNvSpPr/>
            <p:nvPr/>
          </p:nvSpPr>
          <p:spPr>
            <a:xfrm>
              <a:off x="570927" y="1503288"/>
              <a:ext cx="1848233" cy="476919"/>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txBox="1"/>
            <p:nvPr/>
          </p:nvSpPr>
          <p:spPr>
            <a:xfrm>
              <a:off x="594208" y="1526569"/>
              <a:ext cx="1801671" cy="430357"/>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chemeClr val="lt1"/>
                </a:buClr>
                <a:buSzPts val="1200"/>
                <a:buFont typeface="Courier New"/>
                <a:buNone/>
              </a:pPr>
              <a:r>
                <a:rPr b="0" i="0" lang="en-GB" sz="1200" u="none" cap="none" strike="noStrike">
                  <a:solidFill>
                    <a:schemeClr val="lt1"/>
                  </a:solidFill>
                  <a:latin typeface="Courier New"/>
                  <a:ea typeface="Courier New"/>
                  <a:cs typeface="Courier New"/>
                  <a:sym typeface="Courier New"/>
                </a:rPr>
                <a:t>ConcurrentBag&lt;T&gt;</a:t>
              </a:r>
              <a:endParaRPr b="0" i="0" sz="1200" u="none" cap="none" strike="noStrike">
                <a:solidFill>
                  <a:schemeClr val="lt1"/>
                </a:solidFill>
                <a:latin typeface="Courier New"/>
                <a:ea typeface="Courier New"/>
                <a:cs typeface="Courier New"/>
                <a:sym typeface="Courier New"/>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Concurrent Collections 2-3</a:t>
            </a:r>
            <a:endParaRPr>
              <a:latin typeface="Calibri"/>
              <a:ea typeface="Calibri"/>
              <a:cs typeface="Calibri"/>
              <a:sym typeface="Calibri"/>
            </a:endParaRPr>
          </a:p>
        </p:txBody>
      </p:sp>
      <p:sp>
        <p:nvSpPr>
          <p:cNvPr id="807" name="Google Shape;807;p6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08" name="Google Shape;808;p6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09" name="Google Shape;809;p6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10" name="Google Shape;810;p67"/>
          <p:cNvSpPr/>
          <p:nvPr/>
        </p:nvSpPr>
        <p:spPr>
          <a:xfrm>
            <a:off x="1752600" y="758826"/>
            <a:ext cx="8915400" cy="38131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code uses multiple threads to add elements to an object of </a:t>
            </a:r>
            <a:r>
              <a:rPr b="0" i="0" lang="en-GB" sz="2000" u="none" cap="none" strike="noStrike">
                <a:solidFill>
                  <a:srgbClr val="000000"/>
                </a:solidFill>
                <a:latin typeface="Courier New"/>
                <a:ea typeface="Courier New"/>
                <a:cs typeface="Courier New"/>
                <a:sym typeface="Courier New"/>
              </a:rPr>
              <a:t>ConcurrentDictionary&lt;string, int&gt;</a:t>
            </a:r>
            <a:r>
              <a:rPr b="0" i="0" lang="en-GB" sz="2000" u="none" cap="none" strike="noStrike">
                <a:solidFill>
                  <a:srgbClr val="000000"/>
                </a:solidFill>
                <a:latin typeface="Calibri"/>
                <a:ea typeface="Calibri"/>
                <a:cs typeface="Calibri"/>
                <a:sym typeface="Calibri"/>
              </a:rPr>
              <a:t> class:</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811" name="Google Shape;811;p67"/>
          <p:cNvSpPr txBox="1"/>
          <p:nvPr/>
        </p:nvSpPr>
        <p:spPr>
          <a:xfrm>
            <a:off x="3581400" y="1524000"/>
            <a:ext cx="6400800" cy="45720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class CollectionDemo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static ConcurrentDictionary&lt;string, int&gt; dictionary = new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ConcurrentDictionary&lt;string, int&gt;();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static void AddToDictionary()</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for (int i = 0; i &lt; 100; i++)</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dictionary.TryAdd(i.ToString(), i);</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static void Main(string[] args)</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Thread thread1 = new Thread(new ThreadStart(AddToDictionary));</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Thread thread2 = new Thread(new ThreadStart(AddToDictionary));</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thread1.Start();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thread2.Start();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thread1.Join();</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thread2.Join();</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Console.WriteLine("Total elements in dictionary: {0}", dictionary.Count());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Noto Sans Symbols"/>
              <a:buNone/>
            </a:pPr>
            <a:r>
              <a:rPr b="0" i="0" lang="en-GB"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p:txBody>
      </p:sp>
      <p:sp>
        <p:nvSpPr>
          <p:cNvPr id="812" name="Google Shape;812;p67"/>
          <p:cNvSpPr txBox="1"/>
          <p:nvPr/>
        </p:nvSpPr>
        <p:spPr>
          <a:xfrm>
            <a:off x="2209801" y="1524001"/>
            <a:ext cx="1279525"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Concurrent Collections 3-3</a:t>
            </a:r>
            <a:endParaRPr>
              <a:latin typeface="Calibri"/>
              <a:ea typeface="Calibri"/>
              <a:cs typeface="Calibri"/>
              <a:sym typeface="Calibri"/>
            </a:endParaRPr>
          </a:p>
        </p:txBody>
      </p:sp>
      <p:sp>
        <p:nvSpPr>
          <p:cNvPr id="818" name="Google Shape;818;p6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19" name="Google Shape;819;p6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20" name="Google Shape;820;p6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21" name="Google Shape;821;p68"/>
          <p:cNvSpPr/>
          <p:nvPr/>
        </p:nvSpPr>
        <p:spPr>
          <a:xfrm>
            <a:off x="1752600" y="758826"/>
            <a:ext cx="8915400" cy="54895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code:</a:t>
            </a:r>
            <a:endParaRPr/>
          </a:p>
          <a:p>
            <a:pPr indent="-285750" lvl="1" marL="742950" marR="0" rtl="0" algn="l">
              <a:lnSpc>
                <a:spcPct val="90000"/>
              </a:lnSpc>
              <a:spcBef>
                <a:spcPts val="400"/>
              </a:spcBef>
              <a:spcAft>
                <a:spcPts val="0"/>
              </a:spcAft>
              <a:buClr>
                <a:srgbClr val="006666"/>
              </a:buClr>
              <a:buSzPts val="1000"/>
              <a:buFont typeface="Noto Sans Symbols"/>
              <a:buChar char="🞛"/>
            </a:pPr>
            <a:r>
              <a:rPr b="0" i="0" lang="en-GB" sz="2000" u="none" cap="none" strike="noStrike">
                <a:solidFill>
                  <a:srgbClr val="000000"/>
                </a:solidFill>
                <a:latin typeface="Calibri"/>
                <a:ea typeface="Calibri"/>
                <a:cs typeface="Calibri"/>
                <a:sym typeface="Calibri"/>
              </a:rPr>
              <a:t>Calls the </a:t>
            </a:r>
            <a:r>
              <a:rPr b="0" i="0" lang="en-GB" sz="2000" u="none" cap="none" strike="noStrike">
                <a:solidFill>
                  <a:srgbClr val="000000"/>
                </a:solidFill>
                <a:latin typeface="Courier New"/>
                <a:ea typeface="Courier New"/>
                <a:cs typeface="Courier New"/>
                <a:sym typeface="Courier New"/>
              </a:rPr>
              <a:t>TryAdd()</a:t>
            </a:r>
            <a:r>
              <a:rPr b="0" i="0" lang="en-GB" sz="2000" u="none" cap="none" strike="noStrike">
                <a:solidFill>
                  <a:srgbClr val="000000"/>
                </a:solidFill>
                <a:latin typeface="Calibri"/>
                <a:ea typeface="Calibri"/>
                <a:cs typeface="Calibri"/>
                <a:sym typeface="Calibri"/>
              </a:rPr>
              <a:t> method of the </a:t>
            </a:r>
            <a:r>
              <a:rPr b="0" i="0" lang="en-GB" sz="2000" u="none" cap="none" strike="noStrike">
                <a:solidFill>
                  <a:srgbClr val="000000"/>
                </a:solidFill>
                <a:latin typeface="Courier New"/>
                <a:ea typeface="Courier New"/>
                <a:cs typeface="Courier New"/>
                <a:sym typeface="Courier New"/>
              </a:rPr>
              <a:t>ConcurrentDictionary</a:t>
            </a:r>
            <a:r>
              <a:rPr b="0" i="0" lang="en-GB" sz="2000" u="none" cap="none" strike="noStrike">
                <a:solidFill>
                  <a:srgbClr val="000000"/>
                </a:solidFill>
                <a:latin typeface="Calibri"/>
                <a:ea typeface="Calibri"/>
                <a:cs typeface="Calibri"/>
                <a:sym typeface="Calibri"/>
              </a:rPr>
              <a:t> class to concurrently add elements to a </a:t>
            </a:r>
            <a:r>
              <a:rPr b="0" i="0" lang="en-GB" sz="2000" u="none" cap="none" strike="noStrike">
                <a:solidFill>
                  <a:srgbClr val="000000"/>
                </a:solidFill>
                <a:latin typeface="Courier New"/>
                <a:ea typeface="Courier New"/>
                <a:cs typeface="Courier New"/>
                <a:sym typeface="Courier New"/>
              </a:rPr>
              <a:t>ConcurrentDictionary&lt;string, int&gt;</a:t>
            </a:r>
            <a:r>
              <a:rPr b="0" i="0" lang="en-GB" sz="2000" u="none" cap="none" strike="noStrike">
                <a:solidFill>
                  <a:srgbClr val="000000"/>
                </a:solidFill>
                <a:latin typeface="Calibri"/>
                <a:ea typeface="Calibri"/>
                <a:cs typeface="Calibri"/>
                <a:sym typeface="Calibri"/>
              </a:rPr>
              <a:t> object using two separate threads.</a:t>
            </a:r>
            <a:endParaRPr/>
          </a:p>
          <a:p>
            <a:pPr indent="-285750" lvl="1" marL="742950" marR="0" rtl="0" algn="l">
              <a:lnSpc>
                <a:spcPct val="90000"/>
              </a:lnSpc>
              <a:spcBef>
                <a:spcPts val="400"/>
              </a:spcBef>
              <a:spcAft>
                <a:spcPts val="0"/>
              </a:spcAft>
              <a:buClr>
                <a:srgbClr val="006666"/>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TryAdd()</a:t>
            </a:r>
            <a:r>
              <a:rPr b="0" i="0" lang="en-GB" sz="2000" u="none" cap="none" strike="noStrike">
                <a:solidFill>
                  <a:srgbClr val="000000"/>
                </a:solidFill>
                <a:latin typeface="Calibri"/>
                <a:ea typeface="Calibri"/>
                <a:cs typeface="Calibri"/>
                <a:sym typeface="Calibri"/>
              </a:rPr>
              <a:t> method, unlike the </a:t>
            </a:r>
            <a:r>
              <a:rPr b="0" i="0" lang="en-GB" sz="2000" u="none" cap="none" strike="noStrike">
                <a:solidFill>
                  <a:srgbClr val="000000"/>
                </a:solidFill>
                <a:latin typeface="Courier New"/>
                <a:ea typeface="Courier New"/>
                <a:cs typeface="Courier New"/>
                <a:sym typeface="Courier New"/>
              </a:rPr>
              <a:t>Add()</a:t>
            </a:r>
            <a:r>
              <a:rPr b="0" i="0" lang="en-GB" sz="2000" u="none" cap="none" strike="noStrike">
                <a:solidFill>
                  <a:srgbClr val="000000"/>
                </a:solidFill>
                <a:latin typeface="Calibri"/>
                <a:ea typeface="Calibri"/>
                <a:cs typeface="Calibri"/>
                <a:sym typeface="Calibri"/>
              </a:rPr>
              <a:t> method of the </a:t>
            </a:r>
            <a:r>
              <a:rPr b="0" i="0" lang="en-GB" sz="2000" u="none" cap="none" strike="noStrike">
                <a:solidFill>
                  <a:srgbClr val="000000"/>
                </a:solidFill>
                <a:latin typeface="Courier New"/>
                <a:ea typeface="Courier New"/>
                <a:cs typeface="Courier New"/>
                <a:sym typeface="Courier New"/>
              </a:rPr>
              <a:t>Dictionary</a:t>
            </a:r>
            <a:r>
              <a:rPr b="0" i="0" lang="en-GB" sz="2000" u="none" cap="none" strike="noStrike">
                <a:solidFill>
                  <a:srgbClr val="000000"/>
                </a:solidFill>
                <a:latin typeface="Calibri"/>
                <a:ea typeface="Calibri"/>
                <a:cs typeface="Calibri"/>
                <a:sym typeface="Calibri"/>
              </a:rPr>
              <a:t> class does not throw an exception if a key already exists. </a:t>
            </a:r>
            <a:endParaRPr/>
          </a:p>
          <a:p>
            <a:pPr indent="-285750" lvl="1" marL="742950" marR="0" rtl="0" algn="l">
              <a:lnSpc>
                <a:spcPct val="90000"/>
              </a:lnSpc>
              <a:spcBef>
                <a:spcPts val="400"/>
              </a:spcBef>
              <a:spcAft>
                <a:spcPts val="0"/>
              </a:spcAft>
              <a:buClr>
                <a:srgbClr val="006666"/>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TryAdd()</a:t>
            </a:r>
            <a:r>
              <a:rPr b="0" i="0" lang="en-GB" sz="2000" u="none" cap="none" strike="noStrike">
                <a:solidFill>
                  <a:srgbClr val="000000"/>
                </a:solidFill>
                <a:latin typeface="Calibri"/>
                <a:ea typeface="Calibri"/>
                <a:cs typeface="Calibri"/>
                <a:sym typeface="Calibri"/>
              </a:rPr>
              <a:t> method instead returns false if a key exist and allows the program to exit normally, as shown in the following figure:</a:t>
            </a:r>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822" name="Google Shape;822;p68"/>
          <p:cNvPicPr preferRelativeResize="0"/>
          <p:nvPr/>
        </p:nvPicPr>
        <p:blipFill rotWithShape="1">
          <a:blip r:embed="rId3">
            <a:alphaModFix/>
          </a:blip>
          <a:srcRect b="0" l="0" r="0" t="0"/>
          <a:stretch/>
        </p:blipFill>
        <p:spPr>
          <a:xfrm>
            <a:off x="2743200" y="3429000"/>
            <a:ext cx="6400800" cy="14478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Asynchronous Methods 1-3</a:t>
            </a:r>
            <a:endParaRPr>
              <a:latin typeface="Calibri"/>
              <a:ea typeface="Calibri"/>
              <a:cs typeface="Calibri"/>
              <a:sym typeface="Calibri"/>
            </a:endParaRPr>
          </a:p>
        </p:txBody>
      </p:sp>
      <p:sp>
        <p:nvSpPr>
          <p:cNvPr id="828" name="Google Shape;828;p6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29" name="Google Shape;829;p6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30" name="Google Shape;830;p6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31" name="Google Shape;831;p69"/>
          <p:cNvSpPr/>
          <p:nvPr/>
        </p:nvSpPr>
        <p:spPr>
          <a:xfrm>
            <a:off x="1752600" y="758826"/>
            <a:ext cx="8153400" cy="57181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TPL provides support for asynchronous programming through two new keywords: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and </a:t>
            </a:r>
            <a:r>
              <a:rPr b="0" i="0" lang="en-GB" sz="2000" u="none" cap="none" strike="noStrike">
                <a:solidFill>
                  <a:srgbClr val="000000"/>
                </a:solidFill>
                <a:latin typeface="Courier New"/>
                <a:ea typeface="Courier New"/>
                <a:cs typeface="Courier New"/>
                <a:sym typeface="Courier New"/>
              </a:rPr>
              <a:t>await</a:t>
            </a:r>
            <a:r>
              <a:rPr b="0" i="0" lang="en-GB" sz="2000" u="none" cap="none" strike="noStrike">
                <a:solidFill>
                  <a:srgbClr val="000000"/>
                </a:solidFill>
                <a:latin typeface="Calibri"/>
                <a:ea typeface="Calibri"/>
                <a:cs typeface="Calibri"/>
                <a:sym typeface="Calibri"/>
              </a:rPr>
              <a:t>.</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These keywords can be used to asynchronously invoke long running methods in a program.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 method marked with the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keyword notifies the compiler that the method will contain at least one await keyword.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If the compiler finds a method marked as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but without an </a:t>
            </a:r>
            <a:r>
              <a:rPr b="0" i="0" lang="en-GB" sz="2000" u="none" cap="none" strike="noStrike">
                <a:solidFill>
                  <a:srgbClr val="000000"/>
                </a:solidFill>
                <a:latin typeface="Courier New"/>
                <a:ea typeface="Courier New"/>
                <a:cs typeface="Courier New"/>
                <a:sym typeface="Courier New"/>
              </a:rPr>
              <a:t>await</a:t>
            </a:r>
            <a:r>
              <a:rPr b="0" i="0" lang="en-GB" sz="2000" u="none" cap="none" strike="noStrike">
                <a:solidFill>
                  <a:srgbClr val="000000"/>
                </a:solidFill>
                <a:latin typeface="Calibri"/>
                <a:ea typeface="Calibri"/>
                <a:cs typeface="Calibri"/>
                <a:sym typeface="Calibri"/>
              </a:rPr>
              <a:t> keyword, it reports a compilation error.</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await</a:t>
            </a:r>
            <a:r>
              <a:rPr b="0" i="0" lang="en-GB" sz="2000" u="none" cap="none" strike="noStrike">
                <a:solidFill>
                  <a:srgbClr val="000000"/>
                </a:solidFill>
                <a:latin typeface="Calibri"/>
                <a:ea typeface="Calibri"/>
                <a:cs typeface="Calibri"/>
                <a:sym typeface="Calibri"/>
              </a:rPr>
              <a:t> keyword is applied to an operation to temporarily stop the execution of the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method until the operation completes.</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the meantime, control returns to the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method's caller. Once the operation marked with </a:t>
            </a:r>
            <a:r>
              <a:rPr b="0" i="0" lang="en-GB" sz="2000" u="none" cap="none" strike="noStrike">
                <a:solidFill>
                  <a:srgbClr val="000000"/>
                </a:solidFill>
                <a:latin typeface="Courier New"/>
                <a:ea typeface="Courier New"/>
                <a:cs typeface="Courier New"/>
                <a:sym typeface="Courier New"/>
              </a:rPr>
              <a:t>await</a:t>
            </a:r>
            <a:r>
              <a:rPr b="0" i="0" lang="en-GB" sz="2000" u="none" cap="none" strike="noStrike">
                <a:solidFill>
                  <a:srgbClr val="000000"/>
                </a:solidFill>
                <a:latin typeface="Calibri"/>
                <a:ea typeface="Calibri"/>
                <a:cs typeface="Calibri"/>
                <a:sym typeface="Calibri"/>
              </a:rPr>
              <a:t> completes, execution resumes in the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method.</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 method marked with the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keyword can have either one of the following return types:</a:t>
            </a:r>
            <a:endParaRPr b="0" i="0" sz="2000" u="none" cap="none" strike="noStrike">
              <a:solidFill>
                <a:srgbClr val="000000"/>
              </a:solidFill>
              <a:latin typeface="Times New Roman"/>
              <a:ea typeface="Times New Roman"/>
              <a:cs typeface="Times New Roman"/>
              <a:sym typeface="Times New Roman"/>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Arial"/>
                <a:ea typeface="Arial"/>
                <a:cs typeface="Arial"/>
                <a:sym typeface="Arial"/>
              </a:rPr>
              <a:t>void</a:t>
            </a:r>
            <a:endParaRPr b="0" i="0" sz="1600" u="none" cap="none" strike="noStrike">
              <a:solidFill>
                <a:srgbClr val="000000"/>
              </a:solidFill>
              <a:latin typeface="Arial"/>
              <a:ea typeface="Arial"/>
              <a:cs typeface="Arial"/>
              <a:sym typeface="Arial"/>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Arial"/>
                <a:ea typeface="Arial"/>
                <a:cs typeface="Arial"/>
                <a:sym typeface="Arial"/>
              </a:rPr>
              <a:t>Task</a:t>
            </a:r>
            <a:endParaRPr b="0" i="0" sz="1600" u="none" cap="none" strike="noStrike">
              <a:solidFill>
                <a:srgbClr val="000000"/>
              </a:solidFill>
              <a:latin typeface="Arial"/>
              <a:ea typeface="Arial"/>
              <a:cs typeface="Arial"/>
              <a:sym typeface="Arial"/>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Arial"/>
                <a:ea typeface="Arial"/>
                <a:cs typeface="Arial"/>
                <a:sym typeface="Arial"/>
              </a:rPr>
              <a:t>Task&lt;TResult&gt;</a:t>
            </a:r>
            <a:endParaRPr b="0" i="0" sz="1600" u="none" cap="none" strike="noStrike">
              <a:solidFill>
                <a:srgbClr val="000000"/>
              </a:solidFill>
              <a:latin typeface="Arial"/>
              <a:ea typeface="Arial"/>
              <a:cs typeface="Arial"/>
              <a:sym typeface="Arial"/>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Lambda Expressions 2-3</a:t>
            </a:r>
            <a:endParaRPr>
              <a:latin typeface="Calibri"/>
              <a:ea typeface="Calibri"/>
              <a:cs typeface="Calibri"/>
              <a:sym typeface="Calibri"/>
            </a:endParaRPr>
          </a:p>
        </p:txBody>
      </p:sp>
      <p:sp>
        <p:nvSpPr>
          <p:cNvPr id="91" name="Google Shape;91;p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The following syntax shows a lambda expression that can be used wherever a delegate or anonymous method is expected:</a:t>
            </a:r>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where,</a:t>
            </a:r>
            <a:endParaRPr sz="20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b="1" lang="en-GB" sz="1600">
                <a:latin typeface="Courier New"/>
                <a:ea typeface="Courier New"/>
                <a:cs typeface="Courier New"/>
                <a:sym typeface="Courier New"/>
              </a:rPr>
              <a:t>parameter-list</a:t>
            </a:r>
            <a:r>
              <a:rPr lang="en-GB" sz="1600">
                <a:latin typeface="Calibri"/>
                <a:ea typeface="Calibri"/>
                <a:cs typeface="Calibri"/>
                <a:sym typeface="Calibri"/>
              </a:rPr>
              <a:t>: is an explicitly typed or implicitly typed parameter list</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ourier New"/>
                <a:ea typeface="Courier New"/>
                <a:cs typeface="Courier New"/>
                <a:sym typeface="Courier New"/>
              </a:rPr>
              <a:t>=&gt;</a:t>
            </a:r>
            <a:r>
              <a:rPr lang="en-GB" sz="1600">
                <a:latin typeface="Calibri"/>
                <a:ea typeface="Calibri"/>
                <a:cs typeface="Calibri"/>
                <a:sym typeface="Calibri"/>
              </a:rPr>
              <a:t>: is the lambda operator</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b="1" lang="en-GB" sz="1600">
                <a:latin typeface="Courier New"/>
                <a:ea typeface="Courier New"/>
                <a:cs typeface="Courier New"/>
                <a:sym typeface="Courier New"/>
              </a:rPr>
              <a:t>expression</a:t>
            </a:r>
            <a:r>
              <a:rPr b="1" lang="en-GB" sz="1600">
                <a:latin typeface="Calibri"/>
                <a:ea typeface="Calibri"/>
                <a:cs typeface="Calibri"/>
                <a:sym typeface="Calibri"/>
              </a:rPr>
              <a:t> </a:t>
            </a:r>
            <a:r>
              <a:rPr b="1" lang="en-GB" sz="1600">
                <a:latin typeface="Courier New"/>
                <a:ea typeface="Courier New"/>
                <a:cs typeface="Courier New"/>
                <a:sym typeface="Courier New"/>
              </a:rPr>
              <a:t>or statements</a:t>
            </a:r>
            <a:r>
              <a:rPr lang="en-GB" sz="1600">
                <a:latin typeface="Calibri"/>
                <a:ea typeface="Calibri"/>
                <a:cs typeface="Calibri"/>
                <a:sym typeface="Calibri"/>
              </a:rPr>
              <a:t>: are either an expression or one or more statements </a:t>
            </a:r>
            <a:endParaRPr sz="16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1" marL="685800" rtl="0" algn="l">
              <a:lnSpc>
                <a:spcPct val="90000"/>
              </a:lnSpc>
              <a:spcBef>
                <a:spcPts val="500"/>
              </a:spcBef>
              <a:spcAft>
                <a:spcPts val="0"/>
              </a:spcAft>
              <a:buSzPts val="1600"/>
              <a:buNone/>
            </a:pPr>
            <a:r>
              <a:t/>
            </a:r>
            <a:endParaRPr sz="1600">
              <a:latin typeface="Calibri"/>
              <a:ea typeface="Calibri"/>
              <a:cs typeface="Calibri"/>
              <a:sym typeface="Calibri"/>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The following code is a lambda expression:</a:t>
            </a:r>
            <a:endParaRPr/>
          </a:p>
          <a:p>
            <a:pPr indent="-76200" lvl="1" marL="800100" rtl="0" algn="l">
              <a:lnSpc>
                <a:spcPct val="90000"/>
              </a:lnSpc>
              <a:spcBef>
                <a:spcPts val="500"/>
              </a:spcBef>
              <a:spcAft>
                <a:spcPts val="0"/>
              </a:spcAft>
              <a:buSzPts val="1600"/>
              <a:buNone/>
            </a:pPr>
            <a:r>
              <a:rPr lang="en-GB" sz="1600">
                <a:latin typeface="Courier New"/>
                <a:ea typeface="Courier New"/>
                <a:cs typeface="Courier New"/>
                <a:sym typeface="Courier New"/>
              </a:rPr>
              <a:t>	word =&gt; word.Length;</a:t>
            </a:r>
            <a:endParaRPr/>
          </a:p>
          <a:p>
            <a:pPr indent="-215900" lvl="1" marL="342900" rtl="0" algn="l">
              <a:lnSpc>
                <a:spcPct val="90000"/>
              </a:lnSpc>
              <a:spcBef>
                <a:spcPts val="500"/>
              </a:spcBef>
              <a:spcAft>
                <a:spcPts val="0"/>
              </a:spcAft>
              <a:buClr>
                <a:srgbClr val="004E4C"/>
              </a:buClr>
              <a:buSzPts val="2000"/>
              <a:buFont typeface="Noto Sans Symbols"/>
              <a:buNone/>
            </a:pPr>
            <a:r>
              <a:t/>
            </a:r>
            <a:endParaRPr sz="2000">
              <a:latin typeface="Calibri"/>
              <a:ea typeface="Calibri"/>
              <a:cs typeface="Calibri"/>
              <a:sym typeface="Calibri"/>
            </a:endParaRPr>
          </a:p>
          <a:p>
            <a:pPr indent="-342900" lvl="1" marL="342900" rtl="0" algn="l">
              <a:lnSpc>
                <a:spcPct val="90000"/>
              </a:lnSpc>
              <a:spcBef>
                <a:spcPts val="500"/>
              </a:spcBef>
              <a:spcAft>
                <a:spcPts val="0"/>
              </a:spcAft>
              <a:buClr>
                <a:srgbClr val="004E4C"/>
              </a:buClr>
              <a:buSzPts val="2000"/>
              <a:buFont typeface="Noto Sans Symbols"/>
              <a:buChar char="◆"/>
            </a:pPr>
            <a:r>
              <a:rPr lang="en-GB" sz="2000">
                <a:latin typeface="Calibri"/>
                <a:ea typeface="Calibri"/>
                <a:cs typeface="Calibri"/>
                <a:sym typeface="Calibri"/>
              </a:rPr>
              <a:t>Consider a complete example to illustrate the use of lambda expressions. </a:t>
            </a:r>
            <a:endParaRPr/>
          </a:p>
          <a:p>
            <a:pPr indent="-342900" lvl="1" marL="342900" rtl="0" algn="l">
              <a:lnSpc>
                <a:spcPct val="90000"/>
              </a:lnSpc>
              <a:spcBef>
                <a:spcPts val="500"/>
              </a:spcBef>
              <a:spcAft>
                <a:spcPts val="0"/>
              </a:spcAft>
              <a:buClr>
                <a:srgbClr val="004E4C"/>
              </a:buClr>
              <a:buSzPts val="2000"/>
              <a:buFont typeface="Noto Sans Symbols"/>
              <a:buChar char="◆"/>
            </a:pPr>
            <a:r>
              <a:rPr lang="en-GB" sz="2000">
                <a:latin typeface="Calibri"/>
                <a:ea typeface="Calibri"/>
                <a:cs typeface="Calibri"/>
                <a:sym typeface="Calibri"/>
              </a:rPr>
              <a:t>Assume that you want to calculate the square of an integer number. </a:t>
            </a:r>
            <a:endParaRPr/>
          </a:p>
          <a:p>
            <a:pPr indent="-342900" lvl="1" marL="342900" rtl="0" algn="l">
              <a:lnSpc>
                <a:spcPct val="90000"/>
              </a:lnSpc>
              <a:spcBef>
                <a:spcPts val="500"/>
              </a:spcBef>
              <a:spcAft>
                <a:spcPts val="0"/>
              </a:spcAft>
              <a:buClr>
                <a:srgbClr val="004E4C"/>
              </a:buClr>
              <a:buSzPts val="2000"/>
              <a:buFont typeface="Noto Sans Symbols"/>
              <a:buChar char="◆"/>
            </a:pPr>
            <a:r>
              <a:rPr lang="en-GB" sz="2000">
                <a:latin typeface="Calibri"/>
                <a:ea typeface="Calibri"/>
                <a:cs typeface="Calibri"/>
                <a:sym typeface="Calibri"/>
              </a:rPr>
              <a:t>You can use a method </a:t>
            </a:r>
            <a:r>
              <a:rPr b="1" lang="en-GB" sz="2000">
                <a:latin typeface="Courier New"/>
                <a:ea typeface="Courier New"/>
                <a:cs typeface="Courier New"/>
                <a:sym typeface="Courier New"/>
              </a:rPr>
              <a:t>Square() </a:t>
            </a:r>
            <a:r>
              <a:rPr lang="en-GB" sz="2000">
                <a:latin typeface="Calibri"/>
                <a:ea typeface="Calibri"/>
                <a:cs typeface="Calibri"/>
                <a:sym typeface="Calibri"/>
              </a:rPr>
              <a:t>and pass the method name as a parameter to the </a:t>
            </a:r>
            <a:r>
              <a:rPr lang="en-GB" sz="2000">
                <a:latin typeface="Courier New"/>
                <a:ea typeface="Courier New"/>
                <a:cs typeface="Courier New"/>
                <a:sym typeface="Courier New"/>
              </a:rPr>
              <a:t>Console.WriteLine()</a:t>
            </a:r>
            <a:r>
              <a:rPr lang="en-GB" sz="2000">
                <a:latin typeface="Calibri"/>
                <a:ea typeface="Calibri"/>
                <a:cs typeface="Calibri"/>
                <a:sym typeface="Calibri"/>
              </a:rPr>
              <a:t> method.</a:t>
            </a:r>
            <a:endParaRPr/>
          </a:p>
        </p:txBody>
      </p:sp>
      <p:sp>
        <p:nvSpPr>
          <p:cNvPr id="92" name="Google Shape;92;p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93" name="Google Shape;93;p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94" name="Google Shape;94;p7"/>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95" name="Google Shape;95;p7"/>
          <p:cNvSpPr txBox="1"/>
          <p:nvPr/>
        </p:nvSpPr>
        <p:spPr>
          <a:xfrm>
            <a:off x="1828800" y="1504950"/>
            <a:ext cx="1447800"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Syntax</a:t>
            </a:r>
            <a:endParaRPr/>
          </a:p>
        </p:txBody>
      </p:sp>
      <p:sp>
        <p:nvSpPr>
          <p:cNvPr id="96" name="Google Shape;96;p7"/>
          <p:cNvSpPr txBox="1"/>
          <p:nvPr/>
        </p:nvSpPr>
        <p:spPr>
          <a:xfrm>
            <a:off x="3429000" y="1524000"/>
            <a:ext cx="5334000" cy="304800"/>
          </a:xfrm>
          <a:prstGeom prst="rect">
            <a:avLst/>
          </a:prstGeom>
          <a:solidFill>
            <a:srgbClr val="FFFF00">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70000"/>
              </a:lnSpc>
              <a:spcBef>
                <a:spcPts val="0"/>
              </a:spcBef>
              <a:spcAft>
                <a:spcPts val="0"/>
              </a:spcAft>
              <a:buClr>
                <a:srgbClr val="000000"/>
              </a:buClr>
              <a:buSzPts val="1600"/>
              <a:buFont typeface="Noto Sans Symbols"/>
              <a:buNone/>
            </a:pPr>
            <a:r>
              <a:rPr b="0" i="0" lang="en-GB" sz="1600" u="none" cap="none" strike="noStrike">
                <a:solidFill>
                  <a:srgbClr val="000000"/>
                </a:solidFill>
                <a:latin typeface="Courier New"/>
                <a:ea typeface="Courier New"/>
                <a:cs typeface="Courier New"/>
                <a:sym typeface="Courier New"/>
              </a:rPr>
              <a:t>parameter-list =&gt; expression or statements</a:t>
            </a:r>
            <a:endParaRPr b="0" i="0" sz="18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Clr>
                <a:schemeClr val="dk1"/>
              </a:buClr>
              <a:buSzPts val="1600"/>
              <a:buFont typeface="Noto Sans Symbols"/>
              <a:buNone/>
            </a:pPr>
            <a:r>
              <a:t/>
            </a:r>
            <a:endParaRPr b="0" i="0" sz="1600" u="none" cap="none" strike="noStrike">
              <a:solidFill>
                <a:schemeClr val="dk1"/>
              </a:solidFill>
              <a:latin typeface="Courier New"/>
              <a:ea typeface="Courier New"/>
              <a:cs typeface="Courier New"/>
              <a:sym typeface="Courier New"/>
            </a:endParaRPr>
          </a:p>
        </p:txBody>
      </p:sp>
      <p:sp>
        <p:nvSpPr>
          <p:cNvPr id="97" name="Google Shape;97;p7"/>
          <p:cNvSpPr txBox="1"/>
          <p:nvPr/>
        </p:nvSpPr>
        <p:spPr>
          <a:xfrm>
            <a:off x="2209800" y="3409950"/>
            <a:ext cx="1447800"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Example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7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Asynchronous Methods 2-3</a:t>
            </a:r>
            <a:endParaRPr>
              <a:latin typeface="Calibri"/>
              <a:ea typeface="Calibri"/>
              <a:cs typeface="Calibri"/>
              <a:sym typeface="Calibri"/>
            </a:endParaRPr>
          </a:p>
        </p:txBody>
      </p:sp>
      <p:sp>
        <p:nvSpPr>
          <p:cNvPr id="837" name="Google Shape;837;p7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38" name="Google Shape;838;p70"/>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39" name="Google Shape;839;p7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40" name="Google Shape;840;p70"/>
          <p:cNvSpPr/>
          <p:nvPr/>
        </p:nvSpPr>
        <p:spPr>
          <a:xfrm>
            <a:off x="1752600" y="758826"/>
            <a:ext cx="8915400" cy="56419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following code shows the use of the </a:t>
            </a:r>
            <a:r>
              <a:rPr b="0" i="0" lang="en-GB" sz="2000" u="none" cap="none" strike="noStrike">
                <a:solidFill>
                  <a:srgbClr val="000000"/>
                </a:solidFill>
                <a:latin typeface="Courier New"/>
                <a:ea typeface="Courier New"/>
                <a:cs typeface="Courier New"/>
                <a:sym typeface="Courier New"/>
              </a:rPr>
              <a:t>async</a:t>
            </a:r>
            <a:r>
              <a:rPr b="0" i="0" lang="en-GB" sz="2000" u="none" cap="none" strike="noStrike">
                <a:solidFill>
                  <a:srgbClr val="000000"/>
                </a:solidFill>
                <a:latin typeface="Calibri"/>
                <a:ea typeface="Calibri"/>
                <a:cs typeface="Calibri"/>
                <a:sym typeface="Calibri"/>
              </a:rPr>
              <a:t> and </a:t>
            </a:r>
            <a:r>
              <a:rPr b="0" i="0" lang="en-GB" sz="2000" u="none" cap="none" strike="noStrike">
                <a:solidFill>
                  <a:srgbClr val="000000"/>
                </a:solidFill>
                <a:latin typeface="Courier New"/>
                <a:ea typeface="Courier New"/>
                <a:cs typeface="Courier New"/>
                <a:sym typeface="Courier New"/>
              </a:rPr>
              <a:t>await</a:t>
            </a:r>
            <a:r>
              <a:rPr b="0" i="0" lang="en-GB" sz="2000" u="none" cap="none" strike="noStrike">
                <a:solidFill>
                  <a:srgbClr val="000000"/>
                </a:solidFill>
                <a:latin typeface="Calibri"/>
                <a:ea typeface="Calibri"/>
                <a:cs typeface="Calibri"/>
                <a:sym typeface="Calibri"/>
              </a:rPr>
              <a:t> keywords:</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70000"/>
              </a:lnSpc>
              <a:spcBef>
                <a:spcPts val="10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841" name="Google Shape;841;p70"/>
          <p:cNvSpPr txBox="1"/>
          <p:nvPr/>
        </p:nvSpPr>
        <p:spPr>
          <a:xfrm>
            <a:off x="3733800" y="1143000"/>
            <a:ext cx="6248400" cy="51816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class AsyncAwaitDemo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static async void PerformComputationAsync()</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Console.WriteLine("Entering asynchronous method");</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int result = await new ComplexTask().AnalyzeData();</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Console.WriteLine(result.ToString());</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static void Main(string[] args)</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PerformComputationAsync();</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Console.WriteLine("Main thread executing.");</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Console.ReadLine();</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class ComplexTask</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public Task&lt;int&gt; AnalyzeData()</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Task&lt;int&gt; task = new Task&lt;int&gt;(GetResult);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task.Start();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return task;</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public int GetResult()</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/*Pause Thread to simulate time consuming operation*/</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Thread.Sleep(2000);</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return new Random().Next(1, 1000);</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Noto Sans Symbols"/>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p:txBody>
      </p:sp>
      <p:sp>
        <p:nvSpPr>
          <p:cNvPr id="842" name="Google Shape;842;p70"/>
          <p:cNvSpPr txBox="1"/>
          <p:nvPr/>
        </p:nvSpPr>
        <p:spPr>
          <a:xfrm>
            <a:off x="2209800" y="11430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Asynchronous Methods 3-3</a:t>
            </a:r>
            <a:endParaRPr>
              <a:latin typeface="Calibri"/>
              <a:ea typeface="Calibri"/>
              <a:cs typeface="Calibri"/>
              <a:sym typeface="Calibri"/>
            </a:endParaRPr>
          </a:p>
        </p:txBody>
      </p:sp>
      <p:sp>
        <p:nvSpPr>
          <p:cNvPr id="848" name="Google Shape;848;p7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49" name="Google Shape;849;p7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50" name="Google Shape;850;p7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51" name="Google Shape;851;p71"/>
          <p:cNvSpPr/>
          <p:nvPr/>
        </p:nvSpPr>
        <p:spPr>
          <a:xfrm>
            <a:off x="1752600" y="758826"/>
            <a:ext cx="8534400" cy="57943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In the code:</a:t>
            </a:r>
            <a:endParaRPr b="0" i="0" sz="1800" u="none" cap="none" strike="noStrike">
              <a:solidFill>
                <a:srgbClr val="000000"/>
              </a:solidFill>
              <a:latin typeface="Calibri"/>
              <a:ea typeface="Calibri"/>
              <a:cs typeface="Calibri"/>
              <a:sym typeface="Calibri"/>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Courier New"/>
                <a:ea typeface="Courier New"/>
                <a:cs typeface="Courier New"/>
                <a:sym typeface="Courier New"/>
              </a:rPr>
              <a:t>AnalyzeData()</a:t>
            </a:r>
            <a:r>
              <a:rPr b="0" i="0" lang="en-GB" sz="1600" u="none" cap="none" strike="noStrike">
                <a:solidFill>
                  <a:srgbClr val="000000"/>
                </a:solidFill>
                <a:latin typeface="Calibri"/>
                <a:ea typeface="Calibri"/>
                <a:cs typeface="Calibri"/>
                <a:sym typeface="Calibri"/>
              </a:rPr>
              <a:t> method of the </a:t>
            </a:r>
            <a:r>
              <a:rPr b="0" i="0" lang="en-GB" sz="1600" u="none" cap="none" strike="noStrike">
                <a:solidFill>
                  <a:srgbClr val="000000"/>
                </a:solidFill>
                <a:latin typeface="Courier New"/>
                <a:ea typeface="Courier New"/>
                <a:cs typeface="Courier New"/>
                <a:sym typeface="Courier New"/>
              </a:rPr>
              <a:t>ComplexTask</a:t>
            </a:r>
            <a:r>
              <a:rPr b="0" i="0" lang="en-GB" sz="1600" u="none" cap="none" strike="noStrike">
                <a:solidFill>
                  <a:srgbClr val="000000"/>
                </a:solidFill>
                <a:latin typeface="Calibri"/>
                <a:ea typeface="Calibri"/>
                <a:cs typeface="Calibri"/>
                <a:sym typeface="Calibri"/>
              </a:rPr>
              <a:t> class creates and starts a new task to execute the </a:t>
            </a:r>
            <a:r>
              <a:rPr b="0" i="0" lang="en-GB" sz="1600" u="none" cap="none" strike="noStrike">
                <a:solidFill>
                  <a:srgbClr val="000000"/>
                </a:solidFill>
                <a:latin typeface="Courier New"/>
                <a:ea typeface="Courier New"/>
                <a:cs typeface="Courier New"/>
                <a:sym typeface="Courier New"/>
              </a:rPr>
              <a:t>GetResult()</a:t>
            </a:r>
            <a:r>
              <a:rPr b="0" i="0" lang="en-GB" sz="1600" u="none" cap="none" strike="noStrike">
                <a:solidFill>
                  <a:srgbClr val="000000"/>
                </a:solidFill>
                <a:latin typeface="Calibri"/>
                <a:ea typeface="Calibri"/>
                <a:cs typeface="Calibri"/>
                <a:sym typeface="Calibri"/>
              </a:rPr>
              <a:t> method.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Courier New"/>
                <a:ea typeface="Courier New"/>
                <a:cs typeface="Courier New"/>
                <a:sym typeface="Courier New"/>
              </a:rPr>
              <a:t>GetResult()</a:t>
            </a:r>
            <a:r>
              <a:rPr b="0" i="0" lang="en-GB" sz="1600" u="none" cap="none" strike="noStrike">
                <a:solidFill>
                  <a:srgbClr val="000000"/>
                </a:solidFill>
                <a:latin typeface="Calibri"/>
                <a:ea typeface="Calibri"/>
                <a:cs typeface="Calibri"/>
                <a:sym typeface="Calibri"/>
              </a:rPr>
              <a:t> method simulates a long running operation by making the thread sleep for two seconds before returning a random number.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In the </a:t>
            </a:r>
            <a:r>
              <a:rPr b="0" i="0" lang="en-GB" sz="1600" u="none" cap="none" strike="noStrike">
                <a:solidFill>
                  <a:srgbClr val="000000"/>
                </a:solidFill>
                <a:latin typeface="Courier New"/>
                <a:ea typeface="Courier New"/>
                <a:cs typeface="Courier New"/>
                <a:sym typeface="Courier New"/>
              </a:rPr>
              <a:t>AsyncAwaitDemo</a:t>
            </a:r>
            <a:r>
              <a:rPr b="0" i="0" lang="en-GB" sz="1600" u="none" cap="none" strike="noStrike">
                <a:solidFill>
                  <a:srgbClr val="000000"/>
                </a:solidFill>
                <a:latin typeface="Calibri"/>
                <a:ea typeface="Calibri"/>
                <a:cs typeface="Calibri"/>
                <a:sym typeface="Calibri"/>
              </a:rPr>
              <a:t> class, the </a:t>
            </a:r>
            <a:r>
              <a:rPr b="0" i="0" lang="en-GB" sz="1600" u="none" cap="none" strike="noStrike">
                <a:solidFill>
                  <a:srgbClr val="000000"/>
                </a:solidFill>
                <a:latin typeface="Courier New"/>
                <a:ea typeface="Courier New"/>
                <a:cs typeface="Courier New"/>
                <a:sym typeface="Courier New"/>
              </a:rPr>
              <a:t>PerformComputationAsync()</a:t>
            </a:r>
            <a:r>
              <a:rPr b="0" i="0" lang="en-GB" sz="1600" u="none" cap="none" strike="noStrike">
                <a:solidFill>
                  <a:srgbClr val="000000"/>
                </a:solidFill>
                <a:latin typeface="Calibri"/>
                <a:ea typeface="Calibri"/>
                <a:cs typeface="Calibri"/>
                <a:sym typeface="Calibri"/>
              </a:rPr>
              <a:t> method is marked with the </a:t>
            </a:r>
            <a:r>
              <a:rPr b="0" i="0" lang="en-GB" sz="1600" u="none" cap="none" strike="noStrike">
                <a:solidFill>
                  <a:srgbClr val="000000"/>
                </a:solidFill>
                <a:latin typeface="Courier New"/>
                <a:ea typeface="Courier New"/>
                <a:cs typeface="Courier New"/>
                <a:sym typeface="Courier New"/>
              </a:rPr>
              <a:t>async</a:t>
            </a:r>
            <a:r>
              <a:rPr b="0" i="0" lang="en-GB" sz="1600" u="none" cap="none" strike="noStrike">
                <a:solidFill>
                  <a:srgbClr val="000000"/>
                </a:solidFill>
                <a:latin typeface="Calibri"/>
                <a:ea typeface="Calibri"/>
                <a:cs typeface="Calibri"/>
                <a:sym typeface="Calibri"/>
              </a:rPr>
              <a:t> keyword.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This method uses the </a:t>
            </a:r>
            <a:r>
              <a:rPr b="0" i="0" lang="en-GB" sz="1600" u="none" cap="none" strike="noStrike">
                <a:solidFill>
                  <a:srgbClr val="000000"/>
                </a:solidFill>
                <a:latin typeface="Courier New"/>
                <a:ea typeface="Courier New"/>
                <a:cs typeface="Courier New"/>
                <a:sym typeface="Courier New"/>
              </a:rPr>
              <a:t>await</a:t>
            </a:r>
            <a:r>
              <a:rPr b="0" i="0" lang="en-GB" sz="1600" u="none" cap="none" strike="noStrike">
                <a:solidFill>
                  <a:srgbClr val="000000"/>
                </a:solidFill>
                <a:latin typeface="Calibri"/>
                <a:ea typeface="Calibri"/>
                <a:cs typeface="Calibri"/>
                <a:sym typeface="Calibri"/>
              </a:rPr>
              <a:t> keyword to wait for the </a:t>
            </a:r>
            <a:r>
              <a:rPr b="0" i="0" lang="en-GB" sz="1600" u="none" cap="none" strike="noStrike">
                <a:solidFill>
                  <a:srgbClr val="000000"/>
                </a:solidFill>
                <a:latin typeface="Courier New"/>
                <a:ea typeface="Courier New"/>
                <a:cs typeface="Courier New"/>
                <a:sym typeface="Courier New"/>
              </a:rPr>
              <a:t>AnalyzeData()</a:t>
            </a:r>
            <a:r>
              <a:rPr b="0" i="0" lang="en-GB" sz="1600" u="none" cap="none" strike="noStrike">
                <a:solidFill>
                  <a:srgbClr val="000000"/>
                </a:solidFill>
                <a:latin typeface="Calibri"/>
                <a:ea typeface="Calibri"/>
                <a:cs typeface="Calibri"/>
                <a:sym typeface="Calibri"/>
              </a:rPr>
              <a:t> method to return.</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While waiting for the </a:t>
            </a:r>
            <a:r>
              <a:rPr b="0" i="0" lang="en-GB" sz="1600" u="none" cap="none" strike="noStrike">
                <a:solidFill>
                  <a:srgbClr val="000000"/>
                </a:solidFill>
                <a:latin typeface="Courier New"/>
                <a:ea typeface="Courier New"/>
                <a:cs typeface="Courier New"/>
                <a:sym typeface="Courier New"/>
              </a:rPr>
              <a:t>AnalyzeData()</a:t>
            </a:r>
            <a:r>
              <a:rPr b="0" i="0" lang="en-GB" sz="1600" u="none" cap="none" strike="noStrike">
                <a:solidFill>
                  <a:srgbClr val="000000"/>
                </a:solidFill>
                <a:latin typeface="Calibri"/>
                <a:ea typeface="Calibri"/>
                <a:cs typeface="Calibri"/>
                <a:sym typeface="Calibri"/>
              </a:rPr>
              <a:t> method to return, execution is returned to the calling </a:t>
            </a:r>
            <a:r>
              <a:rPr b="0" i="0" lang="en-GB" sz="1600" u="none" cap="none" strike="noStrike">
                <a:solidFill>
                  <a:srgbClr val="000000"/>
                </a:solidFill>
                <a:latin typeface="Courier New"/>
                <a:ea typeface="Courier New"/>
                <a:cs typeface="Courier New"/>
                <a:sym typeface="Courier New"/>
              </a:rPr>
              <a:t>Main()</a:t>
            </a:r>
            <a:r>
              <a:rPr b="0" i="0" lang="en-GB" sz="1600" u="none" cap="none" strike="noStrike">
                <a:solidFill>
                  <a:srgbClr val="000000"/>
                </a:solidFill>
                <a:latin typeface="Calibri"/>
                <a:ea typeface="Calibri"/>
                <a:cs typeface="Calibri"/>
                <a:sym typeface="Calibri"/>
              </a:rPr>
              <a:t> method that prints the message “</a:t>
            </a:r>
            <a:r>
              <a:rPr b="0" i="0" lang="en-GB" sz="1600" u="none" cap="none" strike="noStrike">
                <a:solidFill>
                  <a:srgbClr val="000000"/>
                </a:solidFill>
                <a:latin typeface="Courier New"/>
                <a:ea typeface="Courier New"/>
                <a:cs typeface="Courier New"/>
                <a:sym typeface="Courier New"/>
              </a:rPr>
              <a:t>Main thread executing</a:t>
            </a:r>
            <a:r>
              <a:rPr b="0" i="0" lang="en-GB" sz="1600" u="none" cap="none" strike="noStrike">
                <a:solidFill>
                  <a:srgbClr val="000000"/>
                </a:solidFill>
                <a:latin typeface="Calibri"/>
                <a:ea typeface="Calibri"/>
                <a:cs typeface="Calibri"/>
                <a:sym typeface="Calibri"/>
              </a:rPr>
              <a:t>” to the console. </a:t>
            </a:r>
            <a:endParaRPr/>
          </a:p>
          <a:p>
            <a:pPr indent="-285750" lvl="1" marL="742950" marR="0" rtl="0" algn="l">
              <a:lnSpc>
                <a:spcPct val="90000"/>
              </a:lnSpc>
              <a:spcBef>
                <a:spcPts val="320"/>
              </a:spcBef>
              <a:spcAft>
                <a:spcPts val="0"/>
              </a:spcAft>
              <a:buClr>
                <a:srgbClr val="006666"/>
              </a:buClr>
              <a:buSzPts val="800"/>
              <a:buFont typeface="Noto Sans Symbols"/>
              <a:buChar char="🞛"/>
            </a:pPr>
            <a:r>
              <a:rPr b="0" i="0" lang="en-GB" sz="1600" u="none" cap="none" strike="noStrike">
                <a:solidFill>
                  <a:srgbClr val="000000"/>
                </a:solidFill>
                <a:latin typeface="Calibri"/>
                <a:ea typeface="Calibri"/>
                <a:cs typeface="Calibri"/>
                <a:sym typeface="Calibri"/>
              </a:rPr>
              <a:t>Once the </a:t>
            </a:r>
            <a:r>
              <a:rPr b="0" i="0" lang="en-GB" sz="1600" u="none" cap="none" strike="noStrike">
                <a:solidFill>
                  <a:srgbClr val="000000"/>
                </a:solidFill>
                <a:latin typeface="Courier New"/>
                <a:ea typeface="Courier New"/>
                <a:cs typeface="Courier New"/>
                <a:sym typeface="Courier New"/>
              </a:rPr>
              <a:t>AnalyzeData()</a:t>
            </a:r>
            <a:r>
              <a:rPr b="0" i="0" lang="en-GB" sz="1600" u="none" cap="none" strike="noStrike">
                <a:solidFill>
                  <a:srgbClr val="000000"/>
                </a:solidFill>
                <a:latin typeface="Calibri"/>
                <a:ea typeface="Calibri"/>
                <a:cs typeface="Calibri"/>
                <a:sym typeface="Calibri"/>
              </a:rPr>
              <a:t> method returns, execution resumes in the </a:t>
            </a:r>
            <a:r>
              <a:rPr b="0" i="0" lang="en-GB" sz="1600" u="none" cap="none" strike="noStrike">
                <a:solidFill>
                  <a:srgbClr val="000000"/>
                </a:solidFill>
                <a:latin typeface="Courier New"/>
                <a:ea typeface="Courier New"/>
                <a:cs typeface="Courier New"/>
                <a:sym typeface="Courier New"/>
              </a:rPr>
              <a:t>PerformComputationAsync()</a:t>
            </a:r>
            <a:r>
              <a:rPr b="0" i="0" lang="en-GB" sz="1600" u="none" cap="none" strike="noStrike">
                <a:solidFill>
                  <a:srgbClr val="000000"/>
                </a:solidFill>
                <a:latin typeface="Calibri"/>
                <a:ea typeface="Calibri"/>
                <a:cs typeface="Calibri"/>
                <a:sym typeface="Calibri"/>
              </a:rPr>
              <a:t> method and the retrieved random number is printed on the console.</a:t>
            </a:r>
            <a:endParaRPr b="0" i="0" sz="1600" u="none" cap="none" strike="noStrike">
              <a:solidFill>
                <a:srgbClr val="000000"/>
              </a:solidFill>
              <a:latin typeface="Times New Roman"/>
              <a:ea typeface="Times New Roman"/>
              <a:cs typeface="Times New Roman"/>
              <a:sym typeface="Times New Roman"/>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The following figure shows the output:</a:t>
            </a:r>
            <a:endParaRPr b="0" i="0" sz="18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70000"/>
              </a:lnSpc>
              <a:spcBef>
                <a:spcPts val="10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852" name="Google Shape;852;p71"/>
          <p:cNvPicPr preferRelativeResize="0"/>
          <p:nvPr/>
        </p:nvPicPr>
        <p:blipFill rotWithShape="1">
          <a:blip r:embed="rId3">
            <a:alphaModFix/>
          </a:blip>
          <a:srcRect b="0" l="0" r="0" t="0"/>
          <a:stretch/>
        </p:blipFill>
        <p:spPr>
          <a:xfrm>
            <a:off x="3048000" y="4619626"/>
            <a:ext cx="6553200" cy="14001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7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Dynamic Programming 1-4</a:t>
            </a:r>
            <a:endParaRPr>
              <a:latin typeface="Calibri"/>
              <a:ea typeface="Calibri"/>
              <a:cs typeface="Calibri"/>
              <a:sym typeface="Calibri"/>
            </a:endParaRPr>
          </a:p>
        </p:txBody>
      </p:sp>
      <p:sp>
        <p:nvSpPr>
          <p:cNvPr id="858" name="Google Shape;858;p7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59" name="Google Shape;859;p72"/>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60" name="Google Shape;860;p7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61" name="Google Shape;861;p72"/>
          <p:cNvSpPr/>
          <p:nvPr/>
        </p:nvSpPr>
        <p:spPr>
          <a:xfrm>
            <a:off x="1752600" y="758826"/>
            <a:ext cx="8458200" cy="57943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C# provides dynamic types to support dynamic programming for interoperability of .NET applications with dynamic languages, such as IronPython and COM APIs such as the Office Automation APIs.</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The C# compiler does not perform static type checking on objects of a dynamic type. The type of a dynamic object is resolved at runtime using the Dynamic Language Runtime (DLR). </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A programmer using a dynamic type is not required to determine the source of the object’s value during application development. </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However, any error that escapes compilation checks causes a run-time exception.</a:t>
            </a:r>
            <a:endParaRPr/>
          </a:p>
          <a:p>
            <a:pPr indent="-342900" lvl="1" marL="342900" marR="0" rtl="0" algn="l">
              <a:lnSpc>
                <a:spcPct val="90000"/>
              </a:lnSpc>
              <a:spcBef>
                <a:spcPts val="360"/>
              </a:spcBef>
              <a:spcAft>
                <a:spcPts val="0"/>
              </a:spcAft>
              <a:buClr>
                <a:srgbClr val="004E4C"/>
              </a:buClr>
              <a:buSzPts val="900"/>
              <a:buFont typeface="Noto Sans Symbols"/>
              <a:buChar char="◆"/>
            </a:pPr>
            <a:r>
              <a:rPr b="0" i="0" lang="en-GB" sz="1800" u="none" cap="none" strike="noStrike">
                <a:solidFill>
                  <a:srgbClr val="000000"/>
                </a:solidFill>
                <a:latin typeface="Calibri"/>
                <a:ea typeface="Calibri"/>
                <a:cs typeface="Calibri"/>
                <a:sym typeface="Calibri"/>
              </a:rPr>
              <a:t>To understand how dynamic types bypasses compile type checking, consider the following code:</a:t>
            </a:r>
            <a:endParaRPr b="0" i="0" sz="18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70000"/>
              </a:lnSpc>
              <a:spcBef>
                <a:spcPts val="10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862" name="Google Shape;862;p72"/>
          <p:cNvSpPr txBox="1"/>
          <p:nvPr/>
        </p:nvSpPr>
        <p:spPr>
          <a:xfrm>
            <a:off x="3657600" y="3810000"/>
            <a:ext cx="6248400" cy="26670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class DemoClass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public void Operation(String name)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Console.WriteLine("Hello {0}", name);</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class DynamicDemo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static void Main(string[] args)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dynamic dynaObj = new DemoClass();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dynaObj.Operation();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Arial"/>
                <a:ea typeface="Arial"/>
                <a:cs typeface="Arial"/>
                <a:sym typeface="Arial"/>
              </a:rPr>
              <a:t>  }</a:t>
            </a:r>
            <a:endParaRPr b="0" i="0" sz="900" u="none" cap="none" strike="noStrike">
              <a:solidFill>
                <a:srgbClr val="000000"/>
              </a:solidFill>
              <a:latin typeface="Arial"/>
              <a:ea typeface="Arial"/>
              <a:cs typeface="Arial"/>
              <a:sym typeface="Arial"/>
            </a:endParaRPr>
          </a:p>
        </p:txBody>
      </p:sp>
      <p:sp>
        <p:nvSpPr>
          <p:cNvPr id="863" name="Google Shape;863;p72"/>
          <p:cNvSpPr txBox="1"/>
          <p:nvPr/>
        </p:nvSpPr>
        <p:spPr>
          <a:xfrm>
            <a:off x="1981200" y="37338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7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Dynamic Programming 2-4</a:t>
            </a:r>
            <a:endParaRPr>
              <a:latin typeface="Calibri"/>
              <a:ea typeface="Calibri"/>
              <a:cs typeface="Calibri"/>
              <a:sym typeface="Calibri"/>
            </a:endParaRPr>
          </a:p>
        </p:txBody>
      </p:sp>
      <p:sp>
        <p:nvSpPr>
          <p:cNvPr id="869" name="Google Shape;869;p7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70" name="Google Shape;870;p73"/>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71" name="Google Shape;871;p7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72" name="Google Shape;872;p73"/>
          <p:cNvSpPr/>
          <p:nvPr/>
        </p:nvSpPr>
        <p:spPr>
          <a:xfrm>
            <a:off x="1752600" y="758826"/>
            <a:ext cx="8458200" cy="55657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the code:</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a:t>
            </a:r>
            <a:r>
              <a:rPr b="1" i="0" lang="en-GB" sz="1800" u="none" cap="none" strike="noStrike">
                <a:solidFill>
                  <a:srgbClr val="000000"/>
                </a:solidFill>
                <a:latin typeface="Courier New"/>
                <a:ea typeface="Courier New"/>
                <a:cs typeface="Courier New"/>
                <a:sym typeface="Courier New"/>
              </a:rPr>
              <a:t>DemoClass</a:t>
            </a:r>
            <a:r>
              <a:rPr b="0" i="0" lang="en-GB" sz="1800" u="none" cap="none" strike="noStrike">
                <a:solidFill>
                  <a:srgbClr val="000000"/>
                </a:solidFill>
                <a:latin typeface="Calibri"/>
                <a:ea typeface="Calibri"/>
                <a:cs typeface="Calibri"/>
                <a:sym typeface="Calibri"/>
              </a:rPr>
              <a:t> class has a single </a:t>
            </a:r>
            <a:r>
              <a:rPr b="1" i="0" lang="en-GB" sz="1800" u="none" cap="none" strike="noStrike">
                <a:solidFill>
                  <a:srgbClr val="000000"/>
                </a:solidFill>
                <a:latin typeface="Courier New"/>
                <a:ea typeface="Courier New"/>
                <a:cs typeface="Courier New"/>
                <a:sym typeface="Courier New"/>
              </a:rPr>
              <a:t>Operation()</a:t>
            </a:r>
            <a:r>
              <a:rPr b="0" i="0" lang="en-GB" sz="1800" u="none" cap="none" strike="noStrike">
                <a:solidFill>
                  <a:srgbClr val="000000"/>
                </a:solidFill>
                <a:latin typeface="Calibri"/>
                <a:ea typeface="Calibri"/>
                <a:cs typeface="Calibri"/>
                <a:sym typeface="Calibri"/>
              </a:rPr>
              <a:t>method that accepts a </a:t>
            </a:r>
            <a:r>
              <a:rPr b="0" i="0" lang="en-GB" sz="1800" u="none" cap="none" strike="noStrike">
                <a:solidFill>
                  <a:srgbClr val="000000"/>
                </a:solidFill>
                <a:latin typeface="Courier New"/>
                <a:ea typeface="Courier New"/>
                <a:cs typeface="Courier New"/>
                <a:sym typeface="Courier New"/>
              </a:rPr>
              <a:t>String</a:t>
            </a:r>
            <a:r>
              <a:rPr b="0" i="0" lang="en-GB" sz="1800" u="none" cap="none" strike="noStrike">
                <a:solidFill>
                  <a:srgbClr val="000000"/>
                </a:solidFill>
                <a:latin typeface="Calibri"/>
                <a:ea typeface="Calibri"/>
                <a:cs typeface="Calibri"/>
                <a:sym typeface="Calibri"/>
              </a:rPr>
              <a:t> parameter.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a:t>
            </a:r>
            <a:r>
              <a:rPr b="0" i="0" lang="en-GB" sz="1800" u="none" cap="none" strike="noStrike">
                <a:solidFill>
                  <a:srgbClr val="000000"/>
                </a:solidFill>
                <a:latin typeface="Courier New"/>
                <a:ea typeface="Courier New"/>
                <a:cs typeface="Courier New"/>
                <a:sym typeface="Courier New"/>
              </a:rPr>
              <a:t>Main()</a:t>
            </a:r>
            <a:r>
              <a:rPr b="0" i="0" lang="en-GB" sz="1800" u="none" cap="none" strike="noStrike">
                <a:solidFill>
                  <a:srgbClr val="000000"/>
                </a:solidFill>
                <a:latin typeface="Calibri"/>
                <a:ea typeface="Calibri"/>
                <a:cs typeface="Calibri"/>
                <a:sym typeface="Calibri"/>
              </a:rPr>
              <a:t> method in the </a:t>
            </a:r>
            <a:r>
              <a:rPr b="1" i="0" lang="en-GB" sz="1800" u="none" cap="none" strike="noStrike">
                <a:solidFill>
                  <a:srgbClr val="000000"/>
                </a:solidFill>
                <a:latin typeface="Courier New"/>
                <a:ea typeface="Courier New"/>
                <a:cs typeface="Courier New"/>
                <a:sym typeface="Courier New"/>
              </a:rPr>
              <a:t>DynamicDemo</a:t>
            </a:r>
            <a:r>
              <a:rPr b="0" i="0" lang="en-GB" sz="1800" u="none" cap="none" strike="noStrike">
                <a:solidFill>
                  <a:srgbClr val="000000"/>
                </a:solidFill>
                <a:latin typeface="Calibri"/>
                <a:ea typeface="Calibri"/>
                <a:cs typeface="Calibri"/>
                <a:sym typeface="Calibri"/>
              </a:rPr>
              <a:t> class creates a dynamic type and assigns a </a:t>
            </a:r>
            <a:r>
              <a:rPr b="1" i="0" lang="en-GB" sz="1800" u="none" cap="none" strike="noStrike">
                <a:solidFill>
                  <a:srgbClr val="000000"/>
                </a:solidFill>
                <a:latin typeface="Courier New"/>
                <a:ea typeface="Courier New"/>
                <a:cs typeface="Courier New"/>
                <a:sym typeface="Courier New"/>
              </a:rPr>
              <a:t>DemoClass</a:t>
            </a:r>
            <a:r>
              <a:rPr b="0" i="0" lang="en-GB" sz="1800" u="none" cap="none" strike="noStrike">
                <a:solidFill>
                  <a:srgbClr val="000000"/>
                </a:solidFill>
                <a:latin typeface="Calibri"/>
                <a:ea typeface="Calibri"/>
                <a:cs typeface="Calibri"/>
                <a:sym typeface="Calibri"/>
              </a:rPr>
              <a:t> object to it.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The dynamic type then calls the </a:t>
            </a:r>
            <a:r>
              <a:rPr b="1" i="0" lang="en-GB" sz="1800" u="none" cap="none" strike="noStrike">
                <a:solidFill>
                  <a:srgbClr val="000000"/>
                </a:solidFill>
                <a:latin typeface="Courier New"/>
                <a:ea typeface="Courier New"/>
                <a:cs typeface="Courier New"/>
                <a:sym typeface="Courier New"/>
              </a:rPr>
              <a:t>Operation()</a:t>
            </a:r>
            <a:r>
              <a:rPr b="0" i="0" lang="en-GB" sz="1800" u="none" cap="none" strike="noStrike">
                <a:solidFill>
                  <a:srgbClr val="000000"/>
                </a:solidFill>
                <a:latin typeface="Calibri"/>
                <a:ea typeface="Calibri"/>
                <a:cs typeface="Calibri"/>
                <a:sym typeface="Calibri"/>
              </a:rPr>
              <a:t> method without passing any parameter. </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However, the program compiles without any error as the compiler on encountering the </a:t>
            </a:r>
            <a:r>
              <a:rPr b="0" i="0" lang="en-GB" sz="1800" u="none" cap="none" strike="noStrike">
                <a:solidFill>
                  <a:srgbClr val="000000"/>
                </a:solidFill>
                <a:latin typeface="Courier New"/>
                <a:ea typeface="Courier New"/>
                <a:cs typeface="Courier New"/>
                <a:sym typeface="Courier New"/>
              </a:rPr>
              <a:t>dynamic</a:t>
            </a:r>
            <a:r>
              <a:rPr b="0" i="0" lang="en-GB" sz="1800" u="none" cap="none" strike="noStrike">
                <a:solidFill>
                  <a:srgbClr val="000000"/>
                </a:solidFill>
                <a:latin typeface="Calibri"/>
                <a:ea typeface="Calibri"/>
                <a:cs typeface="Calibri"/>
                <a:sym typeface="Calibri"/>
              </a:rPr>
              <a:t> keyword does not performs any type checking.</a:t>
            </a:r>
            <a:endParaRPr/>
          </a:p>
          <a:p>
            <a:pPr indent="-285750" lvl="1" marL="742950" marR="0" rtl="0" algn="l">
              <a:lnSpc>
                <a:spcPct val="90000"/>
              </a:lnSpc>
              <a:spcBef>
                <a:spcPts val="360"/>
              </a:spcBef>
              <a:spcAft>
                <a:spcPts val="0"/>
              </a:spcAft>
              <a:buClr>
                <a:srgbClr val="006666"/>
              </a:buClr>
              <a:buSzPts val="900"/>
              <a:buFont typeface="Noto Sans Symbols"/>
              <a:buChar char="🞛"/>
            </a:pPr>
            <a:r>
              <a:rPr b="0" i="0" lang="en-GB" sz="1800" u="none" cap="none" strike="noStrike">
                <a:solidFill>
                  <a:srgbClr val="000000"/>
                </a:solidFill>
                <a:latin typeface="Calibri"/>
                <a:ea typeface="Calibri"/>
                <a:cs typeface="Calibri"/>
                <a:sym typeface="Calibri"/>
              </a:rPr>
              <a:t>However, on executing the program, a runtime exception will be thrown, as shown in the following figure:</a:t>
            </a:r>
            <a:endParaRPr b="0" i="0" sz="18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70000"/>
              </a:lnSpc>
              <a:spcBef>
                <a:spcPts val="10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873" name="Google Shape;873;p73"/>
          <p:cNvPicPr preferRelativeResize="0"/>
          <p:nvPr/>
        </p:nvPicPr>
        <p:blipFill rotWithShape="1">
          <a:blip r:embed="rId3">
            <a:alphaModFix/>
          </a:blip>
          <a:srcRect b="0" l="0" r="0" t="0"/>
          <a:stretch/>
        </p:blipFill>
        <p:spPr>
          <a:xfrm>
            <a:off x="2895600" y="3889376"/>
            <a:ext cx="6661150" cy="21304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Dynamic Programming 3-4</a:t>
            </a:r>
            <a:endParaRPr>
              <a:latin typeface="Calibri"/>
              <a:ea typeface="Calibri"/>
              <a:cs typeface="Calibri"/>
              <a:sym typeface="Calibri"/>
            </a:endParaRPr>
          </a:p>
        </p:txBody>
      </p:sp>
      <p:sp>
        <p:nvSpPr>
          <p:cNvPr id="879" name="Google Shape;879;p7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80" name="Google Shape;880;p74"/>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81" name="Google Shape;881;p7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82" name="Google Shape;882;p74"/>
          <p:cNvSpPr/>
          <p:nvPr/>
        </p:nvSpPr>
        <p:spPr>
          <a:xfrm>
            <a:off x="1752600" y="758826"/>
            <a:ext cx="8915400" cy="59467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a:t>
            </a:r>
            <a:r>
              <a:rPr b="0" i="0" lang="en-GB" sz="1600" u="none" cap="none" strike="noStrike">
                <a:solidFill>
                  <a:srgbClr val="000000"/>
                </a:solidFill>
                <a:latin typeface="Courier New"/>
                <a:ea typeface="Courier New"/>
                <a:cs typeface="Courier New"/>
                <a:sym typeface="Courier New"/>
              </a:rPr>
              <a:t>dynamic</a:t>
            </a:r>
            <a:r>
              <a:rPr b="0" i="0" lang="en-GB" sz="1600" u="none" cap="none" strike="noStrike">
                <a:solidFill>
                  <a:srgbClr val="000000"/>
                </a:solidFill>
                <a:latin typeface="Calibri"/>
                <a:ea typeface="Calibri"/>
                <a:cs typeface="Calibri"/>
                <a:sym typeface="Calibri"/>
              </a:rPr>
              <a:t> keyword can also be applied to fields, properties, method parameters, and return types. </a:t>
            </a:r>
            <a:endParaRPr/>
          </a:p>
          <a:p>
            <a:pPr indent="-342900" lvl="1" marL="342900" marR="0" rtl="0" algn="l">
              <a:lnSpc>
                <a:spcPct val="90000"/>
              </a:lnSpc>
              <a:spcBef>
                <a:spcPts val="320"/>
              </a:spcBef>
              <a:spcAft>
                <a:spcPts val="0"/>
              </a:spcAft>
              <a:buClr>
                <a:srgbClr val="004E4C"/>
              </a:buClr>
              <a:buSzPts val="800"/>
              <a:buFont typeface="Noto Sans Symbols"/>
              <a:buChar char="◆"/>
            </a:pPr>
            <a:r>
              <a:rPr b="0" i="0" lang="en-GB" sz="1600" u="none" cap="none" strike="noStrike">
                <a:solidFill>
                  <a:srgbClr val="000000"/>
                </a:solidFill>
                <a:latin typeface="Calibri"/>
                <a:ea typeface="Calibri"/>
                <a:cs typeface="Calibri"/>
                <a:sym typeface="Calibri"/>
              </a:rPr>
              <a:t>The following code shows how the </a:t>
            </a:r>
            <a:r>
              <a:rPr b="0" i="0" lang="en-GB" sz="1600" u="none" cap="none" strike="noStrike">
                <a:solidFill>
                  <a:srgbClr val="000000"/>
                </a:solidFill>
                <a:latin typeface="Courier New"/>
                <a:ea typeface="Courier New"/>
                <a:cs typeface="Courier New"/>
                <a:sym typeface="Courier New"/>
              </a:rPr>
              <a:t>dynamic</a:t>
            </a:r>
            <a:r>
              <a:rPr b="0" i="0" lang="en-GB" sz="1600" u="none" cap="none" strike="noStrike">
                <a:solidFill>
                  <a:srgbClr val="000000"/>
                </a:solidFill>
                <a:latin typeface="Calibri"/>
                <a:ea typeface="Calibri"/>
                <a:cs typeface="Calibri"/>
                <a:sym typeface="Calibri"/>
              </a:rPr>
              <a:t> keyword can be applied to methods to make them reusable in a program:</a:t>
            </a:r>
            <a:endParaRPr b="0" i="0" sz="1600" u="none" cap="none" strike="noStrike">
              <a:solidFill>
                <a:srgbClr val="000000"/>
              </a:solidFill>
              <a:latin typeface="Calibri"/>
              <a:ea typeface="Calibri"/>
              <a:cs typeface="Calibri"/>
              <a:sym typeface="Calibri"/>
            </a:endParaRPr>
          </a:p>
          <a:p>
            <a:pPr indent="-285750" lvl="1" marL="742950" marR="0" rtl="0" algn="l">
              <a:lnSpc>
                <a:spcPct val="90000"/>
              </a:lnSpc>
              <a:spcBef>
                <a:spcPts val="360"/>
              </a:spcBef>
              <a:spcAft>
                <a:spcPts val="0"/>
              </a:spcAft>
              <a:buClr>
                <a:srgbClr val="006666"/>
              </a:buClr>
              <a:buSzPts val="900"/>
              <a:buFont typeface="Arial"/>
              <a:buNone/>
            </a:pPr>
            <a:r>
              <a:t/>
            </a:r>
            <a:endParaRPr b="0" i="0" sz="1800" u="none" cap="none" strike="noStrike">
              <a:solidFill>
                <a:srgbClr val="000000"/>
              </a:solidFill>
              <a:latin typeface="Calibri"/>
              <a:ea typeface="Calibri"/>
              <a:cs typeface="Calibri"/>
              <a:sym typeface="Calibri"/>
            </a:endParaRPr>
          </a:p>
          <a:p>
            <a:pPr indent="-171450" lvl="3" marL="16002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1"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90000"/>
              </a:lnSpc>
              <a:spcBef>
                <a:spcPts val="360"/>
              </a:spcBef>
              <a:spcAft>
                <a:spcPts val="0"/>
              </a:spcAft>
              <a:buClr>
                <a:srgbClr val="004E4C"/>
              </a:buClr>
              <a:buSzPts val="900"/>
              <a:buFont typeface="Arial"/>
              <a:buNone/>
            </a:pPr>
            <a:r>
              <a:t/>
            </a:r>
            <a:endParaRPr b="0" i="0" sz="18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3429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28600" lvl="1" marL="742950" marR="0" rtl="0" algn="l">
              <a:lnSpc>
                <a:spcPct val="90000"/>
              </a:lnSpc>
              <a:spcBef>
                <a:spcPts val="360"/>
              </a:spcBef>
              <a:spcAft>
                <a:spcPts val="0"/>
              </a:spcAft>
              <a:buClr>
                <a:srgbClr val="006666"/>
              </a:buClr>
              <a:buSzPts val="900"/>
              <a:buFont typeface="Noto Sans Symbols"/>
              <a:buNone/>
            </a:pPr>
            <a:r>
              <a:t/>
            </a:r>
            <a:endParaRPr b="0" i="0" sz="1800" u="none" cap="none" strike="noStrike">
              <a:solidFill>
                <a:srgbClr val="000000"/>
              </a:solidFill>
              <a:latin typeface="Calibri"/>
              <a:ea typeface="Calibri"/>
              <a:cs typeface="Calibri"/>
              <a:sym typeface="Calibri"/>
            </a:endParaRPr>
          </a:p>
          <a:p>
            <a:pPr indent="-285750" lvl="1" marL="800100" marR="0" rtl="0" algn="l">
              <a:lnSpc>
                <a:spcPct val="90000"/>
              </a:lnSpc>
              <a:spcBef>
                <a:spcPts val="360"/>
              </a:spcBef>
              <a:spcAft>
                <a:spcPts val="0"/>
              </a:spcAft>
              <a:buClr>
                <a:srgbClr val="004E4C"/>
              </a:buClr>
              <a:buSzPts val="9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883" name="Google Shape;883;p74"/>
          <p:cNvSpPr txBox="1"/>
          <p:nvPr/>
        </p:nvSpPr>
        <p:spPr>
          <a:xfrm>
            <a:off x="3810000" y="1828800"/>
            <a:ext cx="6248400" cy="44958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class DynamicDemo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static dynamic DynaMethod(dynamic param)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if (param is int){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Console.WriteLine("Dynamic parameter of type int has value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{0}",param);</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return param;</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else if (param is string)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Console.WriteLine("Dynamic parameter of type string has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value {0}", param);</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return param;</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else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Console.WriteLine("Dynamic parameter of unknown type has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value {0}", param);</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return param;</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static void Main(string[] args)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dynamic dynaVar1=DynaMethod(3);</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dynamic dynaVar2=DynaMethod("Hello World");</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dynamic dynaVar3 = DynaMethod(12.5);</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Console.WriteLine("\nReturned dynamic values:\n{0} \n{1} \n{2}", dynaVar1, dynaVar2, dynaVar3);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Noto Sans Symbols"/>
              <a:buNone/>
            </a:pPr>
            <a:r>
              <a:rPr b="0" i="0" lang="en-GB" sz="1000" u="none" cap="none" strike="noStrike">
                <a:solidFill>
                  <a:srgbClr val="000000"/>
                </a:solidFill>
                <a:latin typeface="Courier New"/>
                <a:ea typeface="Courier New"/>
                <a:cs typeface="Courier New"/>
                <a:sym typeface="Courier New"/>
              </a:rPr>
              <a:t>  }</a:t>
            </a:r>
            <a:endParaRPr b="0" i="0" sz="1000" u="none" cap="none" strike="noStrike">
              <a:solidFill>
                <a:schemeClr val="dk1"/>
              </a:solidFill>
              <a:latin typeface="Courier New"/>
              <a:ea typeface="Courier New"/>
              <a:cs typeface="Courier New"/>
              <a:sym typeface="Courier New"/>
            </a:endParaRPr>
          </a:p>
        </p:txBody>
      </p:sp>
      <p:sp>
        <p:nvSpPr>
          <p:cNvPr id="884" name="Google Shape;884;p74"/>
          <p:cNvSpPr txBox="1"/>
          <p:nvPr/>
        </p:nvSpPr>
        <p:spPr>
          <a:xfrm>
            <a:off x="1905000" y="1752600"/>
            <a:ext cx="1447800" cy="4127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7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Dynamic Programming 4-4</a:t>
            </a:r>
            <a:endParaRPr>
              <a:latin typeface="Calibri"/>
              <a:ea typeface="Calibri"/>
              <a:cs typeface="Calibri"/>
              <a:sym typeface="Calibri"/>
            </a:endParaRPr>
          </a:p>
        </p:txBody>
      </p:sp>
      <p:sp>
        <p:nvSpPr>
          <p:cNvPr id="890" name="Google Shape;890;p7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91" name="Google Shape;891;p75"/>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892" name="Google Shape;892;p7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893" name="Google Shape;893;p75"/>
          <p:cNvSpPr/>
          <p:nvPr/>
        </p:nvSpPr>
        <p:spPr>
          <a:xfrm>
            <a:off x="1752600" y="758826"/>
            <a:ext cx="8229600" cy="55657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In the code, the </a:t>
            </a:r>
            <a:r>
              <a:rPr b="1" i="0" lang="en-GB" sz="2000" u="none" cap="none" strike="noStrike">
                <a:solidFill>
                  <a:srgbClr val="000000"/>
                </a:solidFill>
                <a:latin typeface="Courier New"/>
                <a:ea typeface="Courier New"/>
                <a:cs typeface="Courier New"/>
                <a:sym typeface="Courier New"/>
              </a:rPr>
              <a:t>DynaMethod</a:t>
            </a:r>
            <a:r>
              <a:rPr b="0" i="0" lang="en-GB" sz="2000" u="none" cap="none" strike="noStrike">
                <a:solidFill>
                  <a:srgbClr val="000000"/>
                </a:solidFill>
                <a:latin typeface="Courier New"/>
                <a:ea typeface="Courier New"/>
                <a:cs typeface="Courier New"/>
                <a:sym typeface="Courier New"/>
              </a:rPr>
              <a:t>()</a:t>
            </a:r>
            <a:r>
              <a:rPr b="0" i="0" lang="en-GB" sz="2000" u="none" cap="none" strike="noStrike">
                <a:solidFill>
                  <a:srgbClr val="000000"/>
                </a:solidFill>
                <a:latin typeface="Calibri"/>
                <a:ea typeface="Calibri"/>
                <a:cs typeface="Calibri"/>
                <a:sym typeface="Calibri"/>
              </a:rPr>
              <a:t> method accepts a dynamic type as a parameter. Inside the </a:t>
            </a:r>
            <a:r>
              <a:rPr b="1" i="0" lang="en-GB" sz="2000" u="none" cap="none" strike="noStrike">
                <a:solidFill>
                  <a:srgbClr val="000000"/>
                </a:solidFill>
                <a:latin typeface="Courier New"/>
                <a:ea typeface="Courier New"/>
                <a:cs typeface="Courier New"/>
                <a:sym typeface="Courier New"/>
              </a:rPr>
              <a:t>DynaMethod</a:t>
            </a:r>
            <a:r>
              <a:rPr b="0" i="0" lang="en-GB" sz="2000" u="none" cap="none" strike="noStrike">
                <a:solidFill>
                  <a:srgbClr val="000000"/>
                </a:solidFill>
                <a:latin typeface="Courier New"/>
                <a:ea typeface="Courier New"/>
                <a:cs typeface="Courier New"/>
                <a:sym typeface="Courier New"/>
              </a:rPr>
              <a:t>() </a:t>
            </a:r>
            <a:r>
              <a:rPr b="0" i="0" lang="en-GB" sz="2000" u="none" cap="none" strike="noStrike">
                <a:solidFill>
                  <a:srgbClr val="000000"/>
                </a:solidFill>
                <a:latin typeface="Calibri"/>
                <a:ea typeface="Calibri"/>
                <a:cs typeface="Calibri"/>
                <a:sym typeface="Calibri"/>
              </a:rPr>
              <a:t>method, the </a:t>
            </a:r>
            <a:r>
              <a:rPr b="0" i="0" lang="en-GB" sz="2000" u="none" cap="none" strike="noStrike">
                <a:solidFill>
                  <a:srgbClr val="000000"/>
                </a:solidFill>
                <a:latin typeface="Courier New"/>
                <a:ea typeface="Courier New"/>
                <a:cs typeface="Courier New"/>
                <a:sym typeface="Courier New"/>
              </a:rPr>
              <a:t>is</a:t>
            </a:r>
            <a:r>
              <a:rPr b="0" i="0" lang="en-GB" sz="2000" u="none" cap="none" strike="noStrike">
                <a:solidFill>
                  <a:srgbClr val="000000"/>
                </a:solidFill>
                <a:latin typeface="Calibri"/>
                <a:ea typeface="Calibri"/>
                <a:cs typeface="Calibri"/>
                <a:sym typeface="Calibri"/>
              </a:rPr>
              <a:t> keyword is used in an </a:t>
            </a:r>
            <a:r>
              <a:rPr b="0" i="0" lang="en-GB" sz="2000" u="none" cap="none" strike="noStrike">
                <a:solidFill>
                  <a:srgbClr val="000000"/>
                </a:solidFill>
                <a:latin typeface="Courier New"/>
                <a:ea typeface="Courier New"/>
                <a:cs typeface="Courier New"/>
                <a:sym typeface="Courier New"/>
              </a:rPr>
              <a:t>if-else-if-else</a:t>
            </a:r>
            <a:r>
              <a:rPr b="0" i="0" lang="en-GB" sz="2000" u="none" cap="none" strike="noStrike">
                <a:solidFill>
                  <a:srgbClr val="000000"/>
                </a:solidFill>
                <a:latin typeface="Calibri"/>
                <a:ea typeface="Calibri"/>
                <a:cs typeface="Calibri"/>
                <a:sym typeface="Calibri"/>
              </a:rPr>
              <a:t> construct to check for the parameter type and accordingly returns a value.</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As the return type of the </a:t>
            </a:r>
            <a:r>
              <a:rPr b="0" i="0" lang="en-GB" sz="2000" u="none" cap="none" strike="noStrike">
                <a:solidFill>
                  <a:srgbClr val="000000"/>
                </a:solidFill>
                <a:latin typeface="Courier New"/>
                <a:ea typeface="Courier New"/>
                <a:cs typeface="Courier New"/>
                <a:sym typeface="Courier New"/>
              </a:rPr>
              <a:t>DynaMethod()</a:t>
            </a:r>
            <a:r>
              <a:rPr b="0" i="0" lang="en-GB" sz="2000" u="none" cap="none" strike="noStrike">
                <a:solidFill>
                  <a:srgbClr val="000000"/>
                </a:solidFill>
                <a:latin typeface="Calibri"/>
                <a:ea typeface="Calibri"/>
                <a:cs typeface="Calibri"/>
                <a:sym typeface="Calibri"/>
              </a:rPr>
              <a:t> method is also dynamic, there is no constraint on the type that the method can return.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a:t>
            </a:r>
            <a:r>
              <a:rPr b="0" i="0" lang="en-GB" sz="2000" u="none" cap="none" strike="noStrike">
                <a:solidFill>
                  <a:srgbClr val="000000"/>
                </a:solidFill>
                <a:latin typeface="Courier New"/>
                <a:ea typeface="Courier New"/>
                <a:cs typeface="Courier New"/>
                <a:sym typeface="Courier New"/>
              </a:rPr>
              <a:t>Main()</a:t>
            </a:r>
            <a:r>
              <a:rPr b="0" i="0" lang="en-GB" sz="2000" u="none" cap="none" strike="noStrike">
                <a:solidFill>
                  <a:srgbClr val="000000"/>
                </a:solidFill>
                <a:latin typeface="Calibri"/>
                <a:ea typeface="Calibri"/>
                <a:cs typeface="Calibri"/>
                <a:sym typeface="Calibri"/>
              </a:rPr>
              <a:t> method calls the </a:t>
            </a:r>
            <a:r>
              <a:rPr b="1" i="0" lang="en-GB" sz="2000" u="none" cap="none" strike="noStrike">
                <a:solidFill>
                  <a:srgbClr val="000000"/>
                </a:solidFill>
                <a:latin typeface="Courier New"/>
                <a:ea typeface="Courier New"/>
                <a:cs typeface="Courier New"/>
                <a:sym typeface="Courier New"/>
              </a:rPr>
              <a:t>DynaMethod</a:t>
            </a:r>
            <a:r>
              <a:rPr b="0" i="0" lang="en-GB" sz="2000" u="none" cap="none" strike="noStrike">
                <a:solidFill>
                  <a:srgbClr val="000000"/>
                </a:solidFill>
                <a:latin typeface="Courier New"/>
                <a:ea typeface="Courier New"/>
                <a:cs typeface="Courier New"/>
                <a:sym typeface="Courier New"/>
              </a:rPr>
              <a:t>()</a:t>
            </a:r>
            <a:r>
              <a:rPr b="0" i="0" lang="en-GB" sz="2000" u="none" cap="none" strike="noStrike">
                <a:solidFill>
                  <a:srgbClr val="000000"/>
                </a:solidFill>
                <a:latin typeface="Calibri"/>
                <a:ea typeface="Calibri"/>
                <a:cs typeface="Calibri"/>
                <a:sym typeface="Calibri"/>
              </a:rPr>
              <a:t> method with integer, string, and decimal values and prints the return values on the console.</a:t>
            </a:r>
            <a:endParaRPr b="0" i="0" sz="20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600"/>
              <a:buFont typeface="Courier New"/>
              <a:buNone/>
            </a:pPr>
            <a:r>
              <a:rPr b="0" i="0" lang="en-GB" sz="1600" u="none" cap="none" strike="noStrike">
                <a:solidFill>
                  <a:srgbClr val="000000"/>
                </a:solidFill>
                <a:latin typeface="Courier New"/>
                <a:ea typeface="Courier New"/>
                <a:cs typeface="Courier New"/>
                <a:sym typeface="Courier New"/>
              </a:rPr>
              <a:t>Dynamic parameter of type int has value 3</a:t>
            </a:r>
            <a:endParaRPr b="0" i="0" sz="16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Courier New"/>
              <a:buNone/>
            </a:pPr>
            <a:r>
              <a:rPr b="0" i="0" lang="en-GB" sz="1600" u="none" cap="none" strike="noStrike">
                <a:solidFill>
                  <a:srgbClr val="000000"/>
                </a:solidFill>
                <a:latin typeface="Courier New"/>
                <a:ea typeface="Courier New"/>
                <a:cs typeface="Courier New"/>
                <a:sym typeface="Courier New"/>
              </a:rPr>
              <a:t>Dynamic parameter of type string has value Hello World</a:t>
            </a:r>
            <a:endParaRPr b="0" i="0" sz="16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Courier New"/>
              <a:buNone/>
            </a:pPr>
            <a:r>
              <a:rPr b="0" i="0" lang="en-GB" sz="1600" u="none" cap="none" strike="noStrike">
                <a:solidFill>
                  <a:srgbClr val="000000"/>
                </a:solidFill>
                <a:latin typeface="Courier New"/>
                <a:ea typeface="Courier New"/>
                <a:cs typeface="Courier New"/>
                <a:sym typeface="Courier New"/>
              </a:rPr>
              <a:t>Dynamic parameter of unknown type has value 12.5</a:t>
            </a:r>
            <a:endParaRPr b="0" i="0" sz="16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Courier New"/>
              <a:buNone/>
            </a:pPr>
            <a:r>
              <a:rPr b="0" i="0" lang="en-GB" sz="1600" u="none" cap="none" strike="noStrike">
                <a:solidFill>
                  <a:srgbClr val="000000"/>
                </a:solidFill>
                <a:latin typeface="Courier New"/>
                <a:ea typeface="Courier New"/>
                <a:cs typeface="Courier New"/>
                <a:sym typeface="Courier New"/>
              </a:rPr>
              <a:t>Returned dynamic values:</a:t>
            </a:r>
            <a:endParaRPr b="0" i="0" sz="16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Courier New"/>
              <a:buNone/>
            </a:pPr>
            <a:r>
              <a:rPr b="0" i="0" lang="en-GB" sz="1600" u="none" cap="none" strike="noStrike">
                <a:solidFill>
                  <a:srgbClr val="000000"/>
                </a:solidFill>
                <a:latin typeface="Courier New"/>
                <a:ea typeface="Courier New"/>
                <a:cs typeface="Courier New"/>
                <a:sym typeface="Courier New"/>
              </a:rPr>
              <a:t>3</a:t>
            </a:r>
            <a:endParaRPr b="0" i="0" sz="16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Courier New"/>
              <a:buNone/>
            </a:pPr>
            <a:r>
              <a:rPr b="0" i="0" lang="en-GB" sz="1600" u="none" cap="none" strike="noStrike">
                <a:solidFill>
                  <a:srgbClr val="000000"/>
                </a:solidFill>
                <a:latin typeface="Courier New"/>
                <a:ea typeface="Courier New"/>
                <a:cs typeface="Courier New"/>
                <a:sym typeface="Courier New"/>
              </a:rPr>
              <a:t>Hello World</a:t>
            </a:r>
            <a:endParaRPr b="0" i="0" sz="16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600"/>
              <a:buFont typeface="Courier New"/>
              <a:buNone/>
            </a:pPr>
            <a:r>
              <a:rPr b="0" i="0" lang="en-GB" sz="1600" u="none" cap="none" strike="noStrike">
                <a:solidFill>
                  <a:srgbClr val="000000"/>
                </a:solidFill>
                <a:latin typeface="Courier New"/>
                <a:ea typeface="Courier New"/>
                <a:cs typeface="Courier New"/>
                <a:sym typeface="Courier New"/>
              </a:rPr>
              <a:t>12.5</a:t>
            </a:r>
            <a:endParaRPr b="0" i="0" sz="16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742950" marR="0" rtl="0" algn="l">
              <a:lnSpc>
                <a:spcPct val="90000"/>
              </a:lnSpc>
              <a:spcBef>
                <a:spcPts val="400"/>
              </a:spcBef>
              <a:spcAft>
                <a:spcPts val="0"/>
              </a:spcAft>
              <a:buClr>
                <a:srgbClr val="006666"/>
              </a:buClr>
              <a:buSzPts val="1000"/>
              <a:buFont typeface="Arial"/>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8001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p:txBody>
      </p:sp>
      <p:sp>
        <p:nvSpPr>
          <p:cNvPr id="894" name="Google Shape;894;p75"/>
          <p:cNvSpPr txBox="1"/>
          <p:nvPr/>
        </p:nvSpPr>
        <p:spPr>
          <a:xfrm>
            <a:off x="1828800" y="3260726"/>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Output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Summary </a:t>
            </a:r>
            <a:endParaRPr>
              <a:latin typeface="Calibri"/>
              <a:ea typeface="Calibri"/>
              <a:cs typeface="Calibri"/>
              <a:sym typeface="Calibri"/>
            </a:endParaRPr>
          </a:p>
        </p:txBody>
      </p:sp>
      <p:sp>
        <p:nvSpPr>
          <p:cNvPr id="900" name="Google Shape;900;p7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901" name="Google Shape;901;p76"/>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902" name="Google Shape;902;p7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903" name="Google Shape;903;p76"/>
          <p:cNvSpPr/>
          <p:nvPr/>
        </p:nvSpPr>
        <p:spPr>
          <a:xfrm>
            <a:off x="1752600" y="758826"/>
            <a:ext cx="8305800" cy="5260975"/>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System-defined generic delegates take a number of parameters of specific types and return values of another type.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 lambda expression is an inline expression or statement block having a compact syntax and can be used in place of a delegate or anonymous method.</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A query expression is a query that is written in query syntax using clauses such as from, select, and so forth.</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The Entity Framework is an implementation of the Entity Data Model (EDM), which is a conceptual model that describes the entities and the associations they participate in an application.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WCF is a framework for creating loosely-coupled distributed application based on Service Oriented Architecture (SOA).</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Various classes and interfaces in the </a:t>
            </a:r>
            <a:r>
              <a:rPr b="0" i="0" lang="en-GB" sz="2000" u="none" cap="none" strike="noStrike">
                <a:solidFill>
                  <a:srgbClr val="000000"/>
                </a:solidFill>
                <a:latin typeface="Courier New"/>
                <a:ea typeface="Courier New"/>
                <a:cs typeface="Courier New"/>
                <a:sym typeface="Courier New"/>
              </a:rPr>
              <a:t>System.Threading</a:t>
            </a:r>
            <a:r>
              <a:rPr b="0" i="0" lang="en-GB" sz="2000" u="none" cap="none" strike="noStrike">
                <a:solidFill>
                  <a:srgbClr val="000000"/>
                </a:solidFill>
                <a:latin typeface="Calibri"/>
                <a:ea typeface="Calibri"/>
                <a:cs typeface="Calibri"/>
                <a:sym typeface="Calibri"/>
              </a:rPr>
              <a:t> namespace provide built-in support for multithreaded programming in the .NET Framework. </a:t>
            </a:r>
            <a:endParaRPr/>
          </a:p>
          <a:p>
            <a:pPr indent="-342900" lvl="1" marL="342900" marR="0" rtl="0" algn="l">
              <a:lnSpc>
                <a:spcPct val="90000"/>
              </a:lnSpc>
              <a:spcBef>
                <a:spcPts val="400"/>
              </a:spcBef>
              <a:spcAft>
                <a:spcPts val="0"/>
              </a:spcAft>
              <a:buClr>
                <a:srgbClr val="004E4C"/>
              </a:buClr>
              <a:buSzPts val="1000"/>
              <a:buFont typeface="Noto Sans Symbols"/>
              <a:buChar char="◆"/>
            </a:pPr>
            <a:r>
              <a:rPr b="0" i="0" lang="en-GB" sz="2000" u="none" cap="none" strike="noStrike">
                <a:solidFill>
                  <a:srgbClr val="000000"/>
                </a:solidFill>
                <a:latin typeface="Calibri"/>
                <a:ea typeface="Calibri"/>
                <a:cs typeface="Calibri"/>
                <a:sym typeface="Calibri"/>
              </a:rPr>
              <a:t>To make parallel and concurrent programming simpler, the .NET Framework introduced TPL, which is a set of public types and APIs in the </a:t>
            </a:r>
            <a:r>
              <a:rPr b="0" i="0" lang="en-GB" sz="2000" u="none" cap="none" strike="noStrike">
                <a:solidFill>
                  <a:srgbClr val="000000"/>
                </a:solidFill>
                <a:latin typeface="Courier New"/>
                <a:ea typeface="Courier New"/>
                <a:cs typeface="Courier New"/>
                <a:sym typeface="Courier New"/>
              </a:rPr>
              <a:t>System.Threading</a:t>
            </a:r>
            <a:r>
              <a:rPr b="0" i="0" lang="en-GB" sz="2000" u="none" cap="none" strike="noStrike">
                <a:solidFill>
                  <a:srgbClr val="000000"/>
                </a:solidFill>
                <a:latin typeface="Calibri"/>
                <a:ea typeface="Calibri"/>
                <a:cs typeface="Calibri"/>
                <a:sym typeface="Calibri"/>
              </a:rPr>
              <a:t> and </a:t>
            </a:r>
            <a:r>
              <a:rPr b="0" i="0" lang="en-GB" sz="2000" u="none" cap="none" strike="noStrike">
                <a:solidFill>
                  <a:srgbClr val="000000"/>
                </a:solidFill>
                <a:latin typeface="Courier New"/>
                <a:ea typeface="Courier New"/>
                <a:cs typeface="Courier New"/>
                <a:sym typeface="Courier New"/>
              </a:rPr>
              <a:t>System.Threading.Tasks</a:t>
            </a:r>
            <a:r>
              <a:rPr b="0" i="0" lang="en-GB" sz="2000" u="none" cap="none" strike="noStrike">
                <a:solidFill>
                  <a:srgbClr val="000000"/>
                </a:solidFill>
                <a:latin typeface="Calibri"/>
                <a:ea typeface="Calibri"/>
                <a:cs typeface="Calibri"/>
                <a:sym typeface="Calibri"/>
              </a:rPr>
              <a:t> namespaces.</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85750" lvl="1" marL="742950" marR="0" rtl="0" algn="l">
              <a:lnSpc>
                <a:spcPct val="90000"/>
              </a:lnSpc>
              <a:spcBef>
                <a:spcPts val="400"/>
              </a:spcBef>
              <a:spcAft>
                <a:spcPts val="0"/>
              </a:spcAft>
              <a:buClr>
                <a:srgbClr val="006666"/>
              </a:buClr>
              <a:buSzPts val="1000"/>
              <a:buFont typeface="Arial"/>
              <a:buNone/>
            </a:pPr>
            <a:r>
              <a:t/>
            </a:r>
            <a:endParaRPr b="0" i="0" sz="2000" u="none" cap="none" strike="noStrike">
              <a:solidFill>
                <a:srgbClr val="000000"/>
              </a:solidFill>
              <a:latin typeface="Calibri"/>
              <a:ea typeface="Calibri"/>
              <a:cs typeface="Calibri"/>
              <a:sym typeface="Calibri"/>
            </a:endParaRPr>
          </a:p>
          <a:p>
            <a:pPr indent="-165100" lvl="3" marL="16002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0" lvl="0" marL="0" marR="0" rtl="0" algn="l">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4E4C"/>
              </a:buClr>
              <a:buSzPts val="1000"/>
              <a:buFont typeface="Arial"/>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0" marL="3429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22250" lvl="1" marL="742950" marR="0" rtl="0" algn="l">
              <a:lnSpc>
                <a:spcPct val="90000"/>
              </a:lnSpc>
              <a:spcBef>
                <a:spcPts val="400"/>
              </a:spcBef>
              <a:spcAft>
                <a:spcPts val="0"/>
              </a:spcAft>
              <a:buClr>
                <a:srgbClr val="006666"/>
              </a:buClr>
              <a:buSzPts val="1000"/>
              <a:buFont typeface="Noto Sans Symbols"/>
              <a:buNone/>
            </a:pPr>
            <a:r>
              <a:t/>
            </a:r>
            <a:endParaRPr b="0" i="0" sz="2000" u="none" cap="none" strike="noStrike">
              <a:solidFill>
                <a:srgbClr val="000000"/>
              </a:solidFill>
              <a:latin typeface="Calibri"/>
              <a:ea typeface="Calibri"/>
              <a:cs typeface="Calibri"/>
              <a:sym typeface="Calibri"/>
            </a:endParaRPr>
          </a:p>
          <a:p>
            <a:pPr indent="-279400" lvl="1" marL="800100" marR="0" rtl="0" algn="l">
              <a:lnSpc>
                <a:spcPct val="90000"/>
              </a:lnSpc>
              <a:spcBef>
                <a:spcPts val="400"/>
              </a:spcBef>
              <a:spcAft>
                <a:spcPts val="0"/>
              </a:spcAft>
              <a:buClr>
                <a:srgbClr val="004E4C"/>
              </a:buClr>
              <a:buSzPts val="1000"/>
              <a:buFont typeface="Noto Sans Symbols"/>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7" name="Shape 907"/>
        <p:cNvGrpSpPr/>
        <p:nvPr/>
      </p:nvGrpSpPr>
      <p:grpSpPr>
        <a:xfrm>
          <a:off x="0" y="0"/>
          <a:ext cx="0" cy="0"/>
          <a:chOff x="0" y="0"/>
          <a:chExt cx="0" cy="0"/>
        </a:xfrm>
      </p:grpSpPr>
      <p:sp>
        <p:nvSpPr>
          <p:cNvPr id="908" name="Google Shape;908;p77"/>
          <p:cNvSpPr/>
          <p:nvPr/>
        </p:nvSpPr>
        <p:spPr>
          <a:xfrm>
            <a:off x="2743200" y="1752600"/>
            <a:ext cx="697546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3838"/>
              </a:buClr>
              <a:buSzPts val="1000"/>
              <a:buFont typeface="Arial"/>
              <a:buNone/>
            </a:pPr>
            <a:r>
              <a:rPr b="1" i="0" lang="en-GB" sz="4000" u="none" cap="none" strike="noStrike">
                <a:solidFill>
                  <a:srgbClr val="3A3838"/>
                </a:solidFill>
                <a:latin typeface="Arial"/>
                <a:ea typeface="Arial"/>
                <a:cs typeface="Arial"/>
                <a:sym typeface="Arial"/>
              </a:rPr>
              <a:t>THANKS FOR WATCHING !</a:t>
            </a:r>
            <a:endParaRPr/>
          </a:p>
        </p:txBody>
      </p:sp>
      <p:sp>
        <p:nvSpPr>
          <p:cNvPr id="909" name="Google Shape;909;p77"/>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
              <a:buFont typeface="Calibri"/>
              <a:buNone/>
            </a:pPr>
            <a:fld id="{00000000-1234-1234-1234-123412341234}" type="slidenum">
              <a:rPr lang="en-GB">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Lambda Expressions 3-3</a:t>
            </a:r>
            <a:endParaRPr>
              <a:latin typeface="Calibri"/>
              <a:ea typeface="Calibri"/>
              <a:cs typeface="Calibri"/>
              <a:sym typeface="Calibri"/>
            </a:endParaRPr>
          </a:p>
        </p:txBody>
      </p:sp>
      <p:sp>
        <p:nvSpPr>
          <p:cNvPr id="104" name="Google Shape;104;p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SzPts val="2000"/>
              <a:buChar char="⮚"/>
            </a:pPr>
            <a:r>
              <a:rPr lang="en-GB" sz="2000">
                <a:latin typeface="Calibri"/>
                <a:ea typeface="Calibri"/>
                <a:cs typeface="Calibri"/>
                <a:sym typeface="Calibri"/>
              </a:rPr>
              <a:t>The following code uses a lambda expression to calculate the square of an integer number:</a:t>
            </a:r>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127000" lvl="0" marL="228600" rtl="0" algn="l">
              <a:lnSpc>
                <a:spcPct val="90000"/>
              </a:lnSpc>
              <a:spcBef>
                <a:spcPts val="1000"/>
              </a:spcBef>
              <a:spcAft>
                <a:spcPts val="0"/>
              </a:spcAft>
              <a:buSzPts val="2000"/>
              <a:buChar char="⮚"/>
            </a:pPr>
            <a:r>
              <a:rPr lang="en-GB" sz="2000">
                <a:latin typeface="Calibri"/>
                <a:ea typeface="Calibri"/>
                <a:cs typeface="Calibri"/>
                <a:sym typeface="Calibri"/>
              </a:rPr>
              <a:t>In the code:</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The </a:t>
            </a:r>
            <a:r>
              <a:rPr lang="en-GB" sz="1600">
                <a:latin typeface="Courier New"/>
                <a:ea typeface="Courier New"/>
                <a:cs typeface="Courier New"/>
                <a:sym typeface="Courier New"/>
              </a:rPr>
              <a:t>=&gt; </a:t>
            </a:r>
            <a:r>
              <a:rPr lang="en-GB" sz="1600">
                <a:latin typeface="Calibri"/>
                <a:ea typeface="Calibri"/>
                <a:cs typeface="Calibri"/>
                <a:sym typeface="Calibri"/>
              </a:rPr>
              <a:t>operator is pronounced as ’goes to’ or ’go to’ in case of multiple parameters. </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Here, the expression, </a:t>
            </a:r>
            <a:r>
              <a:rPr b="1" lang="en-GB" sz="1600">
                <a:latin typeface="Courier New"/>
                <a:ea typeface="Courier New"/>
                <a:cs typeface="Courier New"/>
                <a:sym typeface="Courier New"/>
              </a:rPr>
              <a:t>input</a:t>
            </a:r>
            <a:r>
              <a:rPr lang="en-GB" sz="1600">
                <a:latin typeface="Courier New"/>
                <a:ea typeface="Courier New"/>
                <a:cs typeface="Courier New"/>
                <a:sym typeface="Courier New"/>
              </a:rPr>
              <a:t> =&gt;</a:t>
            </a:r>
            <a:r>
              <a:rPr b="1" lang="en-GB" sz="1600">
                <a:latin typeface="Courier New"/>
                <a:ea typeface="Courier New"/>
                <a:cs typeface="Courier New"/>
                <a:sym typeface="Courier New"/>
              </a:rPr>
              <a:t>input</a:t>
            </a:r>
            <a:r>
              <a:rPr lang="en-GB" sz="1600">
                <a:latin typeface="Courier New"/>
                <a:ea typeface="Courier New"/>
                <a:cs typeface="Courier New"/>
                <a:sym typeface="Courier New"/>
              </a:rPr>
              <a:t> * </a:t>
            </a:r>
            <a:r>
              <a:rPr b="1" lang="en-GB" sz="1600">
                <a:latin typeface="Courier New"/>
                <a:ea typeface="Courier New"/>
                <a:cs typeface="Courier New"/>
                <a:sym typeface="Courier New"/>
              </a:rPr>
              <a:t>input</a:t>
            </a:r>
            <a:r>
              <a:rPr lang="en-GB" sz="1600">
                <a:latin typeface="Courier New"/>
                <a:ea typeface="Courier New"/>
                <a:cs typeface="Courier New"/>
                <a:sym typeface="Courier New"/>
              </a:rPr>
              <a:t> </a:t>
            </a:r>
            <a:r>
              <a:rPr lang="en-GB" sz="1600">
                <a:latin typeface="Calibri"/>
                <a:ea typeface="Calibri"/>
                <a:cs typeface="Calibri"/>
                <a:sym typeface="Calibri"/>
              </a:rPr>
              <a:t>means, given the value of input, calculate input multiplied by </a:t>
            </a:r>
            <a:r>
              <a:rPr b="1" lang="en-GB" sz="1600">
                <a:latin typeface="Courier New"/>
                <a:ea typeface="Courier New"/>
                <a:cs typeface="Courier New"/>
                <a:sym typeface="Courier New"/>
              </a:rPr>
              <a:t>input</a:t>
            </a:r>
            <a:r>
              <a:rPr lang="en-GB" sz="1600">
                <a:latin typeface="Calibri"/>
                <a:ea typeface="Calibri"/>
                <a:cs typeface="Calibri"/>
                <a:sym typeface="Calibri"/>
              </a:rPr>
              <a:t> and return the result.</a:t>
            </a:r>
            <a:endParaRPr/>
          </a:p>
          <a:p>
            <a:pPr indent="-101600" lvl="1" marL="685800" rtl="0" algn="l">
              <a:lnSpc>
                <a:spcPct val="90000"/>
              </a:lnSpc>
              <a:spcBef>
                <a:spcPts val="500"/>
              </a:spcBef>
              <a:spcAft>
                <a:spcPts val="0"/>
              </a:spcAft>
              <a:buSzPts val="1600"/>
              <a:buChar char="•"/>
            </a:pPr>
            <a:r>
              <a:rPr lang="en-GB" sz="1600">
                <a:latin typeface="Calibri"/>
                <a:ea typeface="Calibri"/>
                <a:cs typeface="Calibri"/>
                <a:sym typeface="Calibri"/>
              </a:rPr>
              <a:t>The following figure shows an example that returns the square of an integer number: </a:t>
            </a:r>
            <a:endParaRPr sz="1600">
              <a:latin typeface="Calibri"/>
              <a:ea typeface="Calibri"/>
              <a:cs typeface="Calibri"/>
              <a:sym typeface="Calibri"/>
            </a:endParaRPr>
          </a:p>
          <a:p>
            <a:pPr indent="0" lvl="0" marL="228600" rtl="0" algn="l">
              <a:lnSpc>
                <a:spcPct val="90000"/>
              </a:lnSpc>
              <a:spcBef>
                <a:spcPts val="1000"/>
              </a:spcBef>
              <a:spcAft>
                <a:spcPts val="0"/>
              </a:spcAft>
              <a:buSzPts val="2400"/>
              <a:buNone/>
            </a:pPr>
            <a:r>
              <a:t/>
            </a:r>
            <a:endParaRPr sz="2400">
              <a:latin typeface="Calibri"/>
              <a:ea typeface="Calibri"/>
              <a:cs typeface="Calibri"/>
              <a:sym typeface="Calibri"/>
            </a:endParaRPr>
          </a:p>
          <a:p>
            <a:pPr indent="-76200" lvl="1" marL="685800" rtl="0" algn="l">
              <a:lnSpc>
                <a:spcPct val="90000"/>
              </a:lnSpc>
              <a:spcBef>
                <a:spcPts val="500"/>
              </a:spcBef>
              <a:spcAft>
                <a:spcPts val="0"/>
              </a:spcAft>
              <a:buSzPts val="2000"/>
              <a:buFont typeface="Noto Sans Symbols"/>
              <a:buNone/>
            </a:pPr>
            <a:r>
              <a:t/>
            </a:r>
            <a:endParaRPr sz="2000">
              <a:latin typeface="Calibri"/>
              <a:ea typeface="Calibri"/>
              <a:cs typeface="Calibri"/>
              <a:sym typeface="Calibri"/>
            </a:endParaRPr>
          </a:p>
          <a:p>
            <a:pPr indent="-76200" lvl="1" marL="685800" rtl="0" algn="l">
              <a:lnSpc>
                <a:spcPct val="90000"/>
              </a:lnSpc>
              <a:spcBef>
                <a:spcPts val="500"/>
              </a:spcBef>
              <a:spcAft>
                <a:spcPts val="0"/>
              </a:spcAft>
              <a:buSzPts val="2000"/>
              <a:buFont typeface="Noto Sans Symbols"/>
              <a:buNone/>
            </a:pPr>
            <a:r>
              <a:t/>
            </a:r>
            <a:endParaRPr sz="2000">
              <a:latin typeface="Calibri"/>
              <a:ea typeface="Calibri"/>
              <a:cs typeface="Calibri"/>
              <a:sym typeface="Calibri"/>
            </a:endParaRPr>
          </a:p>
        </p:txBody>
      </p:sp>
      <p:sp>
        <p:nvSpPr>
          <p:cNvPr id="105" name="Google Shape;105;p8"/>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06" name="Google Shape;106;p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07" name="Google Shape;107;p8"/>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08" name="Google Shape;108;p8"/>
          <p:cNvSpPr txBox="1"/>
          <p:nvPr/>
        </p:nvSpPr>
        <p:spPr>
          <a:xfrm>
            <a:off x="2286000" y="1600201"/>
            <a:ext cx="1447800"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Snippet</a:t>
            </a:r>
            <a:endParaRPr/>
          </a:p>
        </p:txBody>
      </p:sp>
      <p:sp>
        <p:nvSpPr>
          <p:cNvPr id="109" name="Google Shape;109;p8"/>
          <p:cNvSpPr txBox="1"/>
          <p:nvPr/>
        </p:nvSpPr>
        <p:spPr>
          <a:xfrm>
            <a:off x="3886200" y="1447800"/>
            <a:ext cx="5105400" cy="15240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class Program </a:t>
            </a:r>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a:p>
          <a:p>
            <a:pPr indent="0" lvl="1"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delegate int ProcessNumber(int input); </a:t>
            </a:r>
            <a:endParaRPr/>
          </a:p>
          <a:p>
            <a:pPr indent="0" lvl="1"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static void Main(string[] args) </a:t>
            </a:r>
            <a:endParaRPr/>
          </a:p>
          <a:p>
            <a:pPr indent="403225"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a:p>
          <a:p>
            <a:pPr indent="6858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ProcessNumber del = input =&gt; input * input; </a:t>
            </a:r>
            <a:endParaRPr/>
          </a:p>
          <a:p>
            <a:pPr indent="68580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Console.WriteLine(del(5));</a:t>
            </a:r>
            <a:endParaRPr/>
          </a:p>
          <a:p>
            <a:pPr indent="403225"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a:p>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a:p>
          <a:p>
            <a:pPr indent="0" lvl="0" marL="0" marR="0" rtl="0" algn="l">
              <a:lnSpc>
                <a:spcPct val="70000"/>
              </a:lnSpc>
              <a:spcBef>
                <a:spcPts val="5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110" name="Google Shape;110;p8"/>
          <p:cNvPicPr preferRelativeResize="0"/>
          <p:nvPr/>
        </p:nvPicPr>
        <p:blipFill rotWithShape="1">
          <a:blip r:embed="rId3">
            <a:alphaModFix/>
          </a:blip>
          <a:srcRect b="0" l="0" r="0" t="0"/>
          <a:stretch/>
        </p:blipFill>
        <p:spPr>
          <a:xfrm>
            <a:off x="3783013" y="4672013"/>
            <a:ext cx="4648200" cy="137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GB">
                <a:latin typeface="Calibri"/>
                <a:ea typeface="Calibri"/>
                <a:cs typeface="Calibri"/>
                <a:sym typeface="Calibri"/>
              </a:rPr>
              <a:t>Expression Lambdas 1-3</a:t>
            </a:r>
            <a:endParaRPr>
              <a:latin typeface="Calibri"/>
              <a:ea typeface="Calibri"/>
              <a:cs typeface="Calibri"/>
              <a:sym typeface="Calibri"/>
            </a:endParaRPr>
          </a:p>
        </p:txBody>
      </p:sp>
      <p:sp>
        <p:nvSpPr>
          <p:cNvPr id="117" name="Google Shape;117;p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14300" lvl="0" marL="228600" rtl="0" algn="l">
              <a:lnSpc>
                <a:spcPct val="90000"/>
              </a:lnSpc>
              <a:spcBef>
                <a:spcPts val="0"/>
              </a:spcBef>
              <a:spcAft>
                <a:spcPts val="0"/>
              </a:spcAft>
              <a:buSzPts val="1800"/>
              <a:buChar char="⮚"/>
            </a:pPr>
            <a:r>
              <a:rPr lang="en-GB" sz="1800">
                <a:latin typeface="Calibri"/>
                <a:ea typeface="Calibri"/>
                <a:cs typeface="Calibri"/>
                <a:sym typeface="Calibri"/>
              </a:rPr>
              <a:t>An expression lambda is a lambda with an expression on the right side. </a:t>
            </a:r>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SzPts val="1800"/>
              <a:buChar char="⮚"/>
            </a:pPr>
            <a:r>
              <a:rPr lang="en-GB" sz="1800">
                <a:latin typeface="Calibri"/>
                <a:ea typeface="Calibri"/>
                <a:cs typeface="Calibri"/>
                <a:sym typeface="Calibri"/>
              </a:rPr>
              <a:t>The input parameters may be implicitly typed or explicitly typed.</a:t>
            </a:r>
            <a:endParaRPr sz="1800">
              <a:latin typeface="Calibri"/>
              <a:ea typeface="Calibri"/>
              <a:cs typeface="Calibri"/>
              <a:sym typeface="Calibri"/>
            </a:endParaRPr>
          </a:p>
          <a:p>
            <a:pPr indent="-114300" lvl="0" marL="228600" rtl="0" algn="l">
              <a:lnSpc>
                <a:spcPct val="90000"/>
              </a:lnSpc>
              <a:spcBef>
                <a:spcPts val="1000"/>
              </a:spcBef>
              <a:spcAft>
                <a:spcPts val="0"/>
              </a:spcAft>
              <a:buSzPts val="1800"/>
              <a:buChar char="⮚"/>
            </a:pPr>
            <a:r>
              <a:rPr lang="en-GB" sz="1800">
                <a:latin typeface="Calibri"/>
                <a:ea typeface="Calibri"/>
                <a:cs typeface="Calibri"/>
                <a:sym typeface="Calibri"/>
              </a:rPr>
              <a:t>When there are two or more input parameters on the left side of the lambda operator, they must be enclosed within parentheses. However, if you have only one input parameter and its type is implicitly known, then the parentheses can be omitted. For example,</a:t>
            </a:r>
            <a:endParaRPr/>
          </a:p>
          <a:p>
            <a:pPr indent="-76200" lvl="1" marL="685800" rtl="0" algn="l">
              <a:lnSpc>
                <a:spcPct val="90000"/>
              </a:lnSpc>
              <a:spcBef>
                <a:spcPts val="500"/>
              </a:spcBef>
              <a:spcAft>
                <a:spcPts val="0"/>
              </a:spcAft>
              <a:buSzPts val="1600"/>
              <a:buFont typeface="Noto Sans Symbols"/>
              <a:buNone/>
            </a:pPr>
            <a:r>
              <a:rPr lang="en-GB" sz="1600">
                <a:latin typeface="Arial"/>
                <a:ea typeface="Arial"/>
                <a:cs typeface="Arial"/>
                <a:sym typeface="Arial"/>
              </a:rPr>
              <a:t>  	        </a:t>
            </a:r>
            <a:r>
              <a:rPr lang="en-GB" sz="1400">
                <a:latin typeface="Courier New"/>
                <a:ea typeface="Courier New"/>
                <a:cs typeface="Courier New"/>
                <a:sym typeface="Courier New"/>
              </a:rPr>
              <a:t>(str, str1) =&gt; str == str1</a:t>
            </a:r>
            <a:endParaRPr/>
          </a:p>
          <a:p>
            <a:pPr indent="-342900" lvl="1" marL="342900" rtl="0" algn="l">
              <a:lnSpc>
                <a:spcPct val="90000"/>
              </a:lnSpc>
              <a:spcBef>
                <a:spcPts val="500"/>
              </a:spcBef>
              <a:spcAft>
                <a:spcPts val="0"/>
              </a:spcAft>
              <a:buClr>
                <a:srgbClr val="004E4C"/>
              </a:buClr>
              <a:buSzPts val="1800"/>
              <a:buFont typeface="Noto Sans Symbols"/>
              <a:buChar char="◆"/>
            </a:pPr>
            <a:r>
              <a:rPr lang="en-GB" sz="1800">
                <a:latin typeface="Calibri"/>
                <a:ea typeface="Calibri"/>
                <a:cs typeface="Calibri"/>
                <a:sym typeface="Calibri"/>
              </a:rPr>
              <a:t>It means </a:t>
            </a:r>
            <a:r>
              <a:rPr b="1" lang="en-GB" sz="1600">
                <a:latin typeface="Courier New"/>
                <a:ea typeface="Courier New"/>
                <a:cs typeface="Courier New"/>
                <a:sym typeface="Courier New"/>
              </a:rPr>
              <a:t>str</a:t>
            </a:r>
            <a:r>
              <a:rPr lang="en-GB" sz="1600">
                <a:latin typeface="Calibri"/>
                <a:ea typeface="Calibri"/>
                <a:cs typeface="Calibri"/>
                <a:sym typeface="Calibri"/>
              </a:rPr>
              <a:t> </a:t>
            </a:r>
            <a:r>
              <a:rPr lang="en-GB" sz="1800">
                <a:latin typeface="Calibri"/>
                <a:ea typeface="Calibri"/>
                <a:cs typeface="Calibri"/>
                <a:sym typeface="Calibri"/>
              </a:rPr>
              <a:t>and </a:t>
            </a:r>
            <a:r>
              <a:rPr b="1" lang="en-GB" sz="1600">
                <a:latin typeface="Courier New"/>
                <a:ea typeface="Courier New"/>
                <a:cs typeface="Courier New"/>
                <a:sym typeface="Courier New"/>
              </a:rPr>
              <a:t>str1</a:t>
            </a:r>
            <a:r>
              <a:rPr lang="en-GB" sz="1800">
                <a:latin typeface="Calibri"/>
                <a:ea typeface="Calibri"/>
                <a:cs typeface="Calibri"/>
                <a:sym typeface="Calibri"/>
              </a:rPr>
              <a:t> go into the comparison expression which compares </a:t>
            </a:r>
            <a:r>
              <a:rPr lang="en-GB" sz="1800">
                <a:latin typeface="Courier New"/>
                <a:ea typeface="Courier New"/>
                <a:cs typeface="Courier New"/>
                <a:sym typeface="Courier New"/>
              </a:rPr>
              <a:t>str</a:t>
            </a:r>
            <a:r>
              <a:rPr lang="en-GB" sz="1800">
                <a:latin typeface="Calibri"/>
                <a:ea typeface="Calibri"/>
                <a:cs typeface="Calibri"/>
                <a:sym typeface="Calibri"/>
              </a:rPr>
              <a:t> with </a:t>
            </a:r>
            <a:r>
              <a:rPr lang="en-GB" sz="1800">
                <a:latin typeface="Courier New"/>
                <a:ea typeface="Courier New"/>
                <a:cs typeface="Courier New"/>
                <a:sym typeface="Courier New"/>
              </a:rPr>
              <a:t>str1</a:t>
            </a:r>
            <a:r>
              <a:rPr lang="en-GB" sz="1800">
                <a:latin typeface="Calibri"/>
                <a:ea typeface="Calibri"/>
                <a:cs typeface="Calibri"/>
                <a:sym typeface="Calibri"/>
              </a:rPr>
              <a:t>. In simple terms, it means that the parameters </a:t>
            </a:r>
            <a:r>
              <a:rPr b="1" lang="en-GB" sz="1600">
                <a:latin typeface="Courier New"/>
                <a:ea typeface="Courier New"/>
                <a:cs typeface="Courier New"/>
                <a:sym typeface="Courier New"/>
              </a:rPr>
              <a:t>str</a:t>
            </a:r>
            <a:r>
              <a:rPr lang="en-GB" sz="1800">
                <a:latin typeface="Calibri"/>
                <a:ea typeface="Calibri"/>
                <a:cs typeface="Calibri"/>
                <a:sym typeface="Calibri"/>
              </a:rPr>
              <a:t> and </a:t>
            </a:r>
            <a:r>
              <a:rPr b="1" lang="en-GB" sz="1600">
                <a:latin typeface="Courier New"/>
                <a:ea typeface="Courier New"/>
                <a:cs typeface="Courier New"/>
                <a:sym typeface="Courier New"/>
              </a:rPr>
              <a:t>str1</a:t>
            </a:r>
            <a:r>
              <a:rPr lang="en-GB" sz="1800">
                <a:latin typeface="Calibri"/>
                <a:ea typeface="Calibri"/>
                <a:cs typeface="Calibri"/>
                <a:sym typeface="Calibri"/>
              </a:rPr>
              <a:t> will be passed to the expression </a:t>
            </a:r>
            <a:r>
              <a:rPr b="1" lang="en-GB" sz="1600">
                <a:latin typeface="Courier New"/>
                <a:ea typeface="Courier New"/>
                <a:cs typeface="Courier New"/>
                <a:sym typeface="Courier New"/>
              </a:rPr>
              <a:t>str</a:t>
            </a:r>
            <a:r>
              <a:rPr lang="en-GB" sz="1800">
                <a:latin typeface="Calibri"/>
                <a:ea typeface="Calibri"/>
                <a:cs typeface="Calibri"/>
                <a:sym typeface="Calibri"/>
              </a:rPr>
              <a:t> == </a:t>
            </a:r>
            <a:r>
              <a:rPr b="1" lang="en-GB" sz="1600">
                <a:latin typeface="Courier New"/>
                <a:ea typeface="Courier New"/>
                <a:cs typeface="Courier New"/>
                <a:sym typeface="Courier New"/>
              </a:rPr>
              <a:t>str1</a:t>
            </a:r>
            <a:r>
              <a:rPr lang="en-GB" sz="1800">
                <a:latin typeface="Calibri"/>
                <a:ea typeface="Calibri"/>
                <a:cs typeface="Calibri"/>
                <a:sym typeface="Calibri"/>
              </a:rPr>
              <a:t>.   </a:t>
            </a:r>
            <a:endParaRPr/>
          </a:p>
          <a:p>
            <a:pPr indent="-342900" lvl="1" marL="342900" rtl="0" algn="l">
              <a:lnSpc>
                <a:spcPct val="90000"/>
              </a:lnSpc>
              <a:spcBef>
                <a:spcPts val="500"/>
              </a:spcBef>
              <a:spcAft>
                <a:spcPts val="0"/>
              </a:spcAft>
              <a:buClr>
                <a:srgbClr val="004E4C"/>
              </a:buClr>
              <a:buSzPts val="1800"/>
              <a:buFont typeface="Noto Sans Symbols"/>
              <a:buChar char="◆"/>
            </a:pPr>
            <a:r>
              <a:rPr lang="en-GB" sz="1800">
                <a:latin typeface="Calibri"/>
                <a:ea typeface="Calibri"/>
                <a:cs typeface="Calibri"/>
                <a:sym typeface="Calibri"/>
              </a:rPr>
              <a:t>Here, it is not clear what are the types of </a:t>
            </a:r>
            <a:r>
              <a:rPr b="1" lang="en-GB" sz="1600">
                <a:latin typeface="Courier New"/>
                <a:ea typeface="Courier New"/>
                <a:cs typeface="Courier New"/>
                <a:sym typeface="Courier New"/>
              </a:rPr>
              <a:t>str</a:t>
            </a:r>
            <a:r>
              <a:rPr lang="en-GB" sz="1800">
                <a:latin typeface="Calibri"/>
                <a:ea typeface="Calibri"/>
                <a:cs typeface="Calibri"/>
                <a:sym typeface="Calibri"/>
              </a:rPr>
              <a:t> and </a:t>
            </a:r>
            <a:r>
              <a:rPr b="1" lang="en-GB" sz="1600">
                <a:latin typeface="Courier New"/>
                <a:ea typeface="Courier New"/>
                <a:cs typeface="Courier New"/>
                <a:sym typeface="Courier New"/>
              </a:rPr>
              <a:t>str1</a:t>
            </a:r>
            <a:r>
              <a:rPr lang="en-GB" sz="1800">
                <a:latin typeface="Calibri"/>
                <a:ea typeface="Calibri"/>
                <a:cs typeface="Calibri"/>
                <a:sym typeface="Calibri"/>
              </a:rPr>
              <a:t>. </a:t>
            </a:r>
            <a:endParaRPr/>
          </a:p>
          <a:p>
            <a:pPr indent="-342900" lvl="1" marL="342900" rtl="0" algn="l">
              <a:lnSpc>
                <a:spcPct val="90000"/>
              </a:lnSpc>
              <a:spcBef>
                <a:spcPts val="500"/>
              </a:spcBef>
              <a:spcAft>
                <a:spcPts val="0"/>
              </a:spcAft>
              <a:buClr>
                <a:srgbClr val="004E4C"/>
              </a:buClr>
              <a:buSzPts val="1800"/>
              <a:buFont typeface="Noto Sans Symbols"/>
              <a:buChar char="◆"/>
            </a:pPr>
            <a:r>
              <a:rPr lang="en-GB" sz="1800">
                <a:latin typeface="Calibri"/>
                <a:ea typeface="Calibri"/>
                <a:cs typeface="Calibri"/>
                <a:sym typeface="Calibri"/>
              </a:rPr>
              <a:t>Hence, it is best to explicitly mention their data types:</a:t>
            </a:r>
            <a:endParaRPr sz="1800">
              <a:latin typeface="Calibri"/>
              <a:ea typeface="Calibri"/>
              <a:cs typeface="Calibri"/>
              <a:sym typeface="Calibri"/>
            </a:endParaRPr>
          </a:p>
          <a:p>
            <a:pPr indent="-76200" lvl="1" marL="685800" rtl="0" algn="l">
              <a:lnSpc>
                <a:spcPct val="90000"/>
              </a:lnSpc>
              <a:spcBef>
                <a:spcPts val="500"/>
              </a:spcBef>
              <a:spcAft>
                <a:spcPts val="0"/>
              </a:spcAft>
              <a:buSzPts val="1200"/>
              <a:buFont typeface="Noto Sans Symbols"/>
              <a:buNone/>
            </a:pPr>
            <a:r>
              <a:rPr lang="en-GB" sz="1200"/>
              <a:t>	</a:t>
            </a:r>
            <a:r>
              <a:rPr lang="en-GB" sz="1100"/>
              <a:t>	</a:t>
            </a:r>
            <a:r>
              <a:rPr lang="en-GB" sz="1400">
                <a:latin typeface="Courier New"/>
                <a:ea typeface="Courier New"/>
                <a:cs typeface="Courier New"/>
                <a:sym typeface="Courier New"/>
              </a:rPr>
              <a:t>(string str, string str1)=&gt; str==str1</a:t>
            </a:r>
            <a:endParaRPr sz="1400">
              <a:latin typeface="Courier New"/>
              <a:ea typeface="Courier New"/>
              <a:cs typeface="Courier New"/>
              <a:sym typeface="Courier New"/>
            </a:endParaRPr>
          </a:p>
          <a:p>
            <a:pPr indent="-228600" lvl="1" marL="342900" rtl="0" algn="l">
              <a:lnSpc>
                <a:spcPct val="90000"/>
              </a:lnSpc>
              <a:spcBef>
                <a:spcPts val="500"/>
              </a:spcBef>
              <a:spcAft>
                <a:spcPts val="0"/>
              </a:spcAft>
              <a:buClr>
                <a:srgbClr val="004E4C"/>
              </a:buClr>
              <a:buSzPts val="1800"/>
              <a:buFont typeface="Noto Sans Symbols"/>
              <a:buNone/>
            </a:pPr>
            <a:r>
              <a:t/>
            </a:r>
            <a:endParaRPr sz="1800">
              <a:latin typeface="Calibri"/>
              <a:ea typeface="Calibri"/>
              <a:cs typeface="Calibri"/>
              <a:sym typeface="Calibri"/>
            </a:endParaRPr>
          </a:p>
        </p:txBody>
      </p:sp>
      <p:sp>
        <p:nvSpPr>
          <p:cNvPr id="118" name="Google Shape;118;p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Noto Sans Symbols"/>
              <a:buNone/>
            </a:pPr>
            <a:fld id="{00000000-1234-1234-1234-123412341234}" type="slidenum">
              <a:rPr b="1" i="0" lang="en-GB" sz="1200" u="none" cap="none" strike="noStrike">
                <a:solidFill>
                  <a:schemeClr val="lt1"/>
                </a:solidFill>
                <a:latin typeface="Calibri"/>
                <a:ea typeface="Calibri"/>
                <a:cs typeface="Calibri"/>
                <a:sym typeface="Calibri"/>
              </a:rPr>
              <a:t>‹#›</a:t>
            </a:fld>
            <a:endParaRPr b="1" i="0" sz="1200" u="none" cap="none" strike="noStrike">
              <a:solidFill>
                <a:schemeClr val="lt1"/>
              </a:solidFill>
              <a:latin typeface="Calibri"/>
              <a:ea typeface="Calibri"/>
              <a:cs typeface="Calibri"/>
              <a:sym typeface="Calibri"/>
            </a:endParaRPr>
          </a:p>
        </p:txBody>
      </p:sp>
      <p:sp>
        <p:nvSpPr>
          <p:cNvPr id="119" name="Google Shape;119;p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Noto Sans Symbols"/>
              <a:buNone/>
            </a:pPr>
            <a:r>
              <a:rPr b="0" i="0" lang="en-GB" sz="1200" u="none" cap="none" strike="noStrike">
                <a:solidFill>
                  <a:schemeClr val="lt1"/>
                </a:solidFill>
                <a:latin typeface="Calibri"/>
                <a:ea typeface="Calibri"/>
                <a:cs typeface="Calibri"/>
                <a:sym typeface="Calibri"/>
              </a:rPr>
              <a:t>Building Applications Using C# / Session 15 </a:t>
            </a:r>
            <a:endParaRPr/>
          </a:p>
        </p:txBody>
      </p:sp>
      <p:sp>
        <p:nvSpPr>
          <p:cNvPr id="120" name="Google Shape;120;p9"/>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21" name="Google Shape;121;p9"/>
          <p:cNvSpPr txBox="1"/>
          <p:nvPr/>
        </p:nvSpPr>
        <p:spPr>
          <a:xfrm>
            <a:off x="2286000" y="1143000"/>
            <a:ext cx="1219200"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GB" sz="2000" u="none" cap="none" strike="noStrike">
                <a:solidFill>
                  <a:schemeClr val="lt1"/>
                </a:solidFill>
                <a:latin typeface="Tahoma"/>
                <a:ea typeface="Tahoma"/>
                <a:cs typeface="Tahoma"/>
                <a:sym typeface="Tahoma"/>
              </a:rPr>
              <a:t>Syntax</a:t>
            </a:r>
            <a:endParaRPr/>
          </a:p>
        </p:txBody>
      </p:sp>
      <p:sp>
        <p:nvSpPr>
          <p:cNvPr id="122" name="Google Shape;122;p9"/>
          <p:cNvSpPr txBox="1"/>
          <p:nvPr/>
        </p:nvSpPr>
        <p:spPr>
          <a:xfrm>
            <a:off x="3536950" y="1200150"/>
            <a:ext cx="4191000" cy="285750"/>
          </a:xfrm>
          <a:prstGeom prst="rect">
            <a:avLst/>
          </a:prstGeom>
          <a:solidFill>
            <a:srgbClr val="FFFF00">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70000"/>
              </a:lnSpc>
              <a:spcBef>
                <a:spcPts val="0"/>
              </a:spcBef>
              <a:spcAft>
                <a:spcPts val="0"/>
              </a:spcAft>
              <a:buClr>
                <a:srgbClr val="000000"/>
              </a:buClr>
              <a:buSzPts val="1600"/>
              <a:buFont typeface="Noto Sans Symbols"/>
              <a:buNone/>
            </a:pPr>
            <a:r>
              <a:rPr b="0" i="0" lang="en-GB" sz="1600" u="none" cap="none" strike="noStrike">
                <a:solidFill>
                  <a:srgbClr val="000000"/>
                </a:solidFill>
                <a:latin typeface="Courier New"/>
                <a:ea typeface="Courier New"/>
                <a:cs typeface="Courier New"/>
                <a:sym typeface="Courier New"/>
              </a:rPr>
              <a:t>(input_parameters) =&gt; expression</a:t>
            </a:r>
            <a:endParaRPr b="0" i="0" sz="1800" u="none" cap="none" strike="noStrike">
              <a:solidFill>
                <a:schemeClr val="dk1"/>
              </a:solidFill>
              <a:latin typeface="Arial"/>
              <a:ea typeface="Arial"/>
              <a:cs typeface="Arial"/>
              <a:sym typeface="Arial"/>
            </a:endParaRPr>
          </a:p>
          <a:p>
            <a:pPr indent="0" lvl="0" marL="0" marR="0" rtl="0" algn="l">
              <a:lnSpc>
                <a:spcPct val="70000"/>
              </a:lnSpc>
              <a:spcBef>
                <a:spcPts val="800"/>
              </a:spcBef>
              <a:spcAft>
                <a:spcPts val="0"/>
              </a:spcAft>
              <a:buClr>
                <a:schemeClr val="dk1"/>
              </a:buClr>
              <a:buSzPts val="1600"/>
              <a:buFont typeface="Noto Sans Symbols"/>
              <a:buNone/>
            </a:pPr>
            <a:r>
              <a:t/>
            </a:r>
            <a:endParaRPr b="0" i="0" sz="1600" u="none" cap="none" strike="noStrike">
              <a:solidFill>
                <a:schemeClr val="dk1"/>
              </a:solidFill>
              <a:latin typeface="Courier New"/>
              <a:ea typeface="Courier New"/>
              <a:cs typeface="Courier New"/>
              <a:sym typeface="Courier New"/>
            </a:endParaRPr>
          </a:p>
        </p:txBody>
      </p:sp>
      <p:sp>
        <p:nvSpPr>
          <p:cNvPr id="123" name="Google Shape;123;p9"/>
          <p:cNvSpPr txBox="1"/>
          <p:nvPr/>
        </p:nvSpPr>
        <p:spPr>
          <a:xfrm>
            <a:off x="2286000" y="1800225"/>
            <a:ext cx="75438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GB" sz="1800" u="none" cap="none" strike="noStrike">
                <a:solidFill>
                  <a:schemeClr val="dk1"/>
                </a:solidFill>
                <a:latin typeface="Calibri"/>
                <a:ea typeface="Calibri"/>
                <a:cs typeface="Calibri"/>
                <a:sym typeface="Calibri"/>
              </a:rPr>
              <a:t>where,</a:t>
            </a:r>
            <a:endParaRPr b="0" i="0"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chemeClr val="dk1"/>
              </a:buClr>
              <a:buSzPts val="1600"/>
              <a:buFont typeface="Noto Sans Symbols"/>
              <a:buNone/>
            </a:pPr>
            <a:r>
              <a:rPr b="1" i="0" lang="en-GB" sz="1600" u="none" cap="none" strike="noStrike">
                <a:solidFill>
                  <a:schemeClr val="dk1"/>
                </a:solidFill>
                <a:latin typeface="Courier New"/>
                <a:ea typeface="Courier New"/>
                <a:cs typeface="Courier New"/>
                <a:sym typeface="Courier New"/>
              </a:rPr>
              <a:t>input_parameters</a:t>
            </a:r>
            <a:r>
              <a:rPr b="0" i="0" lang="en-GB" sz="1600" u="none" cap="none" strike="noStrike">
                <a:solidFill>
                  <a:schemeClr val="dk1"/>
                </a:solidFill>
                <a:latin typeface="Calibri"/>
                <a:ea typeface="Calibri"/>
                <a:cs typeface="Calibri"/>
                <a:sym typeface="Calibri"/>
              </a:rPr>
              <a:t>: one or more input parameters, each separated by a comma</a:t>
            </a:r>
            <a:endParaRPr b="0" i="0" sz="16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chemeClr val="dk1"/>
              </a:buClr>
              <a:buSzPts val="1600"/>
              <a:buFont typeface="Noto Sans Symbols"/>
              <a:buNone/>
            </a:pPr>
            <a:r>
              <a:rPr b="1" i="0" lang="en-GB" sz="1600" u="none" cap="none" strike="noStrike">
                <a:solidFill>
                  <a:schemeClr val="dk1"/>
                </a:solidFill>
                <a:latin typeface="Courier New"/>
                <a:ea typeface="Courier New"/>
                <a:cs typeface="Courier New"/>
                <a:sym typeface="Courier New"/>
              </a:rPr>
              <a:t>expression</a:t>
            </a:r>
            <a:r>
              <a:rPr b="0" i="0" lang="en-GB" sz="1600" u="none" cap="none" strike="noStrike">
                <a:solidFill>
                  <a:schemeClr val="dk1"/>
                </a:solidFill>
                <a:latin typeface="Calibri"/>
                <a:ea typeface="Calibri"/>
                <a:cs typeface="Calibri"/>
                <a:sym typeface="Calibri"/>
              </a:rPr>
              <a:t>: the expression to be evaluated</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Lại Đức Chung</dc:creator>
</cp:coreProperties>
</file>