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12192000"/>
  <p:notesSz cx="6858000" cy="9144000"/>
  <p:embeddedFontLs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jCc3Ycd9vGjyrJBxqJjexvs3Z0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Tahoma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5" name="Google Shape;53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5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2" type="sldNum"/>
          </p:nvPr>
        </p:nvSpPr>
        <p:spPr>
          <a:xfrm>
            <a:off x="11506201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5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5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10160" y="25400"/>
            <a:ext cx="1210564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76200" y="838200"/>
            <a:ext cx="12039599" cy="5338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2"/>
          <p:cNvSpPr txBox="1"/>
          <p:nvPr>
            <p:ph idx="12" type="sldNum"/>
          </p:nvPr>
        </p:nvSpPr>
        <p:spPr>
          <a:xfrm>
            <a:off x="11506200" y="649795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/>
          <p:nvPr/>
        </p:nvSpPr>
        <p:spPr>
          <a:xfrm>
            <a:off x="838200" y="2232316"/>
            <a:ext cx="10891684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16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Encrypting and Decrypting Data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Asymmetric Encryption 1-2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1616075" y="501650"/>
            <a:ext cx="9050338" cy="574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Asymmetric encryption uses a pair of public and private key to encrypt and decrypt data.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symmetric encryption and decryption process.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3224"/>
          <a:stretch/>
        </p:blipFill>
        <p:spPr>
          <a:xfrm>
            <a:off x="2362200" y="2362200"/>
            <a:ext cx="73914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Symmetric Encryption Algorithms 1-6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1614488" y="519113"/>
            <a:ext cx="9053512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System.Security.Cryptography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namespace provides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SymmetricAlgorithm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 class for all symmetric algorithm classes.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derived classes of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SymmetricAlgorithm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 class are as follows:</a:t>
            </a:r>
            <a:endParaRPr/>
          </a:p>
        </p:txBody>
      </p:sp>
      <p:grpSp>
        <p:nvGrpSpPr>
          <p:cNvPr id="118" name="Google Shape;118;p11"/>
          <p:cNvGrpSpPr/>
          <p:nvPr/>
        </p:nvGrpSpPr>
        <p:grpSpPr>
          <a:xfrm>
            <a:off x="3874769" y="2819400"/>
            <a:ext cx="3680461" cy="3200400"/>
            <a:chOff x="750569" y="0"/>
            <a:chExt cx="3680461" cy="3200400"/>
          </a:xfrm>
        </p:grpSpPr>
        <p:sp>
          <p:nvSpPr>
            <p:cNvPr id="119" name="Google Shape;119;p11"/>
            <p:cNvSpPr/>
            <p:nvPr/>
          </p:nvSpPr>
          <p:spPr>
            <a:xfrm>
              <a:off x="750569" y="0"/>
              <a:ext cx="3200400" cy="3200400"/>
            </a:xfrm>
            <a:prstGeom prst="triangle">
              <a:avLst>
                <a:gd fmla="val 5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350770" y="320352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 txBox="1"/>
            <p:nvPr/>
          </p:nvSpPr>
          <p:spPr>
            <a:xfrm>
              <a:off x="2372984" y="342566"/>
              <a:ext cx="2035832" cy="41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RC2</a:t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2350770" y="832291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3AE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 txBox="1"/>
            <p:nvPr/>
          </p:nvSpPr>
          <p:spPr>
            <a:xfrm>
              <a:off x="2372984" y="854505"/>
              <a:ext cx="2035832" cy="41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DES</a:t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2350770" y="1344230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4B7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 txBox="1"/>
            <p:nvPr/>
          </p:nvSpPr>
          <p:spPr>
            <a:xfrm>
              <a:off x="2372984" y="1366444"/>
              <a:ext cx="2035832" cy="41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TripleDES</a:t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2350770" y="1856169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5B1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 txBox="1"/>
            <p:nvPr/>
          </p:nvSpPr>
          <p:spPr>
            <a:xfrm>
              <a:off x="2372984" y="1878383"/>
              <a:ext cx="2035832" cy="41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Aes</a:t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2350770" y="2368108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6FAA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 txBox="1"/>
            <p:nvPr/>
          </p:nvSpPr>
          <p:spPr>
            <a:xfrm>
              <a:off x="2372984" y="2390322"/>
              <a:ext cx="2035832" cy="41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Rijndael</a:t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30" name="Google Shape;130;p11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Symmetric Encryption Algorithms 2-6</a:t>
            </a:r>
            <a:endParaRPr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1905000" y="762000"/>
            <a:ext cx="8153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abstract base class for all classes that implement the RC2 algorithm.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proprietary algorithm developed by RSA Data Security, Inc in 1987.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key sizes ranging from 40 bits to 128 bits in 8-bit increments for encryption.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designed for the old generation processors and currently have been replaced by more faster and secure algorithms.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RC2CryptoServiceProvider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to provide an implementation of the RC2 algorithm.</a:t>
            </a:r>
            <a:endParaRPr/>
          </a:p>
        </p:txBody>
      </p:sp>
      <p:grpSp>
        <p:nvGrpSpPr>
          <p:cNvPr id="139" name="Google Shape;139;p12"/>
          <p:cNvGrpSpPr/>
          <p:nvPr/>
        </p:nvGrpSpPr>
        <p:grpSpPr>
          <a:xfrm>
            <a:off x="1958976" y="990601"/>
            <a:ext cx="2079625" cy="455613"/>
            <a:chOff x="2350770" y="320352"/>
            <a:chExt cx="2080260" cy="455056"/>
          </a:xfrm>
        </p:grpSpPr>
        <p:sp>
          <p:nvSpPr>
            <p:cNvPr id="140" name="Google Shape;140;p12"/>
            <p:cNvSpPr/>
            <p:nvPr/>
          </p:nvSpPr>
          <p:spPr>
            <a:xfrm>
              <a:off x="2350770" y="320352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2373002" y="342550"/>
              <a:ext cx="2035796" cy="41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RC2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1447800" y="1676400"/>
            <a:ext cx="8991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abstract base class for all classes that implement the Data Encryption Standard (DES) algorithm.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but as of today available as a U.S. Government Federal Information Processing Standard (FIPS 46-3).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 the data to encrypt as blocks where each block is of 64 bits.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key of 64 bits to perform the encryption. On account of its small key size DES encrypts data faster as compared to other asymmetric algorithms.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prone to brute force security attacks because of its smaller key size.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DESCryptoServicerProvider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to provide an implementation of the DES algorithm.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3"/>
          <p:cNvGrpSpPr/>
          <p:nvPr/>
        </p:nvGrpSpPr>
        <p:grpSpPr>
          <a:xfrm>
            <a:off x="1958976" y="990601"/>
            <a:ext cx="2079625" cy="455613"/>
            <a:chOff x="2350770" y="832291"/>
            <a:chExt cx="2080260" cy="455056"/>
          </a:xfrm>
        </p:grpSpPr>
        <p:sp>
          <p:nvSpPr>
            <p:cNvPr id="148" name="Google Shape;148;p13"/>
            <p:cNvSpPr/>
            <p:nvPr/>
          </p:nvSpPr>
          <p:spPr>
            <a:xfrm>
              <a:off x="2350770" y="832291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3FD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373002" y="854489"/>
              <a:ext cx="2035796" cy="41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DES</a:t>
              </a:r>
              <a:endParaRPr/>
            </a:p>
          </p:txBody>
        </p:sp>
      </p:grpSp>
      <p:sp>
        <p:nvSpPr>
          <p:cNvPr id="150" name="Google Shape;150;p13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Symmetric Encryption Algorithms 3-6</a:t>
            </a:r>
            <a:endParaRPr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/>
          <p:nvPr/>
        </p:nvSpPr>
        <p:spPr>
          <a:xfrm>
            <a:off x="1447800" y="1752600"/>
            <a:ext cx="8915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abstract base class for all the classes that implement the TripleDES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enhancement to the DES algorithm for the purpose of making the DES algorithm more secured against security threats.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 64 bit blocks that is similar to the DES algorithm.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key sizes of 128 bits to 192 bits.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TripleDESCryptoServiceProvider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to provide an implementation of the TripleDES algorithm.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4"/>
          <p:cNvGrpSpPr/>
          <p:nvPr/>
        </p:nvGrpSpPr>
        <p:grpSpPr>
          <a:xfrm>
            <a:off x="1958976" y="990601"/>
            <a:ext cx="2079625" cy="455613"/>
            <a:chOff x="2350770" y="1344230"/>
            <a:chExt cx="2080260" cy="455056"/>
          </a:xfrm>
        </p:grpSpPr>
        <p:sp>
          <p:nvSpPr>
            <p:cNvPr id="159" name="Google Shape;159;p14"/>
            <p:cNvSpPr/>
            <p:nvPr/>
          </p:nvSpPr>
          <p:spPr>
            <a:xfrm>
              <a:off x="2350770" y="1344230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3DDE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373002" y="1366428"/>
              <a:ext cx="2035796" cy="41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TripleDES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61" name="Google Shape;161;p14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Symmetric Encryption Algorithms 4-6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2286000" y="3429000"/>
            <a:ext cx="8153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 flipH="1">
            <a:off x="1919289" y="1719263"/>
            <a:ext cx="8153400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abstract base class for all classes that implement the Advanced Encryption Standard (AES) algorithm.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successor of DES and is currently considered as one of the most secure algorithm.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more efficient in encrypting large volume of data in the size of several gigabytes.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 128-bits blocks of data and key sizes of 128, 192, or 256 bits for encryption.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AesCryptoServiceProvider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AesManaged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an implementation of the AES algorithm.</a:t>
            </a:r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1958976" y="990601"/>
            <a:ext cx="2079625" cy="455613"/>
            <a:chOff x="2350770" y="1856169"/>
            <a:chExt cx="2080260" cy="455056"/>
          </a:xfrm>
        </p:grpSpPr>
        <p:sp>
          <p:nvSpPr>
            <p:cNvPr id="171" name="Google Shape;171;p15"/>
            <p:cNvSpPr/>
            <p:nvPr/>
          </p:nvSpPr>
          <p:spPr>
            <a:xfrm>
              <a:off x="2350770" y="1856169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86EA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373002" y="1878367"/>
              <a:ext cx="2035796" cy="41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Aes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73" name="Google Shape;173;p15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Symmetric Encryption Algorithms 5-6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Symmetric Encryption Algorithms 6-6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2286000" y="3429000"/>
            <a:ext cx="8153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/>
          <p:nvPr/>
        </p:nvSpPr>
        <p:spPr>
          <a:xfrm flipH="1">
            <a:off x="1905000" y="1731963"/>
            <a:ext cx="853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abstract base class for all the classes that implement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Rijndael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superset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key sizes of 128, 192, or 256 bits similar to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block sizes of 128, 192, or 256 bits, unlike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has a fixed block size of 128 bits.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the flexibility to select an appropriate block size based on the volume of data to encrypt by supporting different block sizes.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RijndealManaged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to provide an implementation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Rijndeal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4" name="Google Shape;184;p16"/>
          <p:cNvGrpSpPr/>
          <p:nvPr/>
        </p:nvGrpSpPr>
        <p:grpSpPr>
          <a:xfrm>
            <a:off x="1958976" y="990601"/>
            <a:ext cx="2079625" cy="455613"/>
            <a:chOff x="2350770" y="2368108"/>
            <a:chExt cx="2080260" cy="455056"/>
          </a:xfrm>
        </p:grpSpPr>
        <p:sp>
          <p:nvSpPr>
            <p:cNvPr id="185" name="Google Shape;185;p16"/>
            <p:cNvSpPr/>
            <p:nvPr/>
          </p:nvSpPr>
          <p:spPr>
            <a:xfrm>
              <a:off x="2350770" y="2368108"/>
              <a:ext cx="2080260" cy="45505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5DF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373002" y="2390306"/>
              <a:ext cx="2035796" cy="41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Rijndael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7" name="Google Shape;187;p16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Asymmetric Encryption Algorithm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1-2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630363" y="852488"/>
            <a:ext cx="9036050" cy="455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System.Security.Cryptography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 provides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AsymmetricAlgorithm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class for all asymmetric algorithm classes.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abstract class that derives from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AsymmetricAlgorithm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is the base class for all the classes that implement the RSA algorithm.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RSA algorithm was designed in 1977 by Ron Rivest, Adi Shamir, and Leonard Adleman and till now is the most widely adopted algorithm to perform asymmetric encryption and decryption.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algorithm functions in three steps: key generation, encryption, and decryption.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Asymmetric Encryption Algorithm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2-2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630363" y="838200"/>
            <a:ext cx="903605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RSA algorithm generates a public key as a product of two large prime numbers, along with a public (or encryption) value.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generates a private key as a product of the same two large prime numbers, along with a private (or decryption) value.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public key is used to perform encryption while the private key is used to perform decryption.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.NET Framework,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derives from the RSA class to provide an implementation of the RSA algorithm.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Performing Symmetric Encryption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1630363" y="838200"/>
            <a:ext cx="90360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600"/>
              <a:buFont typeface="Noto Sans Symbols"/>
              <a:buChar char="◆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use one of the symmetric encryption implementation classes of the .NET Framework to perform symmetric encryption. </a:t>
            </a:r>
            <a:endParaRPr/>
          </a:p>
          <a:p>
            <a:pPr indent="-2413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4E4C"/>
              </a:buClr>
              <a:buSzPts val="16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4E4C"/>
              </a:buClr>
              <a:buSzPts val="1600"/>
              <a:buFont typeface="Noto Sans Symbols"/>
              <a:buChar char="◆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step to perform symmetric encryption is to create the symmetric key.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343400"/>
            <a:ext cx="2286000" cy="17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31" name="Google Shape;31;p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Explain symmetric encryption.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Explain asymmetric encryption.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List the various types 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System.Security.Cryptography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namespace that supports symmetric and asymmetric encryptions.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Symmetric Keys 1-4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1630363" y="838200"/>
            <a:ext cx="903605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use the default constructor of the symmetric encryption classes, such as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RijndaelManaged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AesManaged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key and IV are automatically generated. </a:t>
            </a:r>
            <a:endParaRPr/>
          </a:p>
          <a:p>
            <a:pPr indent="-29845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generated key and the IV can be accessed as byte arrays using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IV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 of the encryption class.</a:t>
            </a:r>
            <a:endParaRPr/>
          </a:p>
          <a:p>
            <a:pPr indent="-2921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4E4C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creates a symmetric key and IV using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RijndaelManaged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2057400" y="4435476"/>
            <a:ext cx="8396288" cy="20415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 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RijndaelManagedsymAlgo = new RijndaelManaged();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Console.WriteLine("Generated key: {0}, \nGenerated IV:  {1}",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Encoding.Default.GetString(symAlgo.Key), Encoding.Default.GetString(symAlgo.IV));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2057400" y="38862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1614489" y="838200"/>
            <a:ext cx="90519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snippet uses the default constructor of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RijndaelManaged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to generate a symmetric key and IV.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IV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 are accessed and printed as strings using the default encoding to the console.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343400"/>
            <a:ext cx="62484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/>
        </p:nvSpPr>
        <p:spPr>
          <a:xfrm>
            <a:off x="2057400" y="3794126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  <p:sp>
        <p:nvSpPr>
          <p:cNvPr id="230" name="Google Shape;230;p2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Symmetric Keys 2-4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1614489" y="838200"/>
            <a:ext cx="90519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symmetric encryption classes, such as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RijndaelManaged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also provide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GenerateKey()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GenerateIV()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methods that you can use to generate keys and IVs, as shown in the following code: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2057400" y="2667001"/>
            <a:ext cx="8153400" cy="32607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 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RijndaelManagedsymAlgo = new RijndaelManaged();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symAlgo.GenerateKey();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symAlgo.GenerateIV();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generatedKey = symAlgo.Key;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generatedIV =symAlgo.IV;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Console.WriteLine("Generated key through GenerateKey(): {0}, \nGenerated IV through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GenerateIV():  {1}", Encoding.Default.GetString(generatedKey),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Encoding.Default.GetString(generatedIV));</a:t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2057400" y="22098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241" name="Google Shape;241;p2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Symmetric Keys 3-4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Symmetric Keys 4-4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614489" y="838200"/>
            <a:ext cx="90519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RijndaelManaged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is created and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GenerateKey()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GenerateIV()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methods are called to generate a key and an IV.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Key and the IV properties are then accessed and printed as strings using the default encoding to the console.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438" y="4114800"/>
            <a:ext cx="76962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2103438" y="36576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Encrypting Data 1-5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1614489" y="838200"/>
            <a:ext cx="90519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symmetric encryption classes of the .NET Framework provides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CreateEncryptor()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that returns an object of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ICryptoTransform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ICryptoTransform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responsible for transforming the data based on the algorithm of the encryption class.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have obtained an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ICryptoTransform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object, you can use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CryptoStream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to perform encryption.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CryptoStream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acts as a wrapper of a stream-derived class, such as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FileStream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MemoryStream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NetworkStream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Encrypting Data 2-5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1614489" y="852488"/>
            <a:ext cx="90519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CryptoStream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acts as a wrapper of a stream-derived class, such as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FileStream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MemoryStream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NetworkStream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CryptoStream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operates in one of the following two modes defined by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CryptoStreamMode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enumeration: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allows write operation on the underlying stream.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this mode to perform encryption.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allows read operation on the underlying stream.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this mode to perform decryption.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Encrypting Data 3-5</a:t>
            </a:r>
            <a:endParaRPr/>
          </a:p>
        </p:txBody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614489" y="852488"/>
            <a:ext cx="90519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create 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CryptoStream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by calling the constructor that accepts the following three parameters: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underlying stream 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ICryptoTransform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 defined by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CryptoStreamMode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enumeration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creating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CryptoStreamobject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 can call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to write the encrypted data to the underlying stream.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code encrypts data using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RijndaelManaged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and writes the encrypted data to a file.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2057400" y="4800600"/>
            <a:ext cx="8382000" cy="1752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System.IO;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SymmetricEncryptionDemo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static void EncryptData(String plainText, RijndaelManaged algo)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byte[] plainDataArray = ASCIIEncoding.ASCII.GetBytes(plainText);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2057401" y="4343401"/>
            <a:ext cx="2157413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/>
        </p:nvSpPr>
        <p:spPr>
          <a:xfrm>
            <a:off x="2133600" y="1219200"/>
            <a:ext cx="7620000" cy="4876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ICryptoTransform transform=algo.CreateEncryptor();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using (var fileStream = new FileStream("D:\\CipherText.txt",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FileMode.OpenOrCreate, FileAccess.Write))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using (var cryptoStream = new CryptoStream(fileStream, transform,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CryptoStreamMode.Write))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cryptoStream.Write(plainDataArray, 0,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plainDataArray.GetLength(0));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Console.WriteLine("Encrypted data written to: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D:\\CipherText.txt");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static void Main()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RijndaelManaged symAlgo = new RijndaelManaged();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Console.WriteLine("Enter data to encrypt.");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string dataToEncrypt = Console.ReadLine();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EncryptData(dataToEncrypt, symAlgo);   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2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Encrypting Data 4-5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1630363" y="838200"/>
            <a:ext cx="8763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creates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RijndaelManaged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and passes it along with the data to encrypt to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EncryptData()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call to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CreateEncryptor()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creates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ICryptoTransform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in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EncryptData()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FileStream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is created to write the encrypted text to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CipherText.txt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CryptoStream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is created and its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is called.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740275"/>
            <a:ext cx="6629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8"/>
          <p:cNvSpPr txBox="1"/>
          <p:nvPr/>
        </p:nvSpPr>
        <p:spPr>
          <a:xfrm>
            <a:off x="2057400" y="42672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  <p:sp>
        <p:nvSpPr>
          <p:cNvPr id="295" name="Google Shape;295;p2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Encrypting Data 5-5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Decrypting Data 1-4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1630364" y="838200"/>
            <a:ext cx="86566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decrypt data, you need to:</a:t>
            </a:r>
            <a:endParaRPr/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code creates a program that performs both encryption and decryption.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29"/>
          <p:cNvGrpSpPr/>
          <p:nvPr/>
        </p:nvGrpSpPr>
        <p:grpSpPr>
          <a:xfrm>
            <a:off x="2438401" y="1526389"/>
            <a:ext cx="7621587" cy="3729021"/>
            <a:chOff x="0" y="2389"/>
            <a:chExt cx="7621587" cy="3729021"/>
          </a:xfrm>
        </p:grpSpPr>
        <p:sp>
          <p:nvSpPr>
            <p:cNvPr id="306" name="Google Shape;306;p29"/>
            <p:cNvSpPr/>
            <p:nvPr/>
          </p:nvSpPr>
          <p:spPr>
            <a:xfrm rot="5400000">
              <a:off x="-156699" y="159088"/>
              <a:ext cx="1044661" cy="731263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1" y="368021"/>
              <a:ext cx="731263" cy="313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1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 rot="5400000">
              <a:off x="3836910" y="-3103257"/>
              <a:ext cx="679030" cy="689032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 txBox="1"/>
            <p:nvPr/>
          </p:nvSpPr>
          <p:spPr>
            <a:xfrm>
              <a:off x="731264" y="35537"/>
              <a:ext cx="6857175" cy="612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the same symmetric encryption class, key, and IV used for encrypting the data. 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5400000">
              <a:off x="-156699" y="1053875"/>
              <a:ext cx="1044661" cy="731263"/>
            </a:xfrm>
            <a:prstGeom prst="chevron">
              <a:avLst>
                <a:gd fmla="val 50000" name="adj"/>
              </a:avLst>
            </a:prstGeom>
            <a:solidFill>
              <a:srgbClr val="B97676"/>
            </a:solidFill>
            <a:ln cap="flat" cmpd="sng" w="25400">
              <a:solidFill>
                <a:srgbClr val="B976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 txBox="1"/>
            <p:nvPr/>
          </p:nvSpPr>
          <p:spPr>
            <a:xfrm>
              <a:off x="1" y="1262808"/>
              <a:ext cx="731263" cy="313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2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 rot="5400000">
              <a:off x="3836910" y="-2208470"/>
              <a:ext cx="679030" cy="689032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976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 txBox="1"/>
            <p:nvPr/>
          </p:nvSpPr>
          <p:spPr>
            <a:xfrm>
              <a:off x="731264" y="930324"/>
              <a:ext cx="6857175" cy="612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 the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CreateDecryptor()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method to obtain a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ICryptoTransform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 that will perform the transformation.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5400000">
              <a:off x="-156699" y="1948661"/>
              <a:ext cx="1044661" cy="731263"/>
            </a:xfrm>
            <a:prstGeom prst="chevron">
              <a:avLst>
                <a:gd fmla="val 50000" name="adj"/>
              </a:avLst>
            </a:prstGeom>
            <a:solidFill>
              <a:srgbClr val="D83E3E"/>
            </a:solidFill>
            <a:ln cap="flat" cmpd="sng" w="25400">
              <a:solidFill>
                <a:srgbClr val="D83E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 txBox="1"/>
            <p:nvPr/>
          </p:nvSpPr>
          <p:spPr>
            <a:xfrm>
              <a:off x="1" y="2157594"/>
              <a:ext cx="731263" cy="313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3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 rot="5400000">
              <a:off x="3836910" y="-1313684"/>
              <a:ext cx="679030" cy="689032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D83E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731264" y="1825110"/>
              <a:ext cx="6857175" cy="612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Create the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CryptoStream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object in Read mode and initialize a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StreamReader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object with the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CryptoStream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object. 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 rot="5400000">
              <a:off x="-156699" y="2843448"/>
              <a:ext cx="1044661" cy="731263"/>
            </a:xfrm>
            <a:prstGeom prst="chevron">
              <a:avLst>
                <a:gd fmla="val 50000" name="adj"/>
              </a:avLst>
            </a:prstGeom>
            <a:solidFill>
              <a:srgbClr val="FE0000"/>
            </a:solidFill>
            <a:ln cap="flat" cmpd="sng" w="25400">
              <a:solidFill>
                <a:srgbClr val="F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 txBox="1"/>
            <p:nvPr/>
          </p:nvSpPr>
          <p:spPr>
            <a:xfrm>
              <a:off x="1" y="3052381"/>
              <a:ext cx="731263" cy="313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4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 rot="5400000">
              <a:off x="3836910" y="-418897"/>
              <a:ext cx="679030" cy="689032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731264" y="2719897"/>
              <a:ext cx="6857175" cy="612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 the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ReadToEnd()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method of the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StreamReader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that returns the decrypted text as a string.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9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Introducing Cryptography and Encryption 1-2</a:t>
            </a:r>
            <a:endParaRPr/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600201" y="838200"/>
            <a:ext cx="90662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organizations need to handle sensitive data.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can be either present in storage or may be exchanged between different entities within and outside the organization over a network.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2057400" y="22860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752601" y="2286000"/>
            <a:ext cx="56245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 is the CEO of a company.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 while travelling needs to access performance appraisal reports of the top management of the company.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reports contain data that are confidential and are stored in the company’s server.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data is often prone to misuse either intentionally with malicious intent or unintentionally.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such misuse, there should be some security mechanism that can ensure confidentiality and integrity of data.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://stockfresh.com/image/zoom/e8f555/stockfresh_554653" id="44" name="Google Shape;44;p3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5026" y="2970214"/>
            <a:ext cx="3482975" cy="2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/>
          <p:nvPr/>
        </p:nvSpPr>
        <p:spPr>
          <a:xfrm>
            <a:off x="8305800" y="3505200"/>
            <a:ext cx="762000" cy="228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Decrypting Data 2-4</a:t>
            </a:r>
            <a:endParaRPr/>
          </a:p>
        </p:txBody>
      </p:sp>
      <p:sp>
        <p:nvSpPr>
          <p:cNvPr id="328" name="Google Shape;328;p3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2286000" y="114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2286000" y="1287690"/>
            <a:ext cx="7848600" cy="5181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System.IO;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SymmetricEncryptionDemo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EncryptData(String plainText, RijndaelManaged algo)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byte[] plainDataArray = ASCIIEncoding.ASCII.GetBytes(plainText);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ICryptoTransform transform = algo.CreateEncryptor();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using (var fileStream = new FileStream("D:\\CipherText.txt", FileMode.OpenOrCreate, FileAccess.Write))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using (var cryptoStream = new CryptoStream(fileStream, transform, CryptoStreamMode.Write))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cryptoStream.Write(plainDataArray, 0, plainDataArray.GetLength(0));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Console.WriteLine("Encrypted data written to: D:\\CipherText.txt");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DecryptData(RijndaelManaged algo)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2286000" y="9017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/>
          <p:nvPr/>
        </p:nvSpPr>
        <p:spPr>
          <a:xfrm>
            <a:off x="2286000" y="114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2286000" y="990600"/>
            <a:ext cx="7848600" cy="54864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ICryptoTransform transform = algo.CreateDecryptor();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using (var fileStream = new FileStream("D:\\CipherText.txt", FileMode.Open, FileAccess.Read))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using (CryptoStream cryptoStream = new CryptoStream(fileStream, transform, CryptoStreamMode.Read))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using (var streamReader = new StreamReader(cryptoStream))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string decryptedData = streamReader.ReadToEnd();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Console.WriteLine("Decrypted data: \n{0}", decryptedData);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RijndaelManaged symAlgo = new RijndaelManaged();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Console.WriteLine("Enter data to encrypt.");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dataToEncrypt = Console.ReadLine();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EncryptData(dataToEncrypt, symAlgo);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DecryptData(symAlgo);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Decrypting Data 3-4</a:t>
            </a:r>
            <a:endParaRPr/>
          </a:p>
        </p:txBody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1614488" y="8382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creates 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RijndaelManaged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and passes it along with the data to encrypt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EncryptData()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encrypted data is saved to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CipherText.txt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calls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DecryptData()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passing the same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RijndaelManaged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created for encryption.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DecryptData()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creates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ICryptoTransformobject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uses 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to read the encrypted data from the file.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CryptoStream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is created in the Read mode initialized with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ICryptoTransformobjects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StreamReade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object is created by passing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CryptoStream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to the constructor.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ReadToEnd()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of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is called. 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decrypted text returned by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ReadToEnd()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is printed to the console, as shown in the following figure:</a:t>
            </a:r>
            <a:endParaRPr/>
          </a:p>
          <a:p>
            <a:pPr indent="-28575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Decrypting Data 4-4</a:t>
            </a:r>
            <a:endParaRPr/>
          </a:p>
        </p:txBody>
      </p:sp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5334000"/>
            <a:ext cx="50292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/>
        </p:nvSpPr>
        <p:spPr>
          <a:xfrm>
            <a:off x="2057400" y="53340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Performing Asymmetric Encryption</a:t>
            </a:r>
            <a:endParaRPr/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1614488" y="852488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of the 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System.Security.Cryptography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 to perform asymmetric encryption.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214562"/>
            <a:ext cx="6400800" cy="343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Generating Asymmetric Keys 1-2</a:t>
            </a:r>
            <a:endParaRPr/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1614488" y="836613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you call the default constructor of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RSACryptoServiceProvider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class, a new public/private key pair is automatically generated.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you create a new instance of the class, you can export the key information by using one of the following methods: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ToXMLString()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Returns an XML representation of the key information.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ExportParameters()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Returns an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RSAParameters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that holds the key information.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 a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 by both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ToXMLString()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ExportParameters()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methods.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 indicates that the method should return only the public key information while a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indicates that the method should return information of both the public and private keys.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/>
          <p:nvPr/>
        </p:nvSpPr>
        <p:spPr>
          <a:xfrm>
            <a:off x="2439988" y="4267200"/>
            <a:ext cx="807561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374" name="Google Shape;374;p35"/>
          <p:cNvSpPr txBox="1"/>
          <p:nvPr/>
        </p:nvSpPr>
        <p:spPr>
          <a:xfrm>
            <a:off x="2089150" y="2149476"/>
            <a:ext cx="7620000" cy="15843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RSACryptoServiceProviderrSAKeyGenerator = new 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publicKey = rSAKeyGenerator.ToXmlString(false);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1616075" y="831850"/>
            <a:ext cx="9050338" cy="385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shows how to create and initialize 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and then export the public key in XML format: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shows how to create and initialize 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and then export both the public and private keys as 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2089150" y="16764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377" name="Google Shape;377;p3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Generating Asymmetric Keys 2-2</a:t>
            </a:r>
            <a:endParaRPr/>
          </a:p>
        </p:txBody>
      </p:sp>
      <p:sp>
        <p:nvSpPr>
          <p:cNvPr id="378" name="Google Shape;378;p3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2057400" y="5045076"/>
            <a:ext cx="7696200" cy="13557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RSACryptoServiceProviderrSAKeyGenerator = new 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RSAParametersrSAKeyInfo = rSAKeyGenerator.ExportParameters(true);</a:t>
            </a:r>
            <a:endParaRPr/>
          </a:p>
        </p:txBody>
      </p:sp>
      <p:sp>
        <p:nvSpPr>
          <p:cNvPr id="381" name="Google Shape;381;p35"/>
          <p:cNvSpPr txBox="1"/>
          <p:nvPr/>
        </p:nvSpPr>
        <p:spPr>
          <a:xfrm>
            <a:off x="2101850" y="4586289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Key Containers 1-3</a:t>
            </a:r>
            <a:endParaRPr/>
          </a:p>
        </p:txBody>
      </p:sp>
      <p:sp>
        <p:nvSpPr>
          <p:cNvPr id="387" name="Google Shape;387;p3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1617663" y="836613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keys used to decrypt data in asymmetric encryption should be stored using a secured mechanism.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this, you can use a key container that is a logical structure to securely store asymmetric keys.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.NET Framework provides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CspParameters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to create a key container and to add and remove keys to and from the container.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key container for 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default constructor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CspParameters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to create a key container instance.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container name using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KeyContainerName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CspParameters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CspParameters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to the constructor while creating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to store the key pair in the key container.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89" name="Google Shape;389;p36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/>
          <p:nvPr/>
        </p:nvSpPr>
        <p:spPr>
          <a:xfrm>
            <a:off x="1614488" y="8382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uses a key container to store a key pair: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code:</a:t>
            </a:r>
            <a:endParaRPr/>
          </a:p>
        </p:txBody>
      </p:sp>
      <p:sp>
        <p:nvSpPr>
          <p:cNvPr id="395" name="Google Shape;395;p37"/>
          <p:cNvSpPr txBox="1"/>
          <p:nvPr/>
        </p:nvSpPr>
        <p:spPr>
          <a:xfrm>
            <a:off x="2057400" y="1676400"/>
            <a:ext cx="7696200" cy="23622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CspParameterscspParams = new CspParameters();cspParams.KeyContainerName = "RSA_CONTAINER";RSACryptoServiceProviderrSAKeyGenerator = newRSACryptoServiceProvider(cspParams);Console.WriteLine("RSA key added to the container,\n\n{0}",   rSAKeyGenerator.ToXmlString(true));</a:t>
            </a:r>
            <a:endParaRPr/>
          </a:p>
        </p:txBody>
      </p:sp>
      <p:sp>
        <p:nvSpPr>
          <p:cNvPr id="396" name="Google Shape;396;p37"/>
          <p:cNvSpPr txBox="1"/>
          <p:nvPr/>
        </p:nvSpPr>
        <p:spPr>
          <a:xfrm>
            <a:off x="2057400" y="12192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397" name="Google Shape;397;p3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Key Containers 2-3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525" y="4953000"/>
            <a:ext cx="6781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 txBox="1"/>
          <p:nvPr/>
        </p:nvSpPr>
        <p:spPr>
          <a:xfrm>
            <a:off x="2057400" y="4479926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/>
          <p:nvPr/>
        </p:nvSpPr>
        <p:spPr>
          <a:xfrm>
            <a:off x="1614488" y="838200"/>
            <a:ext cx="905351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retrieve a key pair from the container: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object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CspParameters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and initialize it with the name of the key container that contains the key pair.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object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initialized with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CspParameters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will now contain the keys stored in the key container.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retrieves keys from the key container, named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RSA_CONTAINER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408" name="Google Shape;408;p3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Key Containers 3-3</a:t>
            </a:r>
            <a:endParaRPr/>
          </a:p>
        </p:txBody>
      </p:sp>
      <p:sp>
        <p:nvSpPr>
          <p:cNvPr id="409" name="Google Shape;409;p3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2057400" y="4419600"/>
            <a:ext cx="6858000" cy="1828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CspParameterscp = new CspParameters();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cp.KeyContainerName = "RSA_CONTAINER";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RSACryptoServiceProviderrsaEncryptor = new RSACryptoServiceProvider(cp);</a:t>
            </a:r>
            <a:endParaRPr/>
          </a:p>
        </p:txBody>
      </p:sp>
      <p:sp>
        <p:nvSpPr>
          <p:cNvPr id="412" name="Google Shape;412;p38"/>
          <p:cNvSpPr txBox="1"/>
          <p:nvPr/>
        </p:nvSpPr>
        <p:spPr>
          <a:xfrm>
            <a:off x="2057400" y="39624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/>
          <p:nvPr/>
        </p:nvSpPr>
        <p:spPr>
          <a:xfrm>
            <a:off x="1614489" y="838200"/>
            <a:ext cx="905192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shows how to initialize 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with the public key exported to 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</p:txBody>
      </p:sp>
      <p:sp>
        <p:nvSpPr>
          <p:cNvPr id="418" name="Google Shape;418;p39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2057400" y="3978276"/>
            <a:ext cx="8229600" cy="25749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RSACryptoServiceProviderrSAKeyGenerator = new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RSAParametersrSAKeyInfo = rSAKeyGenerator.ExportParameters(false);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RSACryptoServiceProviderrsaEncryptor= new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rsaEncryptor.ImportParameters(rSAKeyInfo);</a:t>
            </a:r>
            <a:endParaRPr/>
          </a:p>
        </p:txBody>
      </p:sp>
      <p:sp>
        <p:nvSpPr>
          <p:cNvPr id="420" name="Google Shape;420;p39"/>
          <p:cNvSpPr txBox="1"/>
          <p:nvPr/>
        </p:nvSpPr>
        <p:spPr>
          <a:xfrm>
            <a:off x="2057400" y="35052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1616076" y="685800"/>
            <a:ext cx="6232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encrypt data, you need to: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instance of 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RSACryptoServiceProvider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ImportParameters()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to initialize the instance with the public key information exported to 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structure. </a:t>
            </a:r>
            <a:endParaRPr/>
          </a:p>
        </p:txBody>
      </p:sp>
      <p:pic>
        <p:nvPicPr>
          <p:cNvPr id="422" name="Google Shape;42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1066800"/>
            <a:ext cx="18669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Encrypting Data 1-3</a:t>
            </a:r>
            <a:endParaRPr/>
          </a:p>
        </p:txBody>
      </p:sp>
      <p:sp>
        <p:nvSpPr>
          <p:cNvPr id="424" name="Google Shape;424;p3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Introducing Cryptography and Encryption 2-2</a:t>
            </a:r>
            <a:endParaRPr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600201" y="838200"/>
            <a:ext cx="90535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Cryptography is a security mechanism to ensure data confidentiality and integrity.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commonly used ways to secure sensitive data is through encryption.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276601"/>
            <a:ext cx="3295650" cy="3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3906838"/>
            <a:ext cx="25781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/>
          <p:nvPr/>
        </p:nvSpPr>
        <p:spPr>
          <a:xfrm>
            <a:off x="1614489" y="838200"/>
            <a:ext cx="905192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public key information is exported to XML format, you need to call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FromXmlString()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to initialize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with the public key, as shown in the following code:</a:t>
            </a:r>
            <a:endParaRPr/>
          </a:p>
        </p:txBody>
      </p:sp>
      <p:sp>
        <p:nvSpPr>
          <p:cNvPr id="430" name="Google Shape;430;p40"/>
          <p:cNvSpPr txBox="1"/>
          <p:nvPr/>
        </p:nvSpPr>
        <p:spPr>
          <a:xfrm>
            <a:off x="2057400" y="2835275"/>
            <a:ext cx="8305800" cy="2514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RSACryptoServiceProviderrSAKeyGenerator = new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publicKey = rSAKeyGenerator.ToXmlString(false);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RSACryptoServiceProviderrsaEncryptor= new 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rsaEncryptor.FromXmlString(publicKey);</a:t>
            </a:r>
            <a:endParaRPr/>
          </a:p>
        </p:txBody>
      </p:sp>
      <p:sp>
        <p:nvSpPr>
          <p:cNvPr id="431" name="Google Shape;431;p40"/>
          <p:cNvSpPr txBox="1"/>
          <p:nvPr/>
        </p:nvSpPr>
        <p:spPr>
          <a:xfrm>
            <a:off x="2057400" y="23622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32" name="Google Shape;432;p4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Encrypting Data 2-3</a:t>
            </a:r>
            <a:endParaRPr/>
          </a:p>
        </p:txBody>
      </p:sp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34" name="Google Shape;434;p40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/>
          <p:nvPr/>
        </p:nvSpPr>
        <p:spPr>
          <a:xfrm>
            <a:off x="1614489" y="852488"/>
            <a:ext cx="905192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is initialized with the public key, you can encrypt data by calling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Encrypt()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of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3048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4E4C"/>
              </a:buClr>
              <a:buSzPts val="6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Encrypt()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accepts the following two parameters: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the data to encrypt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(It indicates whether or not to perform encryption using Optimal Asymmetric Encryption Padding (OAEP) padding. A true value uses OAEP padding while a false value uses PKCS#1 v1.5 padding.)</a:t>
            </a:r>
            <a:endParaRPr/>
          </a:p>
          <a:p>
            <a:pPr indent="-307975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004E4C"/>
              </a:buClr>
              <a:buSzPts val="55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Encrypt()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after performing encryption returns a byte array of the encrypted text, as shown in the code: </a:t>
            </a:r>
            <a:endParaRPr/>
          </a:p>
        </p:txBody>
      </p:sp>
      <p:sp>
        <p:nvSpPr>
          <p:cNvPr id="440" name="Google Shape;440;p4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Encrypting Data 3-3</a:t>
            </a:r>
            <a:endParaRPr/>
          </a:p>
        </p:txBody>
      </p:sp>
      <p:sp>
        <p:nvSpPr>
          <p:cNvPr id="441" name="Google Shape;441;p4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42" name="Google Shape;442;p41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>
            <a:off x="2057400" y="5105400"/>
            <a:ext cx="8396288" cy="7620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plainbytes = new UnicodeEncoding().GetBytes("Plain text to encrypt.");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cipherbytes = rsaEncryptor.Encrypt(plainbytes, true);</a:t>
            </a:r>
            <a:endParaRPr/>
          </a:p>
        </p:txBody>
      </p:sp>
      <p:sp>
        <p:nvSpPr>
          <p:cNvPr id="444" name="Google Shape;444;p41"/>
          <p:cNvSpPr txBox="1"/>
          <p:nvPr/>
        </p:nvSpPr>
        <p:spPr>
          <a:xfrm>
            <a:off x="2057400" y="46482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Decrypting Data 1-8</a:t>
            </a:r>
            <a:endParaRPr/>
          </a:p>
        </p:txBody>
      </p:sp>
      <p:sp>
        <p:nvSpPr>
          <p:cNvPr id="450" name="Google Shape;450;p4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1614489" y="838200"/>
            <a:ext cx="905192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shows how to initialize 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with the private key exported to 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structure:</a:t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2057400" y="4800600"/>
            <a:ext cx="7543800" cy="15240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RSACryptoServiceProviderrSAKeyGenerator = new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RSAParametersrSAKeyInfo = rSAKeyGenerator.ExportParameters(true);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RSACryptoServiceProviderrsaDecryptor= new 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rsaDecryptor.ImportParameters(rSAKeyInfo);</a:t>
            </a:r>
            <a:endParaRPr/>
          </a:p>
        </p:txBody>
      </p:sp>
      <p:sp>
        <p:nvSpPr>
          <p:cNvPr id="453" name="Google Shape;453;p42"/>
          <p:cNvSpPr txBox="1"/>
          <p:nvPr/>
        </p:nvSpPr>
        <p:spPr>
          <a:xfrm>
            <a:off x="2057400" y="4327526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54" name="Google Shape;454;p42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1600200" y="762000"/>
            <a:ext cx="5943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decrypt data, you need to initialize 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using the private key of the key pair whose public key was used for encryption.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1" y="990600"/>
            <a:ext cx="18002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1827213"/>
            <a:ext cx="914400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3313" y="2079626"/>
            <a:ext cx="914400" cy="71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/>
          <p:nvPr/>
        </p:nvSpPr>
        <p:spPr>
          <a:xfrm>
            <a:off x="1614488" y="8382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shows how to initialize 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with the private key exported to XML format:</a:t>
            </a:r>
            <a:endParaRPr/>
          </a:p>
        </p:txBody>
      </p:sp>
      <p:sp>
        <p:nvSpPr>
          <p:cNvPr id="464" name="Google Shape;464;p43"/>
          <p:cNvSpPr txBox="1"/>
          <p:nvPr/>
        </p:nvSpPr>
        <p:spPr>
          <a:xfrm>
            <a:off x="2057400" y="2378076"/>
            <a:ext cx="8305800" cy="18891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RSACryptoServiceProviderrSAKeyGenerator = new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keyPair = rSAKeyGenerator.ToXmlString(true);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RSACryptoServiceProviderrsaDecryptor = new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rsaDecryptor.FromXmlString(keyPair);</a:t>
            </a:r>
            <a:endParaRPr/>
          </a:p>
        </p:txBody>
      </p:sp>
      <p:sp>
        <p:nvSpPr>
          <p:cNvPr id="465" name="Google Shape;465;p43"/>
          <p:cNvSpPr txBox="1"/>
          <p:nvPr/>
        </p:nvSpPr>
        <p:spPr>
          <a:xfrm>
            <a:off x="2057400" y="190500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66" name="Google Shape;466;p43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Decrypting Data 2-8</a:t>
            </a:r>
            <a:endParaRPr/>
          </a:p>
        </p:txBody>
      </p:sp>
      <p:sp>
        <p:nvSpPr>
          <p:cNvPr id="468" name="Google Shape;468;p4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Decrypting Data 3-8</a:t>
            </a:r>
            <a:endParaRPr/>
          </a:p>
        </p:txBody>
      </p:sp>
      <p:sp>
        <p:nvSpPr>
          <p:cNvPr id="474" name="Google Shape;474;p4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75" name="Google Shape;475;p4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4"/>
          <p:cNvSpPr/>
          <p:nvPr/>
        </p:nvSpPr>
        <p:spPr>
          <a:xfrm>
            <a:off x="1617663" y="852488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is initialized with the private key, you can decrypt data by calling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Decrypt()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of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Decrypt()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accepts the following two parameters: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of the encrypted data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(It indicates whether or not to perform encryption using OAEP padding. A true value uses OAEP padding while a false value uses PKCS#1 v1.5 padding.)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/>
          <p:nvPr/>
        </p:nvSpPr>
        <p:spPr>
          <a:xfrm>
            <a:off x="1614488" y="852488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Decrypt()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returns a byte array of the original data, as shown in the following code: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shows a program that performs asymmetric encryption and decryption: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2057400" y="2133600"/>
            <a:ext cx="7162800" cy="304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plainbytes = rsaDecryptor.Decrypt(cipherbytes, false);</a:t>
            </a:r>
            <a:endParaRPr/>
          </a:p>
        </p:txBody>
      </p:sp>
      <p:sp>
        <p:nvSpPr>
          <p:cNvPr id="483" name="Google Shape;483;p45"/>
          <p:cNvSpPr txBox="1"/>
          <p:nvPr/>
        </p:nvSpPr>
        <p:spPr>
          <a:xfrm>
            <a:off x="2057400" y="4114800"/>
            <a:ext cx="7162800" cy="1752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System.IO;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usingSystem.Security.Cryptography;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usingSystem.Text;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classAsymmetricEncryptionDemo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</p:txBody>
      </p:sp>
      <p:sp>
        <p:nvSpPr>
          <p:cNvPr id="484" name="Google Shape;484;p45"/>
          <p:cNvSpPr txBox="1"/>
          <p:nvPr/>
        </p:nvSpPr>
        <p:spPr>
          <a:xfrm>
            <a:off x="2057400" y="3565526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85" name="Google Shape;485;p45"/>
          <p:cNvSpPr txBox="1"/>
          <p:nvPr/>
        </p:nvSpPr>
        <p:spPr>
          <a:xfrm>
            <a:off x="2057400" y="1584326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86" name="Google Shape;486;p45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Decrypting Data 4-8</a:t>
            </a:r>
            <a:endParaRPr/>
          </a:p>
        </p:txBody>
      </p:sp>
      <p:sp>
        <p:nvSpPr>
          <p:cNvPr id="488" name="Google Shape;488;p4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/>
          <p:nvPr/>
        </p:nvSpPr>
        <p:spPr>
          <a:xfrm>
            <a:off x="2286000" y="11430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6"/>
          <p:cNvSpPr txBox="1"/>
          <p:nvPr/>
        </p:nvSpPr>
        <p:spPr>
          <a:xfrm>
            <a:off x="2286000" y="1219200"/>
            <a:ext cx="7848600" cy="5181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byte[] EncryptData(string plainText, RSAParameters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plainTextArray = new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UnicodeEncoding().GetBytes(plainText);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 RSA = new 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RSA.ImportParameters(rsaParameters);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encryptedData = RSA.Encrypt(plainTextArray,true);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return encryptedData;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byte[] DecryptData(byte[] encryptedData, RSAParameters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 RSA = new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RSA.ImportParameters(rsaParameters);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decryptedData = RSA.Decrypt(encryptedData,true);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returndecryptedData;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Decrypting Data 5-8</a:t>
            </a:r>
            <a:endParaRPr/>
          </a:p>
        </p:txBody>
      </p:sp>
      <p:sp>
        <p:nvSpPr>
          <p:cNvPr id="497" name="Google Shape;497;p4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/>
          <p:nvPr/>
        </p:nvSpPr>
        <p:spPr>
          <a:xfrm>
            <a:off x="2286000" y="11430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7"/>
          <p:cNvSpPr txBox="1"/>
          <p:nvPr/>
        </p:nvSpPr>
        <p:spPr>
          <a:xfrm>
            <a:off x="2286000" y="990600"/>
            <a:ext cx="7924800" cy="4800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Console.WriteLine("Enter text to encrypt:");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inputText = Console.ReadLine();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 RSA = new RSACryptoServiceProvider();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RSAParametersRSAParam=RSA.ExportParameters(false);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encryptedData = EncryptData(inputText, RSAParam);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stringencryptedString = Encoding.Default.GetString(encryptedData);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Console.WriteLine("\nEncrypted data \n{0}",encryptedString);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decryptedData = DecryptData(encryptedData, 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RSA.ExportParameters(true));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StringdecryptedString = new 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UnicodeEncoding().GetString(decryptedData);</a:t>
            </a:r>
            <a:endParaRPr/>
          </a:p>
          <a:p>
            <a:pPr indent="0" lvl="2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Console.WriteLine("\nDecrypted data \n{0}", decryptedString);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4" name="Google Shape;504;p47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Decrypting Data 6-8</a:t>
            </a:r>
            <a:endParaRPr/>
          </a:p>
        </p:txBody>
      </p:sp>
      <p:sp>
        <p:nvSpPr>
          <p:cNvPr id="506" name="Google Shape;506;p4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/>
          <p:nvPr/>
        </p:nvSpPr>
        <p:spPr>
          <a:xfrm>
            <a:off x="1616076" y="838200"/>
            <a:ext cx="8837613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creates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and exports the public key as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EncryptData()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is then called passing the user entered plain text and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EncryptData()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uses the exported public key to encrypt the data and returns the encrypted data as a byte array.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then exports both the public and private key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RSACryptoServiceProvider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into a second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DecryptData()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is called passing the encrypted byte array and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RSAParameters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DecryptData()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performs the decryption and returns the original plain text as a string. </a:t>
            </a:r>
            <a:endParaRPr/>
          </a:p>
        </p:txBody>
      </p:sp>
      <p:sp>
        <p:nvSpPr>
          <p:cNvPr id="512" name="Google Shape;512;p48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Decrypting Data 7-8</a:t>
            </a:r>
            <a:endParaRPr/>
          </a:p>
        </p:txBody>
      </p:sp>
      <p:sp>
        <p:nvSpPr>
          <p:cNvPr id="514" name="Google Shape;514;p4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733550"/>
            <a:ext cx="74676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9"/>
          <p:cNvSpPr/>
          <p:nvPr/>
        </p:nvSpPr>
        <p:spPr>
          <a:xfrm>
            <a:off x="1614488" y="838200"/>
            <a:ext cx="75438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output of the code.</a:t>
            </a:r>
            <a:endParaRPr/>
          </a:p>
        </p:txBody>
      </p:sp>
      <p:sp>
        <p:nvSpPr>
          <p:cNvPr id="521" name="Google Shape;521;p49"/>
          <p:cNvSpPr txBox="1"/>
          <p:nvPr/>
        </p:nvSpPr>
        <p:spPr>
          <a:xfrm>
            <a:off x="2133600" y="1276351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  <p:sp>
        <p:nvSpPr>
          <p:cNvPr id="522" name="Google Shape;522;p49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Decrypting Data 8-8</a:t>
            </a:r>
            <a:endParaRPr/>
          </a:p>
        </p:txBody>
      </p:sp>
      <p:sp>
        <p:nvSpPr>
          <p:cNvPr id="524" name="Google Shape;524;p4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Encryption Basics 1-2</a:t>
            </a:r>
            <a:endParaRPr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1614489" y="503238"/>
            <a:ext cx="90519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primary objective of cryptography is to secure data exchanged between entities, each of which can be a person or an application.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scenario: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 transmits sensitive data to User B.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transmission needs to be confidential to ensure that even if a third party obtains the data, the data is incomprehensible.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B before using the data must be sure about the integrity of the data, which means that User B must be sure that the data has not been modified in transit.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B must be able to authenticate that the data is actually been sent by User A.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sending the data, User A must not be able to deny sending the data to User B.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Encryption: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cryptographic technique that ensures data confidentiality.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Converts data in plain text to cipher (secretly coded) text.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opposite process of encryption is called decryption, which is a process that converts the encrypted cipher text back to the original plain text.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2057400" y="158115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 </a:t>
            </a:r>
            <a:endParaRPr/>
          </a:p>
        </p:txBody>
      </p:sp>
      <p:sp>
        <p:nvSpPr>
          <p:cNvPr id="530" name="Google Shape;530;p5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Encryption is a security mechanism that converts data in plain text to cipher text.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 encryption key is a piece of information or parameter that determines how a particular encryption mechanism works.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.NET Framework provides various types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System.Security.Cryptography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namespace to support symmetric and asymmetric encryptions.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you use the default constructor to create an object of the symmetric encryption classes, a key and IV are automatically generated. 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ICryptoTransform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object is responsible for transforming the data based on the algorithm of the encryption class. 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CryptoStream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class acts as a wrapper of a stream-derived class, such as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FileStream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MemoryStream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NetworkStream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you call the default constructor of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RSACryptoServiceProvide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DSACryptoServiceProvider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classes, a new public/private key pair is automatically generated.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531" name="Google Shape;531;p50"/>
          <p:cNvSpPr/>
          <p:nvPr/>
        </p:nvSpPr>
        <p:spPr>
          <a:xfrm>
            <a:off x="1614488" y="914401"/>
            <a:ext cx="9053512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/>
          <p:nvPr/>
        </p:nvSpPr>
        <p:spPr>
          <a:xfrm>
            <a:off x="2743200" y="1752600"/>
            <a:ext cx="69754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THANKS FOR WATCHING !</a:t>
            </a:r>
            <a:endParaRPr/>
          </a:p>
        </p:txBody>
      </p:sp>
      <p:sp>
        <p:nvSpPr>
          <p:cNvPr id="538" name="Google Shape;538;p5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Encryption Basics 2-2</a:t>
            </a:r>
            <a:endParaRPr/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1614489" y="503238"/>
            <a:ext cx="90519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process of encryption and decryption of a password as an example.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figure: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plain text,pass@123 is encrypted to a cipher text.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cipher text is decrypted back to the original plain text.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600200"/>
            <a:ext cx="6553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Symmetric Encryption 1-2</a:t>
            </a:r>
            <a:endParaRPr/>
          </a:p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1614489" y="487364"/>
            <a:ext cx="9051925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Symmetric encryption, or secret key encryption, uses a single key, known as the secret key both to encrypt and decrypt data.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shows the symmetric encryption and decryption process.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667000"/>
            <a:ext cx="73152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Symmetric Encryption 2-2</a:t>
            </a:r>
            <a:endParaRPr/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1625601" y="690564"/>
            <a:ext cx="9051925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steps outline an example usage of symmetric encryption: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200"/>
              <a:buFont typeface="Noto Sans Symbols"/>
              <a:buChar char="🞛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 uses a secret key to encrypt a plain text to cipher text.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200"/>
              <a:buFont typeface="Noto Sans Symbols"/>
              <a:buChar char="🞛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 shares the cipher text and the secret key with User B.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200"/>
              <a:buFont typeface="Noto Sans Symbols"/>
              <a:buChar char="🞛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B uses the secret key to decrypt the cipher text back to the original plain text.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Asymmetric Encryption 2-2</a:t>
            </a:r>
            <a:endParaRPr/>
          </a:p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1616075" y="501650"/>
            <a:ext cx="9050338" cy="574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steps outline an example usage of asymmetric encryption: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200"/>
              <a:buFont typeface="Noto Sans Symbols"/>
              <a:buChar char="🞛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 generates a public and private key pair.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200"/>
              <a:buFont typeface="Noto Sans Symbols"/>
              <a:buChar char="🞛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 shares the public key with User B.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200"/>
              <a:buFont typeface="Noto Sans Symbols"/>
              <a:buChar char="🞛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B uses the public key to encrypt a plain text to cipher text.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200"/>
              <a:buFont typeface="Noto Sans Symbols"/>
              <a:buChar char="🞛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 uses the private key to decrypt the cipher text back to the original plain text.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9677400" y="6613526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Lại Đức Chung</dc:creator>
</cp:coreProperties>
</file>