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gdLiinZSw+MwXeXcNjSR7KwV6w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2" name="Google Shape;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4: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Programming in C#</a:t>
            </a:r>
            <a:endParaRPr/>
          </a:p>
        </p:txBody>
      </p:sp>
      <p:sp>
        <p:nvSpPr>
          <p:cNvPr id="206" name="Google Shape;206;p2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07" name="Google Shape;207;p24: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14" name="Google Shape;2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 name="Google Shape;12;p27"/>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27"/>
          <p:cNvSpPr txBox="1"/>
          <p:nvPr>
            <p:ph idx="12" type="sldNum"/>
          </p:nvPr>
        </p:nvSpPr>
        <p:spPr>
          <a:xfrm>
            <a:off x="11506201" y="6492875"/>
            <a:ext cx="457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2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 name="Google Shape;17;p2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2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10160" y="25400"/>
            <a:ext cx="12105640" cy="6604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 name="Google Shape;7;p26"/>
          <p:cNvSpPr txBox="1"/>
          <p:nvPr>
            <p:ph idx="1" type="body"/>
          </p:nvPr>
        </p:nvSpPr>
        <p:spPr>
          <a:xfrm>
            <a:off x="76200" y="838200"/>
            <a:ext cx="12039599" cy="53387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2" type="sldNum"/>
          </p:nvPr>
        </p:nvSpPr>
        <p:spPr>
          <a:xfrm>
            <a:off x="11506200" y="6497955"/>
            <a:ext cx="533399"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1pPr>
            <a:lvl2pPr indent="0" lvl="1"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2pPr>
            <a:lvl3pPr indent="0" lvl="2"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3pPr>
            <a:lvl4pPr indent="0" lvl="3"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4pPr>
            <a:lvl5pPr indent="0" lvl="4"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5pPr>
            <a:lvl6pPr indent="0" lvl="5"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6pPr>
            <a:lvl7pPr indent="0" lvl="6"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7pPr>
            <a:lvl8pPr indent="0" lvl="7"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8pPr>
            <a:lvl9pPr indent="0" lvl="8"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5.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28.png"/><Relationship Id="rId7" Type="http://schemas.openxmlformats.org/officeDocument/2006/relationships/image" Target="../media/image16.png"/><Relationship Id="rId8"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pic>
        <p:nvPicPr>
          <p:cNvPr id="24" name="Google Shape;24;p1"/>
          <p:cNvPicPr preferRelativeResize="0"/>
          <p:nvPr/>
        </p:nvPicPr>
        <p:blipFill rotWithShape="1">
          <a:blip r:embed="rId3">
            <a:alphaModFix/>
          </a:blip>
          <a:srcRect b="0" l="0" r="0" t="0"/>
          <a:stretch/>
        </p:blipFill>
        <p:spPr>
          <a:xfrm>
            <a:off x="0" y="0"/>
            <a:ext cx="12368462" cy="6871366"/>
          </a:xfrm>
          <a:prstGeom prst="rect">
            <a:avLst/>
          </a:prstGeom>
          <a:noFill/>
          <a:ln>
            <a:noFill/>
          </a:ln>
        </p:spPr>
      </p:pic>
      <p:sp>
        <p:nvSpPr>
          <p:cNvPr id="25" name="Google Shape;25;p1"/>
          <p:cNvSpPr/>
          <p:nvPr/>
        </p:nvSpPr>
        <p:spPr>
          <a:xfrm>
            <a:off x="838200" y="2232316"/>
            <a:ext cx="10891684" cy="16312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rPr b="1" i="0" lang="en-US" sz="4800" u="none" cap="none" strike="noStrike">
                <a:solidFill>
                  <a:schemeClr val="lt1"/>
                </a:solidFill>
                <a:latin typeface="Arial"/>
                <a:ea typeface="Arial"/>
                <a:cs typeface="Arial"/>
                <a:sym typeface="Arial"/>
              </a:rPr>
              <a:t>Session 01</a:t>
            </a:r>
            <a:endParaRPr b="1" i="0" sz="4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000"/>
              <a:buFont typeface="Arial"/>
              <a:buNone/>
            </a:pPr>
            <a:r>
              <a:rPr b="1" i="0" lang="en-US" sz="4000" u="none" cap="none" strike="noStrike">
                <a:solidFill>
                  <a:schemeClr val="lt1"/>
                </a:solidFill>
                <a:latin typeface="Arial"/>
                <a:ea typeface="Arial"/>
                <a:cs typeface="Arial"/>
                <a:sym typeface="Arial"/>
              </a:rPr>
              <a:t>Introduction to Windows Forms </a:t>
            </a:r>
            <a:endParaRPr b="1" i="0" sz="4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Lifecycle of Window Forms</a:t>
            </a:r>
            <a:endParaRPr/>
          </a:p>
        </p:txBody>
      </p:sp>
      <p:sp>
        <p:nvSpPr>
          <p:cNvPr id="86" name="Google Shape;86;p10"/>
          <p:cNvSpPr txBox="1"/>
          <p:nvPr>
            <p:ph idx="1" type="body"/>
          </p:nvPr>
        </p:nvSpPr>
        <p:spPr>
          <a:xfrm>
            <a:off x="1981200" y="1143001"/>
            <a:ext cx="4114800" cy="4530725"/>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The life of a WF starts when you create the object of the Form class.</a:t>
            </a:r>
            <a:endParaRPr/>
          </a:p>
        </p:txBody>
      </p:sp>
      <p:pic>
        <p:nvPicPr>
          <p:cNvPr id="87" name="Google Shape;87;p10"/>
          <p:cNvPicPr preferRelativeResize="0"/>
          <p:nvPr/>
        </p:nvPicPr>
        <p:blipFill rotWithShape="1">
          <a:blip r:embed="rId3">
            <a:alphaModFix/>
          </a:blip>
          <a:srcRect b="0" l="0" r="0" t="0"/>
          <a:stretch/>
        </p:blipFill>
        <p:spPr>
          <a:xfrm>
            <a:off x="7010400" y="1295400"/>
            <a:ext cx="3028950" cy="448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600"/>
              <a:buNone/>
            </a:pPr>
            <a:r>
              <a:rPr lang="en-US" sz="3600"/>
              <a:t>Types of Controls&gt;&gt; Use of Controls</a:t>
            </a:r>
            <a:endParaRPr/>
          </a:p>
        </p:txBody>
      </p:sp>
      <p:sp>
        <p:nvSpPr>
          <p:cNvPr id="93" name="Google Shape;93;p11"/>
          <p:cNvSpPr txBox="1"/>
          <p:nvPr>
            <p:ph idx="1" type="body"/>
          </p:nvPr>
        </p:nvSpPr>
        <p:spPr>
          <a:xfrm>
            <a:off x="1828800" y="1066800"/>
            <a:ext cx="6019800" cy="4495800"/>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A control is a visual object that is added on a form to create graphical user interfaces for an application. The purpose of a control is to display information or to take the information from the user.</a:t>
            </a:r>
            <a:endParaRPr/>
          </a:p>
        </p:txBody>
      </p:sp>
      <p:pic>
        <p:nvPicPr>
          <p:cNvPr id="94" name="Google Shape;94;p11"/>
          <p:cNvPicPr preferRelativeResize="0"/>
          <p:nvPr/>
        </p:nvPicPr>
        <p:blipFill rotWithShape="1">
          <a:blip r:embed="rId3">
            <a:alphaModFix/>
          </a:blip>
          <a:srcRect b="0" l="0" r="0" t="0"/>
          <a:stretch/>
        </p:blipFill>
        <p:spPr>
          <a:xfrm>
            <a:off x="8229601" y="1066801"/>
            <a:ext cx="1990725" cy="461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Types</a:t>
            </a:r>
            <a:endParaRPr/>
          </a:p>
        </p:txBody>
      </p:sp>
      <p:sp>
        <p:nvSpPr>
          <p:cNvPr id="100" name="Google Shape;100;p12"/>
          <p:cNvSpPr txBox="1"/>
          <p:nvPr>
            <p:ph idx="1" type="body"/>
          </p:nvPr>
        </p:nvSpPr>
        <p:spPr>
          <a:xfrm>
            <a:off x="1981200" y="762001"/>
            <a:ext cx="4648200" cy="4530725"/>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All the controls available for WF programming are inheritance from Control class. This class is used to customize the appearance of the controls and handle the user input received through controls. The class is defined in System.Windows.Forms namespace.</a:t>
            </a:r>
            <a:endParaRPr/>
          </a:p>
        </p:txBody>
      </p:sp>
      <p:pic>
        <p:nvPicPr>
          <p:cNvPr id="101" name="Google Shape;101;p12"/>
          <p:cNvPicPr preferRelativeResize="0"/>
          <p:nvPr/>
        </p:nvPicPr>
        <p:blipFill rotWithShape="1">
          <a:blip r:embed="rId3">
            <a:alphaModFix/>
          </a:blip>
          <a:srcRect b="0" l="0" r="0" t="0"/>
          <a:stretch/>
        </p:blipFill>
        <p:spPr>
          <a:xfrm>
            <a:off x="6705600" y="2286000"/>
            <a:ext cx="3486150"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“Control” class</a:t>
            </a:r>
            <a:endParaRPr/>
          </a:p>
        </p:txBody>
      </p:sp>
      <p:sp>
        <p:nvSpPr>
          <p:cNvPr id="107" name="Google Shape;107;p1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marR="0" rtl="0" algn="l">
              <a:lnSpc>
                <a:spcPct val="90000"/>
              </a:lnSpc>
              <a:spcBef>
                <a:spcPts val="0"/>
              </a:spcBef>
              <a:spcAft>
                <a:spcPts val="0"/>
              </a:spcAft>
              <a:buClr>
                <a:schemeClr val="dk1"/>
              </a:buClr>
              <a:buSzPts val="2800"/>
              <a:buFont typeface="Noto Sans Symbols"/>
              <a:buChar char="⮚"/>
            </a:pPr>
            <a:r>
              <a:rPr lang="en-US"/>
              <a:t>The Control class is the base class of all the controls available for WF programming. This class is defined in System.Windows.Forms namespace and defines various properties, method, and events.</a:t>
            </a:r>
            <a:endParaRPr/>
          </a:p>
          <a:p>
            <a:pPr indent="-177800" lvl="0" marL="228600" marR="0" rtl="0" algn="l">
              <a:lnSpc>
                <a:spcPct val="90000"/>
              </a:lnSpc>
              <a:spcBef>
                <a:spcPts val="1000"/>
              </a:spcBef>
              <a:spcAft>
                <a:spcPts val="0"/>
              </a:spcAft>
              <a:buClr>
                <a:schemeClr val="dk1"/>
              </a:buClr>
              <a:buSzPts val="2800"/>
              <a:buFont typeface="Noto Sans Symbols"/>
              <a:buChar char="⮚"/>
            </a:pPr>
            <a:r>
              <a:rPr lang="en-US"/>
              <a:t>The properties and method of a form can be read or set using the this keyword.</a:t>
            </a:r>
            <a:endParaRPr/>
          </a:p>
          <a:p>
            <a:pPr indent="0" lvl="0" marL="228600" marR="0" rtl="0" algn="l">
              <a:lnSpc>
                <a:spcPct val="90000"/>
              </a:lnSpc>
              <a:spcBef>
                <a:spcPts val="1000"/>
              </a:spcBef>
              <a:spcAft>
                <a:spcPts val="0"/>
              </a:spcAft>
              <a:buClr>
                <a:schemeClr val="dk1"/>
              </a:buClr>
              <a:buSzPts val="2800"/>
              <a:buFont typeface="Noto Sans Symbols"/>
              <a:buNone/>
            </a:pPr>
            <a:r>
              <a:t/>
            </a:r>
            <a:endParaRPr/>
          </a:p>
          <a:p>
            <a:pPr indent="-76200" lvl="1" marL="685800" rtl="0" algn="l">
              <a:lnSpc>
                <a:spcPct val="90000"/>
              </a:lnSpc>
              <a:spcBef>
                <a:spcPts val="500"/>
              </a:spcBef>
              <a:spcAft>
                <a:spcPts val="0"/>
              </a:spcAft>
              <a:buSzPts val="2400"/>
              <a:buFont typeface="Noto Sans Symbols"/>
              <a:buNone/>
            </a:pPr>
            <a:r>
              <a:rPr lang="en-US"/>
              <a:t>[ControlName].[PropertyName]</a:t>
            </a:r>
            <a:endParaRPr/>
          </a:p>
          <a:p>
            <a:pPr indent="-76200" lvl="1" marL="685800" rtl="0" algn="l">
              <a:lnSpc>
                <a:spcPct val="90000"/>
              </a:lnSpc>
              <a:spcBef>
                <a:spcPts val="500"/>
              </a:spcBef>
              <a:spcAft>
                <a:spcPts val="0"/>
              </a:spcAft>
              <a:buSzPts val="2400"/>
              <a:buFont typeface="Noto Sans Symbols"/>
              <a:buNone/>
            </a:pPr>
            <a:r>
              <a:rPr lang="en-US"/>
              <a:t>Or</a:t>
            </a:r>
            <a:endParaRPr/>
          </a:p>
          <a:p>
            <a:pPr indent="-76200" lvl="1" marL="685800" rtl="0" algn="l">
              <a:lnSpc>
                <a:spcPct val="90000"/>
              </a:lnSpc>
              <a:spcBef>
                <a:spcPts val="500"/>
              </a:spcBef>
              <a:spcAft>
                <a:spcPts val="0"/>
              </a:spcAft>
              <a:buSzPts val="2400"/>
              <a:buFont typeface="Noto Sans Symbols"/>
              <a:buNone/>
            </a:pPr>
            <a:r>
              <a:rPr lang="en-US"/>
              <a:t>this.[ControlName].[PropertyName]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Properties</a:t>
            </a:r>
            <a:endParaRPr/>
          </a:p>
        </p:txBody>
      </p:sp>
      <p:sp>
        <p:nvSpPr>
          <p:cNvPr id="113" name="Google Shape;113;p1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rtl="0" algn="l">
              <a:lnSpc>
                <a:spcPct val="90000"/>
              </a:lnSpc>
              <a:spcBef>
                <a:spcPts val="0"/>
              </a:spcBef>
              <a:spcAft>
                <a:spcPts val="0"/>
              </a:spcAft>
              <a:buSzPts val="2800"/>
              <a:buNone/>
            </a:pPr>
            <a:r>
              <a:t/>
            </a:r>
            <a:endParaRPr/>
          </a:p>
        </p:txBody>
      </p:sp>
      <p:grpSp>
        <p:nvGrpSpPr>
          <p:cNvPr id="114" name="Google Shape;114;p14"/>
          <p:cNvGrpSpPr/>
          <p:nvPr/>
        </p:nvGrpSpPr>
        <p:grpSpPr>
          <a:xfrm>
            <a:off x="3048001" y="1752600"/>
            <a:ext cx="6405563" cy="4343400"/>
            <a:chOff x="1905000" y="1600200"/>
            <a:chExt cx="6405587" cy="4343400"/>
          </a:xfrm>
        </p:grpSpPr>
        <p:pic>
          <p:nvPicPr>
            <p:cNvPr id="115" name="Google Shape;115;p14"/>
            <p:cNvPicPr preferRelativeResize="0"/>
            <p:nvPr/>
          </p:nvPicPr>
          <p:blipFill rotWithShape="1">
            <a:blip r:embed="rId3">
              <a:alphaModFix/>
            </a:blip>
            <a:srcRect b="0" l="0" r="0" t="0"/>
            <a:stretch/>
          </p:blipFill>
          <p:spPr>
            <a:xfrm>
              <a:off x="1905000" y="1600200"/>
              <a:ext cx="6405587" cy="2257425"/>
            </a:xfrm>
            <a:prstGeom prst="rect">
              <a:avLst/>
            </a:prstGeom>
            <a:noFill/>
            <a:ln>
              <a:noFill/>
            </a:ln>
          </p:spPr>
        </p:pic>
        <p:pic>
          <p:nvPicPr>
            <p:cNvPr id="116" name="Google Shape;116;p14"/>
            <p:cNvPicPr preferRelativeResize="0"/>
            <p:nvPr/>
          </p:nvPicPr>
          <p:blipFill rotWithShape="1">
            <a:blip r:embed="rId4">
              <a:alphaModFix/>
            </a:blip>
            <a:srcRect b="0" l="0" r="0" t="0"/>
            <a:stretch/>
          </p:blipFill>
          <p:spPr>
            <a:xfrm>
              <a:off x="1905000" y="3810000"/>
              <a:ext cx="6402977" cy="21336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Methods</a:t>
            </a:r>
            <a:endParaRPr/>
          </a:p>
        </p:txBody>
      </p:sp>
      <p:sp>
        <p:nvSpPr>
          <p:cNvPr id="122" name="Google Shape;122;p1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rtl="0" algn="l">
              <a:lnSpc>
                <a:spcPct val="90000"/>
              </a:lnSpc>
              <a:spcBef>
                <a:spcPts val="0"/>
              </a:spcBef>
              <a:spcAft>
                <a:spcPts val="0"/>
              </a:spcAft>
              <a:buSzPts val="2800"/>
              <a:buNone/>
            </a:pPr>
            <a:r>
              <a:t/>
            </a:r>
            <a:endParaRPr/>
          </a:p>
        </p:txBody>
      </p:sp>
      <p:grpSp>
        <p:nvGrpSpPr>
          <p:cNvPr id="123" name="Google Shape;123;p15"/>
          <p:cNvGrpSpPr/>
          <p:nvPr/>
        </p:nvGrpSpPr>
        <p:grpSpPr>
          <a:xfrm>
            <a:off x="2667000" y="1981201"/>
            <a:ext cx="7239000" cy="3897313"/>
            <a:chOff x="1358537" y="1752600"/>
            <a:chExt cx="7239000" cy="3897242"/>
          </a:xfrm>
        </p:grpSpPr>
        <p:pic>
          <p:nvPicPr>
            <p:cNvPr id="124" name="Google Shape;124;p15"/>
            <p:cNvPicPr preferRelativeResize="0"/>
            <p:nvPr/>
          </p:nvPicPr>
          <p:blipFill rotWithShape="1">
            <a:blip r:embed="rId3">
              <a:alphaModFix/>
            </a:blip>
            <a:srcRect b="0" l="0" r="0" t="0"/>
            <a:stretch/>
          </p:blipFill>
          <p:spPr>
            <a:xfrm>
              <a:off x="1371600" y="1752600"/>
              <a:ext cx="7211257" cy="2667000"/>
            </a:xfrm>
            <a:prstGeom prst="rect">
              <a:avLst/>
            </a:prstGeom>
            <a:noFill/>
            <a:ln>
              <a:noFill/>
            </a:ln>
          </p:spPr>
        </p:pic>
        <p:pic>
          <p:nvPicPr>
            <p:cNvPr id="125" name="Google Shape;125;p15"/>
            <p:cNvPicPr preferRelativeResize="0"/>
            <p:nvPr/>
          </p:nvPicPr>
          <p:blipFill rotWithShape="1">
            <a:blip r:embed="rId4">
              <a:alphaModFix/>
            </a:blip>
            <a:srcRect b="0" l="0" r="0" t="0"/>
            <a:stretch/>
          </p:blipFill>
          <p:spPr>
            <a:xfrm>
              <a:off x="1358537" y="4419600"/>
              <a:ext cx="7239000" cy="1230242"/>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Events</a:t>
            </a:r>
            <a:endParaRPr/>
          </a:p>
        </p:txBody>
      </p:sp>
      <p:sp>
        <p:nvSpPr>
          <p:cNvPr id="131" name="Google Shape;131;p1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rtl="0" algn="l">
              <a:lnSpc>
                <a:spcPct val="90000"/>
              </a:lnSpc>
              <a:spcBef>
                <a:spcPts val="0"/>
              </a:spcBef>
              <a:spcAft>
                <a:spcPts val="0"/>
              </a:spcAft>
              <a:buSzPts val="2800"/>
              <a:buNone/>
            </a:pPr>
            <a:r>
              <a:t/>
            </a:r>
            <a:endParaRPr/>
          </a:p>
        </p:txBody>
      </p:sp>
      <p:grpSp>
        <p:nvGrpSpPr>
          <p:cNvPr id="132" name="Google Shape;132;p16"/>
          <p:cNvGrpSpPr/>
          <p:nvPr/>
        </p:nvGrpSpPr>
        <p:grpSpPr>
          <a:xfrm>
            <a:off x="3429000" y="1524001"/>
            <a:ext cx="5334000" cy="4835525"/>
            <a:chOff x="1905000" y="1524000"/>
            <a:chExt cx="5334000" cy="4836251"/>
          </a:xfrm>
        </p:grpSpPr>
        <p:pic>
          <p:nvPicPr>
            <p:cNvPr id="133" name="Google Shape;133;p16"/>
            <p:cNvPicPr preferRelativeResize="0"/>
            <p:nvPr/>
          </p:nvPicPr>
          <p:blipFill rotWithShape="1">
            <a:blip r:embed="rId3">
              <a:alphaModFix/>
            </a:blip>
            <a:srcRect b="0" l="0" r="0" t="0"/>
            <a:stretch/>
          </p:blipFill>
          <p:spPr>
            <a:xfrm>
              <a:off x="1905000" y="1524000"/>
              <a:ext cx="5324475" cy="1857375"/>
            </a:xfrm>
            <a:prstGeom prst="rect">
              <a:avLst/>
            </a:prstGeom>
            <a:noFill/>
            <a:ln>
              <a:noFill/>
            </a:ln>
          </p:spPr>
        </p:pic>
        <p:pic>
          <p:nvPicPr>
            <p:cNvPr id="134" name="Google Shape;134;p16"/>
            <p:cNvPicPr preferRelativeResize="0"/>
            <p:nvPr/>
          </p:nvPicPr>
          <p:blipFill rotWithShape="1">
            <a:blip r:embed="rId4">
              <a:alphaModFix/>
            </a:blip>
            <a:srcRect b="0" l="0" r="0" t="0"/>
            <a:stretch/>
          </p:blipFill>
          <p:spPr>
            <a:xfrm>
              <a:off x="1905000" y="3352800"/>
              <a:ext cx="5324475" cy="2352675"/>
            </a:xfrm>
            <a:prstGeom prst="rect">
              <a:avLst/>
            </a:prstGeom>
            <a:noFill/>
            <a:ln>
              <a:noFill/>
            </a:ln>
          </p:spPr>
        </p:pic>
        <p:pic>
          <p:nvPicPr>
            <p:cNvPr id="135" name="Google Shape;135;p16"/>
            <p:cNvPicPr preferRelativeResize="0"/>
            <p:nvPr/>
          </p:nvPicPr>
          <p:blipFill rotWithShape="1">
            <a:blip r:embed="rId5">
              <a:alphaModFix/>
            </a:blip>
            <a:srcRect b="0" l="0" r="0" t="0"/>
            <a:stretch/>
          </p:blipFill>
          <p:spPr>
            <a:xfrm>
              <a:off x="1905000" y="5664926"/>
              <a:ext cx="5334000" cy="695325"/>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Common controls</a:t>
            </a:r>
            <a:endParaRPr/>
          </a:p>
        </p:txBody>
      </p:sp>
      <p:sp>
        <p:nvSpPr>
          <p:cNvPr id="141" name="Google Shape;141;p1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marR="0" rtl="0" algn="l">
              <a:lnSpc>
                <a:spcPct val="90000"/>
              </a:lnSpc>
              <a:spcBef>
                <a:spcPts val="0"/>
              </a:spcBef>
              <a:spcAft>
                <a:spcPts val="0"/>
              </a:spcAft>
              <a:buClr>
                <a:schemeClr val="dk1"/>
              </a:buClr>
              <a:buSzPts val="2800"/>
              <a:buFont typeface="Noto Sans Symbols"/>
              <a:buChar char="⮚"/>
            </a:pPr>
            <a:r>
              <a:rPr lang="en-US"/>
              <a:t>A form contains controls such as TextBox, Label, Button, and so on. All these controls are associated with a built-in class defined in the .NET class library</a:t>
            </a:r>
            <a:endParaRPr/>
          </a:p>
        </p:txBody>
      </p:sp>
      <p:pic>
        <p:nvPicPr>
          <p:cNvPr id="142" name="Google Shape;142;p17"/>
          <p:cNvPicPr preferRelativeResize="0"/>
          <p:nvPr/>
        </p:nvPicPr>
        <p:blipFill rotWithShape="1">
          <a:blip r:embed="rId3">
            <a:alphaModFix/>
          </a:blip>
          <a:srcRect b="0" l="0" r="0" t="0"/>
          <a:stretch/>
        </p:blipFill>
        <p:spPr>
          <a:xfrm>
            <a:off x="5334000" y="3429001"/>
            <a:ext cx="4114800" cy="22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Label control</a:t>
            </a:r>
            <a:endParaRPr/>
          </a:p>
        </p:txBody>
      </p:sp>
      <p:sp>
        <p:nvSpPr>
          <p:cNvPr id="148" name="Google Shape;148;p1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lang="en-US" sz="2000"/>
              <a:t>The Label control is a control that is used to show detailed information. The most common purpose of the Label control is to provide captions to the controls</a:t>
            </a:r>
            <a:endParaRPr/>
          </a:p>
        </p:txBody>
      </p:sp>
      <p:pic>
        <p:nvPicPr>
          <p:cNvPr id="149" name="Google Shape;149;p18"/>
          <p:cNvPicPr preferRelativeResize="0"/>
          <p:nvPr/>
        </p:nvPicPr>
        <p:blipFill rotWithShape="1">
          <a:blip r:embed="rId3">
            <a:alphaModFix/>
          </a:blip>
          <a:srcRect b="0" l="0" r="0" t="0"/>
          <a:stretch/>
        </p:blipFill>
        <p:spPr>
          <a:xfrm>
            <a:off x="2209801" y="2667001"/>
            <a:ext cx="1914525" cy="1895475"/>
          </a:xfrm>
          <a:prstGeom prst="rect">
            <a:avLst/>
          </a:prstGeom>
          <a:noFill/>
          <a:ln>
            <a:noFill/>
          </a:ln>
        </p:spPr>
      </p:pic>
      <p:pic>
        <p:nvPicPr>
          <p:cNvPr id="150" name="Google Shape;150;p18"/>
          <p:cNvPicPr preferRelativeResize="0"/>
          <p:nvPr/>
        </p:nvPicPr>
        <p:blipFill rotWithShape="1">
          <a:blip r:embed="rId4">
            <a:alphaModFix/>
          </a:blip>
          <a:srcRect b="0" l="0" r="0" t="0"/>
          <a:stretch/>
        </p:blipFill>
        <p:spPr>
          <a:xfrm>
            <a:off x="6705601" y="3429001"/>
            <a:ext cx="3629025" cy="1609725"/>
          </a:xfrm>
          <a:prstGeom prst="rect">
            <a:avLst/>
          </a:prstGeom>
          <a:gradFill>
            <a:gsLst>
              <a:gs pos="0">
                <a:srgbClr val="FF7714"/>
              </a:gs>
              <a:gs pos="100000">
                <a:srgbClr val="FFA773"/>
              </a:gs>
            </a:gsLst>
            <a:lin ang="16200000" scaled="0"/>
          </a:gradFill>
          <a:ln>
            <a:noFill/>
          </a:ln>
          <a:effectLst>
            <a:outerShdw blurRad="149987" algn="ctr" dir="8460000" dist="250190">
              <a:srgbClr val="000000">
                <a:alpha val="27843"/>
              </a:srgbClr>
            </a:outerShdw>
          </a:effectLst>
        </p:spPr>
      </p:pic>
      <p:pic>
        <p:nvPicPr>
          <p:cNvPr id="151" name="Google Shape;151;p18"/>
          <p:cNvPicPr preferRelativeResize="0"/>
          <p:nvPr/>
        </p:nvPicPr>
        <p:blipFill rotWithShape="1">
          <a:blip r:embed="rId5">
            <a:alphaModFix/>
          </a:blip>
          <a:srcRect b="0" l="0" r="0" t="0"/>
          <a:stretch/>
        </p:blipFill>
        <p:spPr>
          <a:xfrm>
            <a:off x="7010401" y="5334000"/>
            <a:ext cx="3038475" cy="914400"/>
          </a:xfrm>
          <a:prstGeom prst="rect">
            <a:avLst/>
          </a:prstGeom>
          <a:noFill/>
          <a:ln>
            <a:noFill/>
          </a:ln>
          <a:effectLst>
            <a:outerShdw blurRad="149987" algn="ctr" dir="8460000" dist="250190">
              <a:srgbClr val="000000">
                <a:alpha val="27843"/>
              </a:srgbClr>
            </a:outerShdw>
          </a:effectLst>
        </p:spPr>
      </p:pic>
      <p:cxnSp>
        <p:nvCxnSpPr>
          <p:cNvPr id="152" name="Google Shape;152;p18"/>
          <p:cNvCxnSpPr>
            <a:endCxn id="153" idx="3"/>
          </p:cNvCxnSpPr>
          <p:nvPr/>
        </p:nvCxnSpPr>
        <p:spPr>
          <a:xfrm flipH="1" rot="10800000">
            <a:off x="2819988" y="3133445"/>
            <a:ext cx="2833800" cy="1133400"/>
          </a:xfrm>
          <a:prstGeom prst="straightConnector1">
            <a:avLst/>
          </a:prstGeom>
          <a:noFill/>
          <a:ln cap="flat" cmpd="sng" w="9525">
            <a:solidFill>
              <a:srgbClr val="FF0000"/>
            </a:solidFill>
            <a:prstDash val="solid"/>
            <a:round/>
            <a:headEnd len="med" w="med" type="none"/>
            <a:tailEnd len="med" w="med" type="stealth"/>
          </a:ln>
        </p:spPr>
      </p:cxnSp>
      <p:grpSp>
        <p:nvGrpSpPr>
          <p:cNvPr id="154" name="Google Shape;154;p18"/>
          <p:cNvGrpSpPr/>
          <p:nvPr/>
        </p:nvGrpSpPr>
        <p:grpSpPr>
          <a:xfrm>
            <a:off x="2209801" y="3429001"/>
            <a:ext cx="4086225" cy="2661013"/>
            <a:chOff x="990600" y="3810000"/>
            <a:chExt cx="4086225" cy="2661013"/>
          </a:xfrm>
        </p:grpSpPr>
        <p:pic>
          <p:nvPicPr>
            <p:cNvPr id="155" name="Google Shape;155;p18"/>
            <p:cNvPicPr preferRelativeResize="0"/>
            <p:nvPr/>
          </p:nvPicPr>
          <p:blipFill rotWithShape="1">
            <a:blip r:embed="rId6">
              <a:alphaModFix/>
            </a:blip>
            <a:srcRect b="0" l="0" r="0" t="0"/>
            <a:stretch/>
          </p:blipFill>
          <p:spPr>
            <a:xfrm>
              <a:off x="990600" y="3810000"/>
              <a:ext cx="4086225" cy="1409700"/>
            </a:xfrm>
            <a:prstGeom prst="rect">
              <a:avLst/>
            </a:prstGeom>
            <a:noFill/>
            <a:ln>
              <a:noFill/>
            </a:ln>
            <a:effectLst>
              <a:outerShdw blurRad="149987" algn="ctr" dir="8460000" dist="250190">
                <a:srgbClr val="000000">
                  <a:alpha val="27843"/>
                </a:srgbClr>
              </a:outerShdw>
            </a:effectLst>
          </p:spPr>
        </p:pic>
        <p:pic>
          <p:nvPicPr>
            <p:cNvPr id="156" name="Google Shape;156;p18"/>
            <p:cNvPicPr preferRelativeResize="0"/>
            <p:nvPr/>
          </p:nvPicPr>
          <p:blipFill rotWithShape="1">
            <a:blip r:embed="rId7">
              <a:alphaModFix/>
            </a:blip>
            <a:srcRect b="0" l="0" r="0" t="0"/>
            <a:stretch/>
          </p:blipFill>
          <p:spPr>
            <a:xfrm>
              <a:off x="990600" y="5194663"/>
              <a:ext cx="4086225" cy="1276350"/>
            </a:xfrm>
            <a:prstGeom prst="rect">
              <a:avLst/>
            </a:prstGeom>
            <a:noFill/>
            <a:ln>
              <a:noFill/>
            </a:ln>
            <a:effectLst>
              <a:outerShdw blurRad="149987" algn="ctr" dir="8460000" dist="250190">
                <a:srgbClr val="000000">
                  <a:alpha val="27843"/>
                </a:srgbClr>
              </a:outerShdw>
            </a:effectLst>
          </p:spPr>
        </p:pic>
      </p:grpSp>
      <p:pic>
        <p:nvPicPr>
          <p:cNvPr id="157" name="Google Shape;157;p18"/>
          <p:cNvPicPr preferRelativeResize="0"/>
          <p:nvPr/>
        </p:nvPicPr>
        <p:blipFill rotWithShape="1">
          <a:blip r:embed="rId8">
            <a:alphaModFix/>
          </a:blip>
          <a:srcRect b="0" l="0" r="0" t="0"/>
          <a:stretch/>
        </p:blipFill>
        <p:spPr>
          <a:xfrm>
            <a:off x="5562601" y="2743201"/>
            <a:ext cx="3133725" cy="428625"/>
          </a:xfrm>
          <a:prstGeom prst="rect">
            <a:avLst/>
          </a:prstGeom>
          <a:noFill/>
          <a:ln>
            <a:noFill/>
          </a:ln>
        </p:spPr>
      </p:pic>
      <p:sp>
        <p:nvSpPr>
          <p:cNvPr id="153" name="Google Shape;153;p18"/>
          <p:cNvSpPr/>
          <p:nvPr/>
        </p:nvSpPr>
        <p:spPr>
          <a:xfrm>
            <a:off x="5486400" y="2743200"/>
            <a:ext cx="1143000" cy="457200"/>
          </a:xfrm>
          <a:prstGeom prst="ellipse">
            <a:avLst/>
          </a:pr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“TextBox” control</a:t>
            </a:r>
            <a:endParaRPr/>
          </a:p>
        </p:txBody>
      </p:sp>
      <p:sp>
        <p:nvSpPr>
          <p:cNvPr id="163" name="Google Shape;163;p19"/>
          <p:cNvSpPr txBox="1"/>
          <p:nvPr>
            <p:ph idx="1" type="body"/>
          </p:nvPr>
        </p:nvSpPr>
        <p:spPr>
          <a:xfrm>
            <a:off x="1981200" y="1066801"/>
            <a:ext cx="8229600" cy="4987925"/>
          </a:xfrm>
          <a:prstGeom prst="rect">
            <a:avLst/>
          </a:prstGeom>
          <a:noFill/>
          <a:ln>
            <a:noFill/>
          </a:ln>
        </p:spPr>
        <p:txBody>
          <a:bodyPr anchorCtr="0" anchor="t" bIns="91425" lIns="91425" spcFirstLastPara="1" rIns="91425" wrap="square" tIns="91425">
            <a:noAutofit/>
          </a:bodyPr>
          <a:lstStyle/>
          <a:p>
            <a:pPr indent="-177800" lvl="0" marL="228600" marR="0" rtl="0" algn="l">
              <a:lnSpc>
                <a:spcPct val="90000"/>
              </a:lnSpc>
              <a:spcBef>
                <a:spcPts val="0"/>
              </a:spcBef>
              <a:spcAft>
                <a:spcPts val="0"/>
              </a:spcAft>
              <a:buClr>
                <a:schemeClr val="dk1"/>
              </a:buClr>
              <a:buSzPts val="2800"/>
              <a:buFont typeface="Noto Sans Symbols"/>
              <a:buChar char="⮚"/>
            </a:pPr>
            <a:r>
              <a:rPr lang="en-US"/>
              <a:t>The TextBox control takes the required information from the user, which can be modified</a:t>
            </a:r>
            <a:endParaRPr/>
          </a:p>
        </p:txBody>
      </p:sp>
      <p:pic>
        <p:nvPicPr>
          <p:cNvPr id="164" name="Google Shape;164;p19"/>
          <p:cNvPicPr preferRelativeResize="0"/>
          <p:nvPr/>
        </p:nvPicPr>
        <p:blipFill rotWithShape="1">
          <a:blip r:embed="rId3">
            <a:alphaModFix/>
          </a:blip>
          <a:srcRect b="0" l="0" r="0" t="0"/>
          <a:stretch/>
        </p:blipFill>
        <p:spPr>
          <a:xfrm>
            <a:off x="1981201" y="3962401"/>
            <a:ext cx="1895475" cy="1133475"/>
          </a:xfrm>
          <a:prstGeom prst="rect">
            <a:avLst/>
          </a:prstGeom>
          <a:noFill/>
          <a:ln>
            <a:noFill/>
          </a:ln>
        </p:spPr>
      </p:pic>
      <p:cxnSp>
        <p:nvCxnSpPr>
          <p:cNvPr id="165" name="Google Shape;165;p19"/>
          <p:cNvCxnSpPr/>
          <p:nvPr/>
        </p:nvCxnSpPr>
        <p:spPr>
          <a:xfrm flipH="1" rot="10800000">
            <a:off x="2743200" y="2819400"/>
            <a:ext cx="4191000" cy="1905000"/>
          </a:xfrm>
          <a:prstGeom prst="straightConnector1">
            <a:avLst/>
          </a:prstGeom>
          <a:noFill/>
          <a:ln cap="flat" cmpd="sng" w="9525">
            <a:solidFill>
              <a:srgbClr val="FF0000"/>
            </a:solidFill>
            <a:prstDash val="solid"/>
            <a:round/>
            <a:headEnd len="med" w="med" type="none"/>
            <a:tailEnd len="med" w="med" type="stealth"/>
          </a:ln>
        </p:spPr>
      </p:cxnSp>
      <p:pic>
        <p:nvPicPr>
          <p:cNvPr id="166" name="Google Shape;166;p19"/>
          <p:cNvPicPr preferRelativeResize="0"/>
          <p:nvPr/>
        </p:nvPicPr>
        <p:blipFill rotWithShape="1">
          <a:blip r:embed="rId4">
            <a:alphaModFix/>
          </a:blip>
          <a:srcRect b="0" l="0" r="0" t="0"/>
          <a:stretch/>
        </p:blipFill>
        <p:spPr>
          <a:xfrm>
            <a:off x="5486401" y="2362201"/>
            <a:ext cx="3133725" cy="42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Objectives</a:t>
            </a:r>
            <a:endParaRPr/>
          </a:p>
        </p:txBody>
      </p:sp>
      <p:sp>
        <p:nvSpPr>
          <p:cNvPr id="31" name="Google Shape;31;p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Windows Forms</a:t>
            </a:r>
            <a:endParaRPr/>
          </a:p>
          <a:p>
            <a:pPr indent="-177800" lvl="0" marL="228600" rtl="0" algn="l">
              <a:lnSpc>
                <a:spcPct val="90000"/>
              </a:lnSpc>
              <a:spcBef>
                <a:spcPts val="1000"/>
              </a:spcBef>
              <a:spcAft>
                <a:spcPts val="0"/>
              </a:spcAft>
              <a:buSzPts val="2800"/>
              <a:buChar char="⮚"/>
            </a:pPr>
            <a:r>
              <a:rPr lang="en-US"/>
              <a:t>Form class</a:t>
            </a:r>
            <a:endParaRPr/>
          </a:p>
          <a:p>
            <a:pPr indent="-177800" lvl="0" marL="228600" rtl="0" algn="l">
              <a:lnSpc>
                <a:spcPct val="90000"/>
              </a:lnSpc>
              <a:spcBef>
                <a:spcPts val="1000"/>
              </a:spcBef>
              <a:spcAft>
                <a:spcPts val="0"/>
              </a:spcAft>
              <a:buSzPts val="2800"/>
              <a:buChar char="⮚"/>
            </a:pPr>
            <a:r>
              <a:rPr lang="en-US"/>
              <a:t>Types of Controls</a:t>
            </a:r>
            <a:endParaRPr/>
          </a:p>
          <a:p>
            <a:pPr indent="-177800" lvl="0" marL="228600" rtl="0" algn="l">
              <a:lnSpc>
                <a:spcPct val="90000"/>
              </a:lnSpc>
              <a:spcBef>
                <a:spcPts val="1000"/>
              </a:spcBef>
              <a:spcAft>
                <a:spcPts val="0"/>
              </a:spcAft>
              <a:buSzPts val="2800"/>
              <a:buChar char="⮚"/>
            </a:pPr>
            <a:r>
              <a:rPr lang="en-US"/>
              <a:t>Basic controls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“MaskedTextBox” control</a:t>
            </a:r>
            <a:endParaRPr/>
          </a:p>
        </p:txBody>
      </p:sp>
      <p:sp>
        <p:nvSpPr>
          <p:cNvPr id="172" name="Google Shape;172;p2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lang="en-US" sz="2000"/>
              <a:t>The MaskedTextBox control is a new control used to validate user input. It is an extension of the TextBox control and can perform validations for checking.</a:t>
            </a:r>
            <a:endParaRPr/>
          </a:p>
          <a:p>
            <a:pPr indent="-114300" lvl="1" marL="685800" rtl="0" algn="l">
              <a:lnSpc>
                <a:spcPct val="90000"/>
              </a:lnSpc>
              <a:spcBef>
                <a:spcPts val="500"/>
              </a:spcBef>
              <a:spcAft>
                <a:spcPts val="0"/>
              </a:spcAft>
              <a:buSzPts val="1800"/>
              <a:buChar char="•"/>
            </a:pPr>
            <a:r>
              <a:rPr lang="en-US" sz="1800"/>
              <a:t>Total input characters</a:t>
            </a:r>
            <a:endParaRPr/>
          </a:p>
          <a:p>
            <a:pPr indent="-114300" lvl="1" marL="685800" rtl="0" algn="l">
              <a:lnSpc>
                <a:spcPct val="90000"/>
              </a:lnSpc>
              <a:spcBef>
                <a:spcPts val="500"/>
              </a:spcBef>
              <a:spcAft>
                <a:spcPts val="0"/>
              </a:spcAft>
              <a:buSzPts val="1800"/>
              <a:buChar char="•"/>
            </a:pPr>
            <a:r>
              <a:rPr lang="en-US" sz="1800"/>
              <a:t>Numeric and alphabetical characters</a:t>
            </a:r>
            <a:endParaRPr/>
          </a:p>
          <a:p>
            <a:pPr indent="-114300" lvl="1" marL="685800" rtl="0" algn="l">
              <a:lnSpc>
                <a:spcPct val="90000"/>
              </a:lnSpc>
              <a:spcBef>
                <a:spcPts val="500"/>
              </a:spcBef>
              <a:spcAft>
                <a:spcPts val="0"/>
              </a:spcAft>
              <a:buSzPts val="1800"/>
              <a:buChar char="•"/>
            </a:pPr>
            <a:r>
              <a:rPr lang="en-US" sz="1800"/>
              <a:t>Casting</a:t>
            </a:r>
            <a:endParaRPr/>
          </a:p>
          <a:p>
            <a:pPr indent="-114300" lvl="1" marL="685800" rtl="0" algn="l">
              <a:lnSpc>
                <a:spcPct val="90000"/>
              </a:lnSpc>
              <a:spcBef>
                <a:spcPts val="500"/>
              </a:spcBef>
              <a:spcAft>
                <a:spcPts val="0"/>
              </a:spcAft>
              <a:buSzPts val="1800"/>
              <a:buChar char="•"/>
            </a:pPr>
            <a:r>
              <a:rPr lang="en-US" sz="1800"/>
              <a:t>Special characters such as ‘/’ and ‘-’</a:t>
            </a:r>
            <a:endParaRPr/>
          </a:p>
        </p:txBody>
      </p:sp>
      <p:pic>
        <p:nvPicPr>
          <p:cNvPr id="173" name="Google Shape;173;p20"/>
          <p:cNvPicPr preferRelativeResize="0"/>
          <p:nvPr/>
        </p:nvPicPr>
        <p:blipFill rotWithShape="1">
          <a:blip r:embed="rId3">
            <a:alphaModFix/>
          </a:blip>
          <a:srcRect b="0" l="0" r="0" t="0"/>
          <a:stretch/>
        </p:blipFill>
        <p:spPr>
          <a:xfrm>
            <a:off x="2514600" y="3276601"/>
            <a:ext cx="1905000" cy="279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“Button” control</a:t>
            </a:r>
            <a:endParaRPr/>
          </a:p>
        </p:txBody>
      </p:sp>
      <p:sp>
        <p:nvSpPr>
          <p:cNvPr id="179" name="Google Shape;179;p2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marR="0" rtl="0" algn="l">
              <a:lnSpc>
                <a:spcPct val="90000"/>
              </a:lnSpc>
              <a:spcBef>
                <a:spcPts val="0"/>
              </a:spcBef>
              <a:spcAft>
                <a:spcPts val="0"/>
              </a:spcAft>
              <a:buClr>
                <a:schemeClr val="dk1"/>
              </a:buClr>
              <a:buSzPts val="2800"/>
              <a:buFont typeface="Noto Sans Symbols"/>
              <a:buChar char="⮚"/>
            </a:pPr>
            <a:r>
              <a:rPr lang="en-US"/>
              <a:t>The Button control provides the easiest way to allow the user to interact with an application. The user can click the button to perform the required action.</a:t>
            </a:r>
            <a:endParaRPr/>
          </a:p>
        </p:txBody>
      </p:sp>
      <p:pic>
        <p:nvPicPr>
          <p:cNvPr id="180" name="Google Shape;180;p21"/>
          <p:cNvPicPr preferRelativeResize="0"/>
          <p:nvPr/>
        </p:nvPicPr>
        <p:blipFill rotWithShape="1">
          <a:blip r:embed="rId3">
            <a:alphaModFix/>
          </a:blip>
          <a:srcRect b="0" l="0" r="0" t="0"/>
          <a:stretch/>
        </p:blipFill>
        <p:spPr>
          <a:xfrm>
            <a:off x="2362200" y="3048001"/>
            <a:ext cx="1866900" cy="168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“ListBox” control</a:t>
            </a:r>
            <a:endParaRPr/>
          </a:p>
        </p:txBody>
      </p:sp>
      <p:sp>
        <p:nvSpPr>
          <p:cNvPr id="186" name="Google Shape;186;p2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0"/>
              </a:spcBef>
              <a:spcAft>
                <a:spcPts val="0"/>
              </a:spcAft>
              <a:buSzPts val="2800"/>
              <a:buFont typeface="Noto Sans Symbols"/>
              <a:buNone/>
            </a:pPr>
            <a:r>
              <a:rPr lang="en-US"/>
              <a:t>The ListBox control is a control used to select a single value or multiple values from the given list of values.</a:t>
            </a:r>
            <a:endParaRPr/>
          </a:p>
        </p:txBody>
      </p:sp>
      <p:pic>
        <p:nvPicPr>
          <p:cNvPr descr="1" id="187" name="Google Shape;187;p22"/>
          <p:cNvPicPr preferRelativeResize="0"/>
          <p:nvPr/>
        </p:nvPicPr>
        <p:blipFill rotWithShape="1">
          <a:blip r:embed="rId3">
            <a:alphaModFix/>
          </a:blip>
          <a:srcRect b="0" l="0" r="0" t="0"/>
          <a:stretch/>
        </p:blipFill>
        <p:spPr>
          <a:xfrm>
            <a:off x="6858000" y="2743200"/>
            <a:ext cx="2895600" cy="1085850"/>
          </a:xfrm>
          <a:prstGeom prst="rect">
            <a:avLst/>
          </a:prstGeom>
          <a:noFill/>
          <a:ln>
            <a:noFill/>
          </a:ln>
        </p:spPr>
      </p:pic>
      <p:pic>
        <p:nvPicPr>
          <p:cNvPr id="188" name="Google Shape;188;p22"/>
          <p:cNvPicPr preferRelativeResize="0"/>
          <p:nvPr/>
        </p:nvPicPr>
        <p:blipFill rotWithShape="1">
          <a:blip r:embed="rId4">
            <a:alphaModFix/>
          </a:blip>
          <a:srcRect b="0" l="0" r="0" t="0"/>
          <a:stretch/>
        </p:blipFill>
        <p:spPr>
          <a:xfrm>
            <a:off x="2667001" y="2819401"/>
            <a:ext cx="1895475" cy="771525"/>
          </a:xfrm>
          <a:prstGeom prst="rect">
            <a:avLst/>
          </a:prstGeom>
          <a:noFill/>
          <a:ln>
            <a:noFill/>
          </a:ln>
        </p:spPr>
      </p:pic>
      <p:cxnSp>
        <p:nvCxnSpPr>
          <p:cNvPr id="189" name="Google Shape;189;p22"/>
          <p:cNvCxnSpPr/>
          <p:nvPr/>
        </p:nvCxnSpPr>
        <p:spPr>
          <a:xfrm>
            <a:off x="3378200" y="3276600"/>
            <a:ext cx="3505200" cy="0"/>
          </a:xfrm>
          <a:prstGeom prst="straightConnector1">
            <a:avLst/>
          </a:prstGeom>
          <a:noFill/>
          <a:ln cap="flat" cmpd="sng" w="28575">
            <a:solidFill>
              <a:srgbClr val="FF33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6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“ComboBox” control</a:t>
            </a:r>
            <a:endParaRPr/>
          </a:p>
        </p:txBody>
      </p:sp>
      <p:sp>
        <p:nvSpPr>
          <p:cNvPr id="195" name="Google Shape;195;p2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lang="en-US" sz="2000"/>
              <a:t>The ComboBox control is similar to the ListBox control, but it allows you to select only one value at a time. In addition, you can type the value even if the value is not present in the list.</a:t>
            </a:r>
            <a:endParaRPr/>
          </a:p>
        </p:txBody>
      </p:sp>
      <p:pic>
        <p:nvPicPr>
          <p:cNvPr id="196" name="Google Shape;196;p23"/>
          <p:cNvPicPr preferRelativeResize="0"/>
          <p:nvPr/>
        </p:nvPicPr>
        <p:blipFill rotWithShape="1">
          <a:blip r:embed="rId3">
            <a:alphaModFix/>
          </a:blip>
          <a:srcRect b="0" l="0" r="0" t="0"/>
          <a:stretch/>
        </p:blipFill>
        <p:spPr>
          <a:xfrm>
            <a:off x="2209800" y="3657600"/>
            <a:ext cx="1905000" cy="1847850"/>
          </a:xfrm>
          <a:prstGeom prst="rect">
            <a:avLst/>
          </a:prstGeom>
          <a:noFill/>
          <a:ln>
            <a:noFill/>
          </a:ln>
        </p:spPr>
      </p:pic>
      <p:cxnSp>
        <p:nvCxnSpPr>
          <p:cNvPr id="197" name="Google Shape;197;p23"/>
          <p:cNvCxnSpPr/>
          <p:nvPr/>
        </p:nvCxnSpPr>
        <p:spPr>
          <a:xfrm flipH="1" rot="10800000">
            <a:off x="3033714" y="3657600"/>
            <a:ext cx="3519487" cy="1295400"/>
          </a:xfrm>
          <a:prstGeom prst="straightConnector1">
            <a:avLst/>
          </a:prstGeom>
          <a:noFill/>
          <a:ln cap="flat" cmpd="sng" w="28575">
            <a:solidFill>
              <a:srgbClr val="FF3300"/>
            </a:solidFill>
            <a:prstDash val="solid"/>
            <a:round/>
            <a:headEnd len="med" w="med" type="none"/>
            <a:tailEnd len="med" w="med" type="triangle"/>
          </a:ln>
        </p:spPr>
      </p:cxnSp>
      <p:pic>
        <p:nvPicPr>
          <p:cNvPr descr="1" id="198" name="Google Shape;198;p23"/>
          <p:cNvPicPr preferRelativeResize="0"/>
          <p:nvPr/>
        </p:nvPicPr>
        <p:blipFill rotWithShape="1">
          <a:blip r:embed="rId4">
            <a:alphaModFix/>
          </a:blip>
          <a:srcRect b="0" l="722" r="1201" t="0"/>
          <a:stretch/>
        </p:blipFill>
        <p:spPr>
          <a:xfrm>
            <a:off x="6553200" y="3352800"/>
            <a:ext cx="1943100" cy="1563688"/>
          </a:xfrm>
          <a:prstGeom prst="rect">
            <a:avLst/>
          </a:prstGeom>
          <a:noFill/>
          <a:ln>
            <a:noFill/>
          </a:ln>
        </p:spPr>
      </p:pic>
      <p:grpSp>
        <p:nvGrpSpPr>
          <p:cNvPr id="199" name="Google Shape;199;p23"/>
          <p:cNvGrpSpPr/>
          <p:nvPr/>
        </p:nvGrpSpPr>
        <p:grpSpPr>
          <a:xfrm>
            <a:off x="4572001" y="2667000"/>
            <a:ext cx="5324475" cy="3505200"/>
            <a:chOff x="2057400" y="3352800"/>
            <a:chExt cx="5324475" cy="3505200"/>
          </a:xfrm>
        </p:grpSpPr>
        <p:pic>
          <p:nvPicPr>
            <p:cNvPr id="200" name="Google Shape;200;p23"/>
            <p:cNvPicPr preferRelativeResize="0"/>
            <p:nvPr/>
          </p:nvPicPr>
          <p:blipFill rotWithShape="1">
            <a:blip r:embed="rId5">
              <a:alphaModFix/>
            </a:blip>
            <a:srcRect b="0" l="0" r="0" t="0"/>
            <a:stretch/>
          </p:blipFill>
          <p:spPr>
            <a:xfrm>
              <a:off x="2057400" y="3352800"/>
              <a:ext cx="5324475" cy="1504950"/>
            </a:xfrm>
            <a:prstGeom prst="rect">
              <a:avLst/>
            </a:prstGeom>
            <a:noFill/>
            <a:ln>
              <a:noFill/>
            </a:ln>
            <a:effectLst>
              <a:outerShdw blurRad="149987" algn="ctr" dir="8460000" dist="250190">
                <a:srgbClr val="000000">
                  <a:alpha val="27843"/>
                </a:srgbClr>
              </a:outerShdw>
            </a:effectLst>
          </p:spPr>
        </p:pic>
        <p:pic>
          <p:nvPicPr>
            <p:cNvPr id="201" name="Google Shape;201;p23"/>
            <p:cNvPicPr preferRelativeResize="0"/>
            <p:nvPr/>
          </p:nvPicPr>
          <p:blipFill rotWithShape="1">
            <a:blip r:embed="rId6">
              <a:alphaModFix/>
            </a:blip>
            <a:srcRect b="0" l="0" r="0" t="0"/>
            <a:stretch/>
          </p:blipFill>
          <p:spPr>
            <a:xfrm>
              <a:off x="2070463" y="4810125"/>
              <a:ext cx="5305425" cy="2047875"/>
            </a:xfrm>
            <a:prstGeom prst="rect">
              <a:avLst/>
            </a:prstGeom>
            <a:noFill/>
            <a:ln>
              <a:noFill/>
            </a:ln>
            <a:effectLst>
              <a:outerShdw blurRad="149987" algn="ctr" dir="8460000" dist="250190">
                <a:srgbClr val="000000">
                  <a:alpha val="27843"/>
                </a:srgbClr>
              </a:outerShdw>
            </a:effectLst>
          </p:spPr>
        </p:pic>
      </p:grpSp>
      <p:pic>
        <p:nvPicPr>
          <p:cNvPr id="202" name="Google Shape;202;p23"/>
          <p:cNvPicPr preferRelativeResize="0"/>
          <p:nvPr/>
        </p:nvPicPr>
        <p:blipFill rotWithShape="1">
          <a:blip r:embed="rId7">
            <a:alphaModFix/>
          </a:blip>
          <a:srcRect b="0" l="0" r="0" t="0"/>
          <a:stretch/>
        </p:blipFill>
        <p:spPr>
          <a:xfrm>
            <a:off x="4572000" y="3886201"/>
            <a:ext cx="5314950" cy="1304925"/>
          </a:xfrm>
          <a:prstGeom prst="rect">
            <a:avLst/>
          </a:prstGeom>
          <a:noFill/>
          <a:ln>
            <a:noFill/>
          </a:ln>
          <a:effectLst>
            <a:outerShdw blurRad="149987" algn="ctr" dir="8460000" dist="250190">
              <a:srgbClr val="000000">
                <a:alpha val="27843"/>
              </a:srgbClr>
            </a:outerShdw>
          </a:effectLst>
        </p:spPr>
      </p:pic>
      <p:pic>
        <p:nvPicPr>
          <p:cNvPr id="203" name="Google Shape;203;p23"/>
          <p:cNvPicPr preferRelativeResize="0"/>
          <p:nvPr/>
        </p:nvPicPr>
        <p:blipFill rotWithShape="1">
          <a:blip r:embed="rId8">
            <a:alphaModFix/>
          </a:blip>
          <a:srcRect b="0" l="0" r="0" t="0"/>
          <a:stretch/>
        </p:blipFill>
        <p:spPr>
          <a:xfrm>
            <a:off x="4724401" y="3352801"/>
            <a:ext cx="5019675" cy="2257425"/>
          </a:xfrm>
          <a:prstGeom prst="rect">
            <a:avLst/>
          </a:prstGeom>
          <a:noFill/>
          <a:ln>
            <a:noFill/>
          </a:ln>
          <a:effectLst>
            <a:outerShdw blurRad="149987" algn="ctr" dir="8460000" dist="250190">
              <a:srgbClr val="000000">
                <a:alpha val="27843"/>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Summary and Workshop</a:t>
            </a:r>
            <a:endParaRPr/>
          </a:p>
        </p:txBody>
      </p:sp>
      <p:sp>
        <p:nvSpPr>
          <p:cNvPr id="211" name="Google Shape;211;p2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Windows Forms</a:t>
            </a:r>
            <a:endParaRPr/>
          </a:p>
          <a:p>
            <a:pPr indent="-177800" lvl="0" marL="228600" rtl="0" algn="l">
              <a:lnSpc>
                <a:spcPct val="90000"/>
              </a:lnSpc>
              <a:spcBef>
                <a:spcPts val="1000"/>
              </a:spcBef>
              <a:spcAft>
                <a:spcPts val="0"/>
              </a:spcAft>
              <a:buSzPts val="2800"/>
              <a:buChar char="⮚"/>
            </a:pPr>
            <a:r>
              <a:rPr lang="en-US"/>
              <a:t>Form class</a:t>
            </a:r>
            <a:endParaRPr/>
          </a:p>
          <a:p>
            <a:pPr indent="-177800" lvl="0" marL="228600" rtl="0" algn="l">
              <a:lnSpc>
                <a:spcPct val="90000"/>
              </a:lnSpc>
              <a:spcBef>
                <a:spcPts val="1000"/>
              </a:spcBef>
              <a:spcAft>
                <a:spcPts val="0"/>
              </a:spcAft>
              <a:buSzPts val="2800"/>
              <a:buChar char="⮚"/>
            </a:pPr>
            <a:r>
              <a:rPr lang="en-US"/>
              <a:t>Types of Controls</a:t>
            </a:r>
            <a:endParaRPr/>
          </a:p>
          <a:p>
            <a:pPr indent="-177800" lvl="0" marL="228600" rtl="0" algn="l">
              <a:lnSpc>
                <a:spcPct val="90000"/>
              </a:lnSpc>
              <a:spcBef>
                <a:spcPts val="1000"/>
              </a:spcBef>
              <a:spcAft>
                <a:spcPts val="0"/>
              </a:spcAft>
              <a:buSzPts val="2800"/>
              <a:buChar char="⮚"/>
            </a:pPr>
            <a:r>
              <a:rPr lang="en-US"/>
              <a:t>Basic controls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5"/>
          <p:cNvSpPr/>
          <p:nvPr/>
        </p:nvSpPr>
        <p:spPr>
          <a:xfrm>
            <a:off x="2743200" y="1752600"/>
            <a:ext cx="697546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3838"/>
              </a:buClr>
              <a:buSzPts val="1000"/>
              <a:buFont typeface="Arial"/>
              <a:buNone/>
            </a:pPr>
            <a:r>
              <a:rPr b="1" i="0" lang="en-US" sz="4000" u="none" cap="none" strike="noStrike">
                <a:solidFill>
                  <a:srgbClr val="3A3838"/>
                </a:solidFill>
                <a:latin typeface="Arial"/>
                <a:ea typeface="Arial"/>
                <a:cs typeface="Arial"/>
                <a:sym typeface="Arial"/>
              </a:rPr>
              <a:t>THANKS FOR WATCHING !</a:t>
            </a:r>
            <a:endParaRPr/>
          </a:p>
        </p:txBody>
      </p:sp>
      <p:sp>
        <p:nvSpPr>
          <p:cNvPr id="217" name="Google Shape;217;p2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Introduction to Windows Forms / Session 1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pic>
        <p:nvPicPr>
          <p:cNvPr id="36" name="Google Shape;36;p3"/>
          <p:cNvPicPr preferRelativeResize="0"/>
          <p:nvPr/>
        </p:nvPicPr>
        <p:blipFill rotWithShape="1">
          <a:blip r:embed="rId3">
            <a:alphaModFix/>
          </a:blip>
          <a:srcRect b="0" l="0" r="0" t="0"/>
          <a:stretch/>
        </p:blipFill>
        <p:spPr>
          <a:xfrm>
            <a:off x="6096000" y="2286000"/>
            <a:ext cx="4343400" cy="4152900"/>
          </a:xfrm>
          <a:prstGeom prst="rect">
            <a:avLst/>
          </a:prstGeom>
          <a:noFill/>
          <a:ln>
            <a:noFill/>
          </a:ln>
        </p:spPr>
      </p:pic>
      <p:sp>
        <p:nvSpPr>
          <p:cNvPr id="37" name="Google Shape;37;p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Need for Windows Forms</a:t>
            </a:r>
            <a:endParaRPr/>
          </a:p>
        </p:txBody>
      </p:sp>
      <p:sp>
        <p:nvSpPr>
          <p:cNvPr id="38" name="Google Shape;38;p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Windows Forms allows the developer to create UI using various built-in components. These components are controls that allow you to take information and view the requested information through the form. This makes the application user-friendly.</a:t>
            </a:r>
            <a:endParaRPr/>
          </a:p>
          <a:p>
            <a:pPr indent="-177800" lvl="0" marL="228600" rtl="0" algn="l">
              <a:lnSpc>
                <a:spcPct val="90000"/>
              </a:lnSpc>
              <a:spcBef>
                <a:spcPts val="1000"/>
              </a:spcBef>
              <a:spcAft>
                <a:spcPts val="0"/>
              </a:spcAft>
              <a:buSzPts val="2800"/>
              <a:buChar char="⮚"/>
            </a:pPr>
            <a:r>
              <a:rPr lang="en-US"/>
              <a:t>The role of Windows Forms include</a:t>
            </a:r>
            <a:endParaRPr/>
          </a:p>
          <a:p>
            <a:pPr indent="-152400" lvl="1" marL="685800" rtl="0" algn="l">
              <a:lnSpc>
                <a:spcPct val="90000"/>
              </a:lnSpc>
              <a:spcBef>
                <a:spcPts val="500"/>
              </a:spcBef>
              <a:spcAft>
                <a:spcPts val="0"/>
              </a:spcAft>
              <a:buSzPts val="2400"/>
              <a:buChar char="•"/>
            </a:pPr>
            <a:r>
              <a:rPr lang="en-US"/>
              <a:t>Holding controls</a:t>
            </a:r>
            <a:endParaRPr/>
          </a:p>
          <a:p>
            <a:pPr indent="-152400" lvl="1" marL="685800" rtl="0" algn="l">
              <a:lnSpc>
                <a:spcPct val="90000"/>
              </a:lnSpc>
              <a:spcBef>
                <a:spcPts val="500"/>
              </a:spcBef>
              <a:spcAft>
                <a:spcPts val="0"/>
              </a:spcAft>
              <a:buSzPts val="2400"/>
              <a:buChar char="•"/>
            </a:pPr>
            <a:r>
              <a:rPr lang="en-US"/>
              <a:t>Handling user input</a:t>
            </a:r>
            <a:endParaRPr/>
          </a:p>
          <a:p>
            <a:pPr indent="-152400" lvl="1" marL="685800" rtl="0" algn="l">
              <a:lnSpc>
                <a:spcPct val="90000"/>
              </a:lnSpc>
              <a:spcBef>
                <a:spcPts val="500"/>
              </a:spcBef>
              <a:spcAft>
                <a:spcPts val="0"/>
              </a:spcAft>
              <a:buSzPts val="2400"/>
              <a:buChar char="•"/>
            </a:pPr>
            <a:r>
              <a:rPr lang="en-US"/>
              <a:t>Display information		</a:t>
            </a:r>
            <a:endParaRPr/>
          </a:p>
          <a:p>
            <a:pPr indent="-152400" lvl="1" marL="685800" rtl="0" algn="l">
              <a:lnSpc>
                <a:spcPct val="90000"/>
              </a:lnSpc>
              <a:spcBef>
                <a:spcPts val="500"/>
              </a:spcBef>
              <a:spcAft>
                <a:spcPts val="0"/>
              </a:spcAft>
              <a:buSzPts val="2400"/>
              <a:buChar char="•"/>
            </a:pPr>
            <a:r>
              <a:rPr lang="en-US"/>
              <a:t>Connecting to database, which might exists on another machine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4"/>
          <p:cNvSpPr txBox="1"/>
          <p:nvPr>
            <p:ph type="title"/>
          </p:nvPr>
        </p:nvSpPr>
        <p:spPr>
          <a:xfrm>
            <a:off x="1600200" y="76200"/>
            <a:ext cx="7696200" cy="609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600"/>
              <a:buNone/>
            </a:pPr>
            <a:r>
              <a:rPr b="1" lang="en-US" sz="3600"/>
              <a:t>Windows Forms in .NET Framework</a:t>
            </a:r>
            <a:endParaRPr/>
          </a:p>
        </p:txBody>
      </p:sp>
      <p:sp>
        <p:nvSpPr>
          <p:cNvPr id="44" name="Google Shape;44;p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rtl="0" algn="l">
              <a:lnSpc>
                <a:spcPct val="90000"/>
              </a:lnSpc>
              <a:spcBef>
                <a:spcPts val="0"/>
              </a:spcBef>
              <a:spcAft>
                <a:spcPts val="0"/>
              </a:spcAft>
              <a:buSzPts val="2400"/>
              <a:buChar char="⮚"/>
            </a:pPr>
            <a:r>
              <a:rPr lang="en-US" sz="2400"/>
              <a:t>WF are a part of the .NET framework that a multi-lingual and multi-platform environment to build, deploy, and run application</a:t>
            </a:r>
            <a:endParaRPr/>
          </a:p>
        </p:txBody>
      </p:sp>
      <p:pic>
        <p:nvPicPr>
          <p:cNvPr id="45" name="Google Shape;45;p4"/>
          <p:cNvPicPr preferRelativeResize="0"/>
          <p:nvPr/>
        </p:nvPicPr>
        <p:blipFill rotWithShape="1">
          <a:blip r:embed="rId3">
            <a:alphaModFix/>
          </a:blip>
          <a:srcRect b="0" l="0" r="0" t="0"/>
          <a:stretch/>
        </p:blipFill>
        <p:spPr>
          <a:xfrm>
            <a:off x="3505200" y="1752601"/>
            <a:ext cx="5181600" cy="451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Features of Windows Forms</a:t>
            </a:r>
            <a:endParaRPr/>
          </a:p>
        </p:txBody>
      </p:sp>
      <p:sp>
        <p:nvSpPr>
          <p:cNvPr id="51" name="Google Shape;51;p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ClickOnce Deployment</a:t>
            </a:r>
            <a:endParaRPr/>
          </a:p>
          <a:p>
            <a:pPr indent="-177800" lvl="0" marL="228600" rtl="0" algn="l">
              <a:lnSpc>
                <a:spcPct val="90000"/>
              </a:lnSpc>
              <a:spcBef>
                <a:spcPts val="1000"/>
              </a:spcBef>
              <a:spcAft>
                <a:spcPts val="0"/>
              </a:spcAft>
              <a:buSzPts val="2800"/>
              <a:buChar char="⮚"/>
            </a:pPr>
            <a:r>
              <a:rPr lang="en-US"/>
              <a:t>Application Settings</a:t>
            </a:r>
            <a:endParaRPr/>
          </a:p>
          <a:p>
            <a:pPr indent="-177800" lvl="0" marL="228600" rtl="0" algn="l">
              <a:lnSpc>
                <a:spcPct val="90000"/>
              </a:lnSpc>
              <a:spcBef>
                <a:spcPts val="1000"/>
              </a:spcBef>
              <a:spcAft>
                <a:spcPts val="0"/>
              </a:spcAft>
              <a:buSzPts val="2800"/>
              <a:buChar char="⮚"/>
            </a:pPr>
            <a:r>
              <a:rPr lang="en-US"/>
              <a:t>New Windows Forms Controls</a:t>
            </a:r>
            <a:endParaRPr/>
          </a:p>
          <a:p>
            <a:pPr indent="-177800" lvl="0" marL="228600" rtl="0" algn="l">
              <a:lnSpc>
                <a:spcPct val="90000"/>
              </a:lnSpc>
              <a:spcBef>
                <a:spcPts val="1000"/>
              </a:spcBef>
              <a:spcAft>
                <a:spcPts val="0"/>
              </a:spcAft>
              <a:buSzPts val="2800"/>
              <a:buChar char="⮚"/>
            </a:pPr>
            <a:r>
              <a:rPr lang="en-US"/>
              <a:t>New Data Binding Model</a:t>
            </a:r>
            <a:endParaRPr/>
          </a:p>
          <a:p>
            <a:pPr indent="-177800" lvl="0" marL="228600" rtl="0" algn="l">
              <a:lnSpc>
                <a:spcPct val="90000"/>
              </a:lnSpc>
              <a:spcBef>
                <a:spcPts val="1000"/>
              </a:spcBef>
              <a:spcAft>
                <a:spcPts val="0"/>
              </a:spcAft>
              <a:buSzPts val="2800"/>
              <a:buChar char="⮚"/>
            </a:pPr>
            <a:r>
              <a:rPr lang="en-US"/>
              <a:t>Rich Graphics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“Form” class</a:t>
            </a:r>
            <a:endParaRPr/>
          </a:p>
        </p:txBody>
      </p:sp>
      <p:sp>
        <p:nvSpPr>
          <p:cNvPr id="57" name="Google Shape;57;p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The basic unit of an application is a form. A form is a container that hold and manages controls and is used to create GUI based Windows application.</a:t>
            </a:r>
            <a:endParaRPr/>
          </a:p>
          <a:p>
            <a:pPr indent="0" lvl="0" marL="228600" rtl="0" algn="l">
              <a:lnSpc>
                <a:spcPct val="90000"/>
              </a:lnSpc>
              <a:spcBef>
                <a:spcPts val="1000"/>
              </a:spcBef>
              <a:spcAft>
                <a:spcPts val="0"/>
              </a:spcAft>
              <a:buSzPts val="2800"/>
              <a:buNone/>
            </a:pPr>
            <a:r>
              <a:t/>
            </a:r>
            <a:endParaRPr/>
          </a:p>
        </p:txBody>
      </p:sp>
      <p:pic>
        <p:nvPicPr>
          <p:cNvPr id="58" name="Google Shape;58;p6"/>
          <p:cNvPicPr preferRelativeResize="0"/>
          <p:nvPr/>
        </p:nvPicPr>
        <p:blipFill rotWithShape="1">
          <a:blip r:embed="rId3">
            <a:alphaModFix/>
          </a:blip>
          <a:srcRect b="0" l="0" r="0" t="0"/>
          <a:stretch/>
        </p:blipFill>
        <p:spPr>
          <a:xfrm>
            <a:off x="2667000" y="3276600"/>
            <a:ext cx="2590800" cy="2247900"/>
          </a:xfrm>
          <a:prstGeom prst="rect">
            <a:avLst/>
          </a:prstGeom>
          <a:noFill/>
          <a:ln>
            <a:noFill/>
          </a:ln>
        </p:spPr>
      </p:pic>
      <p:pic>
        <p:nvPicPr>
          <p:cNvPr id="59" name="Google Shape;59;p6"/>
          <p:cNvPicPr preferRelativeResize="0"/>
          <p:nvPr/>
        </p:nvPicPr>
        <p:blipFill rotWithShape="1">
          <a:blip r:embed="rId4">
            <a:alphaModFix/>
          </a:blip>
          <a:srcRect b="0" l="0" r="0" t="0"/>
          <a:stretch/>
        </p:blipFill>
        <p:spPr>
          <a:xfrm>
            <a:off x="6248400" y="3352800"/>
            <a:ext cx="3810000" cy="23764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Properties</a:t>
            </a:r>
            <a:endParaRPr/>
          </a:p>
        </p:txBody>
      </p:sp>
      <p:sp>
        <p:nvSpPr>
          <p:cNvPr id="65" name="Google Shape;65;p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rtl="0" algn="l">
              <a:lnSpc>
                <a:spcPct val="90000"/>
              </a:lnSpc>
              <a:spcBef>
                <a:spcPts val="0"/>
              </a:spcBef>
              <a:spcAft>
                <a:spcPts val="0"/>
              </a:spcAft>
              <a:buSzPts val="2800"/>
              <a:buNone/>
            </a:pPr>
            <a:r>
              <a:t/>
            </a:r>
            <a:endParaRPr/>
          </a:p>
        </p:txBody>
      </p:sp>
      <p:pic>
        <p:nvPicPr>
          <p:cNvPr id="66" name="Google Shape;66;p7"/>
          <p:cNvPicPr preferRelativeResize="0"/>
          <p:nvPr/>
        </p:nvPicPr>
        <p:blipFill rotWithShape="1">
          <a:blip r:embed="rId3">
            <a:alphaModFix/>
          </a:blip>
          <a:srcRect b="0" l="0" r="0" t="0"/>
          <a:stretch/>
        </p:blipFill>
        <p:spPr>
          <a:xfrm>
            <a:off x="1981201" y="1778000"/>
            <a:ext cx="8175625" cy="325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Methods</a:t>
            </a:r>
            <a:endParaRPr/>
          </a:p>
        </p:txBody>
      </p:sp>
      <p:sp>
        <p:nvSpPr>
          <p:cNvPr id="72" name="Google Shape;72;p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rtl="0" algn="l">
              <a:lnSpc>
                <a:spcPct val="90000"/>
              </a:lnSpc>
              <a:spcBef>
                <a:spcPts val="0"/>
              </a:spcBef>
              <a:spcAft>
                <a:spcPts val="0"/>
              </a:spcAft>
              <a:buSzPts val="2800"/>
              <a:buNone/>
            </a:pPr>
            <a:r>
              <a:t/>
            </a:r>
            <a:endParaRPr/>
          </a:p>
        </p:txBody>
      </p:sp>
      <p:pic>
        <p:nvPicPr>
          <p:cNvPr id="73" name="Google Shape;73;p8"/>
          <p:cNvPicPr preferRelativeResize="0"/>
          <p:nvPr/>
        </p:nvPicPr>
        <p:blipFill rotWithShape="1">
          <a:blip r:embed="rId3">
            <a:alphaModFix/>
          </a:blip>
          <a:srcRect b="0" l="0" r="0" t="0"/>
          <a:stretch/>
        </p:blipFill>
        <p:spPr>
          <a:xfrm>
            <a:off x="3657600" y="2590801"/>
            <a:ext cx="5334000" cy="27162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Events</a:t>
            </a:r>
            <a:endParaRPr/>
          </a:p>
        </p:txBody>
      </p:sp>
      <p:sp>
        <p:nvSpPr>
          <p:cNvPr id="79" name="Google Shape;79;p9"/>
          <p:cNvSpPr txBox="1"/>
          <p:nvPr>
            <p:ph idx="1" type="body"/>
          </p:nvPr>
        </p:nvSpPr>
        <p:spPr>
          <a:xfrm>
            <a:off x="1905000" y="1066801"/>
            <a:ext cx="2895600" cy="4530725"/>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SzPts val="2800"/>
              <a:buChar char="⮚"/>
            </a:pPr>
            <a:r>
              <a:rPr lang="en-US"/>
              <a:t>The events of the form class allow the form to respond to the actions performed by the user on the form.</a:t>
            </a:r>
            <a:endParaRPr/>
          </a:p>
        </p:txBody>
      </p:sp>
      <p:pic>
        <p:nvPicPr>
          <p:cNvPr id="80" name="Google Shape;80;p9"/>
          <p:cNvPicPr preferRelativeResize="0"/>
          <p:nvPr/>
        </p:nvPicPr>
        <p:blipFill rotWithShape="1">
          <a:blip r:embed="rId3">
            <a:alphaModFix/>
          </a:blip>
          <a:srcRect b="0" l="0" r="0" t="0"/>
          <a:stretch/>
        </p:blipFill>
        <p:spPr>
          <a:xfrm>
            <a:off x="4953001" y="1143000"/>
            <a:ext cx="5248275" cy="405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Lại Đức Chung</dc:creator>
</cp:coreProperties>
</file>