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Tahom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6" roundtripDataSignature="AMtx7mivdBkw+tL3sji2/md8JUmpGciv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Tahom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Tahom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2" name="Google Shape;2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1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75" name="Google Shape;17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 name="Google Shape;28;p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0"/>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 name="Google Shape;12;p20"/>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3" name="Google Shape;13;p20"/>
          <p:cNvSpPr txBox="1"/>
          <p:nvPr>
            <p:ph idx="12" type="sldNum"/>
          </p:nvPr>
        </p:nvSpPr>
        <p:spPr>
          <a:xfrm>
            <a:off x="11506201" y="6492875"/>
            <a:ext cx="457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4" name="Google Shape;14;p20"/>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1"/>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7" name="Google Shape;17;p21"/>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21"/>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9" name="Google Shape;19;p21"/>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10160" y="25400"/>
            <a:ext cx="12105640" cy="6604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7" name="Google Shape;7;p19"/>
          <p:cNvSpPr txBox="1"/>
          <p:nvPr>
            <p:ph idx="1" type="body"/>
          </p:nvPr>
        </p:nvSpPr>
        <p:spPr>
          <a:xfrm>
            <a:off x="76200" y="838200"/>
            <a:ext cx="12039599" cy="5338763"/>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2" type="sldNum"/>
          </p:nvPr>
        </p:nvSpPr>
        <p:spPr>
          <a:xfrm>
            <a:off x="11506200" y="6497955"/>
            <a:ext cx="533399"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1pPr>
            <a:lvl2pPr indent="0" lvl="1"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2pPr>
            <a:lvl3pPr indent="0" lvl="2"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3pPr>
            <a:lvl4pPr indent="0" lvl="3"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4pPr>
            <a:lvl5pPr indent="0" lvl="4"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5pPr>
            <a:lvl6pPr indent="0" lvl="5"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6pPr>
            <a:lvl7pPr indent="0" lvl="6"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7pPr>
            <a:lvl8pPr indent="0" lvl="7"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8pPr>
            <a:lvl9pPr indent="0" lvl="8"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pic>
        <p:nvPicPr>
          <p:cNvPr id="24" name="Google Shape;24;p1"/>
          <p:cNvPicPr preferRelativeResize="0"/>
          <p:nvPr/>
        </p:nvPicPr>
        <p:blipFill rotWithShape="1">
          <a:blip r:embed="rId3">
            <a:alphaModFix/>
          </a:blip>
          <a:srcRect b="0" l="0" r="0" t="0"/>
          <a:stretch/>
        </p:blipFill>
        <p:spPr>
          <a:xfrm>
            <a:off x="0" y="0"/>
            <a:ext cx="12368462" cy="6871366"/>
          </a:xfrm>
          <a:prstGeom prst="rect">
            <a:avLst/>
          </a:prstGeom>
          <a:noFill/>
          <a:ln>
            <a:noFill/>
          </a:ln>
        </p:spPr>
      </p:pic>
      <p:sp>
        <p:nvSpPr>
          <p:cNvPr id="25" name="Google Shape;25;p1"/>
          <p:cNvSpPr/>
          <p:nvPr/>
        </p:nvSpPr>
        <p:spPr>
          <a:xfrm>
            <a:off x="838200" y="2232316"/>
            <a:ext cx="10891684" cy="163121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rPr b="1" i="0" lang="en-US" sz="4800" u="none" cap="none" strike="noStrike">
                <a:solidFill>
                  <a:schemeClr val="lt1"/>
                </a:solidFill>
                <a:latin typeface="Arial"/>
                <a:ea typeface="Arial"/>
                <a:cs typeface="Arial"/>
                <a:sym typeface="Arial"/>
              </a:rPr>
              <a:t>Session 07</a:t>
            </a:r>
            <a:endParaRPr b="1" i="0" sz="4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4000"/>
              <a:buFont typeface="Arial"/>
              <a:buNone/>
            </a:pPr>
            <a:r>
              <a:rPr b="0" i="0" lang="en-US" sz="4000" u="none" cap="none" strike="noStrike">
                <a:solidFill>
                  <a:schemeClr val="lt1"/>
                </a:solidFill>
                <a:latin typeface="Arial"/>
                <a:ea typeface="Arial"/>
                <a:cs typeface="Arial"/>
                <a:sym typeface="Arial"/>
              </a:rPr>
              <a:t>ADO.NET Entity Framework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0"/>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2800"/>
              <a:buNone/>
            </a:pPr>
            <a:r>
              <a:rPr lang="en-US" sz="2800"/>
              <a:t>Creating a Windows Forms Data Source using Entity Data Model 6-10</a:t>
            </a:r>
            <a:endParaRPr/>
          </a:p>
        </p:txBody>
      </p:sp>
      <p:sp>
        <p:nvSpPr>
          <p:cNvPr id="104" name="Google Shape;104;p10"/>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105" name="Google Shape;105;p10"/>
          <p:cNvSpPr/>
          <p:nvPr/>
        </p:nvSpPr>
        <p:spPr>
          <a:xfrm>
            <a:off x="2057400" y="914400"/>
            <a:ext cx="7543800" cy="304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004E4C"/>
              </a:buClr>
              <a:buSzPts val="1120"/>
              <a:buFont typeface="Calibri"/>
              <a:buNone/>
            </a:pPr>
            <a:r>
              <a:rPr b="0" i="0" lang="en-US" sz="1400" u="none" cap="none" strike="noStrike">
                <a:solidFill>
                  <a:srgbClr val="000000"/>
                </a:solidFill>
                <a:latin typeface="Calibri"/>
                <a:ea typeface="Calibri"/>
                <a:cs typeface="Calibri"/>
                <a:sym typeface="Calibri"/>
              </a:rPr>
              <a:t>This will display the Choose Your Database Objects page as shown in the figure.</a:t>
            </a:r>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p:txBody>
      </p:sp>
      <p:pic>
        <p:nvPicPr>
          <p:cNvPr descr="Figure 5.15.tif" id="106" name="Google Shape;106;p10"/>
          <p:cNvPicPr preferRelativeResize="0"/>
          <p:nvPr/>
        </p:nvPicPr>
        <p:blipFill rotWithShape="1">
          <a:blip r:embed="rId3">
            <a:alphaModFix/>
          </a:blip>
          <a:srcRect b="0" l="0" r="0" t="0"/>
          <a:stretch/>
        </p:blipFill>
        <p:spPr>
          <a:xfrm>
            <a:off x="3733800" y="1341922"/>
            <a:ext cx="5486400" cy="4964113"/>
          </a:xfrm>
          <a:prstGeom prst="rect">
            <a:avLst/>
          </a:prstGeom>
          <a:noFill/>
          <a:ln>
            <a:noFill/>
          </a:ln>
        </p:spPr>
      </p:pic>
      <p:sp>
        <p:nvSpPr>
          <p:cNvPr id="107" name="Google Shape;107;p10"/>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Calibri"/>
              <a:buNone/>
            </a:pPr>
            <a:r>
              <a:rPr lang="en-US"/>
              <a:t>ADO.NET Entity Framework / Session 07</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1"/>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2800"/>
              <a:buNone/>
            </a:pPr>
            <a:r>
              <a:rPr lang="en-US" sz="2800"/>
              <a:t>Creating a Windows Forms Data Source using Entity Data Model 7-10</a:t>
            </a:r>
            <a:endParaRPr/>
          </a:p>
        </p:txBody>
      </p:sp>
      <p:sp>
        <p:nvSpPr>
          <p:cNvPr id="113" name="Google Shape;113;p11"/>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114" name="Google Shape;114;p11"/>
          <p:cNvSpPr/>
          <p:nvPr/>
        </p:nvSpPr>
        <p:spPr>
          <a:xfrm>
            <a:off x="1752600" y="914400"/>
            <a:ext cx="8458200" cy="9144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004E4C"/>
              </a:buClr>
              <a:buSzPts val="1120"/>
              <a:buFont typeface="Arial"/>
              <a:buAutoNum type="arabicPeriod" startAt="11"/>
            </a:pPr>
            <a:r>
              <a:rPr b="0" i="0" lang="en-US" sz="1400" u="none" cap="none" strike="noStrike">
                <a:solidFill>
                  <a:srgbClr val="000000"/>
                </a:solidFill>
                <a:latin typeface="Calibri"/>
                <a:ea typeface="Calibri"/>
                <a:cs typeface="Calibri"/>
                <a:sym typeface="Calibri"/>
              </a:rPr>
              <a:t>In the Choose Your Database Objects dialog box, specify the table name to include in the data model. Select the Movies table and click Finish. This results in the EDM as shown in the figure.</a:t>
            </a:r>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p:txBody>
      </p:sp>
      <p:pic>
        <p:nvPicPr>
          <p:cNvPr descr="Figure 5.16.tif" id="115" name="Google Shape;115;p11"/>
          <p:cNvPicPr preferRelativeResize="0"/>
          <p:nvPr/>
        </p:nvPicPr>
        <p:blipFill rotWithShape="1">
          <a:blip r:embed="rId3">
            <a:alphaModFix/>
          </a:blip>
          <a:srcRect b="0" l="0" r="0" t="0"/>
          <a:stretch/>
        </p:blipFill>
        <p:spPr>
          <a:xfrm>
            <a:off x="2470150" y="1676400"/>
            <a:ext cx="7740650" cy="4191000"/>
          </a:xfrm>
          <a:prstGeom prst="rect">
            <a:avLst/>
          </a:prstGeom>
          <a:noFill/>
          <a:ln>
            <a:noFill/>
          </a:ln>
        </p:spPr>
      </p:pic>
      <p:sp>
        <p:nvSpPr>
          <p:cNvPr id="116" name="Google Shape;116;p11"/>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Calibri"/>
              <a:buNone/>
            </a:pPr>
            <a:r>
              <a:rPr lang="en-US"/>
              <a:t>ADO.NET Entity Framework / Session 07</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2"/>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2800"/>
              <a:buNone/>
            </a:pPr>
            <a:r>
              <a:rPr lang="en-US" sz="2800"/>
              <a:t>Creating a Windows Forms Data Source using Entity Data Model 8-10</a:t>
            </a:r>
            <a:endParaRPr/>
          </a:p>
        </p:txBody>
      </p:sp>
      <p:sp>
        <p:nvSpPr>
          <p:cNvPr id="122" name="Google Shape;122;p12"/>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123" name="Google Shape;123;p12"/>
          <p:cNvSpPr/>
          <p:nvPr/>
        </p:nvSpPr>
        <p:spPr>
          <a:xfrm>
            <a:off x="1828800" y="762000"/>
            <a:ext cx="6477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4E4C"/>
              </a:buClr>
              <a:buSzPts val="1200"/>
              <a:buFont typeface="Calibri"/>
              <a:buNone/>
            </a:pPr>
            <a:r>
              <a:rPr b="1" i="0" lang="en-US" sz="2400" u="none" cap="none" strike="noStrike">
                <a:solidFill>
                  <a:srgbClr val="000000"/>
                </a:solidFill>
                <a:latin typeface="Calibri"/>
                <a:ea typeface="Calibri"/>
                <a:cs typeface="Calibri"/>
                <a:sym typeface="Calibri"/>
              </a:rPr>
              <a:t>Using the EDM in the Windows Forms application</a:t>
            </a:r>
            <a:endParaRPr/>
          </a:p>
          <a:p>
            <a:pPr indent="-342900" lvl="0" marL="342900" marR="0" rtl="0" algn="l">
              <a:lnSpc>
                <a:spcPct val="90000"/>
              </a:lnSpc>
              <a:spcBef>
                <a:spcPts val="480"/>
              </a:spcBef>
              <a:spcAft>
                <a:spcPts val="0"/>
              </a:spcAft>
              <a:buClr>
                <a:srgbClr val="004E4C"/>
              </a:buClr>
              <a:buSzPts val="1200"/>
              <a:buFont typeface="Arial"/>
              <a:buNone/>
            </a:pPr>
            <a:r>
              <a:t/>
            </a:r>
            <a:endParaRPr b="1" i="0" sz="2400" u="none" cap="none" strike="noStrike">
              <a:solidFill>
                <a:srgbClr val="000000"/>
              </a:solidFill>
              <a:latin typeface="Calibri"/>
              <a:ea typeface="Calibri"/>
              <a:cs typeface="Calibri"/>
              <a:sym typeface="Calibri"/>
            </a:endParaRPr>
          </a:p>
        </p:txBody>
      </p:sp>
      <p:sp>
        <p:nvSpPr>
          <p:cNvPr id="124" name="Google Shape;124;p12"/>
          <p:cNvSpPr/>
          <p:nvPr/>
        </p:nvSpPr>
        <p:spPr>
          <a:xfrm>
            <a:off x="1828800" y="1143000"/>
            <a:ext cx="8686800" cy="20574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004E4C"/>
              </a:buClr>
              <a:buSzPts val="1120"/>
              <a:buFont typeface="Arial"/>
              <a:buAutoNum type="arabicPeriod"/>
            </a:pPr>
            <a:r>
              <a:rPr b="0" i="0" lang="en-US" sz="1400" u="none" cap="none" strike="noStrike">
                <a:solidFill>
                  <a:srgbClr val="000000"/>
                </a:solidFill>
                <a:latin typeface="Calibri"/>
                <a:ea typeface="Calibri"/>
                <a:cs typeface="Calibri"/>
                <a:sym typeface="Calibri"/>
              </a:rPr>
              <a:t>Add a new data source using Add Data Source option from the Data menu. This displays the Data Source Configuration Wizard.</a:t>
            </a:r>
            <a:endParaRPr/>
          </a:p>
          <a:p>
            <a:pPr indent="-457200" lvl="0" marL="457200" marR="0" rtl="0" algn="l">
              <a:lnSpc>
                <a:spcPct val="90000"/>
              </a:lnSpc>
              <a:spcBef>
                <a:spcPts val="280"/>
              </a:spcBef>
              <a:spcAft>
                <a:spcPts val="0"/>
              </a:spcAft>
              <a:buClr>
                <a:srgbClr val="004E4C"/>
              </a:buClr>
              <a:buSzPts val="1120"/>
              <a:buFont typeface="Arial"/>
              <a:buAutoNum type="arabicPeriod"/>
            </a:pPr>
            <a:r>
              <a:rPr b="0" i="0" lang="en-US" sz="1400" u="none" cap="none" strike="noStrike">
                <a:solidFill>
                  <a:srgbClr val="000000"/>
                </a:solidFill>
                <a:latin typeface="Calibri"/>
                <a:ea typeface="Calibri"/>
                <a:cs typeface="Calibri"/>
                <a:sym typeface="Calibri"/>
              </a:rPr>
              <a:t>Select Object as the Data Source type.</a:t>
            </a:r>
            <a:endParaRPr/>
          </a:p>
          <a:p>
            <a:pPr indent="-457200" lvl="0" marL="457200" marR="0" rtl="0" algn="l">
              <a:lnSpc>
                <a:spcPct val="90000"/>
              </a:lnSpc>
              <a:spcBef>
                <a:spcPts val="280"/>
              </a:spcBef>
              <a:spcAft>
                <a:spcPts val="0"/>
              </a:spcAft>
              <a:buClr>
                <a:srgbClr val="004E4C"/>
              </a:buClr>
              <a:buSzPts val="1120"/>
              <a:buFont typeface="Arial"/>
              <a:buAutoNum type="arabicPeriod"/>
            </a:pPr>
            <a:r>
              <a:rPr b="0" i="0" lang="en-US" sz="1400" u="none" cap="none" strike="noStrike">
                <a:solidFill>
                  <a:srgbClr val="000000"/>
                </a:solidFill>
                <a:latin typeface="Calibri"/>
                <a:ea typeface="Calibri"/>
                <a:cs typeface="Calibri"/>
                <a:sym typeface="Calibri"/>
              </a:rPr>
              <a:t>Click Next. The next page displays the namespaces and classes that are available in the solution as a tree-like structure. </a:t>
            </a:r>
            <a:endParaRPr/>
          </a:p>
          <a:p>
            <a:pPr indent="-457200" lvl="0" marL="457200" marR="0" rtl="0" algn="l">
              <a:lnSpc>
                <a:spcPct val="90000"/>
              </a:lnSpc>
              <a:spcBef>
                <a:spcPts val="280"/>
              </a:spcBef>
              <a:spcAft>
                <a:spcPts val="0"/>
              </a:spcAft>
              <a:buClr>
                <a:srgbClr val="004E4C"/>
              </a:buClr>
              <a:buSzPts val="1120"/>
              <a:buFont typeface="Arial"/>
              <a:buAutoNum type="arabicPeriod"/>
            </a:pPr>
            <a:r>
              <a:rPr b="0" i="0" lang="en-US" sz="1400" u="none" cap="none" strike="noStrike">
                <a:solidFill>
                  <a:srgbClr val="000000"/>
                </a:solidFill>
                <a:latin typeface="Calibri"/>
                <a:ea typeface="Calibri"/>
                <a:cs typeface="Calibri"/>
                <a:sym typeface="Calibri"/>
              </a:rPr>
              <a:t>Expand the tree node on the namespace to see the various classes. The figure shows the outcome.</a:t>
            </a:r>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p:txBody>
      </p:sp>
      <p:pic>
        <p:nvPicPr>
          <p:cNvPr descr="Figure 5.19.tif" id="125" name="Google Shape;125;p12"/>
          <p:cNvPicPr preferRelativeResize="0"/>
          <p:nvPr/>
        </p:nvPicPr>
        <p:blipFill rotWithShape="1">
          <a:blip r:embed="rId3">
            <a:alphaModFix/>
          </a:blip>
          <a:srcRect b="0" l="0" r="0" t="0"/>
          <a:stretch/>
        </p:blipFill>
        <p:spPr>
          <a:xfrm>
            <a:off x="3889375" y="2651442"/>
            <a:ext cx="4565650" cy="3581400"/>
          </a:xfrm>
          <a:prstGeom prst="rect">
            <a:avLst/>
          </a:prstGeom>
          <a:noFill/>
          <a:ln>
            <a:noFill/>
          </a:ln>
        </p:spPr>
      </p:pic>
      <p:sp>
        <p:nvSpPr>
          <p:cNvPr id="126" name="Google Shape;126;p12"/>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Calibri"/>
              <a:buNone/>
            </a:pPr>
            <a:r>
              <a:rPr lang="en-US"/>
              <a:t>ADO.NET Entity Framework / Session 07</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3"/>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2800"/>
              <a:buNone/>
            </a:pPr>
            <a:r>
              <a:rPr lang="en-US" sz="2800"/>
              <a:t>Creating a Windows Forms Data Source using Entity Data Model 9-10</a:t>
            </a:r>
            <a:endParaRPr/>
          </a:p>
        </p:txBody>
      </p:sp>
      <p:sp>
        <p:nvSpPr>
          <p:cNvPr id="132" name="Google Shape;132;p13"/>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133" name="Google Shape;133;p13"/>
          <p:cNvSpPr/>
          <p:nvPr/>
        </p:nvSpPr>
        <p:spPr>
          <a:xfrm>
            <a:off x="1828800" y="762000"/>
            <a:ext cx="8534400" cy="6096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004E4C"/>
              </a:buClr>
              <a:buSzPts val="1120"/>
              <a:buFont typeface="Arial"/>
              <a:buAutoNum type="arabicPeriod" startAt="5"/>
            </a:pPr>
            <a:r>
              <a:rPr b="0" i="0" lang="en-US" sz="1400" u="none" cap="none" strike="noStrike">
                <a:solidFill>
                  <a:srgbClr val="000000"/>
                </a:solidFill>
                <a:latin typeface="Calibri"/>
                <a:ea typeface="Calibri"/>
                <a:cs typeface="Calibri"/>
                <a:sym typeface="Calibri"/>
              </a:rPr>
              <a:t>Select the assembly based on which you want to create the Object Data Source. In this case, select Movies. The object, Movies, will be added as shown in the figure.</a:t>
            </a:r>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p:txBody>
      </p:sp>
      <p:pic>
        <p:nvPicPr>
          <p:cNvPr descr="Figure 5.20.tif" id="134" name="Google Shape;134;p13"/>
          <p:cNvPicPr preferRelativeResize="0"/>
          <p:nvPr/>
        </p:nvPicPr>
        <p:blipFill rotWithShape="1">
          <a:blip r:embed="rId3">
            <a:alphaModFix/>
          </a:blip>
          <a:srcRect b="0" l="0" r="0" t="0"/>
          <a:stretch/>
        </p:blipFill>
        <p:spPr>
          <a:xfrm>
            <a:off x="4343400" y="1600201"/>
            <a:ext cx="4572000" cy="3586163"/>
          </a:xfrm>
          <a:prstGeom prst="rect">
            <a:avLst/>
          </a:prstGeom>
          <a:noFill/>
          <a:ln>
            <a:noFill/>
          </a:ln>
        </p:spPr>
      </p:pic>
      <p:sp>
        <p:nvSpPr>
          <p:cNvPr id="135" name="Google Shape;135;p13"/>
          <p:cNvSpPr/>
          <p:nvPr/>
        </p:nvSpPr>
        <p:spPr>
          <a:xfrm>
            <a:off x="1905000" y="5486400"/>
            <a:ext cx="8534400" cy="838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4E4C"/>
              </a:buClr>
              <a:buSzPts val="700"/>
              <a:buFont typeface="Calibri"/>
              <a:buNone/>
            </a:pPr>
            <a:r>
              <a:rPr b="0" i="0" lang="en-US" sz="1400" u="none" cap="none" strike="noStrike">
                <a:solidFill>
                  <a:srgbClr val="000000"/>
                </a:solidFill>
                <a:latin typeface="Calibri"/>
                <a:ea typeface="Calibri"/>
                <a:cs typeface="Calibri"/>
                <a:sym typeface="Calibri"/>
              </a:rPr>
              <a:t>View the data source. Drag and drop the Movies data source from the Data Sources window to the form. This will auto-generate a DataGridView with a BindingSource and a BindingNavigator and bind them.</a:t>
            </a:r>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p:txBody>
      </p:sp>
      <p:sp>
        <p:nvSpPr>
          <p:cNvPr id="136" name="Google Shape;136;p13"/>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Calibri"/>
              <a:buNone/>
            </a:pPr>
            <a:r>
              <a:rPr lang="en-US"/>
              <a:t>ADO.NET Entity Framework / Session 07</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2800"/>
              <a:buNone/>
            </a:pPr>
            <a:r>
              <a:rPr lang="en-US" sz="2800"/>
              <a:t>Creating a Windows Forms Data Source using Entity Data Model 10-10</a:t>
            </a:r>
            <a:endParaRPr/>
          </a:p>
        </p:txBody>
      </p:sp>
      <p:sp>
        <p:nvSpPr>
          <p:cNvPr id="142" name="Google Shape;142;p14"/>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143" name="Google Shape;143;p14"/>
          <p:cNvSpPr/>
          <p:nvPr/>
        </p:nvSpPr>
        <p:spPr>
          <a:xfrm>
            <a:off x="1905000" y="990600"/>
            <a:ext cx="8534400" cy="838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4E4C"/>
              </a:buClr>
              <a:buSzPts val="700"/>
              <a:buFont typeface="Calibri"/>
              <a:buNone/>
            </a:pPr>
            <a:r>
              <a:rPr b="0" i="0" lang="en-US" sz="1400" u="none" cap="none" strike="noStrike">
                <a:solidFill>
                  <a:srgbClr val="000000"/>
                </a:solidFill>
                <a:latin typeface="Calibri"/>
                <a:ea typeface="Calibri"/>
                <a:cs typeface="Calibri"/>
                <a:sym typeface="Calibri"/>
              </a:rPr>
              <a:t>Assume that a form, </a:t>
            </a:r>
            <a:r>
              <a:rPr b="0" i="0" lang="en-US" sz="1400" u="none" cap="none" strike="noStrike">
                <a:solidFill>
                  <a:srgbClr val="000000"/>
                </a:solidFill>
                <a:latin typeface="Arial"/>
                <a:ea typeface="Arial"/>
                <a:cs typeface="Arial"/>
                <a:sym typeface="Arial"/>
              </a:rPr>
              <a:t>frmDataTest</a:t>
            </a:r>
            <a:r>
              <a:rPr b="0" i="0" lang="en-US" sz="1400" u="none" cap="none" strike="noStrike">
                <a:solidFill>
                  <a:srgbClr val="000000"/>
                </a:solidFill>
                <a:latin typeface="Calibri"/>
                <a:ea typeface="Calibri"/>
                <a:cs typeface="Calibri"/>
                <a:sym typeface="Calibri"/>
              </a:rPr>
              <a:t>, is created. Generate the </a:t>
            </a:r>
            <a:r>
              <a:rPr b="0" i="0" lang="en-US" sz="1400" u="none" cap="none" strike="noStrike">
                <a:solidFill>
                  <a:srgbClr val="000000"/>
                </a:solidFill>
                <a:latin typeface="Arial"/>
                <a:ea typeface="Arial"/>
                <a:cs typeface="Arial"/>
                <a:sym typeface="Arial"/>
              </a:rPr>
              <a:t>Load</a:t>
            </a:r>
            <a:r>
              <a:rPr b="0" i="0" lang="en-US" sz="1400" u="none" cap="none" strike="noStrike">
                <a:solidFill>
                  <a:srgbClr val="000000"/>
                </a:solidFill>
                <a:latin typeface="Calibri"/>
                <a:ea typeface="Calibri"/>
                <a:cs typeface="Calibri"/>
                <a:sym typeface="Calibri"/>
              </a:rPr>
              <a:t> event for the Form. Copy the following code into the form’s Load event handler to access the Movies entity and bind to the database.</a:t>
            </a:r>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p:txBody>
      </p:sp>
      <p:sp>
        <p:nvSpPr>
          <p:cNvPr id="144" name="Google Shape;144;p14"/>
          <p:cNvSpPr txBox="1"/>
          <p:nvPr/>
        </p:nvSpPr>
        <p:spPr>
          <a:xfrm>
            <a:off x="1905000" y="2590800"/>
            <a:ext cx="8458200" cy="2057400"/>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MovieDBEntities mve;</a:t>
            </a:r>
            <a:endParaRPr/>
          </a:p>
          <a:p>
            <a:pPr indent="0" lvl="0" marL="0" marR="0" rtl="0" algn="l">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private void frmDataTest_Load(object sender, EventArgs e)</a:t>
            </a:r>
            <a:endParaRPr/>
          </a:p>
          <a:p>
            <a:pPr indent="0" lvl="0" marL="0" marR="0" rtl="0" algn="l">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a:t>
            </a:r>
            <a:endParaRPr/>
          </a:p>
          <a:p>
            <a:pPr indent="0" lvl="1" marL="0" marR="0" rtl="0" algn="l">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mve = new MovieDBEntities();</a:t>
            </a:r>
            <a:endParaRPr/>
          </a:p>
          <a:p>
            <a:pPr indent="0" lvl="1" marL="0" marR="0" rtl="0" algn="l">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var movies = mve.Movies;</a:t>
            </a:r>
            <a:endParaRPr/>
          </a:p>
          <a:p>
            <a:pPr indent="0" lvl="1" marL="0" marR="0" rtl="0" algn="l">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moviesBindingSource.DataSource = movies;</a:t>
            </a:r>
            <a:endParaRPr/>
          </a:p>
          <a:p>
            <a:pPr indent="0" lvl="0" marL="0" marR="0" rtl="0" algn="l">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	</a:t>
            </a:r>
            <a:endParaRPr/>
          </a:p>
          <a:p>
            <a:pPr indent="0" lvl="0" marL="0" marR="0" rtl="0" algn="l">
              <a:lnSpc>
                <a:spcPct val="100000"/>
              </a:lnSpc>
              <a:spcBef>
                <a:spcPts val="0"/>
              </a:spcBef>
              <a:spcAft>
                <a:spcPts val="0"/>
              </a:spcAft>
              <a:buClr>
                <a:schemeClr val="dk1"/>
              </a:buClr>
              <a:buSzPts val="1400"/>
              <a:buFont typeface="Verdana"/>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400"/>
              <a:buFont typeface="Verdana"/>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400"/>
              <a:buFont typeface="Verdana"/>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400"/>
              <a:buFont typeface="Verdana"/>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	</a:t>
            </a:r>
            <a:endParaRPr/>
          </a:p>
          <a:p>
            <a:pPr indent="0" lvl="0" marL="0" marR="0" rtl="0" algn="l">
              <a:lnSpc>
                <a:spcPct val="100000"/>
              </a:lnSpc>
              <a:spcBef>
                <a:spcPts val="0"/>
              </a:spcBef>
              <a:spcAft>
                <a:spcPts val="0"/>
              </a:spcAft>
              <a:buClr>
                <a:schemeClr val="dk1"/>
              </a:buClr>
              <a:buSzPts val="1400"/>
              <a:buFont typeface="Verdana"/>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400"/>
              <a:buFont typeface="Verdana"/>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400"/>
              <a:buFont typeface="Verdana"/>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400"/>
              <a:buFont typeface="Verdana"/>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400"/>
              <a:buFont typeface="Verdana"/>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400"/>
              <a:buFont typeface="Verdana"/>
              <a:buNone/>
            </a:pPr>
            <a:r>
              <a:t/>
            </a:r>
            <a:endParaRPr b="0" i="0" sz="1400" u="none" cap="none" strike="noStrike">
              <a:solidFill>
                <a:schemeClr val="dk1"/>
              </a:solidFill>
              <a:latin typeface="Verdana"/>
              <a:ea typeface="Verdana"/>
              <a:cs typeface="Verdana"/>
              <a:sym typeface="Verdana"/>
            </a:endParaRPr>
          </a:p>
        </p:txBody>
      </p:sp>
      <p:sp>
        <p:nvSpPr>
          <p:cNvPr id="145" name="Google Shape;145;p14"/>
          <p:cNvSpPr txBox="1"/>
          <p:nvPr/>
        </p:nvSpPr>
        <p:spPr>
          <a:xfrm>
            <a:off x="1905001" y="2038350"/>
            <a:ext cx="2035175" cy="400050"/>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Tahoma"/>
              <a:buNone/>
            </a:pPr>
            <a:r>
              <a:rPr b="0" i="0" lang="en-US" sz="2000" u="none" cap="none" strike="noStrike">
                <a:solidFill>
                  <a:schemeClr val="lt1"/>
                </a:solidFill>
                <a:latin typeface="Tahoma"/>
                <a:ea typeface="Tahoma"/>
                <a:cs typeface="Tahoma"/>
                <a:sym typeface="Tahoma"/>
              </a:rPr>
              <a:t>Snippet</a:t>
            </a:r>
            <a:endParaRPr/>
          </a:p>
        </p:txBody>
      </p:sp>
      <p:sp>
        <p:nvSpPr>
          <p:cNvPr id="146" name="Google Shape;146;p14"/>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Calibri"/>
              <a:buNone/>
            </a:pPr>
            <a:r>
              <a:rPr lang="en-US"/>
              <a:t>ADO.NET Entity Framework / Session 07</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000"/>
              <a:buNone/>
            </a:pPr>
            <a:r>
              <a:rPr lang="en-US" sz="4000"/>
              <a:t>Querying the Entity Data Model</a:t>
            </a:r>
            <a:endParaRPr/>
          </a:p>
        </p:txBody>
      </p:sp>
      <p:sp>
        <p:nvSpPr>
          <p:cNvPr id="152" name="Google Shape;152;p15"/>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153" name="Google Shape;153;p15"/>
          <p:cNvSpPr txBox="1"/>
          <p:nvPr/>
        </p:nvSpPr>
        <p:spPr>
          <a:xfrm>
            <a:off x="1905001" y="2286000"/>
            <a:ext cx="2035175" cy="400050"/>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Tahoma"/>
              <a:buNone/>
            </a:pPr>
            <a:r>
              <a:rPr b="0" i="0" lang="en-US" sz="2000" u="none" cap="none" strike="noStrike">
                <a:solidFill>
                  <a:schemeClr val="lt1"/>
                </a:solidFill>
                <a:latin typeface="Tahoma"/>
                <a:ea typeface="Tahoma"/>
                <a:cs typeface="Tahoma"/>
                <a:sym typeface="Tahoma"/>
              </a:rPr>
              <a:t>Snippet</a:t>
            </a:r>
            <a:endParaRPr/>
          </a:p>
        </p:txBody>
      </p:sp>
      <p:sp>
        <p:nvSpPr>
          <p:cNvPr id="154" name="Google Shape;154;p15"/>
          <p:cNvSpPr txBox="1"/>
          <p:nvPr/>
        </p:nvSpPr>
        <p:spPr>
          <a:xfrm>
            <a:off x="4800601" y="914400"/>
            <a:ext cx="2035175" cy="400050"/>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Tahoma"/>
              <a:buNone/>
            </a:pPr>
            <a:r>
              <a:rPr b="0" i="0" lang="en-US" sz="2000" u="none" cap="none" strike="noStrike">
                <a:solidFill>
                  <a:schemeClr val="lt1"/>
                </a:solidFill>
                <a:latin typeface="Tahoma"/>
                <a:ea typeface="Tahoma"/>
                <a:cs typeface="Tahoma"/>
                <a:sym typeface="Tahoma"/>
              </a:rPr>
              <a:t>Output</a:t>
            </a:r>
            <a:endParaRPr/>
          </a:p>
        </p:txBody>
      </p:sp>
      <p:pic>
        <p:nvPicPr>
          <p:cNvPr descr="Figure 5.21.tif" id="155" name="Google Shape;155;p15"/>
          <p:cNvPicPr preferRelativeResize="0"/>
          <p:nvPr/>
        </p:nvPicPr>
        <p:blipFill rotWithShape="1">
          <a:blip r:embed="rId3">
            <a:alphaModFix/>
          </a:blip>
          <a:srcRect b="0" l="0" r="0" t="0"/>
          <a:stretch/>
        </p:blipFill>
        <p:spPr>
          <a:xfrm>
            <a:off x="3810000" y="1447800"/>
            <a:ext cx="4724400" cy="4756150"/>
          </a:xfrm>
          <a:prstGeom prst="rect">
            <a:avLst/>
          </a:prstGeom>
          <a:noFill/>
          <a:ln>
            <a:noFill/>
          </a:ln>
        </p:spPr>
      </p:pic>
      <p:sp>
        <p:nvSpPr>
          <p:cNvPr id="156" name="Google Shape;156;p15"/>
          <p:cNvSpPr txBox="1"/>
          <p:nvPr/>
        </p:nvSpPr>
        <p:spPr>
          <a:xfrm>
            <a:off x="1905000" y="2819400"/>
            <a:ext cx="8534400" cy="2724150"/>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MovieDBEntities mve;</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private void frmFilterData_Load(object sender, EventArgs e)</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a:p>
          <a:p>
            <a:pPr indent="0" lvl="1"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mve = new MovieDBEntities();</a:t>
            </a:r>
            <a:endParaRPr/>
          </a:p>
          <a:p>
            <a:pPr indent="0" lvl="1"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var categories = from movie in mve.Movies</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select movie.Category;</a:t>
            </a:r>
            <a:endParaRPr/>
          </a:p>
          <a:p>
            <a:pPr indent="0" lvl="1"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var distinctCategories = categories.Distinct();</a:t>
            </a:r>
            <a:endParaRPr/>
          </a:p>
          <a:p>
            <a:pPr indent="0" lvl="1"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lstCategory.Items.AddRange(distinctCategories.ToArray());</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5"/>
          <p:cNvSpPr/>
          <p:nvPr/>
        </p:nvSpPr>
        <p:spPr>
          <a:xfrm>
            <a:off x="1752600" y="990600"/>
            <a:ext cx="8686800" cy="1066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4E4C"/>
              </a:buClr>
              <a:buSzPts val="700"/>
              <a:buFont typeface="Calibri"/>
              <a:buNone/>
            </a:pPr>
            <a:r>
              <a:rPr b="0" i="0" lang="en-US" sz="1400" u="none" cap="none" strike="noStrike">
                <a:solidFill>
                  <a:srgbClr val="000000"/>
                </a:solidFill>
                <a:latin typeface="Calibri"/>
                <a:ea typeface="Calibri"/>
                <a:cs typeface="Calibri"/>
                <a:sym typeface="Calibri"/>
              </a:rPr>
              <a:t>Consider that you have an additional form named </a:t>
            </a:r>
            <a:r>
              <a:rPr b="0" i="0" lang="en-US" sz="1400" u="none" cap="none" strike="noStrike">
                <a:solidFill>
                  <a:srgbClr val="000000"/>
                </a:solidFill>
                <a:latin typeface="Arial"/>
                <a:ea typeface="Arial"/>
                <a:cs typeface="Arial"/>
                <a:sym typeface="Arial"/>
              </a:rPr>
              <a:t>frmFilterData</a:t>
            </a:r>
            <a:r>
              <a:rPr b="0" i="0" lang="en-US" sz="1400" u="none" cap="none" strike="noStrike">
                <a:solidFill>
                  <a:srgbClr val="000000"/>
                </a:solidFill>
                <a:latin typeface="Calibri"/>
                <a:ea typeface="Calibri"/>
                <a:cs typeface="Calibri"/>
                <a:sym typeface="Calibri"/>
              </a:rPr>
              <a:t> in your application. This form contains a ListBox into which you want to load all the categories of movies from the Movies database. To retrieve only the unique values, you will need to use the </a:t>
            </a:r>
            <a:r>
              <a:rPr b="0" i="0" lang="en-US" sz="1400" u="none" cap="none" strike="noStrike">
                <a:solidFill>
                  <a:srgbClr val="000000"/>
                </a:solidFill>
                <a:latin typeface="Arial"/>
                <a:ea typeface="Arial"/>
                <a:cs typeface="Arial"/>
                <a:sym typeface="Arial"/>
              </a:rPr>
              <a:t>Distinct</a:t>
            </a:r>
            <a:r>
              <a:rPr b="0" i="0" lang="en-US" sz="1400" u="none" cap="none" strike="noStrike">
                <a:solidFill>
                  <a:srgbClr val="000000"/>
                </a:solidFill>
                <a:latin typeface="Calibri"/>
                <a:ea typeface="Calibri"/>
                <a:cs typeface="Calibri"/>
                <a:sym typeface="Calibri"/>
              </a:rPr>
              <a:t> standard LINQ operator. Therefore, the following code is to be added.</a:t>
            </a:r>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p:txBody>
      </p:sp>
      <p:sp>
        <p:nvSpPr>
          <p:cNvPr id="158" name="Google Shape;158;p15"/>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Calibri"/>
              <a:buNone/>
            </a:pPr>
            <a:r>
              <a:rPr lang="en-US"/>
              <a:t>ADO.NET Entity Framework / Session 07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7"/>
                                        </p:tgtEl>
                                      </p:cBhvr>
                                    </p:animEffect>
                                    <p:set>
                                      <p:cBhvr>
                                        <p:cTn dur="1" fill="hold">
                                          <p:stCondLst>
                                            <p:cond delay="1000"/>
                                          </p:stCondLst>
                                        </p:cTn>
                                        <p:tgtEl>
                                          <p:spTgt spid="15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53"/>
                                        </p:tgtEl>
                                      </p:cBhvr>
                                    </p:animEffect>
                                    <p:set>
                                      <p:cBhvr>
                                        <p:cTn dur="1" fill="hold">
                                          <p:stCondLst>
                                            <p:cond delay="1000"/>
                                          </p:stCondLst>
                                        </p:cTn>
                                        <p:tgtEl>
                                          <p:spTgt spid="1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56"/>
                                        </p:tgtEl>
                                      </p:cBhvr>
                                    </p:animEffect>
                                    <p:set>
                                      <p:cBhvr>
                                        <p:cTn dur="1" fill="hold">
                                          <p:stCondLst>
                                            <p:cond delay="1000"/>
                                          </p:stCondLst>
                                        </p:cTn>
                                        <p:tgtEl>
                                          <p:spTgt spid="156"/>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2400"/>
              <a:buFont typeface="Calibri"/>
              <a:buNone/>
            </a:pPr>
            <a:r>
              <a:rPr b="1" lang="en-US" sz="2400"/>
              <a:t>Using Stored Procedures with</a:t>
            </a:r>
            <a:br>
              <a:rPr b="1" lang="en-US" sz="2400"/>
            </a:br>
            <a:r>
              <a:rPr b="1" lang="en-US" sz="2400"/>
              <a:t> the ADO.NET Entity Framework</a:t>
            </a:r>
            <a:endParaRPr sz="2400"/>
          </a:p>
        </p:txBody>
      </p:sp>
      <p:sp>
        <p:nvSpPr>
          <p:cNvPr id="164" name="Google Shape;164;p16"/>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77800" lvl="0" marL="228600" marR="0" rtl="0" algn="l">
              <a:lnSpc>
                <a:spcPct val="90000"/>
              </a:lnSpc>
              <a:spcBef>
                <a:spcPts val="0"/>
              </a:spcBef>
              <a:spcAft>
                <a:spcPts val="0"/>
              </a:spcAft>
              <a:buClr>
                <a:schemeClr val="dk1"/>
              </a:buClr>
              <a:buSzPts val="2800"/>
              <a:buFont typeface="Noto Sans Symbols"/>
              <a:buChar char="⮚"/>
            </a:pPr>
            <a:r>
              <a:rPr lang="en-US"/>
              <a:t>Creating the SELECT stored procedure(s)</a:t>
            </a:r>
            <a:endParaRPr/>
          </a:p>
          <a:p>
            <a:pPr indent="-177800" lvl="0" marL="228600" marR="0" rtl="0" algn="l">
              <a:lnSpc>
                <a:spcPct val="90000"/>
              </a:lnSpc>
              <a:spcBef>
                <a:spcPts val="1000"/>
              </a:spcBef>
              <a:spcAft>
                <a:spcPts val="0"/>
              </a:spcAft>
              <a:buClr>
                <a:schemeClr val="dk1"/>
              </a:buClr>
              <a:buSzPts val="2800"/>
              <a:buFont typeface="Noto Sans Symbols"/>
              <a:buChar char="⮚"/>
            </a:pPr>
            <a:r>
              <a:rPr lang="en-US"/>
              <a:t>Layout of the ArticleView form</a:t>
            </a:r>
            <a:endParaRPr/>
          </a:p>
          <a:p>
            <a:pPr indent="-177800" lvl="0" marL="228600" marR="0" rtl="0" algn="l">
              <a:lnSpc>
                <a:spcPct val="90000"/>
              </a:lnSpc>
              <a:spcBef>
                <a:spcPts val="1000"/>
              </a:spcBef>
              <a:spcAft>
                <a:spcPts val="0"/>
              </a:spcAft>
              <a:buClr>
                <a:schemeClr val="dk1"/>
              </a:buClr>
              <a:buSzPts val="2800"/>
              <a:buFont typeface="Noto Sans Symbols"/>
              <a:buChar char="⮚"/>
            </a:pPr>
            <a:r>
              <a:rPr lang="en-US"/>
              <a:t>Importing the stored procedure</a:t>
            </a:r>
            <a:endParaRPr/>
          </a:p>
          <a:p>
            <a:pPr indent="-177800" lvl="0" marL="228600" marR="0" rtl="0" algn="l">
              <a:lnSpc>
                <a:spcPct val="90000"/>
              </a:lnSpc>
              <a:spcBef>
                <a:spcPts val="1000"/>
              </a:spcBef>
              <a:spcAft>
                <a:spcPts val="0"/>
              </a:spcAft>
              <a:buClr>
                <a:schemeClr val="dk1"/>
              </a:buClr>
              <a:buSzPts val="2800"/>
              <a:buFont typeface="Noto Sans Symbols"/>
              <a:buChar char="⮚"/>
            </a:pPr>
            <a:r>
              <a:rPr lang="en-US"/>
              <a:t>Using the stored procedure to get entities in our code</a:t>
            </a:r>
            <a:endParaRPr/>
          </a:p>
          <a:p>
            <a:pPr indent="-177800" lvl="0" marL="228600" marR="0" rtl="0" algn="l">
              <a:lnSpc>
                <a:spcPct val="90000"/>
              </a:lnSpc>
              <a:spcBef>
                <a:spcPts val="1000"/>
              </a:spcBef>
              <a:spcAft>
                <a:spcPts val="0"/>
              </a:spcAft>
              <a:buClr>
                <a:schemeClr val="dk1"/>
              </a:buClr>
              <a:buSzPts val="2800"/>
              <a:buFont typeface="Noto Sans Symbols"/>
              <a:buChar char="⮚"/>
            </a:pPr>
            <a:r>
              <a:rPr lang="en-US"/>
              <a:t>Another stored procedure, and using it</a:t>
            </a:r>
            <a:endParaRPr/>
          </a:p>
          <a:p>
            <a:pPr indent="-177800" lvl="0" marL="228600" marR="0" rtl="0" algn="l">
              <a:lnSpc>
                <a:spcPct val="90000"/>
              </a:lnSpc>
              <a:spcBef>
                <a:spcPts val="1000"/>
              </a:spcBef>
              <a:spcAft>
                <a:spcPts val="0"/>
              </a:spcAft>
              <a:buClr>
                <a:schemeClr val="dk1"/>
              </a:buClr>
              <a:buSzPts val="2800"/>
              <a:buFont typeface="Noto Sans Symbols"/>
              <a:buChar char="⮚"/>
            </a:pPr>
            <a:r>
              <a:rPr lang="en-US"/>
              <a:t>Navigation and update code</a:t>
            </a:r>
            <a:endParaRPr/>
          </a:p>
          <a:p>
            <a:pPr indent="0" lvl="0" marL="228600" marR="0" rtl="0" algn="l">
              <a:lnSpc>
                <a:spcPct val="90000"/>
              </a:lnSpc>
              <a:spcBef>
                <a:spcPts val="1000"/>
              </a:spcBef>
              <a:spcAft>
                <a:spcPts val="0"/>
              </a:spcAft>
              <a:buClr>
                <a:schemeClr val="dk1"/>
              </a:buClr>
              <a:buSzPts val="2800"/>
              <a:buFont typeface="Noto Sans Symbols"/>
              <a:buNone/>
            </a:pPr>
            <a:r>
              <a:t/>
            </a:r>
            <a:endParaRPr/>
          </a:p>
        </p:txBody>
      </p:sp>
      <p:sp>
        <p:nvSpPr>
          <p:cNvPr id="165" name="Google Shape;165;p16"/>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Calibri"/>
              <a:buNone/>
            </a:pPr>
            <a:r>
              <a:rPr lang="en-US"/>
              <a:t>ADO.NET Entity Framework / Session 07</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Summary and Workshop</a:t>
            </a:r>
            <a:endParaRPr/>
          </a:p>
        </p:txBody>
      </p:sp>
      <p:sp>
        <p:nvSpPr>
          <p:cNvPr id="171" name="Google Shape;171;p17"/>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88900" lvl="0" marL="228600" rtl="0" algn="just">
              <a:lnSpc>
                <a:spcPct val="90000"/>
              </a:lnSpc>
              <a:spcBef>
                <a:spcPts val="0"/>
              </a:spcBef>
              <a:spcAft>
                <a:spcPts val="0"/>
              </a:spcAft>
              <a:buClr>
                <a:srgbClr val="004E4C"/>
              </a:buClr>
              <a:buSzPts val="1400"/>
              <a:buFont typeface="Noto Sans Symbols"/>
              <a:buChar char="◆"/>
            </a:pPr>
            <a:r>
              <a:rPr lang="en-US"/>
              <a:t>ADO.NET Entity Framework is an Object-Relational Mapping (ORM) framework integrated into Visual Studio 2008.</a:t>
            </a:r>
            <a:endParaRPr/>
          </a:p>
          <a:p>
            <a:pPr indent="-88900" lvl="0" marL="228600" rtl="0" algn="l">
              <a:lnSpc>
                <a:spcPct val="90000"/>
              </a:lnSpc>
              <a:spcBef>
                <a:spcPts val="1000"/>
              </a:spcBef>
              <a:spcAft>
                <a:spcPts val="0"/>
              </a:spcAft>
              <a:buClr>
                <a:srgbClr val="004E4C"/>
              </a:buClr>
              <a:buSzPts val="1400"/>
              <a:buFont typeface="Noto Sans Symbols"/>
              <a:buChar char="◆"/>
            </a:pPr>
            <a:r>
              <a:rPr lang="en-US"/>
              <a:t>The Entity Data Model (EDM) is an Entity-Relationship data model used in ADO.NET Entity Framework that describes the application-specific objects.</a:t>
            </a:r>
            <a:endParaRPr/>
          </a:p>
          <a:p>
            <a:pPr indent="0" lvl="0" marL="228600" rtl="0" algn="l">
              <a:lnSpc>
                <a:spcPct val="90000"/>
              </a:lnSpc>
              <a:spcBef>
                <a:spcPts val="1000"/>
              </a:spcBef>
              <a:spcAft>
                <a:spcPts val="0"/>
              </a:spcAft>
              <a:buSzPts val="2800"/>
              <a:buNone/>
            </a:pPr>
            <a:r>
              <a:t/>
            </a:r>
            <a:endParaRPr/>
          </a:p>
        </p:txBody>
      </p:sp>
      <p:sp>
        <p:nvSpPr>
          <p:cNvPr id="172" name="Google Shape;172;p17"/>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Calibri"/>
              <a:buNone/>
            </a:pPr>
            <a:r>
              <a:rPr lang="en-US"/>
              <a:t>ADO.NET Entity Framework / Session 07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18"/>
          <p:cNvSpPr/>
          <p:nvPr/>
        </p:nvSpPr>
        <p:spPr>
          <a:xfrm>
            <a:off x="2743200" y="1752600"/>
            <a:ext cx="6975460"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A3838"/>
              </a:buClr>
              <a:buSzPts val="1000"/>
              <a:buFont typeface="Arial"/>
              <a:buNone/>
            </a:pPr>
            <a:r>
              <a:rPr b="1" i="0" lang="en-US" sz="4000" u="none" cap="none" strike="noStrike">
                <a:solidFill>
                  <a:srgbClr val="3A3838"/>
                </a:solidFill>
                <a:latin typeface="Arial"/>
                <a:ea typeface="Arial"/>
                <a:cs typeface="Arial"/>
                <a:sym typeface="Arial"/>
              </a:rPr>
              <a:t>THANKS FOR WATCHING !</a:t>
            </a:r>
            <a:endParaRPr/>
          </a:p>
        </p:txBody>
      </p:sp>
      <p:sp>
        <p:nvSpPr>
          <p:cNvPr id="178" name="Google Shape;178;p18"/>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Calibri"/>
              <a:buNone/>
            </a:pPr>
            <a:r>
              <a:rPr lang="en-US"/>
              <a:t>ADO.NET Entity Framework / Session 07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2"/>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Objectives</a:t>
            </a:r>
            <a:endParaRPr/>
          </a:p>
        </p:txBody>
      </p:sp>
      <p:sp>
        <p:nvSpPr>
          <p:cNvPr id="31" name="Google Shape;31;p2"/>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88900" lvl="0" marL="228600" rtl="0" algn="just">
              <a:lnSpc>
                <a:spcPct val="90000"/>
              </a:lnSpc>
              <a:spcBef>
                <a:spcPts val="0"/>
              </a:spcBef>
              <a:spcAft>
                <a:spcPts val="0"/>
              </a:spcAft>
              <a:buClr>
                <a:srgbClr val="004E4C"/>
              </a:buClr>
              <a:buSzPts val="1400"/>
              <a:buFont typeface="Noto Sans Symbols"/>
              <a:buChar char="◆"/>
            </a:pPr>
            <a:r>
              <a:rPr lang="en-US"/>
              <a:t>Explain the ADO.NET Entity Framework</a:t>
            </a:r>
            <a:endParaRPr/>
          </a:p>
          <a:p>
            <a:pPr indent="-88900" lvl="0" marL="228600" rtl="0" algn="just">
              <a:lnSpc>
                <a:spcPct val="90000"/>
              </a:lnSpc>
              <a:spcBef>
                <a:spcPts val="1700"/>
              </a:spcBef>
              <a:spcAft>
                <a:spcPts val="0"/>
              </a:spcAft>
              <a:buClr>
                <a:srgbClr val="004E4C"/>
              </a:buClr>
              <a:buSzPts val="1400"/>
              <a:buFont typeface="Noto Sans Symbols"/>
              <a:buChar char="◆"/>
            </a:pPr>
            <a:r>
              <a:rPr lang="en-US"/>
              <a:t>Describe Entity Data Model (EDM) </a:t>
            </a:r>
            <a:endParaRPr/>
          </a:p>
          <a:p>
            <a:pPr indent="-88900" lvl="0" marL="228600" rtl="0" algn="just">
              <a:lnSpc>
                <a:spcPct val="90000"/>
              </a:lnSpc>
              <a:spcBef>
                <a:spcPts val="1700"/>
              </a:spcBef>
              <a:spcAft>
                <a:spcPts val="0"/>
              </a:spcAft>
              <a:buClr>
                <a:srgbClr val="004E4C"/>
              </a:buClr>
              <a:buSzPts val="1400"/>
              <a:buFont typeface="Noto Sans Symbols"/>
              <a:buChar char="◆"/>
            </a:pPr>
            <a:r>
              <a:rPr lang="en-US"/>
              <a:t>Describe creation of a simple Entity Data Model</a:t>
            </a:r>
            <a:endParaRPr/>
          </a:p>
          <a:p>
            <a:pPr indent="-88900" lvl="0" marL="228600" rtl="0" algn="just">
              <a:lnSpc>
                <a:spcPct val="90000"/>
              </a:lnSpc>
              <a:spcBef>
                <a:spcPts val="1700"/>
              </a:spcBef>
              <a:spcAft>
                <a:spcPts val="0"/>
              </a:spcAft>
              <a:buClr>
                <a:srgbClr val="004E4C"/>
              </a:buClr>
              <a:buSzPts val="1400"/>
              <a:buFont typeface="Noto Sans Symbols"/>
              <a:buChar char="◆"/>
            </a:pPr>
            <a:r>
              <a:rPr lang="en-US"/>
              <a:t>Describe creation of a Windows Forms Data Source using EDM</a:t>
            </a:r>
            <a:endParaRPr/>
          </a:p>
          <a:p>
            <a:pPr indent="-88900" lvl="0" marL="228600" rtl="0" algn="just">
              <a:lnSpc>
                <a:spcPct val="90000"/>
              </a:lnSpc>
              <a:spcBef>
                <a:spcPts val="1700"/>
              </a:spcBef>
              <a:spcAft>
                <a:spcPts val="0"/>
              </a:spcAft>
              <a:buClr>
                <a:srgbClr val="004E4C"/>
              </a:buClr>
              <a:buSzPts val="1400"/>
              <a:buFont typeface="Noto Sans Symbols"/>
              <a:buChar char="◆"/>
            </a:pPr>
            <a:r>
              <a:rPr lang="en-US"/>
              <a:t>Describe data retrieval using the EDM</a:t>
            </a:r>
            <a:endParaRPr/>
          </a:p>
          <a:p>
            <a:pPr indent="-88900" lvl="0" marL="228600" rtl="0" algn="just">
              <a:lnSpc>
                <a:spcPct val="90000"/>
              </a:lnSpc>
              <a:spcBef>
                <a:spcPts val="1700"/>
              </a:spcBef>
              <a:spcAft>
                <a:spcPts val="0"/>
              </a:spcAft>
              <a:buClr>
                <a:srgbClr val="004E4C"/>
              </a:buClr>
              <a:buSzPts val="1400"/>
              <a:buFont typeface="Noto Sans Symbols"/>
              <a:buChar char="◆"/>
            </a:pPr>
            <a:r>
              <a:rPr lang="en-US"/>
              <a:t>Using Store Procedure with ADO.NET Entity Framework</a:t>
            </a:r>
            <a:endParaRPr/>
          </a:p>
          <a:p>
            <a:pPr indent="0" lvl="0" marL="228600" rtl="0" algn="l">
              <a:lnSpc>
                <a:spcPct val="90000"/>
              </a:lnSpc>
              <a:spcBef>
                <a:spcPts val="1000"/>
              </a:spcBef>
              <a:spcAft>
                <a:spcPts val="0"/>
              </a:spcAft>
              <a:buSzPts val="2800"/>
              <a:buNone/>
            </a:pPr>
            <a:r>
              <a:t/>
            </a:r>
            <a:endParaRPr/>
          </a:p>
        </p:txBody>
      </p:sp>
      <p:sp>
        <p:nvSpPr>
          <p:cNvPr id="32" name="Google Shape;32;p2"/>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Calibri"/>
              <a:buNone/>
            </a:pPr>
            <a:r>
              <a:rPr lang="en-US"/>
              <a:t>ADO.NET Entity Framework / Session 07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3"/>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400"/>
              <a:buNone/>
            </a:pPr>
            <a:r>
              <a:rPr lang="en-US"/>
              <a:t>ADO.NET Entity Framework</a:t>
            </a:r>
            <a:endParaRPr/>
          </a:p>
        </p:txBody>
      </p:sp>
      <p:sp>
        <p:nvSpPr>
          <p:cNvPr id="38" name="Google Shape;38;p3"/>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39" name="Google Shape;39;p3"/>
          <p:cNvSpPr/>
          <p:nvPr/>
        </p:nvSpPr>
        <p:spPr>
          <a:xfrm>
            <a:off x="1828800" y="1143000"/>
            <a:ext cx="86868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E4C"/>
              </a:buClr>
              <a:buSzPts val="1500"/>
              <a:buFont typeface="Noto Sans Symbols"/>
              <a:buChar char="◆"/>
            </a:pPr>
            <a:r>
              <a:rPr b="0" i="0" lang="en-US" sz="3000" u="none" cap="none" strike="noStrike">
                <a:solidFill>
                  <a:schemeClr val="dk1"/>
                </a:solidFill>
                <a:latin typeface="Calibri"/>
                <a:ea typeface="Calibri"/>
                <a:cs typeface="Calibri"/>
                <a:sym typeface="Calibri"/>
              </a:rPr>
              <a:t>Introduced with Visual Studio 2008 and ADO.NET 3.5</a:t>
            </a:r>
            <a:endParaRPr/>
          </a:p>
          <a:p>
            <a:pPr indent="-342900" lvl="0" marL="342900" marR="0" rtl="0" algn="l">
              <a:lnSpc>
                <a:spcPct val="90000"/>
              </a:lnSpc>
              <a:spcBef>
                <a:spcPts val="600"/>
              </a:spcBef>
              <a:spcAft>
                <a:spcPts val="0"/>
              </a:spcAft>
              <a:buClr>
                <a:srgbClr val="004E4C"/>
              </a:buClr>
              <a:buSzPts val="1500"/>
              <a:buFont typeface="Noto Sans Symbols"/>
              <a:buChar char="◆"/>
            </a:pPr>
            <a:r>
              <a:rPr b="0" i="0" lang="en-US" sz="3000" u="none" cap="none" strike="noStrike">
                <a:solidFill>
                  <a:schemeClr val="dk1"/>
                </a:solidFill>
                <a:latin typeface="Calibri"/>
                <a:ea typeface="Calibri"/>
                <a:cs typeface="Calibri"/>
                <a:sym typeface="Calibri"/>
              </a:rPr>
              <a:t>An Object-Relational Mapping (ORM) framework consisting of a data model and a set of design-time and run-time services</a:t>
            </a:r>
            <a:endParaRPr/>
          </a:p>
          <a:p>
            <a:pPr indent="-342900" lvl="0" marL="342900" marR="0" rtl="0" algn="l">
              <a:lnSpc>
                <a:spcPct val="90000"/>
              </a:lnSpc>
              <a:spcBef>
                <a:spcPts val="600"/>
              </a:spcBef>
              <a:spcAft>
                <a:spcPts val="0"/>
              </a:spcAft>
              <a:buClr>
                <a:srgbClr val="004E4C"/>
              </a:buClr>
              <a:buSzPts val="1500"/>
              <a:buFont typeface="Noto Sans Symbols"/>
              <a:buChar char="◆"/>
            </a:pPr>
            <a:r>
              <a:rPr b="0" i="0" lang="en-US" sz="3000" u="none" cap="none" strike="noStrike">
                <a:solidFill>
                  <a:schemeClr val="dk1"/>
                </a:solidFill>
                <a:latin typeface="Calibri"/>
                <a:ea typeface="Calibri"/>
                <a:cs typeface="Calibri"/>
                <a:sym typeface="Calibri"/>
              </a:rPr>
              <a:t>Enables to run queries using LINQ and retrieve and manipulate data in the form of strongly typed objects</a:t>
            </a:r>
            <a:endParaRPr/>
          </a:p>
          <a:p>
            <a:pPr indent="-342900" lvl="0" marL="342900" marR="0" rtl="0" algn="l">
              <a:lnSpc>
                <a:spcPct val="90000"/>
              </a:lnSpc>
              <a:spcBef>
                <a:spcPts val="600"/>
              </a:spcBef>
              <a:spcAft>
                <a:spcPts val="0"/>
              </a:spcAft>
              <a:buClr>
                <a:srgbClr val="004E4C"/>
              </a:buClr>
              <a:buSzPts val="1500"/>
              <a:buFont typeface="Noto Sans Symbols"/>
              <a:buChar char="◆"/>
            </a:pPr>
            <a:r>
              <a:rPr b="0" i="0" lang="en-US" sz="3000" u="none" cap="none" strike="noStrike">
                <a:solidFill>
                  <a:schemeClr val="dk1"/>
                </a:solidFill>
                <a:latin typeface="Calibri"/>
                <a:ea typeface="Calibri"/>
                <a:cs typeface="Calibri"/>
                <a:sym typeface="Calibri"/>
              </a:rPr>
              <a:t>Enables writing .NET applications against classes generated from the conceptual layer</a:t>
            </a:r>
            <a:endParaRPr/>
          </a:p>
          <a:p>
            <a:pPr indent="-342900" lvl="0" marL="342900" marR="0" rtl="0" algn="l">
              <a:lnSpc>
                <a:spcPct val="90000"/>
              </a:lnSpc>
              <a:spcBef>
                <a:spcPts val="600"/>
              </a:spcBef>
              <a:spcAft>
                <a:spcPts val="0"/>
              </a:spcAft>
              <a:buClr>
                <a:srgbClr val="004E4C"/>
              </a:buClr>
              <a:buSzPts val="1500"/>
              <a:buFont typeface="Noto Sans Symbols"/>
              <a:buChar char="◆"/>
            </a:pPr>
            <a:r>
              <a:rPr b="0" i="0" lang="en-US" sz="3000" u="none" cap="none" strike="noStrike">
                <a:solidFill>
                  <a:schemeClr val="dk1"/>
                </a:solidFill>
                <a:latin typeface="Calibri"/>
                <a:ea typeface="Calibri"/>
                <a:cs typeface="Calibri"/>
                <a:sym typeface="Calibri"/>
              </a:rPr>
              <a:t>An entity is a concept in the domain of an application from which a data type is defined</a:t>
            </a:r>
            <a:endParaRPr/>
          </a:p>
          <a:p>
            <a:pPr indent="-247650" lvl="0" marL="342900" marR="0" rtl="0" algn="l">
              <a:lnSpc>
                <a:spcPct val="90000"/>
              </a:lnSpc>
              <a:spcBef>
                <a:spcPts val="600"/>
              </a:spcBef>
              <a:spcAft>
                <a:spcPts val="0"/>
              </a:spcAft>
              <a:buClr>
                <a:srgbClr val="004E4C"/>
              </a:buClr>
              <a:buSzPts val="1500"/>
              <a:buFont typeface="Noto Sans Symbols"/>
              <a:buNone/>
            </a:pPr>
            <a:r>
              <a:t/>
            </a:r>
            <a:endParaRPr b="0" i="0" sz="3000" u="none" cap="none" strike="noStrike">
              <a:solidFill>
                <a:schemeClr val="dk1"/>
              </a:solidFill>
              <a:latin typeface="Calibri"/>
              <a:ea typeface="Calibri"/>
              <a:cs typeface="Calibri"/>
              <a:sym typeface="Calibri"/>
            </a:endParaRPr>
          </a:p>
          <a:p>
            <a:pPr indent="-247650" lvl="0" marL="342900" marR="0" rtl="0" algn="l">
              <a:lnSpc>
                <a:spcPct val="90000"/>
              </a:lnSpc>
              <a:spcBef>
                <a:spcPts val="600"/>
              </a:spcBef>
              <a:spcAft>
                <a:spcPts val="0"/>
              </a:spcAft>
              <a:buClr>
                <a:srgbClr val="004E4C"/>
              </a:buClr>
              <a:buSzPts val="1500"/>
              <a:buFont typeface="Noto Sans Symbols"/>
              <a:buNone/>
            </a:pPr>
            <a:r>
              <a:t/>
            </a:r>
            <a:endParaRPr b="0" i="0" sz="3000" u="none" cap="none" strike="noStrike">
              <a:solidFill>
                <a:schemeClr val="dk1"/>
              </a:solidFill>
              <a:latin typeface="Calibri"/>
              <a:ea typeface="Calibri"/>
              <a:cs typeface="Calibri"/>
              <a:sym typeface="Calibri"/>
            </a:endParaRPr>
          </a:p>
          <a:p>
            <a:pPr indent="-247650" lvl="0" marL="342900" marR="0" rtl="0" algn="l">
              <a:lnSpc>
                <a:spcPct val="90000"/>
              </a:lnSpc>
              <a:spcBef>
                <a:spcPts val="600"/>
              </a:spcBef>
              <a:spcAft>
                <a:spcPts val="0"/>
              </a:spcAft>
              <a:buClr>
                <a:srgbClr val="004E4C"/>
              </a:buClr>
              <a:buSzPts val="1500"/>
              <a:buFont typeface="Noto Sans Symbols"/>
              <a:buNone/>
            </a:pPr>
            <a:r>
              <a:t/>
            </a:r>
            <a:endParaRPr b="0" i="0" sz="3000" u="none" cap="none" strike="noStrike">
              <a:solidFill>
                <a:schemeClr val="dk1"/>
              </a:solidFill>
              <a:latin typeface="Calibri"/>
              <a:ea typeface="Calibri"/>
              <a:cs typeface="Calibri"/>
              <a:sym typeface="Calibri"/>
            </a:endParaRPr>
          </a:p>
        </p:txBody>
      </p:sp>
      <p:pic>
        <p:nvPicPr>
          <p:cNvPr descr="Figure 5.9.tif" id="40" name="Google Shape;40;p3"/>
          <p:cNvPicPr preferRelativeResize="0"/>
          <p:nvPr/>
        </p:nvPicPr>
        <p:blipFill rotWithShape="1">
          <a:blip r:embed="rId3">
            <a:alphaModFix/>
          </a:blip>
          <a:srcRect b="0" l="0" r="0" t="0"/>
          <a:stretch/>
        </p:blipFill>
        <p:spPr>
          <a:xfrm>
            <a:off x="4191001" y="838200"/>
            <a:ext cx="4327525" cy="5524500"/>
          </a:xfrm>
          <a:prstGeom prst="rect">
            <a:avLst/>
          </a:prstGeom>
          <a:noFill/>
          <a:ln>
            <a:noFill/>
          </a:ln>
        </p:spPr>
      </p:pic>
      <p:sp>
        <p:nvSpPr>
          <p:cNvPr id="41" name="Google Shape;41;p3"/>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Calibri"/>
              <a:buNone/>
            </a:pPr>
            <a:r>
              <a:rPr lang="en-US"/>
              <a:t>ADO.NET Entity Framework / Session 07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9"/>
                                        </p:tgtEl>
                                      </p:cBhvr>
                                    </p:animEffect>
                                    <p:set>
                                      <p:cBhvr>
                                        <p:cTn dur="1" fill="hold">
                                          <p:stCondLst>
                                            <p:cond delay="1000"/>
                                          </p:stCondLst>
                                        </p:cTn>
                                        <p:tgtEl>
                                          <p:spTgt spid="39"/>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4"/>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4000"/>
              <a:buNone/>
            </a:pPr>
            <a:r>
              <a:rPr lang="en-US" sz="4000"/>
              <a:t>ADO.NET Entity Framework - Advantages</a:t>
            </a:r>
            <a:endParaRPr/>
          </a:p>
        </p:txBody>
      </p:sp>
      <p:sp>
        <p:nvSpPr>
          <p:cNvPr id="47" name="Google Shape;47;p4"/>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48" name="Google Shape;48;p4"/>
          <p:cNvSpPr/>
          <p:nvPr/>
        </p:nvSpPr>
        <p:spPr>
          <a:xfrm>
            <a:off x="1828800" y="990600"/>
            <a:ext cx="88392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E4C"/>
              </a:buClr>
              <a:buSzPts val="1400"/>
              <a:buFont typeface="Noto Sans Symbols"/>
              <a:buChar char="◆"/>
            </a:pPr>
            <a:r>
              <a:rPr b="0" i="0" lang="en-US" sz="2800" u="none" cap="none" strike="noStrike">
                <a:solidFill>
                  <a:schemeClr val="dk1"/>
                </a:solidFill>
                <a:latin typeface="Calibri"/>
                <a:ea typeface="Calibri"/>
                <a:cs typeface="Calibri"/>
                <a:sym typeface="Calibri"/>
              </a:rPr>
              <a:t>Lesser development time</a:t>
            </a:r>
            <a:endParaRPr/>
          </a:p>
          <a:p>
            <a:pPr indent="-342900" lvl="0" marL="342900" marR="0" rtl="0" algn="l">
              <a:lnSpc>
                <a:spcPct val="90000"/>
              </a:lnSpc>
              <a:spcBef>
                <a:spcPts val="560"/>
              </a:spcBef>
              <a:spcAft>
                <a:spcPts val="0"/>
              </a:spcAft>
              <a:buClr>
                <a:srgbClr val="004E4C"/>
              </a:buClr>
              <a:buSzPts val="1400"/>
              <a:buFont typeface="Noto Sans Symbols"/>
              <a:buChar char="◆"/>
            </a:pPr>
            <a:r>
              <a:rPr b="0" i="0" lang="en-US" sz="2800" u="none" cap="none" strike="noStrike">
                <a:solidFill>
                  <a:schemeClr val="dk1"/>
                </a:solidFill>
                <a:latin typeface="Calibri"/>
                <a:ea typeface="Calibri"/>
                <a:cs typeface="Calibri"/>
                <a:sym typeface="Calibri"/>
              </a:rPr>
              <a:t>Capabilities and benefits of LINQ can be leveraged through LINQ to Entities</a:t>
            </a:r>
            <a:endParaRPr/>
          </a:p>
          <a:p>
            <a:pPr indent="-342900" lvl="0" marL="342900" marR="0" rtl="0" algn="l">
              <a:lnSpc>
                <a:spcPct val="90000"/>
              </a:lnSpc>
              <a:spcBef>
                <a:spcPts val="560"/>
              </a:spcBef>
              <a:spcAft>
                <a:spcPts val="0"/>
              </a:spcAft>
              <a:buClr>
                <a:srgbClr val="004E4C"/>
              </a:buClr>
              <a:buSzPts val="1400"/>
              <a:buFont typeface="Noto Sans Symbols"/>
              <a:buChar char="◆"/>
            </a:pPr>
            <a:r>
              <a:rPr b="0" i="0" lang="en-US" sz="2800" u="none" cap="none" strike="noStrike">
                <a:solidFill>
                  <a:schemeClr val="dk1"/>
                </a:solidFill>
                <a:latin typeface="Calibri"/>
                <a:ea typeface="Calibri"/>
                <a:cs typeface="Calibri"/>
                <a:sym typeface="Calibri"/>
              </a:rPr>
              <a:t>LINQ support enables the use of IntelliSense and helps to validate query syntax based on the conceptual model at compile-time</a:t>
            </a:r>
            <a:endParaRPr/>
          </a:p>
          <a:p>
            <a:pPr indent="-342900" lvl="0" marL="342900" marR="0" rtl="0" algn="l">
              <a:lnSpc>
                <a:spcPct val="90000"/>
              </a:lnSpc>
              <a:spcBef>
                <a:spcPts val="560"/>
              </a:spcBef>
              <a:spcAft>
                <a:spcPts val="0"/>
              </a:spcAft>
              <a:buClr>
                <a:srgbClr val="004E4C"/>
              </a:buClr>
              <a:buSzPts val="1400"/>
              <a:buFont typeface="Noto Sans Symbols"/>
              <a:buChar char="◆"/>
            </a:pPr>
            <a:r>
              <a:rPr b="0" i="0" lang="en-US" sz="2800" u="none" cap="none" strike="noStrike">
                <a:solidFill>
                  <a:schemeClr val="dk1"/>
                </a:solidFill>
                <a:latin typeface="Calibri"/>
                <a:ea typeface="Calibri"/>
                <a:cs typeface="Calibri"/>
                <a:sym typeface="Calibri"/>
              </a:rPr>
              <a:t>Exposes data as strongly typed objects so that inheritance and reflection features can be used</a:t>
            </a:r>
            <a:endParaRPr/>
          </a:p>
          <a:p>
            <a:pPr indent="-342900" lvl="0" marL="342900" marR="0" rtl="0" algn="l">
              <a:lnSpc>
                <a:spcPct val="90000"/>
              </a:lnSpc>
              <a:spcBef>
                <a:spcPts val="560"/>
              </a:spcBef>
              <a:spcAft>
                <a:spcPts val="0"/>
              </a:spcAft>
              <a:buClr>
                <a:srgbClr val="004E4C"/>
              </a:buClr>
              <a:buSzPts val="1400"/>
              <a:buFont typeface="Noto Sans Symbols"/>
              <a:buChar char="◆"/>
            </a:pPr>
            <a:r>
              <a:rPr b="0" i="0" lang="en-US" sz="2800" u="none" cap="none" strike="noStrike">
                <a:solidFill>
                  <a:schemeClr val="dk1"/>
                </a:solidFill>
                <a:latin typeface="Calibri"/>
                <a:ea typeface="Calibri"/>
                <a:cs typeface="Calibri"/>
                <a:sym typeface="Calibri"/>
              </a:rPr>
              <a:t>Work with applications that support a conceptual model independent of the physical/storage model</a:t>
            </a:r>
            <a:endParaRPr/>
          </a:p>
          <a:p>
            <a:pPr indent="-342900" lvl="0" marL="342900" marR="0" rtl="0" algn="l">
              <a:lnSpc>
                <a:spcPct val="90000"/>
              </a:lnSpc>
              <a:spcBef>
                <a:spcPts val="560"/>
              </a:spcBef>
              <a:spcAft>
                <a:spcPts val="0"/>
              </a:spcAft>
              <a:buClr>
                <a:srgbClr val="004E4C"/>
              </a:buClr>
              <a:buSzPts val="1400"/>
              <a:buFont typeface="Noto Sans Symbols"/>
              <a:buChar char="◆"/>
            </a:pPr>
            <a:r>
              <a:rPr b="0" i="0" lang="en-US" sz="2800" u="none" cap="none" strike="noStrike">
                <a:solidFill>
                  <a:schemeClr val="dk1"/>
                </a:solidFill>
                <a:latin typeface="Calibri"/>
                <a:ea typeface="Calibri"/>
                <a:cs typeface="Calibri"/>
                <a:sym typeface="Calibri"/>
              </a:rPr>
              <a:t>No need to frequently change the application code whenever any mapping between the object model and the storage-specific schema changes</a:t>
            </a:r>
            <a:endParaRPr/>
          </a:p>
          <a:p>
            <a:pPr indent="-254000" lvl="0" marL="342900" marR="0" rtl="0" algn="l">
              <a:lnSpc>
                <a:spcPct val="90000"/>
              </a:lnSpc>
              <a:spcBef>
                <a:spcPts val="560"/>
              </a:spcBef>
              <a:spcAft>
                <a:spcPts val="0"/>
              </a:spcAft>
              <a:buClr>
                <a:srgbClr val="004E4C"/>
              </a:buClr>
              <a:buSzPts val="1400"/>
              <a:buFont typeface="Noto Sans Symbols"/>
              <a:buNone/>
            </a:pPr>
            <a:r>
              <a:t/>
            </a:r>
            <a:endParaRPr b="0" i="0" sz="2800" u="none" cap="none" strike="noStrike">
              <a:solidFill>
                <a:schemeClr val="dk1"/>
              </a:solidFill>
              <a:latin typeface="Calibri"/>
              <a:ea typeface="Calibri"/>
              <a:cs typeface="Calibri"/>
              <a:sym typeface="Calibri"/>
            </a:endParaRPr>
          </a:p>
          <a:p>
            <a:pPr indent="-254000" lvl="0" marL="342900" marR="0" rtl="0" algn="l">
              <a:lnSpc>
                <a:spcPct val="90000"/>
              </a:lnSpc>
              <a:spcBef>
                <a:spcPts val="560"/>
              </a:spcBef>
              <a:spcAft>
                <a:spcPts val="0"/>
              </a:spcAft>
              <a:buClr>
                <a:srgbClr val="004E4C"/>
              </a:buClr>
              <a:buSzPts val="1400"/>
              <a:buFont typeface="Noto Sans Symbols"/>
              <a:buNone/>
            </a:pPr>
            <a:r>
              <a:t/>
            </a:r>
            <a:endParaRPr b="0" i="0" sz="2800" u="none" cap="none" strike="noStrike">
              <a:solidFill>
                <a:schemeClr val="dk1"/>
              </a:solidFill>
              <a:latin typeface="Calibri"/>
              <a:ea typeface="Calibri"/>
              <a:cs typeface="Calibri"/>
              <a:sym typeface="Calibri"/>
            </a:endParaRPr>
          </a:p>
        </p:txBody>
      </p:sp>
      <p:sp>
        <p:nvSpPr>
          <p:cNvPr id="49" name="Google Shape;49;p4"/>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Calibri"/>
              <a:buNone/>
            </a:pPr>
            <a:r>
              <a:rPr lang="en-US"/>
              <a:t>ADO.NET Entity Framework / Session 07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5"/>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2800"/>
              <a:buNone/>
            </a:pPr>
            <a:r>
              <a:rPr lang="en-US" sz="2800"/>
              <a:t>Creating a Windows Forms Data Source using Entity Data Model 1-10</a:t>
            </a:r>
            <a:endParaRPr/>
          </a:p>
        </p:txBody>
      </p:sp>
      <p:sp>
        <p:nvSpPr>
          <p:cNvPr id="55" name="Google Shape;55;p5"/>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56" name="Google Shape;56;p5"/>
          <p:cNvSpPr/>
          <p:nvPr/>
        </p:nvSpPr>
        <p:spPr>
          <a:xfrm>
            <a:off x="1828800" y="838200"/>
            <a:ext cx="8610600" cy="838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4E4C"/>
              </a:buClr>
              <a:buSzPts val="1200"/>
              <a:buFont typeface="Calibri"/>
              <a:buNone/>
            </a:pPr>
            <a:r>
              <a:rPr b="0" i="0" lang="en-US" sz="2400" u="none" cap="none" strike="noStrike">
                <a:solidFill>
                  <a:srgbClr val="000000"/>
                </a:solidFill>
                <a:latin typeface="Calibri"/>
                <a:ea typeface="Calibri"/>
                <a:cs typeface="Calibri"/>
                <a:sym typeface="Calibri"/>
              </a:rPr>
              <a:t>Step by step procedure to use the ADO.NET Entity Framework in a Windows Forms application</a:t>
            </a:r>
            <a:endParaRPr/>
          </a:p>
          <a:p>
            <a:pPr indent="-342900" lvl="0" marL="342900" marR="0" rtl="0" algn="l">
              <a:lnSpc>
                <a:spcPct val="90000"/>
              </a:lnSpc>
              <a:spcBef>
                <a:spcPts val="480"/>
              </a:spcBef>
              <a:spcAft>
                <a:spcPts val="0"/>
              </a:spcAft>
              <a:buClr>
                <a:srgbClr val="004E4C"/>
              </a:buClr>
              <a:buSzPts val="1200"/>
              <a:buFont typeface="Arial"/>
              <a:buNone/>
            </a:pPr>
            <a:r>
              <a:t/>
            </a:r>
            <a:endParaRPr b="0" i="0" sz="2400" u="none" cap="none" strike="noStrike">
              <a:solidFill>
                <a:srgbClr val="000000"/>
              </a:solidFill>
              <a:latin typeface="Calibri"/>
              <a:ea typeface="Calibri"/>
              <a:cs typeface="Calibri"/>
              <a:sym typeface="Calibri"/>
            </a:endParaRPr>
          </a:p>
        </p:txBody>
      </p:sp>
      <p:sp>
        <p:nvSpPr>
          <p:cNvPr id="57" name="Google Shape;57;p5"/>
          <p:cNvSpPr/>
          <p:nvPr/>
        </p:nvSpPr>
        <p:spPr>
          <a:xfrm>
            <a:off x="1828800" y="1600200"/>
            <a:ext cx="8534400" cy="15240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004E4C"/>
              </a:buClr>
              <a:buSzPts val="1120"/>
              <a:buFont typeface="Arial"/>
              <a:buAutoNum type="arabicPeriod"/>
            </a:pPr>
            <a:r>
              <a:rPr b="0" i="0" lang="en-US" sz="1400" u="none" cap="none" strike="noStrike">
                <a:solidFill>
                  <a:srgbClr val="000000"/>
                </a:solidFill>
                <a:latin typeface="Calibri"/>
                <a:ea typeface="Calibri"/>
                <a:cs typeface="Calibri"/>
                <a:sym typeface="Calibri"/>
              </a:rPr>
              <a:t>Launch Visual Studio 2008.</a:t>
            </a:r>
            <a:endParaRPr/>
          </a:p>
          <a:p>
            <a:pPr indent="-457200" lvl="0" marL="457200" marR="0" rtl="0" algn="l">
              <a:lnSpc>
                <a:spcPct val="90000"/>
              </a:lnSpc>
              <a:spcBef>
                <a:spcPts val="280"/>
              </a:spcBef>
              <a:spcAft>
                <a:spcPts val="0"/>
              </a:spcAft>
              <a:buClr>
                <a:srgbClr val="004E4C"/>
              </a:buClr>
              <a:buSzPts val="1120"/>
              <a:buFont typeface="Arial"/>
              <a:buAutoNum type="arabicPeriod"/>
            </a:pPr>
            <a:r>
              <a:rPr b="0" i="0" lang="en-US" sz="1400" u="none" cap="none" strike="noStrike">
                <a:solidFill>
                  <a:srgbClr val="000000"/>
                </a:solidFill>
                <a:latin typeface="Calibri"/>
                <a:ea typeface="Calibri"/>
                <a:cs typeface="Calibri"/>
                <a:sym typeface="Calibri"/>
              </a:rPr>
              <a:t>Create a new application or open an existing one.</a:t>
            </a:r>
            <a:endParaRPr/>
          </a:p>
          <a:p>
            <a:pPr indent="-457200" lvl="0" marL="457200" marR="0" rtl="0" algn="l">
              <a:lnSpc>
                <a:spcPct val="90000"/>
              </a:lnSpc>
              <a:spcBef>
                <a:spcPts val="280"/>
              </a:spcBef>
              <a:spcAft>
                <a:spcPts val="0"/>
              </a:spcAft>
              <a:buClr>
                <a:srgbClr val="004E4C"/>
              </a:buClr>
              <a:buSzPts val="1120"/>
              <a:buFont typeface="Arial"/>
              <a:buAutoNum type="arabicPeriod"/>
            </a:pPr>
            <a:r>
              <a:rPr b="0" i="0" lang="en-US" sz="1400" u="none" cap="none" strike="noStrike">
                <a:solidFill>
                  <a:srgbClr val="000000"/>
                </a:solidFill>
                <a:latin typeface="Calibri"/>
                <a:ea typeface="Calibri"/>
                <a:cs typeface="Calibri"/>
                <a:sym typeface="Calibri"/>
              </a:rPr>
              <a:t>Select Project 🡪Add New Item. This displays the Add New Item dialog box.</a:t>
            </a:r>
            <a:endParaRPr/>
          </a:p>
          <a:p>
            <a:pPr indent="-457200" lvl="0" marL="457200" marR="0" rtl="0" algn="l">
              <a:lnSpc>
                <a:spcPct val="90000"/>
              </a:lnSpc>
              <a:spcBef>
                <a:spcPts val="280"/>
              </a:spcBef>
              <a:spcAft>
                <a:spcPts val="0"/>
              </a:spcAft>
              <a:buClr>
                <a:srgbClr val="004E4C"/>
              </a:buClr>
              <a:buSzPts val="1120"/>
              <a:buFont typeface="Arial"/>
              <a:buAutoNum type="arabicPeriod"/>
            </a:pPr>
            <a:r>
              <a:rPr b="0" i="0" lang="en-US" sz="1400" u="none" cap="none" strike="noStrike">
                <a:solidFill>
                  <a:srgbClr val="000000"/>
                </a:solidFill>
                <a:latin typeface="Calibri"/>
                <a:ea typeface="Calibri"/>
                <a:cs typeface="Calibri"/>
                <a:sym typeface="Calibri"/>
              </a:rPr>
              <a:t>Select ADO.NET Entity Data Model. Rename the Model1.edmx to MovieModel.edmx as shown in the figure.</a:t>
            </a:r>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p:txBody>
      </p:sp>
      <p:pic>
        <p:nvPicPr>
          <p:cNvPr descr="Figure 5.10.tif" id="58" name="Google Shape;58;p5"/>
          <p:cNvPicPr preferRelativeResize="0"/>
          <p:nvPr/>
        </p:nvPicPr>
        <p:blipFill rotWithShape="1">
          <a:blip r:embed="rId3">
            <a:alphaModFix/>
          </a:blip>
          <a:srcRect b="0" l="0" r="0" t="0"/>
          <a:stretch/>
        </p:blipFill>
        <p:spPr>
          <a:xfrm>
            <a:off x="2920522" y="2667000"/>
            <a:ext cx="6335713" cy="3411538"/>
          </a:xfrm>
          <a:prstGeom prst="rect">
            <a:avLst/>
          </a:prstGeom>
          <a:noFill/>
          <a:ln>
            <a:noFill/>
          </a:ln>
        </p:spPr>
      </p:pic>
      <p:sp>
        <p:nvSpPr>
          <p:cNvPr id="59" name="Google Shape;59;p5"/>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Calibri"/>
              <a:buNone/>
            </a:pPr>
            <a:r>
              <a:rPr lang="en-US"/>
              <a:t>ADO.NET Entity Framework / Session 07</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6"/>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2800"/>
              <a:buNone/>
            </a:pPr>
            <a:r>
              <a:rPr lang="en-US" sz="2800"/>
              <a:t>Creating a Windows Forms Data Source using Entity Data Model 2-10</a:t>
            </a:r>
            <a:endParaRPr/>
          </a:p>
        </p:txBody>
      </p:sp>
      <p:sp>
        <p:nvSpPr>
          <p:cNvPr id="65" name="Google Shape;65;p6"/>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66" name="Google Shape;66;p6"/>
          <p:cNvSpPr/>
          <p:nvPr/>
        </p:nvSpPr>
        <p:spPr>
          <a:xfrm>
            <a:off x="1752600" y="838200"/>
            <a:ext cx="8382000" cy="304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004E4C"/>
              </a:buClr>
              <a:buSzPts val="1120"/>
              <a:buFont typeface="Arial"/>
              <a:buAutoNum type="arabicPeriod" startAt="5"/>
            </a:pPr>
            <a:r>
              <a:rPr b="0" i="0" lang="en-US" sz="1400" u="none" cap="none" strike="noStrike">
                <a:solidFill>
                  <a:srgbClr val="000000"/>
                </a:solidFill>
                <a:latin typeface="Calibri"/>
                <a:ea typeface="Calibri"/>
                <a:cs typeface="Calibri"/>
                <a:sym typeface="Calibri"/>
              </a:rPr>
              <a:t>Click Add. This displays the Entity Data Model Wizard as shown in the figure.</a:t>
            </a:r>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p:txBody>
      </p:sp>
      <p:pic>
        <p:nvPicPr>
          <p:cNvPr descr="Figure 5.11.tif" id="67" name="Google Shape;67;p6"/>
          <p:cNvPicPr preferRelativeResize="0"/>
          <p:nvPr/>
        </p:nvPicPr>
        <p:blipFill rotWithShape="1">
          <a:blip r:embed="rId3">
            <a:alphaModFix/>
          </a:blip>
          <a:srcRect b="0" l="0" r="0" t="0"/>
          <a:stretch/>
        </p:blipFill>
        <p:spPr>
          <a:xfrm>
            <a:off x="3276600" y="1122145"/>
            <a:ext cx="5867400" cy="5308600"/>
          </a:xfrm>
          <a:prstGeom prst="rect">
            <a:avLst/>
          </a:prstGeom>
          <a:noFill/>
          <a:ln>
            <a:noFill/>
          </a:ln>
        </p:spPr>
      </p:pic>
      <p:sp>
        <p:nvSpPr>
          <p:cNvPr id="68" name="Google Shape;68;p6"/>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Calibri"/>
              <a:buNone/>
            </a:pPr>
            <a:r>
              <a:rPr lang="en-US"/>
              <a:t>ADO.NET Entity Framework / Session 07</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7"/>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2800"/>
              <a:buNone/>
            </a:pPr>
            <a:r>
              <a:rPr lang="en-US" sz="2800"/>
              <a:t>Creating a Windows Forms Data Source using Entity Data Model 3-10</a:t>
            </a:r>
            <a:endParaRPr/>
          </a:p>
        </p:txBody>
      </p:sp>
      <p:sp>
        <p:nvSpPr>
          <p:cNvPr id="74" name="Google Shape;74;p7"/>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75" name="Google Shape;75;p7"/>
          <p:cNvSpPr/>
          <p:nvPr/>
        </p:nvSpPr>
        <p:spPr>
          <a:xfrm>
            <a:off x="1752600" y="914400"/>
            <a:ext cx="8382000" cy="5334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004E4C"/>
              </a:buClr>
              <a:buSzPts val="1120"/>
              <a:buFont typeface="Arial"/>
              <a:buAutoNum type="arabicPeriod" startAt="6"/>
            </a:pPr>
            <a:r>
              <a:rPr b="0" i="0" lang="en-US" sz="1400" u="none" cap="none" strike="noStrike">
                <a:solidFill>
                  <a:srgbClr val="000000"/>
                </a:solidFill>
                <a:latin typeface="Calibri"/>
                <a:ea typeface="Calibri"/>
                <a:cs typeface="Calibri"/>
                <a:sym typeface="Calibri"/>
              </a:rPr>
              <a:t>Select Generate from Database. This launches the Choose Your Data Connection page as shown in the figure.</a:t>
            </a:r>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p:txBody>
      </p:sp>
      <p:pic>
        <p:nvPicPr>
          <p:cNvPr descr="Figure 5.12.tif" id="76" name="Google Shape;76;p7"/>
          <p:cNvPicPr preferRelativeResize="0"/>
          <p:nvPr/>
        </p:nvPicPr>
        <p:blipFill rotWithShape="1">
          <a:blip r:embed="rId3">
            <a:alphaModFix/>
          </a:blip>
          <a:srcRect b="0" l="0" r="0" t="0"/>
          <a:stretch/>
        </p:blipFill>
        <p:spPr>
          <a:xfrm>
            <a:off x="3886201" y="1524000"/>
            <a:ext cx="4716463" cy="4267200"/>
          </a:xfrm>
          <a:prstGeom prst="rect">
            <a:avLst/>
          </a:prstGeom>
          <a:noFill/>
          <a:ln>
            <a:noFill/>
          </a:ln>
        </p:spPr>
      </p:pic>
      <p:sp>
        <p:nvSpPr>
          <p:cNvPr id="77" name="Google Shape;77;p7"/>
          <p:cNvSpPr/>
          <p:nvPr/>
        </p:nvSpPr>
        <p:spPr>
          <a:xfrm>
            <a:off x="2057400" y="5943600"/>
            <a:ext cx="8382000" cy="3810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004E4C"/>
              </a:buClr>
              <a:buSzPts val="1120"/>
              <a:buFont typeface="Arial"/>
              <a:buAutoNum type="arabicPeriod" startAt="7"/>
            </a:pPr>
            <a:r>
              <a:rPr b="0" i="0" lang="en-US" sz="1400" u="none" cap="none" strike="noStrike">
                <a:solidFill>
                  <a:srgbClr val="000000"/>
                </a:solidFill>
                <a:latin typeface="Calibri"/>
                <a:ea typeface="Calibri"/>
                <a:cs typeface="Calibri"/>
                <a:sym typeface="Calibri"/>
              </a:rPr>
              <a:t>Click New Connection.</a:t>
            </a:r>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p:txBody>
      </p:sp>
      <p:sp>
        <p:nvSpPr>
          <p:cNvPr id="78" name="Google Shape;78;p7"/>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Calibri"/>
              <a:buNone/>
            </a:pPr>
            <a:r>
              <a:rPr lang="en-US"/>
              <a:t>ADO.NET Entity Framework / Session 07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8"/>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2800"/>
              <a:buNone/>
            </a:pPr>
            <a:r>
              <a:rPr lang="en-US" sz="2800"/>
              <a:t>Creating a Windows Forms Data Source using Entity Data Model 4-10</a:t>
            </a:r>
            <a:endParaRPr/>
          </a:p>
        </p:txBody>
      </p:sp>
      <p:sp>
        <p:nvSpPr>
          <p:cNvPr id="84" name="Google Shape;84;p8"/>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85" name="Google Shape;85;p8"/>
          <p:cNvSpPr/>
          <p:nvPr/>
        </p:nvSpPr>
        <p:spPr>
          <a:xfrm>
            <a:off x="2057400" y="838200"/>
            <a:ext cx="5410200" cy="3810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004E4C"/>
              </a:buClr>
              <a:buSzPts val="1120"/>
              <a:buFont typeface="Calibri"/>
              <a:buNone/>
            </a:pPr>
            <a:r>
              <a:rPr b="0" i="0" lang="en-US" sz="1400" u="none" cap="none" strike="noStrike">
                <a:solidFill>
                  <a:srgbClr val="000000"/>
                </a:solidFill>
                <a:latin typeface="Calibri"/>
                <a:ea typeface="Calibri"/>
                <a:cs typeface="Calibri"/>
                <a:sym typeface="Calibri"/>
              </a:rPr>
              <a:t>Enter the SQL Server details as shown in the figure.</a:t>
            </a:r>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p:txBody>
      </p:sp>
      <p:pic>
        <p:nvPicPr>
          <p:cNvPr descr="Figure 5.13.tif" id="86" name="Google Shape;86;p8"/>
          <p:cNvPicPr preferRelativeResize="0"/>
          <p:nvPr/>
        </p:nvPicPr>
        <p:blipFill rotWithShape="1">
          <a:blip r:embed="rId3">
            <a:alphaModFix/>
          </a:blip>
          <a:srcRect b="0" l="0" r="0" t="0"/>
          <a:stretch/>
        </p:blipFill>
        <p:spPr>
          <a:xfrm>
            <a:off x="4648200" y="1219200"/>
            <a:ext cx="3048000" cy="4579938"/>
          </a:xfrm>
          <a:prstGeom prst="rect">
            <a:avLst/>
          </a:prstGeom>
          <a:noFill/>
          <a:ln>
            <a:noFill/>
          </a:ln>
        </p:spPr>
      </p:pic>
      <p:sp>
        <p:nvSpPr>
          <p:cNvPr id="87" name="Google Shape;87;p8"/>
          <p:cNvSpPr/>
          <p:nvPr/>
        </p:nvSpPr>
        <p:spPr>
          <a:xfrm>
            <a:off x="2057400" y="6019800"/>
            <a:ext cx="1752600" cy="3810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004E4C"/>
              </a:buClr>
              <a:buSzPts val="1120"/>
              <a:buFont typeface="Arial"/>
              <a:buAutoNum type="arabicPeriod" startAt="8"/>
            </a:pPr>
            <a:r>
              <a:rPr b="0" i="0" lang="en-US" sz="1400" u="none" cap="none" strike="noStrike">
                <a:solidFill>
                  <a:srgbClr val="000000"/>
                </a:solidFill>
                <a:latin typeface="Calibri"/>
                <a:ea typeface="Calibri"/>
                <a:cs typeface="Calibri"/>
                <a:sym typeface="Calibri"/>
              </a:rPr>
              <a:t>Click OK.</a:t>
            </a:r>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p:txBody>
      </p:sp>
      <p:sp>
        <p:nvSpPr>
          <p:cNvPr id="88" name="Google Shape;88;p8"/>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Calibri"/>
              <a:buNone/>
            </a:pPr>
            <a:r>
              <a:rPr lang="en-US"/>
              <a:t>ADO.NET Entity Framework / Session 07</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9"/>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2800"/>
              <a:buNone/>
            </a:pPr>
            <a:r>
              <a:rPr lang="en-US" sz="2800"/>
              <a:t>Creating a Windows Forms Data Source using Entity Data Model 5-10</a:t>
            </a:r>
            <a:endParaRPr/>
          </a:p>
        </p:txBody>
      </p:sp>
      <p:sp>
        <p:nvSpPr>
          <p:cNvPr id="94" name="Google Shape;94;p9"/>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0" lvl="0" marL="228600" marR="0" rtl="0" algn="l">
              <a:lnSpc>
                <a:spcPct val="90000"/>
              </a:lnSpc>
              <a:spcBef>
                <a:spcPts val="0"/>
              </a:spcBef>
              <a:spcAft>
                <a:spcPts val="0"/>
              </a:spcAft>
              <a:buClr>
                <a:schemeClr val="dk1"/>
              </a:buClr>
              <a:buSzPts val="2800"/>
              <a:buFont typeface="Noto Sans Symbols"/>
              <a:buNone/>
            </a:pPr>
            <a:r>
              <a:t/>
            </a:r>
            <a:endParaRPr/>
          </a:p>
        </p:txBody>
      </p:sp>
      <p:sp>
        <p:nvSpPr>
          <p:cNvPr id="95" name="Google Shape;95;p9"/>
          <p:cNvSpPr/>
          <p:nvPr/>
        </p:nvSpPr>
        <p:spPr>
          <a:xfrm>
            <a:off x="1752600" y="838200"/>
            <a:ext cx="6096000" cy="3810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004E4C"/>
              </a:buClr>
              <a:buSzPts val="1120"/>
              <a:buFont typeface="Calibri"/>
              <a:buNone/>
            </a:pPr>
            <a:r>
              <a:rPr b="0" i="0" lang="en-US" sz="1400" u="none" cap="none" strike="noStrike">
                <a:solidFill>
                  <a:srgbClr val="000000"/>
                </a:solidFill>
                <a:latin typeface="Calibri"/>
                <a:ea typeface="Calibri"/>
                <a:cs typeface="Calibri"/>
                <a:sym typeface="Calibri"/>
              </a:rPr>
              <a:t>This will populate the connection details as shown in the figure.</a:t>
            </a:r>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p:txBody>
      </p:sp>
      <p:pic>
        <p:nvPicPr>
          <p:cNvPr descr="Figure 5.14.tif" id="96" name="Google Shape;96;p9"/>
          <p:cNvPicPr preferRelativeResize="0"/>
          <p:nvPr/>
        </p:nvPicPr>
        <p:blipFill rotWithShape="1">
          <a:blip r:embed="rId3">
            <a:alphaModFix/>
          </a:blip>
          <a:srcRect b="0" l="0" r="0" t="0"/>
          <a:stretch/>
        </p:blipFill>
        <p:spPr>
          <a:xfrm>
            <a:off x="3886200" y="1143000"/>
            <a:ext cx="4464050" cy="4038600"/>
          </a:xfrm>
          <a:prstGeom prst="rect">
            <a:avLst/>
          </a:prstGeom>
          <a:noFill/>
          <a:ln>
            <a:noFill/>
          </a:ln>
        </p:spPr>
      </p:pic>
      <p:sp>
        <p:nvSpPr>
          <p:cNvPr id="97" name="Google Shape;97;p9"/>
          <p:cNvSpPr/>
          <p:nvPr/>
        </p:nvSpPr>
        <p:spPr>
          <a:xfrm>
            <a:off x="1905000" y="5257800"/>
            <a:ext cx="8458200" cy="9906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004E4C"/>
              </a:buClr>
              <a:buSzPts val="1120"/>
              <a:buFont typeface="Arial"/>
              <a:buAutoNum type="arabicPeriod" startAt="9"/>
            </a:pPr>
            <a:r>
              <a:rPr b="0" i="0" lang="en-US" sz="1400" u="none" cap="none" strike="noStrike">
                <a:solidFill>
                  <a:srgbClr val="000000"/>
                </a:solidFill>
                <a:latin typeface="Calibri"/>
                <a:ea typeface="Calibri"/>
                <a:cs typeface="Calibri"/>
                <a:sym typeface="Calibri"/>
              </a:rPr>
              <a:t>Click the option button Yes, include the sensitive data in the connection string. It is recommended that you always click the No, exclude…option button but for the sake of this example, you click Yes,...</a:t>
            </a:r>
            <a:endParaRPr/>
          </a:p>
          <a:p>
            <a:pPr indent="-457200" lvl="0" marL="457200" marR="0" rtl="0" algn="l">
              <a:lnSpc>
                <a:spcPct val="90000"/>
              </a:lnSpc>
              <a:spcBef>
                <a:spcPts val="280"/>
              </a:spcBef>
              <a:spcAft>
                <a:spcPts val="0"/>
              </a:spcAft>
              <a:buClr>
                <a:srgbClr val="004E4C"/>
              </a:buClr>
              <a:buSzPts val="1120"/>
              <a:buFont typeface="Arial"/>
              <a:buAutoNum type="arabicPeriod" startAt="9"/>
            </a:pPr>
            <a:r>
              <a:rPr b="0" i="0" lang="en-US" sz="1400" u="none" cap="none" strike="noStrike">
                <a:solidFill>
                  <a:srgbClr val="000000"/>
                </a:solidFill>
                <a:latin typeface="Calibri"/>
                <a:ea typeface="Calibri"/>
                <a:cs typeface="Calibri"/>
                <a:sym typeface="Calibri"/>
              </a:rPr>
              <a:t>Click Next.</a:t>
            </a:r>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a:p>
            <a:pPr indent="-298450" lvl="0" marL="342900" marR="0" rtl="0" algn="l">
              <a:lnSpc>
                <a:spcPct val="90000"/>
              </a:lnSpc>
              <a:spcBef>
                <a:spcPts val="280"/>
              </a:spcBef>
              <a:spcAft>
                <a:spcPts val="0"/>
              </a:spcAft>
              <a:buClr>
                <a:srgbClr val="004E4C"/>
              </a:buClr>
              <a:buSzPts val="700"/>
              <a:buFont typeface="Noto Sans Symbols"/>
              <a:buNone/>
            </a:pPr>
            <a:r>
              <a:t/>
            </a:r>
            <a:endParaRPr b="0" i="0" sz="1400" u="none" cap="none" strike="noStrike">
              <a:solidFill>
                <a:srgbClr val="000000"/>
              </a:solidFill>
              <a:latin typeface="Calibri"/>
              <a:ea typeface="Calibri"/>
              <a:cs typeface="Calibri"/>
              <a:sym typeface="Calibri"/>
            </a:endParaRPr>
          </a:p>
        </p:txBody>
      </p:sp>
      <p:sp>
        <p:nvSpPr>
          <p:cNvPr id="98" name="Google Shape;98;p9"/>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Calibri"/>
              <a:buNone/>
            </a:pPr>
            <a:r>
              <a:rPr lang="en-US"/>
              <a:t>ADO.NET Entity Framework / Session 07</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Lại Đức Chung</dc:creator>
</cp:coreProperties>
</file>