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8" roundtripDataSignature="AMtx7mhSmtbLtaJCLIXHvjVgk8NNMLwF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8" name="Google Shape;13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9" name="Google Shape;14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58" name="Google Shape;15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6" name="Google Shape;9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2" name="Google Shape;10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8" name="Google Shape;10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4" name="Google Shape;11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0" name="Google Shape;12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6" name="Google Shape;12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2" name="Google Shape;13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3" name="Google Shape;13;p13"/>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70" name="Google Shape;70;p22"/>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2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2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2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76" name="Google Shape;76;p23"/>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2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8" name="Google Shape;78;p2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9" name="Google Shape;79;p2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9" name="Google Shape;19;p14"/>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25" name="Google Shape;25;p15"/>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Google Shape;26;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7" name="Google Shape;27;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1" name="Google Shape;31;p16"/>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16"/>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4" name="Google Shape;34;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5" name="Google Shape;35;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7"/>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8" name="Google Shape;38;p17"/>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17"/>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17"/>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17"/>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4" name="Google Shape;44;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47" name="Google Shape;47;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8" name="Google Shape;48;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9" name="Google Shape;49;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2" name="Google Shape;52;p1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1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56" name="Google Shape;56;p20"/>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marR="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20"/>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Google Shape;58;p2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9" name="Google Shape;59;p2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2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63" name="Google Shape;63;p21"/>
          <p:cNvSpPr/>
          <p:nvPr>
            <p:ph idx="2" type="pic"/>
          </p:nvPr>
        </p:nvSpPr>
        <p:spPr>
          <a:xfrm>
            <a:off x="5183187" y="987425"/>
            <a:ext cx="6172199" cy="4873624"/>
          </a:xfrm>
          <a:prstGeom prst="rect">
            <a:avLst/>
          </a:prstGeom>
          <a:noFill/>
          <a:ln>
            <a:noFill/>
          </a:ln>
        </p:spPr>
      </p:sp>
      <p:sp>
        <p:nvSpPr>
          <p:cNvPr id="64" name="Google Shape;64;p21"/>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Google Shape;65;p2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2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2"/>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77580" y="-72723"/>
            <a:ext cx="12368462" cy="6871366"/>
          </a:xfrm>
          <a:prstGeom prst="rect">
            <a:avLst/>
          </a:prstGeom>
          <a:noFill/>
          <a:ln>
            <a:noFill/>
          </a:ln>
        </p:spPr>
      </p:pic>
      <p:sp>
        <p:nvSpPr>
          <p:cNvPr id="85" name="Google Shape;85;p1"/>
          <p:cNvSpPr/>
          <p:nvPr/>
        </p:nvSpPr>
        <p:spPr>
          <a:xfrm>
            <a:off x="462116" y="1905000"/>
            <a:ext cx="11238271" cy="6095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800"/>
              <a:buFont typeface="Arial"/>
              <a:buNone/>
            </a:pPr>
            <a:r>
              <a:rPr b="1" i="0" lang="en-US" sz="3200" u="none" cap="none" strike="noStrike">
                <a:solidFill>
                  <a:schemeClr val="lt1"/>
                </a:solidFill>
                <a:latin typeface="Arial"/>
                <a:ea typeface="Arial"/>
                <a:cs typeface="Arial"/>
                <a:sym typeface="Arial"/>
              </a:rPr>
              <a:t>BẢO VỆ ĐỒ ÁN SEM III</a:t>
            </a:r>
            <a:endParaRPr b="1" i="0" sz="3200" u="none" cap="none" strike="noStrike">
              <a:solidFill>
                <a:schemeClr val="lt1"/>
              </a:solidFill>
              <a:latin typeface="Arial"/>
              <a:ea typeface="Arial"/>
              <a:cs typeface="Arial"/>
              <a:sym typeface="Arial"/>
            </a:endParaRPr>
          </a:p>
        </p:txBody>
      </p:sp>
      <p:sp>
        <p:nvSpPr>
          <p:cNvPr id="86" name="Google Shape;86;p1"/>
          <p:cNvSpPr/>
          <p:nvPr/>
        </p:nvSpPr>
        <p:spPr>
          <a:xfrm>
            <a:off x="462115" y="2616201"/>
            <a:ext cx="11238271" cy="4571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700"/>
              <a:buFont typeface="Arial"/>
              <a:buNone/>
            </a:pPr>
            <a:r>
              <a:rPr b="1" i="0" lang="en-US" sz="2800" u="none" cap="none" strike="noStrike">
                <a:solidFill>
                  <a:schemeClr val="lt1"/>
                </a:solidFill>
                <a:latin typeface="Arial"/>
                <a:ea typeface="Arial"/>
                <a:cs typeface="Arial"/>
                <a:sym typeface="Arial"/>
              </a:rPr>
              <a:t>ONLINE BANKING</a:t>
            </a:r>
            <a:endParaRPr b="1" i="0" sz="2800" u="none" cap="none" strike="noStrike">
              <a:solidFill>
                <a:schemeClr val="lt1"/>
              </a:solidFill>
              <a:latin typeface="Arial"/>
              <a:ea typeface="Arial"/>
              <a:cs typeface="Arial"/>
              <a:sym typeface="Arial"/>
            </a:endParaRPr>
          </a:p>
        </p:txBody>
      </p:sp>
      <p:sp>
        <p:nvSpPr>
          <p:cNvPr id="87" name="Google Shape;87;p1"/>
          <p:cNvSpPr/>
          <p:nvPr/>
        </p:nvSpPr>
        <p:spPr>
          <a:xfrm>
            <a:off x="2819400" y="3361431"/>
            <a:ext cx="6400800" cy="2665397"/>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lt1"/>
              </a:buClr>
              <a:buSzPts val="500"/>
              <a:buFont typeface="Arial"/>
              <a:buNone/>
            </a:pPr>
            <a:r>
              <a:rPr b="1" i="0" lang="en-US" sz="2000" u="none" cap="none" strike="noStrike">
                <a:solidFill>
                  <a:schemeClr val="lt1"/>
                </a:solidFill>
                <a:latin typeface="Arial"/>
                <a:ea typeface="Arial"/>
                <a:cs typeface="Arial"/>
                <a:sym typeface="Arial"/>
              </a:rPr>
              <a:t>Lớp:   C1905M    </a:t>
            </a:r>
            <a:endParaRPr b="1" i="0" sz="2000" u="none" cap="none" strike="noStrike">
              <a:solidFill>
                <a:schemeClr val="lt1"/>
              </a:solidFill>
              <a:latin typeface="Arial"/>
              <a:ea typeface="Arial"/>
              <a:cs typeface="Arial"/>
              <a:sym typeface="Arial"/>
            </a:endParaRPr>
          </a:p>
          <a:p>
            <a:pPr indent="0" lvl="0" marL="0" marR="0" rtl="0" algn="l">
              <a:lnSpc>
                <a:spcPct val="150000"/>
              </a:lnSpc>
              <a:spcBef>
                <a:spcPts val="0"/>
              </a:spcBef>
              <a:spcAft>
                <a:spcPts val="0"/>
              </a:spcAft>
              <a:buClr>
                <a:schemeClr val="lt1"/>
              </a:buClr>
              <a:buSzPts val="500"/>
              <a:buFont typeface="Arial"/>
              <a:buNone/>
            </a:pPr>
            <a:r>
              <a:rPr b="1" i="0" lang="en-US" sz="2000" u="none" cap="none" strike="noStrike">
                <a:solidFill>
                  <a:schemeClr val="lt1"/>
                </a:solidFill>
                <a:latin typeface="Arial"/>
                <a:ea typeface="Arial"/>
                <a:cs typeface="Arial"/>
                <a:sym typeface="Arial"/>
              </a:rPr>
              <a:t>Nhóm: #1</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1" i="0" lang="en-US" sz="2000" u="none" cap="none" strike="noStrike">
                <a:solidFill>
                  <a:schemeClr val="lt1"/>
                </a:solidFill>
                <a:latin typeface="Arial"/>
                <a:ea typeface="Arial"/>
                <a:cs typeface="Arial"/>
                <a:sym typeface="Arial"/>
              </a:rPr>
              <a:t>	1. Nguyễn Mạnh Tuấn Anh</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chemeClr val="lt1"/>
              </a:buClr>
              <a:buSzPts val="500"/>
              <a:buFont typeface="Arial"/>
              <a:buNone/>
            </a:pPr>
            <a:r>
              <a:rPr b="1" i="0" lang="en-US" sz="2000" u="none" cap="none" strike="noStrike">
                <a:solidFill>
                  <a:schemeClr val="lt1"/>
                </a:solidFill>
                <a:latin typeface="Arial"/>
                <a:ea typeface="Arial"/>
                <a:cs typeface="Arial"/>
                <a:sym typeface="Arial"/>
              </a:rPr>
              <a:t>	2. Nguyễn Tuấn Minh</a:t>
            </a:r>
            <a:endParaRPr/>
          </a:p>
          <a:p>
            <a:pPr indent="0" lvl="0" marL="0" marR="0" rtl="0" algn="l">
              <a:lnSpc>
                <a:spcPct val="150000"/>
              </a:lnSpc>
              <a:spcBef>
                <a:spcPts val="0"/>
              </a:spcBef>
              <a:spcAft>
                <a:spcPts val="0"/>
              </a:spcAft>
              <a:buClr>
                <a:schemeClr val="lt1"/>
              </a:buClr>
              <a:buSzPts val="500"/>
              <a:buFont typeface="Arial"/>
              <a:buNone/>
            </a:pPr>
            <a:r>
              <a:rPr b="1" i="0" lang="en-US" sz="2000" u="none" cap="none" strike="noStrike">
                <a:solidFill>
                  <a:schemeClr val="lt1"/>
                </a:solidFill>
                <a:latin typeface="Arial"/>
                <a:ea typeface="Arial"/>
                <a:cs typeface="Arial"/>
                <a:sym typeface="Arial"/>
              </a:rPr>
              <a:t>	3. Ngô Văn Thuyết</a:t>
            </a:r>
            <a:endParaRPr b="1" i="0" sz="2000" u="none" cap="none" strike="noStrike">
              <a:solidFill>
                <a:schemeClr val="lt1"/>
              </a:solidFill>
              <a:latin typeface="Arial"/>
              <a:ea typeface="Arial"/>
              <a:cs typeface="Arial"/>
              <a:sym typeface="Arial"/>
            </a:endParaRPr>
          </a:p>
          <a:p>
            <a:pPr indent="0" lvl="0" marL="0" marR="0" rtl="0" algn="l">
              <a:lnSpc>
                <a:spcPct val="150000"/>
              </a:lnSpc>
              <a:spcBef>
                <a:spcPts val="0"/>
              </a:spcBef>
              <a:spcAft>
                <a:spcPts val="0"/>
              </a:spcAft>
              <a:buClr>
                <a:schemeClr val="lt1"/>
              </a:buClr>
              <a:buSzPts val="500"/>
              <a:buFont typeface="Arial"/>
              <a:buNone/>
            </a:pPr>
            <a:r>
              <a:rPr b="1" i="0" lang="en-US" sz="2000" u="none" cap="none" strike="noStrike">
                <a:solidFill>
                  <a:schemeClr val="lt1"/>
                </a:solidFill>
                <a:latin typeface="Arial"/>
                <a:ea typeface="Arial"/>
                <a:cs typeface="Arial"/>
                <a:sym typeface="Arial"/>
              </a:rPr>
              <a:t>Giảng viên hướng dẫn: Hoàng Văn Trung</a:t>
            </a:r>
            <a:endParaRPr b="1" i="0" sz="20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38100" y="0"/>
            <a:ext cx="10515599" cy="1020762"/>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000"/>
              <a:buNone/>
            </a:pPr>
            <a:r>
              <a:rPr b="1" lang="en-US" sz="3000">
                <a:solidFill>
                  <a:srgbClr val="832C8B"/>
                </a:solidFill>
              </a:rPr>
              <a:t>PHÂN CÔNG CÔNG VIỆC</a:t>
            </a:r>
            <a:endParaRPr sz="3000"/>
          </a:p>
        </p:txBody>
      </p:sp>
      <p:pic>
        <p:nvPicPr>
          <p:cNvPr id="141" name="Google Shape;141;p8"/>
          <p:cNvPicPr preferRelativeResize="0"/>
          <p:nvPr/>
        </p:nvPicPr>
        <p:blipFill rotWithShape="1">
          <a:blip r:embed="rId3">
            <a:alphaModFix/>
          </a:blip>
          <a:srcRect b="0" l="0" r="0" t="0"/>
          <a:stretch/>
        </p:blipFill>
        <p:spPr>
          <a:xfrm>
            <a:off x="486580" y="1020744"/>
            <a:ext cx="657318" cy="634988"/>
          </a:xfrm>
          <a:prstGeom prst="rect">
            <a:avLst/>
          </a:prstGeom>
          <a:noFill/>
          <a:ln>
            <a:noFill/>
          </a:ln>
        </p:spPr>
      </p:pic>
      <p:pic>
        <p:nvPicPr>
          <p:cNvPr id="142" name="Google Shape;142;p8"/>
          <p:cNvPicPr preferRelativeResize="0"/>
          <p:nvPr/>
        </p:nvPicPr>
        <p:blipFill rotWithShape="1">
          <a:blip r:embed="rId4">
            <a:alphaModFix/>
          </a:blip>
          <a:srcRect b="0" l="0" r="0" t="0"/>
          <a:stretch/>
        </p:blipFill>
        <p:spPr>
          <a:xfrm>
            <a:off x="486579" y="2671091"/>
            <a:ext cx="657317" cy="634987"/>
          </a:xfrm>
          <a:prstGeom prst="rect">
            <a:avLst/>
          </a:prstGeom>
          <a:noFill/>
          <a:ln>
            <a:noFill/>
          </a:ln>
        </p:spPr>
      </p:pic>
      <p:sp>
        <p:nvSpPr>
          <p:cNvPr id="143" name="Google Shape;143;p8"/>
          <p:cNvSpPr txBox="1"/>
          <p:nvPr/>
        </p:nvSpPr>
        <p:spPr>
          <a:xfrm>
            <a:off x="1365450" y="931709"/>
            <a:ext cx="10515600" cy="143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700" u="none" cap="none" strike="noStrike">
                <a:solidFill>
                  <a:srgbClr val="FF0000"/>
                </a:solidFill>
                <a:latin typeface="Arial"/>
                <a:ea typeface="Arial"/>
                <a:cs typeface="Arial"/>
                <a:sym typeface="Arial"/>
              </a:rPr>
              <a:t>Nguyễn Tuấn Minh</a:t>
            </a:r>
            <a:endParaRPr/>
          </a:p>
          <a:p>
            <a:pPr indent="-171450" lvl="0" marL="17145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Thiết kế giao diện</a:t>
            </a:r>
            <a:endParaRPr sz="2000"/>
          </a:p>
          <a:p>
            <a:pPr indent="-171450" lvl="0" marL="17145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Thiết kế CSDL</a:t>
            </a:r>
            <a:endParaRPr/>
          </a:p>
          <a:p>
            <a:pPr indent="-171450" lvl="0" marL="171450" marR="0" rtl="0" algn="l">
              <a:lnSpc>
                <a:spcPct val="100000"/>
              </a:lnSpc>
              <a:spcBef>
                <a:spcPts val="0"/>
              </a:spcBef>
              <a:spcAft>
                <a:spcPts val="0"/>
              </a:spcAft>
              <a:buClr>
                <a:srgbClr val="000000"/>
              </a:buClr>
              <a:buSzPts val="2000"/>
              <a:buFont typeface="Noto Sans Symbols"/>
              <a:buChar char="⮚"/>
            </a:pPr>
            <a:r>
              <a:rPr lang="en-US" sz="2000"/>
              <a:t>Accounts, Roles, Cheques, Cheque books, ...</a:t>
            </a:r>
            <a:endParaRPr b="0" i="0" sz="2000" u="none" cap="none" strike="noStrike">
              <a:solidFill>
                <a:srgbClr val="000000"/>
              </a:solidFill>
              <a:latin typeface="Arial"/>
              <a:ea typeface="Arial"/>
              <a:cs typeface="Arial"/>
              <a:sym typeface="Arial"/>
            </a:endParaRPr>
          </a:p>
        </p:txBody>
      </p:sp>
      <p:sp>
        <p:nvSpPr>
          <p:cNvPr id="144" name="Google Shape;144;p8"/>
          <p:cNvSpPr txBox="1"/>
          <p:nvPr/>
        </p:nvSpPr>
        <p:spPr>
          <a:xfrm>
            <a:off x="1365448" y="2671112"/>
            <a:ext cx="10515600" cy="143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700" u="none" cap="none" strike="noStrike">
                <a:solidFill>
                  <a:srgbClr val="FF0000"/>
                </a:solidFill>
                <a:latin typeface="Arial"/>
                <a:ea typeface="Arial"/>
                <a:cs typeface="Arial"/>
                <a:sym typeface="Arial"/>
              </a:rPr>
              <a:t>Nguyễn Mạnh Tuấn Anh</a:t>
            </a:r>
            <a:endParaRPr/>
          </a:p>
          <a:p>
            <a:pPr indent="-171450" lvl="0" marL="17145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Thiết kế giao diện</a:t>
            </a:r>
            <a:endParaRPr sz="2000"/>
          </a:p>
          <a:p>
            <a:pPr indent="-171450" lvl="0" marL="17145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Thiết kế CSDL</a:t>
            </a:r>
            <a:endParaRPr/>
          </a:p>
          <a:p>
            <a:pPr indent="-171450" lvl="0" marL="171450" marR="0" rtl="0" algn="l">
              <a:lnSpc>
                <a:spcPct val="100000"/>
              </a:lnSpc>
              <a:spcBef>
                <a:spcPts val="0"/>
              </a:spcBef>
              <a:spcAft>
                <a:spcPts val="0"/>
              </a:spcAft>
              <a:buClr>
                <a:srgbClr val="000000"/>
              </a:buClr>
              <a:buSzPts val="2000"/>
              <a:buFont typeface="Noto Sans Symbols"/>
              <a:buChar char="⮚"/>
            </a:pPr>
            <a:r>
              <a:rPr lang="en-US" sz="2000"/>
              <a:t>Channels, Messages, Currency, Notifications, ...</a:t>
            </a:r>
            <a:endParaRPr b="0" i="0" sz="2000" u="none" cap="none" strike="noStrike">
              <a:solidFill>
                <a:srgbClr val="000000"/>
              </a:solidFill>
              <a:latin typeface="Arial"/>
              <a:ea typeface="Arial"/>
              <a:cs typeface="Arial"/>
              <a:sym typeface="Arial"/>
            </a:endParaRPr>
          </a:p>
        </p:txBody>
      </p:sp>
      <p:pic>
        <p:nvPicPr>
          <p:cNvPr id="145" name="Google Shape;145;p8"/>
          <p:cNvPicPr preferRelativeResize="0"/>
          <p:nvPr/>
        </p:nvPicPr>
        <p:blipFill rotWithShape="1">
          <a:blip r:embed="rId4">
            <a:alphaModFix/>
          </a:blip>
          <a:srcRect b="0" l="0" r="0" t="0"/>
          <a:stretch/>
        </p:blipFill>
        <p:spPr>
          <a:xfrm>
            <a:off x="486579" y="4321441"/>
            <a:ext cx="657317" cy="634987"/>
          </a:xfrm>
          <a:prstGeom prst="rect">
            <a:avLst/>
          </a:prstGeom>
          <a:noFill/>
          <a:ln>
            <a:noFill/>
          </a:ln>
        </p:spPr>
      </p:pic>
      <p:sp>
        <p:nvSpPr>
          <p:cNvPr id="146" name="Google Shape;146;p8"/>
          <p:cNvSpPr txBox="1"/>
          <p:nvPr/>
        </p:nvSpPr>
        <p:spPr>
          <a:xfrm>
            <a:off x="1365448" y="4321462"/>
            <a:ext cx="10515600" cy="143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700" u="none" cap="none" strike="noStrike">
                <a:solidFill>
                  <a:srgbClr val="FF0000"/>
                </a:solidFill>
                <a:latin typeface="Arial"/>
                <a:ea typeface="Arial"/>
                <a:cs typeface="Arial"/>
                <a:sym typeface="Arial"/>
              </a:rPr>
              <a:t>Ng</a:t>
            </a:r>
            <a:r>
              <a:rPr lang="en-US" sz="2700">
                <a:solidFill>
                  <a:srgbClr val="FF0000"/>
                </a:solidFill>
              </a:rPr>
              <a:t>ô Văn Thuyết</a:t>
            </a:r>
            <a:endParaRPr/>
          </a:p>
          <a:p>
            <a:pPr indent="-171450" lvl="0" marL="17145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Thiết kế giao diện</a:t>
            </a:r>
            <a:endParaRPr sz="2000"/>
          </a:p>
          <a:p>
            <a:pPr indent="-171450" lvl="0" marL="17145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Thiết kế CSDL</a:t>
            </a:r>
            <a:endParaRPr/>
          </a:p>
          <a:p>
            <a:pPr indent="-171450" lvl="0" marL="171450" marR="0" rtl="0" algn="l">
              <a:lnSpc>
                <a:spcPct val="100000"/>
              </a:lnSpc>
              <a:spcBef>
                <a:spcPts val="0"/>
              </a:spcBef>
              <a:spcAft>
                <a:spcPts val="0"/>
              </a:spcAft>
              <a:buClr>
                <a:srgbClr val="000000"/>
              </a:buClr>
              <a:buSzPts val="2000"/>
              <a:buFont typeface="Noto Sans Symbols"/>
              <a:buChar char="⮚"/>
            </a:pPr>
            <a:r>
              <a:rPr lang="en-US" sz="2000"/>
              <a:t>Transactions</a:t>
            </a:r>
            <a:r>
              <a:rPr lang="en-US" sz="2000"/>
              <a:t>, Bank Accounts, Transfer, Report, ...</a:t>
            </a:r>
            <a:endParaRPr b="0" i="0" sz="20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txBox="1"/>
          <p:nvPr>
            <p:ph type="title"/>
          </p:nvPr>
        </p:nvSpPr>
        <p:spPr>
          <a:xfrm>
            <a:off x="38100" y="0"/>
            <a:ext cx="10515599" cy="1020762"/>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000"/>
              <a:buNone/>
            </a:pPr>
            <a:r>
              <a:rPr b="1" lang="en-US" sz="3000">
                <a:solidFill>
                  <a:srgbClr val="832C8B"/>
                </a:solidFill>
              </a:rPr>
              <a:t>THIẾT KẾ GIAO DIỆN CHÍNH</a:t>
            </a:r>
            <a:endParaRPr sz="3000"/>
          </a:p>
        </p:txBody>
      </p:sp>
      <p:pic>
        <p:nvPicPr>
          <p:cNvPr id="152" name="Google Shape;152;p9"/>
          <p:cNvPicPr preferRelativeResize="0"/>
          <p:nvPr/>
        </p:nvPicPr>
        <p:blipFill>
          <a:blip r:embed="rId3">
            <a:alphaModFix/>
          </a:blip>
          <a:stretch>
            <a:fillRect/>
          </a:stretch>
        </p:blipFill>
        <p:spPr>
          <a:xfrm>
            <a:off x="522486" y="1421857"/>
            <a:ext cx="4773413" cy="2386706"/>
          </a:xfrm>
          <a:prstGeom prst="rect">
            <a:avLst/>
          </a:prstGeom>
          <a:noFill/>
          <a:ln>
            <a:noFill/>
          </a:ln>
        </p:spPr>
      </p:pic>
      <p:pic>
        <p:nvPicPr>
          <p:cNvPr id="153" name="Google Shape;153;p9"/>
          <p:cNvPicPr preferRelativeResize="0"/>
          <p:nvPr/>
        </p:nvPicPr>
        <p:blipFill rotWithShape="1">
          <a:blip r:embed="rId4">
            <a:alphaModFix/>
          </a:blip>
          <a:srcRect b="0" l="0" r="0" t="0"/>
          <a:stretch/>
        </p:blipFill>
        <p:spPr>
          <a:xfrm>
            <a:off x="5976378" y="2866303"/>
            <a:ext cx="5693136" cy="2848051"/>
          </a:xfrm>
          <a:prstGeom prst="rect">
            <a:avLst/>
          </a:prstGeom>
          <a:noFill/>
          <a:ln>
            <a:noFill/>
          </a:ln>
        </p:spPr>
      </p:pic>
      <p:sp>
        <p:nvSpPr>
          <p:cNvPr id="154" name="Google Shape;154;p9"/>
          <p:cNvSpPr/>
          <p:nvPr/>
        </p:nvSpPr>
        <p:spPr>
          <a:xfrm>
            <a:off x="522486" y="4891596"/>
            <a:ext cx="4773413" cy="340519"/>
          </a:xfrm>
          <a:prstGeom prst="roundRect">
            <a:avLst>
              <a:gd fmla="val 16667" name="adj"/>
            </a:avLst>
          </a:prstGeom>
          <a:solidFill>
            <a:schemeClr val="lt1"/>
          </a:solidFill>
          <a:ln cap="flat" cmpd="sng" w="25400">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Màn hình người dùng</a:t>
            </a:r>
            <a:endParaRPr b="0" i="0" sz="1400" u="none" cap="none" strike="noStrike">
              <a:solidFill>
                <a:schemeClr val="dk1"/>
              </a:solidFill>
              <a:latin typeface="Arial"/>
              <a:ea typeface="Arial"/>
              <a:cs typeface="Arial"/>
              <a:sym typeface="Arial"/>
            </a:endParaRPr>
          </a:p>
        </p:txBody>
      </p:sp>
      <p:sp>
        <p:nvSpPr>
          <p:cNvPr id="155" name="Google Shape;155;p9"/>
          <p:cNvSpPr/>
          <p:nvPr/>
        </p:nvSpPr>
        <p:spPr>
          <a:xfrm>
            <a:off x="6096001" y="1670034"/>
            <a:ext cx="5573514" cy="340519"/>
          </a:xfrm>
          <a:prstGeom prst="roundRect">
            <a:avLst>
              <a:gd fmla="val 16667" name="adj"/>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Màn hình quản trị viên</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11"/>
          <p:cNvSpPr/>
          <p:nvPr/>
        </p:nvSpPr>
        <p:spPr>
          <a:xfrm>
            <a:off x="3387741" y="1855800"/>
            <a:ext cx="5501186"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A3838"/>
              </a:buClr>
              <a:buSzPts val="1000"/>
              <a:buFont typeface="Arial"/>
              <a:buNone/>
            </a:pPr>
            <a:r>
              <a:rPr b="1" i="0" lang="en-US" sz="4000" u="none" cap="none" strike="noStrike">
                <a:solidFill>
                  <a:srgbClr val="3A3838"/>
                </a:solidFill>
                <a:latin typeface="Arial"/>
                <a:ea typeface="Arial"/>
                <a:cs typeface="Arial"/>
                <a:sym typeface="Arial"/>
              </a:rPr>
              <a:t>THANK FOR WATCH!</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38100" y="0"/>
            <a:ext cx="10515599" cy="1020762"/>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000"/>
              <a:buNone/>
            </a:pPr>
            <a:r>
              <a:rPr b="1" lang="en-US" sz="3000">
                <a:solidFill>
                  <a:srgbClr val="832C8B"/>
                </a:solidFill>
              </a:rPr>
              <a:t>NỘI DUNG TRÌNH BÀY</a:t>
            </a:r>
            <a:endParaRPr sz="3000"/>
          </a:p>
        </p:txBody>
      </p:sp>
      <p:sp>
        <p:nvSpPr>
          <p:cNvPr id="93" name="Google Shape;93;p2"/>
          <p:cNvSpPr txBox="1"/>
          <p:nvPr>
            <p:ph idx="1" type="body"/>
          </p:nvPr>
        </p:nvSpPr>
        <p:spPr>
          <a:xfrm>
            <a:off x="76200" y="838200"/>
            <a:ext cx="11887200" cy="5486400"/>
          </a:xfrm>
          <a:prstGeom prst="rect">
            <a:avLst/>
          </a:prstGeom>
          <a:noFill/>
          <a:ln>
            <a:noFill/>
          </a:ln>
        </p:spPr>
        <p:txBody>
          <a:bodyPr anchorCtr="0" anchor="t" bIns="91425" lIns="91425" spcFirstLastPara="1" rIns="91425" wrap="square" tIns="91425">
            <a:noAutofit/>
          </a:bodyPr>
          <a:lstStyle/>
          <a:p>
            <a:pPr indent="-457200" lvl="0" marL="812800" rtl="0" algn="l">
              <a:lnSpc>
                <a:spcPct val="150000"/>
              </a:lnSpc>
              <a:spcBef>
                <a:spcPts val="0"/>
              </a:spcBef>
              <a:spcAft>
                <a:spcPts val="0"/>
              </a:spcAft>
              <a:buSzPts val="2400"/>
              <a:buFont typeface="Noto Sans Symbols"/>
              <a:buChar char="▪"/>
            </a:pPr>
            <a:r>
              <a:rPr lang="en-US" sz="2400"/>
              <a:t>Tổng quan đề tài</a:t>
            </a:r>
            <a:endParaRPr/>
          </a:p>
          <a:p>
            <a:pPr indent="-457200" lvl="0" marL="812800" rtl="0" algn="l">
              <a:lnSpc>
                <a:spcPct val="150000"/>
              </a:lnSpc>
              <a:spcBef>
                <a:spcPts val="1000"/>
              </a:spcBef>
              <a:spcAft>
                <a:spcPts val="0"/>
              </a:spcAft>
              <a:buSzPts val="2400"/>
              <a:buFont typeface="Noto Sans Symbols"/>
              <a:buChar char="▪"/>
            </a:pPr>
            <a:r>
              <a:rPr lang="en-US" sz="2400"/>
              <a:t>Biểu đồ luồng dữ liệu mức ngữ cảnh</a:t>
            </a:r>
            <a:endParaRPr sz="2400"/>
          </a:p>
          <a:p>
            <a:pPr indent="-457200" lvl="0" marL="812800" rtl="0" algn="l">
              <a:lnSpc>
                <a:spcPct val="150000"/>
              </a:lnSpc>
              <a:spcBef>
                <a:spcPts val="1000"/>
              </a:spcBef>
              <a:spcAft>
                <a:spcPts val="0"/>
              </a:spcAft>
              <a:buSzPts val="2400"/>
              <a:buFont typeface="Noto Sans Symbols"/>
              <a:buChar char="▪"/>
            </a:pPr>
            <a:r>
              <a:rPr lang="en-US" sz="2400"/>
              <a:t>Sơ đồ chức năng ứng dụng</a:t>
            </a:r>
            <a:endParaRPr sz="2400"/>
          </a:p>
          <a:p>
            <a:pPr indent="-457200" lvl="0" marL="812800" rtl="0" algn="l">
              <a:lnSpc>
                <a:spcPct val="150000"/>
              </a:lnSpc>
              <a:spcBef>
                <a:spcPts val="1000"/>
              </a:spcBef>
              <a:spcAft>
                <a:spcPts val="0"/>
              </a:spcAft>
              <a:buSzPts val="2400"/>
              <a:buFont typeface="Noto Sans Symbols"/>
              <a:buChar char="▪"/>
            </a:pPr>
            <a:r>
              <a:rPr lang="en-US" sz="2400"/>
              <a:t>Sơ đồ quan hệ thực thể</a:t>
            </a:r>
            <a:endParaRPr sz="2400"/>
          </a:p>
          <a:p>
            <a:pPr indent="-457200" lvl="0" marL="812800" rtl="0" algn="l">
              <a:lnSpc>
                <a:spcPct val="150000"/>
              </a:lnSpc>
              <a:spcBef>
                <a:spcPts val="1000"/>
              </a:spcBef>
              <a:spcAft>
                <a:spcPts val="0"/>
              </a:spcAft>
              <a:buSzPts val="2400"/>
              <a:buFont typeface="Noto Sans Symbols"/>
              <a:buChar char="▪"/>
            </a:pPr>
            <a:r>
              <a:rPr lang="en-US" sz="2400"/>
              <a:t>Thiết kế cơ sở dữ liệu</a:t>
            </a:r>
            <a:endParaRPr/>
          </a:p>
          <a:p>
            <a:pPr indent="-457200" lvl="0" marL="812800" rtl="0" algn="l">
              <a:lnSpc>
                <a:spcPct val="150000"/>
              </a:lnSpc>
              <a:spcBef>
                <a:spcPts val="1000"/>
              </a:spcBef>
              <a:spcAft>
                <a:spcPts val="0"/>
              </a:spcAft>
              <a:buSzPts val="2400"/>
              <a:buFont typeface="Noto Sans Symbols"/>
              <a:buChar char="▪"/>
            </a:pPr>
            <a:r>
              <a:rPr lang="en-US" sz="2400"/>
              <a:t>Phân công công việc trong nhóm</a:t>
            </a:r>
            <a:endParaRPr sz="2400"/>
          </a:p>
          <a:p>
            <a:pPr indent="-457200" lvl="0" marL="812800" rtl="0" algn="l">
              <a:lnSpc>
                <a:spcPct val="150000"/>
              </a:lnSpc>
              <a:spcBef>
                <a:spcPts val="1000"/>
              </a:spcBef>
              <a:spcAft>
                <a:spcPts val="0"/>
              </a:spcAft>
              <a:buSzPts val="2400"/>
              <a:buFont typeface="Noto Sans Symbols"/>
              <a:buChar char="▪"/>
            </a:pPr>
            <a:r>
              <a:rPr lang="en-US" sz="2400"/>
              <a:t>Thiết kế giao diện chính</a:t>
            </a:r>
            <a:endParaRPr sz="2400"/>
          </a:p>
          <a:p>
            <a:pPr indent="-457200" lvl="0" marL="812800" rtl="0" algn="l">
              <a:lnSpc>
                <a:spcPct val="150000"/>
              </a:lnSpc>
              <a:spcBef>
                <a:spcPts val="1000"/>
              </a:spcBef>
              <a:spcAft>
                <a:spcPts val="0"/>
              </a:spcAft>
              <a:buSzPts val="2400"/>
              <a:buFont typeface="Noto Sans Symbols"/>
              <a:buChar char="▪"/>
            </a:pPr>
            <a:r>
              <a:rPr lang="en-US" sz="2400"/>
              <a:t>Demo ứng dụng</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250"/>
                                  </p:stCondLst>
                                  <p:childTnLst>
                                    <p:set>
                                      <p:cBhvr>
                                        <p:cTn dur="1" fill="hold">
                                          <p:stCondLst>
                                            <p:cond delay="0"/>
                                          </p:stCondLst>
                                        </p:cTn>
                                        <p:tgtEl>
                                          <p:spTgt spid="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250"/>
                                  </p:stCondLst>
                                  <p:childTnLst>
                                    <p:set>
                                      <p:cBhvr>
                                        <p:cTn dur="1" fill="hold">
                                          <p:stCondLst>
                                            <p:cond delay="0"/>
                                          </p:stCondLst>
                                        </p:cTn>
                                        <p:tgtEl>
                                          <p:spTgt spid="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250"/>
                                  </p:stCondLst>
                                  <p:childTnLst>
                                    <p:set>
                                      <p:cBhvr>
                                        <p:cTn dur="1" fill="hold">
                                          <p:stCondLst>
                                            <p:cond delay="0"/>
                                          </p:stCondLst>
                                        </p:cTn>
                                        <p:tgtEl>
                                          <p:spTgt spid="9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250"/>
                                  </p:stCondLst>
                                  <p:childTnLst>
                                    <p:set>
                                      <p:cBhvr>
                                        <p:cTn dur="1" fill="hold">
                                          <p:stCondLst>
                                            <p:cond delay="0"/>
                                          </p:stCondLst>
                                        </p:cTn>
                                        <p:tgtEl>
                                          <p:spTgt spid="9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250"/>
                                  </p:stCondLst>
                                  <p:childTnLst>
                                    <p:set>
                                      <p:cBhvr>
                                        <p:cTn dur="1" fill="hold">
                                          <p:stCondLst>
                                            <p:cond delay="0"/>
                                          </p:stCondLst>
                                        </p:cTn>
                                        <p:tgtEl>
                                          <p:spTgt spid="9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250"/>
                                  </p:stCondLst>
                                  <p:childTnLst>
                                    <p:set>
                                      <p:cBhvr>
                                        <p:cTn dur="1" fill="hold">
                                          <p:stCondLst>
                                            <p:cond delay="0"/>
                                          </p:stCondLst>
                                        </p:cTn>
                                        <p:tgtEl>
                                          <p:spTgt spid="9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250"/>
                                  </p:stCondLst>
                                  <p:childTnLst>
                                    <p:set>
                                      <p:cBhvr>
                                        <p:cTn dur="1" fill="hold">
                                          <p:stCondLst>
                                            <p:cond delay="0"/>
                                          </p:stCondLst>
                                        </p:cTn>
                                        <p:tgtEl>
                                          <p:spTgt spid="9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250"/>
                                  </p:stCondLst>
                                  <p:childTnLst>
                                    <p:set>
                                      <p:cBhvr>
                                        <p:cTn dur="1" fill="hold">
                                          <p:stCondLst>
                                            <p:cond delay="0"/>
                                          </p:stCondLst>
                                        </p:cTn>
                                        <p:tgtEl>
                                          <p:spTgt spid="93">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38100" y="0"/>
            <a:ext cx="10515599" cy="1020762"/>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000"/>
              <a:buNone/>
            </a:pPr>
            <a:r>
              <a:rPr b="1" lang="en-US" sz="3000">
                <a:solidFill>
                  <a:srgbClr val="832C8B"/>
                </a:solidFill>
              </a:rPr>
              <a:t>TỔNG QUAN ĐỀ TÀI</a:t>
            </a:r>
            <a:endParaRPr sz="3000"/>
          </a:p>
        </p:txBody>
      </p:sp>
      <p:sp>
        <p:nvSpPr>
          <p:cNvPr id="99" name="Google Shape;99;p3"/>
          <p:cNvSpPr/>
          <p:nvPr/>
        </p:nvSpPr>
        <p:spPr>
          <a:xfrm>
            <a:off x="591844" y="1186997"/>
            <a:ext cx="11008311" cy="4699159"/>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Online Banking (E-Banking, Internet Banking) là dịch vụ ngân hàng trực tuyến, giúp khách hàng quản lý tài khoản, thực hiện các giao dịch một cách nhanh chóng thông qua các thiết bị kết nối internet như điện thoại, laptop, máy tính bàn.</a:t>
            </a:r>
            <a:endParaRPr/>
          </a:p>
          <a:p>
            <a:pPr indent="-285750" lvl="0" marL="285750" marR="0" rtl="0" algn="l">
              <a:lnSpc>
                <a:spcPct val="100000"/>
              </a:lnSpc>
              <a:spcBef>
                <a:spcPts val="0"/>
              </a:spcBef>
              <a:spcAft>
                <a:spcPts val="0"/>
              </a:spcAft>
              <a:buClr>
                <a:srgbClr val="000000"/>
              </a:buClr>
              <a:buSzPts val="1800"/>
              <a:buFont typeface="Arial"/>
              <a:buChar char="•"/>
            </a:pP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Nhanh chóng, thuận tiện: Với dịch vụ Online Banking, khách hàng có thể tự thực hiện các giao dịch ngay tại nhà hay bất cứ đâu mà không cần phải đến phòng giao dịch của ngân hàng.</a:t>
            </a:r>
            <a:endParaRPr/>
          </a:p>
          <a:p>
            <a:pPr indent="-285750" lvl="0" marL="285750" marR="0" rtl="0" algn="l">
              <a:lnSpc>
                <a:spcPct val="100000"/>
              </a:lnSpc>
              <a:spcBef>
                <a:spcPts val="0"/>
              </a:spcBef>
              <a:spcAft>
                <a:spcPts val="0"/>
              </a:spcAft>
              <a:buClr>
                <a:srgbClr val="000000"/>
              </a:buClr>
              <a:buSzPts val="1800"/>
              <a:buFont typeface="Arial"/>
              <a:buChar char="•"/>
            </a:pP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Tiết kiệm thời gian và chi phí, phù hợp với các khách hàng bận rộn.</a:t>
            </a:r>
            <a:endParaRPr/>
          </a:p>
          <a:p>
            <a:pPr indent="-285750" lvl="0" marL="285750" marR="0" rtl="0" algn="l">
              <a:lnSpc>
                <a:spcPct val="100000"/>
              </a:lnSpc>
              <a:spcBef>
                <a:spcPts val="0"/>
              </a:spcBef>
              <a:spcAft>
                <a:spcPts val="0"/>
              </a:spcAft>
              <a:buClr>
                <a:srgbClr val="000000"/>
              </a:buClr>
              <a:buSzPts val="1800"/>
              <a:buFont typeface="Arial"/>
              <a:buChar char="•"/>
            </a:pP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Chuyển khoản, nhận tiền giữa các tài khoản có thể thực hiện ngay lập tức, dù vào thứ 7, chủ nhật hay các ngày lễ Tết.</a:t>
            </a:r>
            <a:endParaRPr/>
          </a:p>
          <a:p>
            <a:pPr indent="-285750" lvl="0" marL="285750" marR="0" rtl="0" algn="l">
              <a:lnSpc>
                <a:spcPct val="100000"/>
              </a:lnSpc>
              <a:spcBef>
                <a:spcPts val="0"/>
              </a:spcBef>
              <a:spcAft>
                <a:spcPts val="0"/>
              </a:spcAft>
              <a:buClr>
                <a:srgbClr val="000000"/>
              </a:buClr>
              <a:buSzPts val="1800"/>
              <a:buFont typeface="Arial"/>
              <a:buChar char="•"/>
            </a:pP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Thuận lợi quản lý thông tin tài khoản cá nhân, theo dõi số dư, tiền gửi séc, in sao kê thường xuyên và liên tục.</a:t>
            </a: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500"/>
                                        <p:tgtEl>
                                          <p:spTgt spid="9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38100" y="0"/>
            <a:ext cx="10515599" cy="1020762"/>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000"/>
              <a:buNone/>
            </a:pPr>
            <a:r>
              <a:rPr b="1" lang="en-US" sz="3000">
                <a:solidFill>
                  <a:srgbClr val="832C8B"/>
                </a:solidFill>
              </a:rPr>
              <a:t>BIỂU ĐỒ LUỒNG DỮ LIỆU MỨC NGỮ CẢNH</a:t>
            </a:r>
            <a:endParaRPr sz="3000"/>
          </a:p>
        </p:txBody>
      </p:sp>
      <p:pic>
        <p:nvPicPr>
          <p:cNvPr id="105" name="Google Shape;105;p4"/>
          <p:cNvPicPr preferRelativeResize="0"/>
          <p:nvPr/>
        </p:nvPicPr>
        <p:blipFill>
          <a:blip r:embed="rId3">
            <a:alphaModFix/>
          </a:blip>
          <a:stretch>
            <a:fillRect/>
          </a:stretch>
        </p:blipFill>
        <p:spPr>
          <a:xfrm>
            <a:off x="169700" y="1534900"/>
            <a:ext cx="11819325" cy="3656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38100" y="0"/>
            <a:ext cx="10515599" cy="1020762"/>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000"/>
              <a:buNone/>
            </a:pPr>
            <a:r>
              <a:rPr b="1" lang="en-US" sz="3000">
                <a:solidFill>
                  <a:srgbClr val="832C8B"/>
                </a:solidFill>
              </a:rPr>
              <a:t>SƠ ĐỒ CHỨC NĂNG QUẢN TRỊ VIÊN</a:t>
            </a:r>
            <a:endParaRPr sz="3000"/>
          </a:p>
        </p:txBody>
      </p:sp>
      <p:pic>
        <p:nvPicPr>
          <p:cNvPr id="111" name="Google Shape;111;p5"/>
          <p:cNvPicPr preferRelativeResize="0"/>
          <p:nvPr/>
        </p:nvPicPr>
        <p:blipFill rotWithShape="1">
          <a:blip r:embed="rId3">
            <a:alphaModFix/>
          </a:blip>
          <a:srcRect b="0" l="0" r="0" t="0"/>
          <a:stretch/>
        </p:blipFill>
        <p:spPr>
          <a:xfrm>
            <a:off x="1292321" y="1101380"/>
            <a:ext cx="9607358" cy="498971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5"/>
          <p:cNvSpPr txBox="1"/>
          <p:nvPr>
            <p:ph type="title"/>
          </p:nvPr>
        </p:nvSpPr>
        <p:spPr>
          <a:xfrm>
            <a:off x="38100" y="0"/>
            <a:ext cx="10515599" cy="1020762"/>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000"/>
              <a:buNone/>
            </a:pPr>
            <a:r>
              <a:rPr b="1" lang="en-US" sz="3000">
                <a:solidFill>
                  <a:srgbClr val="832C8B"/>
                </a:solidFill>
              </a:rPr>
              <a:t>SƠ ĐỒ CHỨC NĂNG NHÂN VIÊN</a:t>
            </a:r>
            <a:endParaRPr sz="3000"/>
          </a:p>
        </p:txBody>
      </p:sp>
      <p:pic>
        <p:nvPicPr>
          <p:cNvPr id="117" name="Google Shape;117;p25"/>
          <p:cNvPicPr preferRelativeResize="0"/>
          <p:nvPr/>
        </p:nvPicPr>
        <p:blipFill rotWithShape="1">
          <a:blip r:embed="rId3">
            <a:alphaModFix/>
          </a:blip>
          <a:srcRect b="0" l="0" r="0" t="0"/>
          <a:stretch/>
        </p:blipFill>
        <p:spPr>
          <a:xfrm>
            <a:off x="2159657" y="864145"/>
            <a:ext cx="7872687" cy="546418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6"/>
          <p:cNvSpPr txBox="1"/>
          <p:nvPr>
            <p:ph type="title"/>
          </p:nvPr>
        </p:nvSpPr>
        <p:spPr>
          <a:xfrm>
            <a:off x="38100" y="0"/>
            <a:ext cx="10515599" cy="1020762"/>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000"/>
              <a:buNone/>
            </a:pPr>
            <a:r>
              <a:rPr b="1" lang="en-US" sz="3000">
                <a:solidFill>
                  <a:srgbClr val="832C8B"/>
                </a:solidFill>
              </a:rPr>
              <a:t>SƠ ĐỒ CHỨC NĂNG NGƯỜI DÙNG</a:t>
            </a:r>
            <a:endParaRPr sz="3000"/>
          </a:p>
        </p:txBody>
      </p:sp>
      <p:pic>
        <p:nvPicPr>
          <p:cNvPr id="123" name="Google Shape;123;p26"/>
          <p:cNvPicPr preferRelativeResize="0"/>
          <p:nvPr/>
        </p:nvPicPr>
        <p:blipFill rotWithShape="1">
          <a:blip r:embed="rId3">
            <a:alphaModFix/>
          </a:blip>
          <a:srcRect b="0" l="0" r="0" t="0"/>
          <a:stretch/>
        </p:blipFill>
        <p:spPr>
          <a:xfrm>
            <a:off x="1731453" y="990246"/>
            <a:ext cx="8729094" cy="521198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type="title"/>
          </p:nvPr>
        </p:nvSpPr>
        <p:spPr>
          <a:xfrm>
            <a:off x="38100" y="0"/>
            <a:ext cx="10515599" cy="1020762"/>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000"/>
              <a:buNone/>
            </a:pPr>
            <a:r>
              <a:rPr b="1" lang="en-US" sz="3000">
                <a:solidFill>
                  <a:srgbClr val="832C8B"/>
                </a:solidFill>
              </a:rPr>
              <a:t>SƠ ĐỒ QUAN HỆ THỰC THỂ</a:t>
            </a:r>
            <a:endParaRPr sz="3000"/>
          </a:p>
        </p:txBody>
      </p:sp>
      <p:pic>
        <p:nvPicPr>
          <p:cNvPr id="129" name="Google Shape;129;p6"/>
          <p:cNvPicPr preferRelativeResize="0"/>
          <p:nvPr/>
        </p:nvPicPr>
        <p:blipFill rotWithShape="1">
          <a:blip r:embed="rId3">
            <a:alphaModFix/>
          </a:blip>
          <a:srcRect b="0" l="0" r="0" t="0"/>
          <a:stretch/>
        </p:blipFill>
        <p:spPr>
          <a:xfrm>
            <a:off x="3301481" y="935333"/>
            <a:ext cx="5589038" cy="52772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38100" y="0"/>
            <a:ext cx="10515599" cy="1020762"/>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000"/>
              <a:buNone/>
            </a:pPr>
            <a:r>
              <a:rPr b="1" lang="en-US" sz="3000">
                <a:solidFill>
                  <a:srgbClr val="832C8B"/>
                </a:solidFill>
              </a:rPr>
              <a:t>THIẾT KẾ CƠ SỞ DŨ LIỆU</a:t>
            </a:r>
            <a:endParaRPr sz="3000"/>
          </a:p>
        </p:txBody>
      </p:sp>
      <p:pic>
        <p:nvPicPr>
          <p:cNvPr id="135" name="Google Shape;135;p7"/>
          <p:cNvPicPr preferRelativeResize="0"/>
          <p:nvPr/>
        </p:nvPicPr>
        <p:blipFill rotWithShape="1">
          <a:blip r:embed="rId3">
            <a:alphaModFix/>
          </a:blip>
          <a:srcRect b="0" l="0" r="0" t="0"/>
          <a:stretch/>
        </p:blipFill>
        <p:spPr>
          <a:xfrm>
            <a:off x="2681569" y="967003"/>
            <a:ext cx="6828863" cy="52545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coreProperties>
</file>