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hSmtbLtaJCLIXHvjVgk8NNMLwF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4" name="Google Shape;1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13"/>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0" name="Google Shape;70;p22"/>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6" name="Google Shape;76;p23"/>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5" name="Google Shape;25;p1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1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1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1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1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7" name="Google Shape;47;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 name="Google Shape;56;p20"/>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20"/>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 name="Google Shape;63;p21"/>
          <p:cNvSpPr/>
          <p:nvPr>
            <p:ph idx="2" type="pic"/>
          </p:nvPr>
        </p:nvSpPr>
        <p:spPr>
          <a:xfrm>
            <a:off x="5183187" y="987425"/>
            <a:ext cx="6172199" cy="4873624"/>
          </a:xfrm>
          <a:prstGeom prst="rect">
            <a:avLst/>
          </a:prstGeom>
          <a:noFill/>
          <a:ln>
            <a:noFill/>
          </a:ln>
        </p:spPr>
      </p:sp>
      <p:sp>
        <p:nvSpPr>
          <p:cNvPr id="64" name="Google Shape;64;p21"/>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77580" y="-72723"/>
            <a:ext cx="12368462" cy="6871366"/>
          </a:xfrm>
          <a:prstGeom prst="rect">
            <a:avLst/>
          </a:prstGeom>
          <a:noFill/>
          <a:ln>
            <a:noFill/>
          </a:ln>
        </p:spPr>
      </p:pic>
      <p:sp>
        <p:nvSpPr>
          <p:cNvPr id="85" name="Google Shape;85;p1"/>
          <p:cNvSpPr/>
          <p:nvPr/>
        </p:nvSpPr>
        <p:spPr>
          <a:xfrm>
            <a:off x="462116" y="1905000"/>
            <a:ext cx="11238271" cy="6095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rPr b="1" i="0" lang="en-US" sz="3200" u="none" cap="none" strike="noStrike">
                <a:solidFill>
                  <a:schemeClr val="lt1"/>
                </a:solidFill>
                <a:latin typeface="Arial"/>
                <a:ea typeface="Arial"/>
                <a:cs typeface="Arial"/>
                <a:sym typeface="Arial"/>
              </a:rPr>
              <a:t>BẢO VỆ ĐỒ ÁN SEM III</a:t>
            </a:r>
            <a:endParaRPr b="1" i="0" sz="3200" u="none" cap="none" strike="noStrike">
              <a:solidFill>
                <a:schemeClr val="lt1"/>
              </a:solidFill>
              <a:latin typeface="Arial"/>
              <a:ea typeface="Arial"/>
              <a:cs typeface="Arial"/>
              <a:sym typeface="Arial"/>
            </a:endParaRPr>
          </a:p>
        </p:txBody>
      </p:sp>
      <p:sp>
        <p:nvSpPr>
          <p:cNvPr id="86" name="Google Shape;86;p1"/>
          <p:cNvSpPr/>
          <p:nvPr/>
        </p:nvSpPr>
        <p:spPr>
          <a:xfrm>
            <a:off x="462115" y="2616201"/>
            <a:ext cx="11238271" cy="457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00"/>
              <a:buFont typeface="Arial"/>
              <a:buNone/>
            </a:pPr>
            <a:r>
              <a:rPr b="1" i="0" lang="en-US" sz="2800" u="none" cap="none" strike="noStrike">
                <a:solidFill>
                  <a:schemeClr val="lt1"/>
                </a:solidFill>
                <a:latin typeface="Arial"/>
                <a:ea typeface="Arial"/>
                <a:cs typeface="Arial"/>
                <a:sym typeface="Arial"/>
              </a:rPr>
              <a:t>ONLINE BANKING</a:t>
            </a:r>
            <a:endParaRPr b="1" i="0" sz="2800" u="none" cap="none" strike="noStrike">
              <a:solidFill>
                <a:schemeClr val="lt1"/>
              </a:solidFill>
              <a:latin typeface="Arial"/>
              <a:ea typeface="Arial"/>
              <a:cs typeface="Arial"/>
              <a:sym typeface="Arial"/>
            </a:endParaRPr>
          </a:p>
        </p:txBody>
      </p:sp>
      <p:sp>
        <p:nvSpPr>
          <p:cNvPr id="87" name="Google Shape;87;p1"/>
          <p:cNvSpPr/>
          <p:nvPr/>
        </p:nvSpPr>
        <p:spPr>
          <a:xfrm>
            <a:off x="2819400" y="3361431"/>
            <a:ext cx="6400800" cy="26653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Lớp:   C1905M    </a:t>
            </a:r>
            <a:endParaRPr b="1" i="0" sz="20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Nhóm: #1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1" i="0" lang="en-US" sz="2000" u="none" cap="none" strike="noStrike">
                <a:solidFill>
                  <a:schemeClr val="lt1"/>
                </a:solidFill>
                <a:latin typeface="Arial"/>
                <a:ea typeface="Arial"/>
                <a:cs typeface="Arial"/>
                <a:sym typeface="Arial"/>
              </a:rPr>
              <a:t>	1. Nguyễn Mạnh Tuấn Anh</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	2. Nguyễn Tuấn Minh</a:t>
            </a:r>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	3. Ngô Văn Thuyết</a:t>
            </a:r>
            <a:endParaRPr b="1" i="0" sz="20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Giảng viên hướng dẫn: Hoàng Văn Trung</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PHÂN CÔNG CÔNG VIỆC</a:t>
            </a:r>
            <a:endParaRPr sz="3000"/>
          </a:p>
        </p:txBody>
      </p:sp>
      <p:pic>
        <p:nvPicPr>
          <p:cNvPr id="141" name="Google Shape;141;p8"/>
          <p:cNvPicPr preferRelativeResize="0"/>
          <p:nvPr/>
        </p:nvPicPr>
        <p:blipFill rotWithShape="1">
          <a:blip r:embed="rId3">
            <a:alphaModFix/>
          </a:blip>
          <a:srcRect b="0" l="0" r="0" t="0"/>
          <a:stretch/>
        </p:blipFill>
        <p:spPr>
          <a:xfrm>
            <a:off x="486580" y="1020744"/>
            <a:ext cx="657318" cy="634988"/>
          </a:xfrm>
          <a:prstGeom prst="rect">
            <a:avLst/>
          </a:prstGeom>
          <a:noFill/>
          <a:ln>
            <a:noFill/>
          </a:ln>
        </p:spPr>
      </p:pic>
      <p:pic>
        <p:nvPicPr>
          <p:cNvPr id="142" name="Google Shape;142;p8"/>
          <p:cNvPicPr preferRelativeResize="0"/>
          <p:nvPr/>
        </p:nvPicPr>
        <p:blipFill rotWithShape="1">
          <a:blip r:embed="rId4">
            <a:alphaModFix/>
          </a:blip>
          <a:srcRect b="0" l="0" r="0" t="0"/>
          <a:stretch/>
        </p:blipFill>
        <p:spPr>
          <a:xfrm>
            <a:off x="486579" y="2671091"/>
            <a:ext cx="657317" cy="634987"/>
          </a:xfrm>
          <a:prstGeom prst="rect">
            <a:avLst/>
          </a:prstGeom>
          <a:noFill/>
          <a:ln>
            <a:noFill/>
          </a:ln>
        </p:spPr>
      </p:pic>
      <p:sp>
        <p:nvSpPr>
          <p:cNvPr id="143" name="Google Shape;143;p8"/>
          <p:cNvSpPr txBox="1"/>
          <p:nvPr/>
        </p:nvSpPr>
        <p:spPr>
          <a:xfrm>
            <a:off x="1365450" y="931709"/>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Nguyễn Tuấn Minh</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Accounts, Roles, Cheques, Cheque books, ...</a:t>
            </a:r>
            <a:endParaRPr b="0" i="0" sz="2000" u="none" cap="none" strike="noStrike">
              <a:solidFill>
                <a:srgbClr val="000000"/>
              </a:solidFill>
              <a:latin typeface="Arial"/>
              <a:ea typeface="Arial"/>
              <a:cs typeface="Arial"/>
              <a:sym typeface="Arial"/>
            </a:endParaRPr>
          </a:p>
        </p:txBody>
      </p:sp>
      <p:sp>
        <p:nvSpPr>
          <p:cNvPr id="144" name="Google Shape;144;p8"/>
          <p:cNvSpPr txBox="1"/>
          <p:nvPr/>
        </p:nvSpPr>
        <p:spPr>
          <a:xfrm>
            <a:off x="1365448" y="2671112"/>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Nguyễn Mạnh Tuấn Anh</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Channels, Messages, Currency, Notifications, ...</a:t>
            </a:r>
            <a:endParaRPr b="0" i="0" sz="2000" u="none" cap="none" strike="noStrike">
              <a:solidFill>
                <a:srgbClr val="000000"/>
              </a:solidFill>
              <a:latin typeface="Arial"/>
              <a:ea typeface="Arial"/>
              <a:cs typeface="Arial"/>
              <a:sym typeface="Arial"/>
            </a:endParaRPr>
          </a:p>
        </p:txBody>
      </p:sp>
      <p:pic>
        <p:nvPicPr>
          <p:cNvPr id="145" name="Google Shape;145;p8"/>
          <p:cNvPicPr preferRelativeResize="0"/>
          <p:nvPr/>
        </p:nvPicPr>
        <p:blipFill rotWithShape="1">
          <a:blip r:embed="rId4">
            <a:alphaModFix/>
          </a:blip>
          <a:srcRect b="0" l="0" r="0" t="0"/>
          <a:stretch/>
        </p:blipFill>
        <p:spPr>
          <a:xfrm>
            <a:off x="486579" y="4321441"/>
            <a:ext cx="657317" cy="634987"/>
          </a:xfrm>
          <a:prstGeom prst="rect">
            <a:avLst/>
          </a:prstGeom>
          <a:noFill/>
          <a:ln>
            <a:noFill/>
          </a:ln>
        </p:spPr>
      </p:pic>
      <p:sp>
        <p:nvSpPr>
          <p:cNvPr id="146" name="Google Shape;146;p8"/>
          <p:cNvSpPr txBox="1"/>
          <p:nvPr/>
        </p:nvSpPr>
        <p:spPr>
          <a:xfrm>
            <a:off x="1365448" y="4321462"/>
            <a:ext cx="10515600" cy="143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700" u="none" cap="none" strike="noStrike">
                <a:solidFill>
                  <a:srgbClr val="FF0000"/>
                </a:solidFill>
                <a:latin typeface="Arial"/>
                <a:ea typeface="Arial"/>
                <a:cs typeface="Arial"/>
                <a:sym typeface="Arial"/>
              </a:rPr>
              <a:t>Ng</a:t>
            </a:r>
            <a:r>
              <a:rPr lang="en-US" sz="2700">
                <a:solidFill>
                  <a:srgbClr val="FF0000"/>
                </a:solidFill>
              </a:rPr>
              <a:t>ô Văn Thuyết</a:t>
            </a:r>
            <a:endParaRPr/>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giao diện</a:t>
            </a:r>
            <a:endParaRPr sz="2000"/>
          </a:p>
          <a:p>
            <a:pPr indent="-171450" lvl="0" marL="1714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Thiết kế CSDL</a:t>
            </a:r>
            <a:endParaRPr/>
          </a:p>
          <a:p>
            <a:pPr indent="-171450" lvl="0" marL="171450" marR="0" rtl="0" algn="l">
              <a:lnSpc>
                <a:spcPct val="100000"/>
              </a:lnSpc>
              <a:spcBef>
                <a:spcPts val="0"/>
              </a:spcBef>
              <a:spcAft>
                <a:spcPts val="0"/>
              </a:spcAft>
              <a:buClr>
                <a:srgbClr val="000000"/>
              </a:buClr>
              <a:buSzPts val="2000"/>
              <a:buFont typeface="Noto Sans Symbols"/>
              <a:buChar char="⮚"/>
            </a:pPr>
            <a:r>
              <a:rPr lang="en-US" sz="2000"/>
              <a:t>Transactions</a:t>
            </a:r>
            <a:r>
              <a:rPr lang="en-US" sz="2000"/>
              <a:t>, Bank Accounts, Transfer, Report,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THIẾT KẾ GIAO DIỆN CHÍNH</a:t>
            </a:r>
            <a:endParaRPr sz="3000"/>
          </a:p>
        </p:txBody>
      </p:sp>
      <p:pic>
        <p:nvPicPr>
          <p:cNvPr id="152" name="Google Shape;152;p9"/>
          <p:cNvPicPr preferRelativeResize="0"/>
          <p:nvPr/>
        </p:nvPicPr>
        <p:blipFill>
          <a:blip r:embed="rId3">
            <a:alphaModFix/>
          </a:blip>
          <a:stretch>
            <a:fillRect/>
          </a:stretch>
        </p:blipFill>
        <p:spPr>
          <a:xfrm>
            <a:off x="522486" y="1421857"/>
            <a:ext cx="4773413" cy="2386706"/>
          </a:xfrm>
          <a:prstGeom prst="rect">
            <a:avLst/>
          </a:prstGeom>
          <a:noFill/>
          <a:ln>
            <a:noFill/>
          </a:ln>
        </p:spPr>
      </p:pic>
      <p:pic>
        <p:nvPicPr>
          <p:cNvPr id="153" name="Google Shape;153;p9"/>
          <p:cNvPicPr preferRelativeResize="0"/>
          <p:nvPr/>
        </p:nvPicPr>
        <p:blipFill rotWithShape="1">
          <a:blip r:embed="rId4">
            <a:alphaModFix/>
          </a:blip>
          <a:srcRect b="0" l="0" r="0" t="0"/>
          <a:stretch/>
        </p:blipFill>
        <p:spPr>
          <a:xfrm>
            <a:off x="5976378" y="2866303"/>
            <a:ext cx="5693136" cy="2848051"/>
          </a:xfrm>
          <a:prstGeom prst="rect">
            <a:avLst/>
          </a:prstGeom>
          <a:noFill/>
          <a:ln>
            <a:noFill/>
          </a:ln>
        </p:spPr>
      </p:pic>
      <p:sp>
        <p:nvSpPr>
          <p:cNvPr id="154" name="Google Shape;154;p9"/>
          <p:cNvSpPr/>
          <p:nvPr/>
        </p:nvSpPr>
        <p:spPr>
          <a:xfrm>
            <a:off x="522486" y="4891596"/>
            <a:ext cx="4773413" cy="340519"/>
          </a:xfrm>
          <a:prstGeom prst="roundRect">
            <a:avLst>
              <a:gd fmla="val 16667"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Màn hình người dùng</a:t>
            </a:r>
            <a:endParaRPr b="0" i="0" sz="1400" u="none" cap="none" strike="noStrike">
              <a:solidFill>
                <a:schemeClr val="dk1"/>
              </a:solidFill>
              <a:latin typeface="Arial"/>
              <a:ea typeface="Arial"/>
              <a:cs typeface="Arial"/>
              <a:sym typeface="Arial"/>
            </a:endParaRPr>
          </a:p>
        </p:txBody>
      </p:sp>
      <p:sp>
        <p:nvSpPr>
          <p:cNvPr id="155" name="Google Shape;155;p9"/>
          <p:cNvSpPr/>
          <p:nvPr/>
        </p:nvSpPr>
        <p:spPr>
          <a:xfrm>
            <a:off x="6096001" y="1670034"/>
            <a:ext cx="5573514" cy="340519"/>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Màn hình quản trị viên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1"/>
          <p:cNvSpPr/>
          <p:nvPr/>
        </p:nvSpPr>
        <p:spPr>
          <a:xfrm>
            <a:off x="3387741" y="1855800"/>
            <a:ext cx="5501186"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 FOR WATCH!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NỘI DUNG TRÌNH BÀY</a:t>
            </a:r>
            <a:endParaRPr sz="3000"/>
          </a:p>
        </p:txBody>
      </p:sp>
      <p:sp>
        <p:nvSpPr>
          <p:cNvPr id="93" name="Google Shape;93;p2"/>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457200" lvl="0" marL="812800" rtl="0" algn="l">
              <a:lnSpc>
                <a:spcPct val="150000"/>
              </a:lnSpc>
              <a:spcBef>
                <a:spcPts val="0"/>
              </a:spcBef>
              <a:spcAft>
                <a:spcPts val="0"/>
              </a:spcAft>
              <a:buSzPts val="2400"/>
              <a:buFont typeface="Noto Sans Symbols"/>
              <a:buChar char="▪"/>
            </a:pPr>
            <a:r>
              <a:rPr lang="en-US" sz="2400"/>
              <a:t>Tổng quan đề tài</a:t>
            </a:r>
            <a:endParaRPr/>
          </a:p>
          <a:p>
            <a:pPr indent="-457200" lvl="0" marL="812800" rtl="0" algn="l">
              <a:lnSpc>
                <a:spcPct val="150000"/>
              </a:lnSpc>
              <a:spcBef>
                <a:spcPts val="1000"/>
              </a:spcBef>
              <a:spcAft>
                <a:spcPts val="0"/>
              </a:spcAft>
              <a:buSzPts val="2400"/>
              <a:buFont typeface="Noto Sans Symbols"/>
              <a:buChar char="▪"/>
            </a:pPr>
            <a:r>
              <a:rPr lang="en-US" sz="2400"/>
              <a:t>Biểu đồ luồng dữ liệu mức ngữ cảnh</a:t>
            </a:r>
            <a:endParaRPr sz="2400"/>
          </a:p>
          <a:p>
            <a:pPr indent="-457200" lvl="0" marL="812800" rtl="0" algn="l">
              <a:lnSpc>
                <a:spcPct val="150000"/>
              </a:lnSpc>
              <a:spcBef>
                <a:spcPts val="1000"/>
              </a:spcBef>
              <a:spcAft>
                <a:spcPts val="0"/>
              </a:spcAft>
              <a:buSzPts val="2400"/>
              <a:buFont typeface="Noto Sans Symbols"/>
              <a:buChar char="▪"/>
            </a:pPr>
            <a:r>
              <a:rPr lang="en-US" sz="2400"/>
              <a:t>Sơ đồ chức năng ứng dụng</a:t>
            </a:r>
            <a:endParaRPr sz="2400"/>
          </a:p>
          <a:p>
            <a:pPr indent="-457200" lvl="0" marL="812800" rtl="0" algn="l">
              <a:lnSpc>
                <a:spcPct val="150000"/>
              </a:lnSpc>
              <a:spcBef>
                <a:spcPts val="1000"/>
              </a:spcBef>
              <a:spcAft>
                <a:spcPts val="0"/>
              </a:spcAft>
              <a:buSzPts val="2400"/>
              <a:buFont typeface="Noto Sans Symbols"/>
              <a:buChar char="▪"/>
            </a:pPr>
            <a:r>
              <a:rPr lang="en-US" sz="2400"/>
              <a:t>Sơ đồ quan hệ thực thể</a:t>
            </a:r>
            <a:endParaRPr sz="2400"/>
          </a:p>
          <a:p>
            <a:pPr indent="-457200" lvl="0" marL="812800" rtl="0" algn="l">
              <a:lnSpc>
                <a:spcPct val="150000"/>
              </a:lnSpc>
              <a:spcBef>
                <a:spcPts val="1000"/>
              </a:spcBef>
              <a:spcAft>
                <a:spcPts val="0"/>
              </a:spcAft>
              <a:buSzPts val="2400"/>
              <a:buFont typeface="Noto Sans Symbols"/>
              <a:buChar char="▪"/>
            </a:pPr>
            <a:r>
              <a:rPr lang="en-US" sz="2400"/>
              <a:t>Thiết kế cơ sở dữ liệu</a:t>
            </a:r>
            <a:endParaRPr/>
          </a:p>
          <a:p>
            <a:pPr indent="-457200" lvl="0" marL="812800" rtl="0" algn="l">
              <a:lnSpc>
                <a:spcPct val="150000"/>
              </a:lnSpc>
              <a:spcBef>
                <a:spcPts val="1000"/>
              </a:spcBef>
              <a:spcAft>
                <a:spcPts val="0"/>
              </a:spcAft>
              <a:buSzPts val="2400"/>
              <a:buFont typeface="Noto Sans Symbols"/>
              <a:buChar char="▪"/>
            </a:pPr>
            <a:r>
              <a:rPr lang="en-US" sz="2400"/>
              <a:t>Phân công công việc trong nhóm</a:t>
            </a:r>
            <a:endParaRPr sz="2400"/>
          </a:p>
          <a:p>
            <a:pPr indent="-457200" lvl="0" marL="812800" rtl="0" algn="l">
              <a:lnSpc>
                <a:spcPct val="150000"/>
              </a:lnSpc>
              <a:spcBef>
                <a:spcPts val="1000"/>
              </a:spcBef>
              <a:spcAft>
                <a:spcPts val="0"/>
              </a:spcAft>
              <a:buSzPts val="2400"/>
              <a:buFont typeface="Noto Sans Symbols"/>
              <a:buChar char="▪"/>
            </a:pPr>
            <a:r>
              <a:rPr lang="en-US" sz="2400"/>
              <a:t>Thiết kế giao diện chính</a:t>
            </a:r>
            <a:endParaRPr sz="2400"/>
          </a:p>
          <a:p>
            <a:pPr indent="-457200" lvl="0" marL="812800" rtl="0" algn="l">
              <a:lnSpc>
                <a:spcPct val="150000"/>
              </a:lnSpc>
              <a:spcBef>
                <a:spcPts val="1000"/>
              </a:spcBef>
              <a:spcAft>
                <a:spcPts val="0"/>
              </a:spcAft>
              <a:buSzPts val="2400"/>
              <a:buFont typeface="Noto Sans Symbols"/>
              <a:buChar char="▪"/>
            </a:pPr>
            <a:r>
              <a:rPr lang="en-US" sz="2400"/>
              <a:t>Demo ứng dụng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250"/>
                                  </p:stCondLst>
                                  <p:childTnLst>
                                    <p:set>
                                      <p:cBhvr>
                                        <p:cTn dur="1" fill="hold">
                                          <p:stCondLst>
                                            <p:cond delay="0"/>
                                          </p:stCondLst>
                                        </p:cTn>
                                        <p:tgtEl>
                                          <p:spTgt spid="9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TỔNG QUAN ĐỀ TÀI</a:t>
            </a:r>
            <a:endParaRPr sz="3000"/>
          </a:p>
        </p:txBody>
      </p:sp>
      <p:sp>
        <p:nvSpPr>
          <p:cNvPr id="99" name="Google Shape;99;p3"/>
          <p:cNvSpPr/>
          <p:nvPr/>
        </p:nvSpPr>
        <p:spPr>
          <a:xfrm>
            <a:off x="591844" y="1186997"/>
            <a:ext cx="11008311" cy="469915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Online Banking (E-Banking, Internet Banking) là dịch vụ ngân hàng trực tuyến, giúp khách hàng quản lý tài khoản, thực hiện các giao dịch một cách nhanh chóng thông qua các thiết bị kết nối internet như điện thoại, laptop, máy tính bàn.</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Nhanh chóng, thuận tiện: Với dịch vụ Online Banking, khách hàng có thể tự thực hiện các giao dịch ngay tại nhà hay bất cứ đâu mà không cần phải đến phòng giao dịch của ngân hàng.</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Tiết kiệm thời gian và chi phí, phù hợp với các khách hàng bận rộn.</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Chuyển khoản, nhận tiền giữa các tài khoản có thể thực hiện ngay lập tức, dù vào thứ 7, chủ nhật hay các ngày lễ Tết.</a:t>
            </a:r>
            <a:endParaRPr/>
          </a:p>
          <a:p>
            <a:pPr indent="-285750" lvl="0" marL="285750" marR="0" rtl="0" algn="l">
              <a:lnSpc>
                <a:spcPct val="100000"/>
              </a:lnSpc>
              <a:spcBef>
                <a:spcPts val="0"/>
              </a:spcBef>
              <a:spcAft>
                <a:spcPts val="0"/>
              </a:spcAft>
              <a:buClr>
                <a:srgbClr val="000000"/>
              </a:buClr>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Thuận lợi quản lý thông tin tài khoản cá nhân, theo dõi số dư, tiền gửi séc, in sao kê thường xuyên và liên tục.</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BIỂU ĐỒ LUỒNG DỮ LIỆU MỨC NGỮ CẢNH</a:t>
            </a:r>
            <a:endParaRPr sz="3000"/>
          </a:p>
        </p:txBody>
      </p:sp>
      <p:pic>
        <p:nvPicPr>
          <p:cNvPr id="105" name="Google Shape;105;p4"/>
          <p:cNvPicPr preferRelativeResize="0"/>
          <p:nvPr/>
        </p:nvPicPr>
        <p:blipFill>
          <a:blip r:embed="rId3">
            <a:alphaModFix/>
          </a:blip>
          <a:stretch>
            <a:fillRect/>
          </a:stretch>
        </p:blipFill>
        <p:spPr>
          <a:xfrm>
            <a:off x="1960175" y="2146100"/>
            <a:ext cx="8271650" cy="304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QUẢN TRỊ VIÊN</a:t>
            </a:r>
            <a:endParaRPr sz="3000"/>
          </a:p>
        </p:txBody>
      </p:sp>
      <p:pic>
        <p:nvPicPr>
          <p:cNvPr id="111" name="Google Shape;111;p5"/>
          <p:cNvPicPr preferRelativeResize="0"/>
          <p:nvPr/>
        </p:nvPicPr>
        <p:blipFill rotWithShape="1">
          <a:blip r:embed="rId3">
            <a:alphaModFix/>
          </a:blip>
          <a:srcRect b="0" l="0" r="0" t="0"/>
          <a:stretch/>
        </p:blipFill>
        <p:spPr>
          <a:xfrm>
            <a:off x="1292321" y="1101380"/>
            <a:ext cx="9607358" cy="4989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NHÂN VIÊN</a:t>
            </a:r>
            <a:endParaRPr sz="3000"/>
          </a:p>
        </p:txBody>
      </p:sp>
      <p:pic>
        <p:nvPicPr>
          <p:cNvPr id="117" name="Google Shape;117;p25"/>
          <p:cNvPicPr preferRelativeResize="0"/>
          <p:nvPr/>
        </p:nvPicPr>
        <p:blipFill rotWithShape="1">
          <a:blip r:embed="rId3">
            <a:alphaModFix/>
          </a:blip>
          <a:srcRect b="0" l="0" r="0" t="0"/>
          <a:stretch/>
        </p:blipFill>
        <p:spPr>
          <a:xfrm>
            <a:off x="2159657" y="864145"/>
            <a:ext cx="7872687" cy="54641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CHỨC NĂNG NGƯỜI DÙNG</a:t>
            </a:r>
            <a:endParaRPr sz="3000"/>
          </a:p>
        </p:txBody>
      </p:sp>
      <p:pic>
        <p:nvPicPr>
          <p:cNvPr id="123" name="Google Shape;123;p26"/>
          <p:cNvPicPr preferRelativeResize="0"/>
          <p:nvPr/>
        </p:nvPicPr>
        <p:blipFill rotWithShape="1">
          <a:blip r:embed="rId3">
            <a:alphaModFix/>
          </a:blip>
          <a:srcRect b="0" l="0" r="0" t="0"/>
          <a:stretch/>
        </p:blipFill>
        <p:spPr>
          <a:xfrm>
            <a:off x="1731453" y="990246"/>
            <a:ext cx="8729094" cy="52119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QUAN HỆ THỰC THỂ</a:t>
            </a:r>
            <a:endParaRPr sz="3000"/>
          </a:p>
        </p:txBody>
      </p:sp>
      <p:pic>
        <p:nvPicPr>
          <p:cNvPr id="129" name="Google Shape;129;p6"/>
          <p:cNvPicPr preferRelativeResize="0"/>
          <p:nvPr/>
        </p:nvPicPr>
        <p:blipFill>
          <a:blip r:embed="rId3">
            <a:alphaModFix/>
          </a:blip>
          <a:stretch>
            <a:fillRect/>
          </a:stretch>
        </p:blipFill>
        <p:spPr>
          <a:xfrm>
            <a:off x="3301475" y="877525"/>
            <a:ext cx="5589051" cy="5474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THIẾT KẾ CƠ SỞ DŨ LIỆU</a:t>
            </a:r>
            <a:endParaRPr sz="3000"/>
          </a:p>
        </p:txBody>
      </p:sp>
      <p:pic>
        <p:nvPicPr>
          <p:cNvPr id="135" name="Google Shape;135;p7"/>
          <p:cNvPicPr preferRelativeResize="0"/>
          <p:nvPr/>
        </p:nvPicPr>
        <p:blipFill rotWithShape="1">
          <a:blip r:embed="rId3">
            <a:alphaModFix/>
          </a:blip>
          <a:srcRect b="0" l="0" r="0" t="0"/>
          <a:stretch/>
        </p:blipFill>
        <p:spPr>
          <a:xfrm>
            <a:off x="2681569" y="967003"/>
            <a:ext cx="6828863" cy="5254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