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73" r:id="rId5"/>
    <p:sldId id="274" r:id="rId6"/>
    <p:sldId id="271" r:id="rId7"/>
    <p:sldId id="272" r:id="rId8"/>
    <p:sldId id="270" r:id="rId9"/>
    <p:sldId id="259" r:id="rId10"/>
    <p:sldId id="25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94" autoAdjust="0"/>
  </p:normalViewPr>
  <p:slideViewPr>
    <p:cSldViewPr>
      <p:cViewPr>
        <p:scale>
          <a:sx n="70" d="100"/>
          <a:sy n="70" d="100"/>
        </p:scale>
        <p:origin x="-120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2135-5914-416E-9CFB-4299D9FF309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21A3-787F-47B7-88DF-CB9ED15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Media Analytics</a:t>
            </a:r>
            <a:endParaRPr lang="en-US" sz="3600" dirty="0"/>
          </a:p>
        </p:txBody>
      </p:sp>
      <p:pic>
        <p:nvPicPr>
          <p:cNvPr id="3074" name="Picture 2" descr="http://pmd205470tn.download.theplatform.com.edgesuite.net/thePlatform_Marketing_-_thePlatform.com/879/1006/akamai-media-analy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962"/>
            <a:ext cx="9144000" cy="51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kamai.com/us/en/multimedia/images/article/akamai-luna-control-center-adaptive-aler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1999"/>
            <a:ext cx="9144001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477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Per Customer Site Traffic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5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8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27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870536" cy="51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4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ết quả hình ảnh cho Lunar dashboard akam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4" y="1219200"/>
            <a:ext cx="893768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2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ết quả hình ảnh cho Lunar dashboard akam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4928"/>
            <a:ext cx="8896350" cy="59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5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ết quả hình ảnh cho Lunar dashboard akam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47125" cy="58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1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akamai.com/us/en/multimedia/images/callout/akamai-community.jpg?downsize=640px:*&amp;output-quality=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6"/>
            <a:ext cx="9144000" cy="53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5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Audience </a:t>
            </a:r>
            <a:r>
              <a:rPr lang="en-US" sz="3600" dirty="0" smtClean="0"/>
              <a:t>Analytics - KPIs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Audience Analytics: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Audience Analytics is a behavioral analysis </a:t>
            </a:r>
            <a:r>
              <a:rPr lang="en-US" dirty="0" smtClean="0"/>
              <a:t>module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Understanding </a:t>
            </a:r>
            <a:r>
              <a:rPr lang="en-US" dirty="0"/>
              <a:t>how content, packaging, and quality are impacting </a:t>
            </a:r>
            <a:r>
              <a:rPr lang="en-US" dirty="0" smtClean="0"/>
              <a:t>the business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Metrics: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Audience Engagement: Viewers, Visits, Plays, Play Duration, Play Percentage, Completion </a:t>
            </a:r>
            <a:r>
              <a:rPr lang="en-US" dirty="0" smtClean="0"/>
              <a:t>Rate, Plays </a:t>
            </a:r>
            <a:r>
              <a:rPr lang="en-US" dirty="0"/>
              <a:t>Abandoned Audience Analytics - The Business Summary </a:t>
            </a:r>
            <a:r>
              <a:rPr lang="en-US" dirty="0" smtClean="0"/>
              <a:t>Dashboard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Quality: Play Attempts, Video Startup Time, Video Availability, Average Bitrate, </a:t>
            </a:r>
            <a:r>
              <a:rPr lang="en-US" dirty="0" err="1" smtClean="0"/>
              <a:t>Rebuffering</a:t>
            </a:r>
            <a:r>
              <a:rPr lang="en-US" dirty="0" smtClean="0"/>
              <a:t>, Dropped </a:t>
            </a:r>
            <a:r>
              <a:rPr lang="en-US" dirty="0"/>
              <a:t>Frames, Errors, Connection Speed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Dimension:</a:t>
            </a:r>
            <a:endParaRPr lang="en-US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Standard: </a:t>
            </a:r>
            <a:r>
              <a:rPr lang="en-US" dirty="0"/>
              <a:t>Geography, Device, Connection Speed, ISP, Video Title, </a:t>
            </a:r>
            <a:r>
              <a:rPr lang="en-US" dirty="0" smtClean="0"/>
              <a:t>Video Length</a:t>
            </a:r>
            <a:r>
              <a:rPr lang="en-US" dirty="0"/>
              <a:t>, Content Category, Player Domain, Referrer URL, Error </a:t>
            </a:r>
            <a:r>
              <a:rPr lang="en-US" dirty="0" smtClean="0"/>
              <a:t>Code</a:t>
            </a:r>
            <a:endParaRPr lang="en-US" dirty="0"/>
          </a:p>
          <a:p>
            <a:pPr marL="800100" lvl="1" indent="-34290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" y="2419350"/>
            <a:ext cx="9138966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59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DashBoard</a:t>
            </a:r>
            <a:r>
              <a:rPr lang="en-US" sz="3600" dirty="0" smtClean="0"/>
              <a:t> – </a:t>
            </a:r>
            <a:r>
              <a:rPr lang="en-US" sz="3600" dirty="0" smtClean="0"/>
              <a:t>Audiences</a:t>
            </a:r>
            <a:endParaRPr lang="en-US" sz="3600" dirty="0"/>
          </a:p>
        </p:txBody>
      </p:sp>
      <p:sp>
        <p:nvSpPr>
          <p:cNvPr id="5" name="Rectangular Callout 4"/>
          <p:cNvSpPr/>
          <p:nvPr/>
        </p:nvSpPr>
        <p:spPr>
          <a:xfrm>
            <a:off x="1447800" y="2514600"/>
            <a:ext cx="1524000" cy="441960"/>
          </a:xfrm>
          <a:prstGeom prst="wedgeRectCallout">
            <a:avLst>
              <a:gd name="adj1" fmla="val -60272"/>
              <a:gd name="adj2" fmla="val 11301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Key Performance Indicators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807516" y="4019550"/>
            <a:ext cx="1854200" cy="262890"/>
          </a:xfrm>
          <a:prstGeom prst="wedgeRectCallout">
            <a:avLst>
              <a:gd name="adj1" fmla="val -81563"/>
              <a:gd name="adj2" fmla="val 17234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 by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385060" y="4027170"/>
            <a:ext cx="1854200" cy="247650"/>
          </a:xfrm>
          <a:prstGeom prst="wedgeRectCallout">
            <a:avLst>
              <a:gd name="adj1" fmla="val -72933"/>
              <a:gd name="adj2" fmla="val 20703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Viewer by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898922" y="4724400"/>
            <a:ext cx="1854200" cy="495300"/>
          </a:xfrm>
          <a:prstGeom prst="wedgeRectCallout">
            <a:avLst>
              <a:gd name="adj1" fmla="val -59371"/>
              <a:gd name="adj2" fmla="val 116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Viewer by Geography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807516" y="5861527"/>
            <a:ext cx="1854200" cy="354014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Titles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746" y="609600"/>
            <a:ext cx="650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Audience size:   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Total user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1 CDN or </a:t>
            </a:r>
            <a:r>
              <a:rPr lang="en-US" sz="1400" dirty="0" err="1"/>
              <a:t>K</a:t>
            </a:r>
            <a:r>
              <a:rPr lang="en-US" sz="1400" dirty="0" err="1" smtClean="0"/>
              <a:t>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/>
              <a:t>CDN </a:t>
            </a:r>
            <a:r>
              <a:rPr lang="en-US" sz="1400" dirty="0" err="1" smtClean="0"/>
              <a:t>availablity</a:t>
            </a:r>
            <a:r>
              <a:rPr lang="en-US" sz="1400" dirty="0" smtClean="0"/>
              <a:t>: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PING </a:t>
            </a:r>
            <a:r>
              <a:rPr lang="en-US" sz="1400" dirty="0" err="1" smtClean="0"/>
              <a:t>vào</a:t>
            </a:r>
            <a:r>
              <a:rPr lang="en-US" sz="1400" dirty="0" smtClean="0"/>
              <a:t> 1 EDGE </a:t>
            </a:r>
            <a:r>
              <a:rPr lang="en-US" sz="1400" dirty="0" err="1" smtClean="0"/>
              <a:t>nào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or RR</a:t>
            </a:r>
          </a:p>
          <a:p>
            <a:r>
              <a:rPr lang="en-US" sz="1400" dirty="0" smtClean="0"/>
              <a:t>Connection Speed: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tốc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download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CDN /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Bit-Rate:   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tốc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độ</a:t>
            </a:r>
            <a:r>
              <a:rPr lang="en-US" sz="1400" dirty="0" smtClean="0">
                <a:solidFill>
                  <a:srgbClr val="FF0000"/>
                </a:solidFill>
              </a:rPr>
              <a:t> DL </a:t>
            </a:r>
            <a:r>
              <a:rPr lang="en-US" sz="1400" dirty="0" err="1" smtClean="0">
                <a:solidFill>
                  <a:srgbClr val="FF0000"/>
                </a:solidFill>
              </a:rPr>
              <a:t>trung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bình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của</a:t>
            </a:r>
            <a:r>
              <a:rPr lang="en-US" sz="1400" dirty="0" smtClean="0">
                <a:solidFill>
                  <a:srgbClr val="FF0000"/>
                </a:solidFill>
              </a:rPr>
              <a:t> Player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Start-up delay: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khoảng</a:t>
            </a:r>
            <a:r>
              <a:rPr lang="en-US" sz="1400" dirty="0" smtClean="0">
                <a:solidFill>
                  <a:srgbClr val="FF0000"/>
                </a:solidFill>
              </a:rPr>
              <a:t> delay time </a:t>
            </a:r>
            <a:r>
              <a:rPr lang="en-US" sz="1400" dirty="0" err="1" smtClean="0">
                <a:solidFill>
                  <a:srgbClr val="FF0000"/>
                </a:solidFill>
              </a:rPr>
              <a:t>trước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362200" y="5665786"/>
            <a:ext cx="1854200" cy="354014"/>
          </a:xfrm>
          <a:prstGeom prst="wedgeRectCallout">
            <a:avLst>
              <a:gd name="adj1" fmla="val -55261"/>
              <a:gd name="adj2" fmla="val 1528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Visit by Top 10 Countries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807516" y="4972049"/>
            <a:ext cx="1854200" cy="260511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 by Content Category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161302" y="2514600"/>
            <a:ext cx="1055098" cy="24765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minutes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239260" y="2171700"/>
            <a:ext cx="1170940" cy="247650"/>
          </a:xfrm>
          <a:prstGeom prst="wedgeRectCallout">
            <a:avLst>
              <a:gd name="adj1" fmla="val -67576"/>
              <a:gd name="adj2" fmla="val 3947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# Video Plays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743256" y="2546984"/>
            <a:ext cx="1071880" cy="260985"/>
          </a:xfrm>
          <a:prstGeom prst="wedgeRectCallout">
            <a:avLst>
              <a:gd name="adj1" fmla="val -45188"/>
              <a:gd name="adj2" fmla="val 24703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Avg</a:t>
            </a:r>
            <a:r>
              <a:rPr lang="en-US" sz="1200" dirty="0" smtClean="0">
                <a:solidFill>
                  <a:schemeClr val="tx1"/>
                </a:solidFill>
              </a:rPr>
              <a:t> View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815136" y="2202180"/>
            <a:ext cx="1055098" cy="247650"/>
          </a:xfrm>
          <a:prstGeom prst="wedgeRectCallout">
            <a:avLst>
              <a:gd name="adj1" fmla="val -46632"/>
              <a:gd name="adj2" fmla="val 38242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Play Duration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6319825" y="2560320"/>
            <a:ext cx="1055098" cy="39624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Impression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162800" y="2171700"/>
            <a:ext cx="1524000" cy="247650"/>
          </a:xfrm>
          <a:prstGeom prst="wedgeRectCallout">
            <a:avLst>
              <a:gd name="adj1" fmla="val -21521"/>
              <a:gd name="adj2" fmla="val 40190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 Conversion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7848600" y="2588894"/>
            <a:ext cx="1295400" cy="367665"/>
          </a:xfrm>
          <a:prstGeom prst="wedgeRectCallout">
            <a:avLst>
              <a:gd name="adj1" fmla="val -2013"/>
              <a:gd name="adj2" fmla="val 14491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Conversion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1219744" y="3276600"/>
            <a:ext cx="1524000" cy="441960"/>
          </a:xfrm>
          <a:prstGeom prst="wedgeRectCallout">
            <a:avLst>
              <a:gd name="adj1" fmla="val -74439"/>
              <a:gd name="adj2" fmla="val 7278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Content Categories: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 Films; Kids; Shows…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ết quả hình ảnh cho GA analytics for OTT Vid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295524"/>
            <a:ext cx="91059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59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DashBoard</a:t>
            </a:r>
            <a:r>
              <a:rPr lang="en-US" sz="3600" dirty="0" smtClean="0"/>
              <a:t> – </a:t>
            </a:r>
            <a:r>
              <a:rPr lang="en-US" sz="3600" dirty="0" smtClean="0"/>
              <a:t>Audiences</a:t>
            </a:r>
            <a:endParaRPr lang="en-US" sz="3600" dirty="0"/>
          </a:p>
        </p:txBody>
      </p:sp>
      <p:sp>
        <p:nvSpPr>
          <p:cNvPr id="10" name="Rectangular Callout 9"/>
          <p:cNvSpPr/>
          <p:nvPr/>
        </p:nvSpPr>
        <p:spPr>
          <a:xfrm>
            <a:off x="5538198" y="3200400"/>
            <a:ext cx="1854200" cy="262890"/>
          </a:xfrm>
          <a:prstGeom prst="wedgeRectCallout">
            <a:avLst>
              <a:gd name="adj1" fmla="val -81563"/>
              <a:gd name="adj2" fmla="val 17234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 by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556081" y="3581400"/>
            <a:ext cx="1854200" cy="247650"/>
          </a:xfrm>
          <a:prstGeom prst="wedgeRectCallout">
            <a:avLst>
              <a:gd name="adj1" fmla="val -72933"/>
              <a:gd name="adj2" fmla="val 20703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Viewer by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807516" y="5861527"/>
            <a:ext cx="1854200" cy="354014"/>
          </a:xfrm>
          <a:prstGeom prst="wedgeRectCallout">
            <a:avLst>
              <a:gd name="adj1" fmla="val -61427"/>
              <a:gd name="adj2" fmla="val 1368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Titles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746" y="609600"/>
            <a:ext cx="650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Audience size:   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Total user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1 CDN or </a:t>
            </a:r>
            <a:r>
              <a:rPr lang="en-US" sz="1400" dirty="0" err="1"/>
              <a:t>K</a:t>
            </a:r>
            <a:r>
              <a:rPr lang="en-US" sz="1400" dirty="0" err="1" smtClean="0"/>
              <a:t>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/>
              <a:t>CDN </a:t>
            </a:r>
            <a:r>
              <a:rPr lang="en-US" sz="1400" dirty="0" err="1" smtClean="0"/>
              <a:t>availablity</a:t>
            </a:r>
            <a:r>
              <a:rPr lang="en-US" sz="1400" dirty="0" smtClean="0"/>
              <a:t>: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PING </a:t>
            </a:r>
            <a:r>
              <a:rPr lang="en-US" sz="1400" dirty="0" err="1" smtClean="0"/>
              <a:t>vào</a:t>
            </a:r>
            <a:r>
              <a:rPr lang="en-US" sz="1400" dirty="0" smtClean="0"/>
              <a:t> 1 EDGE </a:t>
            </a:r>
            <a:r>
              <a:rPr lang="en-US" sz="1400" dirty="0" err="1" smtClean="0"/>
              <a:t>nào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or RR</a:t>
            </a:r>
          </a:p>
          <a:p>
            <a:r>
              <a:rPr lang="en-US" sz="1400" dirty="0" smtClean="0"/>
              <a:t>Connection Speed: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tốc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download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CDN /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Bit-Rate:   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tốc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độ</a:t>
            </a:r>
            <a:r>
              <a:rPr lang="en-US" sz="1400" dirty="0" smtClean="0">
                <a:solidFill>
                  <a:srgbClr val="FF0000"/>
                </a:solidFill>
              </a:rPr>
              <a:t> DL </a:t>
            </a:r>
            <a:r>
              <a:rPr lang="en-US" sz="1400" dirty="0" err="1" smtClean="0">
                <a:solidFill>
                  <a:srgbClr val="FF0000"/>
                </a:solidFill>
              </a:rPr>
              <a:t>trung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bình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của</a:t>
            </a:r>
            <a:r>
              <a:rPr lang="en-US" sz="1400" dirty="0" smtClean="0">
                <a:solidFill>
                  <a:srgbClr val="FF0000"/>
                </a:solidFill>
              </a:rPr>
              <a:t> Player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Start-up delay: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khoảng</a:t>
            </a:r>
            <a:r>
              <a:rPr lang="en-US" sz="1400" dirty="0" smtClean="0">
                <a:solidFill>
                  <a:srgbClr val="FF0000"/>
                </a:solidFill>
              </a:rPr>
              <a:t> delay time </a:t>
            </a:r>
            <a:r>
              <a:rPr lang="en-US" sz="1400" dirty="0" err="1" smtClean="0">
                <a:solidFill>
                  <a:srgbClr val="FF0000"/>
                </a:solidFill>
              </a:rPr>
              <a:t>trước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362200" y="5665786"/>
            <a:ext cx="1854200" cy="354014"/>
          </a:xfrm>
          <a:prstGeom prst="wedgeRectCallout">
            <a:avLst>
              <a:gd name="adj1" fmla="val -55261"/>
              <a:gd name="adj2" fmla="val 1528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Visit by Top 10 Countries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378281" y="2204720"/>
            <a:ext cx="1055098" cy="24765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 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10200" y="2006600"/>
            <a:ext cx="1055098" cy="39624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Impression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ết quả hình ảnh cho video analytics kal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2590801"/>
            <a:ext cx="90265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94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DashBoard</a:t>
            </a:r>
            <a:r>
              <a:rPr lang="en-US" sz="3600" dirty="0" smtClean="0"/>
              <a:t> – </a:t>
            </a:r>
            <a:r>
              <a:rPr lang="en-US" sz="3600" dirty="0" smtClean="0"/>
              <a:t>Content Analytics</a:t>
            </a:r>
            <a:endParaRPr lang="en-US" sz="3600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2642150"/>
            <a:ext cx="2344298" cy="405849"/>
          </a:xfrm>
          <a:prstGeom prst="wedgeRectCallout">
            <a:avLst>
              <a:gd name="adj1" fmla="val -68453"/>
              <a:gd name="adj2" fmla="val 20372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# Play over Time per Platform (Android)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79179" y="4671886"/>
            <a:ext cx="1854200" cy="247650"/>
          </a:xfrm>
          <a:prstGeom prst="wedgeRectCallout">
            <a:avLst>
              <a:gd name="adj1" fmla="val -95750"/>
              <a:gd name="adj2" fmla="val 10232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Viewer by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746" y="609600"/>
            <a:ext cx="650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Audience size:   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Total user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1 CDN or </a:t>
            </a:r>
            <a:r>
              <a:rPr lang="en-US" sz="1400" dirty="0" err="1"/>
              <a:t>K</a:t>
            </a:r>
            <a:r>
              <a:rPr lang="en-US" sz="1400" dirty="0" err="1" smtClean="0"/>
              <a:t>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/>
              <a:t>CDN </a:t>
            </a:r>
            <a:r>
              <a:rPr lang="en-US" sz="1400" dirty="0" err="1" smtClean="0"/>
              <a:t>availablity</a:t>
            </a:r>
            <a:r>
              <a:rPr lang="en-US" sz="1400" dirty="0" smtClean="0"/>
              <a:t>: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PING </a:t>
            </a:r>
            <a:r>
              <a:rPr lang="en-US" sz="1400" dirty="0" err="1" smtClean="0"/>
              <a:t>vào</a:t>
            </a:r>
            <a:r>
              <a:rPr lang="en-US" sz="1400" dirty="0" smtClean="0"/>
              <a:t> 1 EDGE </a:t>
            </a:r>
            <a:r>
              <a:rPr lang="en-US" sz="1400" dirty="0" err="1" smtClean="0"/>
              <a:t>nào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or RR</a:t>
            </a:r>
          </a:p>
          <a:p>
            <a:r>
              <a:rPr lang="en-US" sz="1400" dirty="0" smtClean="0"/>
              <a:t>Connection Speed: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tốc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download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CDN /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Bit-Rate:   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tốc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độ</a:t>
            </a:r>
            <a:r>
              <a:rPr lang="en-US" sz="1400" dirty="0" smtClean="0">
                <a:solidFill>
                  <a:srgbClr val="FF0000"/>
                </a:solidFill>
              </a:rPr>
              <a:t> DL </a:t>
            </a:r>
            <a:r>
              <a:rPr lang="en-US" sz="1400" dirty="0" err="1" smtClean="0">
                <a:solidFill>
                  <a:srgbClr val="FF0000"/>
                </a:solidFill>
              </a:rPr>
              <a:t>trung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bình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của</a:t>
            </a:r>
            <a:r>
              <a:rPr lang="en-US" sz="1400" dirty="0" smtClean="0">
                <a:solidFill>
                  <a:srgbClr val="FF0000"/>
                </a:solidFill>
              </a:rPr>
              <a:t> Player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Start-up delay: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khoảng</a:t>
            </a:r>
            <a:r>
              <a:rPr lang="en-US" sz="1400" dirty="0" smtClean="0">
                <a:solidFill>
                  <a:srgbClr val="FF0000"/>
                </a:solidFill>
              </a:rPr>
              <a:t> delay time </a:t>
            </a:r>
            <a:r>
              <a:rPr lang="en-US" sz="1400" dirty="0" err="1" smtClean="0">
                <a:solidFill>
                  <a:srgbClr val="FF0000"/>
                </a:solidFill>
              </a:rPr>
              <a:t>trước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838200" y="5665786"/>
            <a:ext cx="1295400" cy="354014"/>
          </a:xfrm>
          <a:prstGeom prst="wedgeRectCallout">
            <a:avLst>
              <a:gd name="adj1" fmla="val -47164"/>
              <a:gd name="adj2" fmla="val 17984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Categories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421580" y="4548061"/>
            <a:ext cx="1313036" cy="247650"/>
          </a:xfrm>
          <a:prstGeom prst="wedgeRectCallout">
            <a:avLst>
              <a:gd name="adj1" fmla="val -63243"/>
              <a:gd name="adj2" fmla="val 256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Avg</a:t>
            </a:r>
            <a:r>
              <a:rPr lang="en-US" sz="1200" dirty="0" smtClean="0">
                <a:solidFill>
                  <a:schemeClr val="tx1"/>
                </a:solidFill>
              </a:rPr>
              <a:t> Viewed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696200" y="4490778"/>
            <a:ext cx="1055098" cy="396240"/>
          </a:xfrm>
          <a:prstGeom prst="wedgeRectCallout">
            <a:avLst>
              <a:gd name="adj1" fmla="val -19188"/>
              <a:gd name="adj2" fmla="val 15126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Impression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6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QoS</a:t>
            </a:r>
            <a:r>
              <a:rPr lang="en-US" sz="3600" dirty="0" smtClean="0"/>
              <a:t> </a:t>
            </a:r>
            <a:r>
              <a:rPr lang="en-US" sz="3600" dirty="0" smtClean="0"/>
              <a:t>Analytics - KPIs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err="1" smtClean="0"/>
              <a:t>QoS</a:t>
            </a:r>
            <a:r>
              <a:rPr lang="en-US" dirty="0" smtClean="0"/>
              <a:t> Monitoring: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Monitoring Media </a:t>
            </a:r>
            <a:r>
              <a:rPr lang="en-US" dirty="0"/>
              <a:t>streaming </a:t>
            </a:r>
            <a:r>
              <a:rPr lang="en-US" dirty="0" smtClean="0"/>
              <a:t>in </a:t>
            </a:r>
            <a:r>
              <a:rPr lang="en-US" dirty="0"/>
              <a:t>real </a:t>
            </a:r>
            <a:r>
              <a:rPr lang="en-US" dirty="0" smtClean="0"/>
              <a:t>time, Refreshes </a:t>
            </a:r>
            <a:r>
              <a:rPr lang="en-US" dirty="0"/>
              <a:t>every 30 </a:t>
            </a:r>
            <a:r>
              <a:rPr lang="en-US" dirty="0" smtClean="0"/>
              <a:t>seconds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Show audience’s experience</a:t>
            </a:r>
            <a:r>
              <a:rPr lang="en-US" dirty="0"/>
              <a:t>, including availability, start up time, re-buffering, and bitrate </a:t>
            </a:r>
            <a:r>
              <a:rPr lang="en-US" dirty="0" smtClean="0"/>
              <a:t>delivered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Support filtered </a:t>
            </a:r>
            <a:r>
              <a:rPr lang="en-US" dirty="0"/>
              <a:t>across key dimensions, such as geography, ISP, and video format, </a:t>
            </a:r>
            <a:r>
              <a:rPr lang="en-US" dirty="0" smtClean="0"/>
              <a:t>for monitoring </a:t>
            </a:r>
            <a:r>
              <a:rPr lang="en-US" dirty="0"/>
              <a:t>and problem </a:t>
            </a:r>
            <a:r>
              <a:rPr lang="en-US" dirty="0" smtClean="0"/>
              <a:t>isolation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Support send notification when issues are detected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Metrics: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Quality metrics: </a:t>
            </a:r>
            <a:r>
              <a:rPr lang="en-US" dirty="0"/>
              <a:t>audience size, </a:t>
            </a:r>
            <a:r>
              <a:rPr lang="en-US" dirty="0" err="1"/>
              <a:t>rebuffering</a:t>
            </a:r>
            <a:r>
              <a:rPr lang="en-US" dirty="0"/>
              <a:t> ratio, startup time, successful</a:t>
            </a:r>
            <a:br>
              <a:rPr lang="en-US" dirty="0"/>
            </a:br>
            <a:r>
              <a:rPr lang="en-US" dirty="0"/>
              <a:t>attempts, and average encoded </a:t>
            </a:r>
            <a:r>
              <a:rPr lang="en-US" dirty="0" smtClean="0"/>
              <a:t>bitrate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Data Aggregate: from </a:t>
            </a:r>
            <a:r>
              <a:rPr lang="en-US" dirty="0" smtClean="0"/>
              <a:t>30 </a:t>
            </a:r>
            <a:r>
              <a:rPr lang="en-US" dirty="0"/>
              <a:t>seconds, up to 2 </a:t>
            </a:r>
            <a:r>
              <a:rPr lang="en-US" dirty="0" smtClean="0"/>
              <a:t>hours</a:t>
            </a:r>
            <a:endParaRPr lang="en-US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Filter metrics: </a:t>
            </a:r>
            <a:r>
              <a:rPr lang="en-US" dirty="0"/>
              <a:t>ISP, City, Country, Continent, Region, Format, Start Up Time Range, </a:t>
            </a:r>
            <a:r>
              <a:rPr lang="en-US" dirty="0" smtClean="0"/>
              <a:t>Error Code</a:t>
            </a:r>
            <a:r>
              <a:rPr lang="en-US" dirty="0"/>
              <a:t>, Player ID, Connection Speed, Service Provider, Time, Title, or </a:t>
            </a:r>
            <a:r>
              <a:rPr lang="en-US" dirty="0" smtClean="0"/>
              <a:t>Category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Notification:</a:t>
            </a:r>
            <a:endParaRPr lang="en-US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When conditions are met, notifications </a:t>
            </a:r>
            <a:r>
              <a:rPr lang="en-US" dirty="0" smtClean="0"/>
              <a:t>are raised </a:t>
            </a:r>
            <a:r>
              <a:rPr lang="en-US" dirty="0"/>
              <a:t>to alert you to areas that require attention</a:t>
            </a:r>
            <a:r>
              <a:rPr lang="en-US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Thresholds are measured at the dimension level, so that ISP, city, or player-level localized problems </a:t>
            </a:r>
            <a:r>
              <a:rPr lang="en-US" dirty="0" smtClean="0"/>
              <a:t>are detected </a:t>
            </a:r>
            <a:r>
              <a:rPr lang="en-US" dirty="0"/>
              <a:t>and reported </a:t>
            </a:r>
            <a:r>
              <a:rPr lang="en-US" dirty="0" smtClean="0"/>
              <a:t>accurately</a:t>
            </a:r>
            <a:endParaRPr lang="en-US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Notifications are </a:t>
            </a:r>
            <a:r>
              <a:rPr lang="en-US" dirty="0" smtClean="0"/>
              <a:t>displayed </a:t>
            </a:r>
            <a:r>
              <a:rPr lang="en-US" dirty="0"/>
              <a:t>in the UI, and </a:t>
            </a:r>
            <a:r>
              <a:rPr lang="en-US" dirty="0" smtClean="0"/>
              <a:t>via </a:t>
            </a:r>
            <a:r>
              <a:rPr lang="en-US" dirty="0"/>
              <a:t>email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28850"/>
            <a:ext cx="91440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342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DashBoard</a:t>
            </a:r>
            <a:r>
              <a:rPr lang="en-US" sz="3600" dirty="0" smtClean="0"/>
              <a:t> – </a:t>
            </a:r>
            <a:r>
              <a:rPr lang="en-US" sz="3600" dirty="0" err="1" smtClean="0"/>
              <a:t>QoS</a:t>
            </a:r>
            <a:endParaRPr lang="en-US" sz="3600" dirty="0"/>
          </a:p>
        </p:txBody>
      </p:sp>
      <p:sp>
        <p:nvSpPr>
          <p:cNvPr id="5" name="Rectangular Callout 4"/>
          <p:cNvSpPr/>
          <p:nvPr/>
        </p:nvSpPr>
        <p:spPr>
          <a:xfrm>
            <a:off x="114438" y="1905000"/>
            <a:ext cx="1333362" cy="53340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Audience </a:t>
            </a:r>
            <a:r>
              <a:rPr lang="en-US" sz="1200" dirty="0" smtClean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(number of user over the time)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600200" y="1885950"/>
            <a:ext cx="1143000" cy="53340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CDN Availability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(over the time)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971800" y="1905000"/>
            <a:ext cx="1143000" cy="53340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 up Time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(Delay)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343400" y="1917700"/>
            <a:ext cx="1143000" cy="533400"/>
          </a:xfrm>
          <a:prstGeom prst="wedgeRectCallout">
            <a:avLst>
              <a:gd name="adj1" fmla="val -7103"/>
              <a:gd name="adj2" fmla="val 17242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% </a:t>
            </a:r>
            <a:r>
              <a:rPr lang="en-US" sz="1200" dirty="0" err="1" smtClean="0">
                <a:solidFill>
                  <a:schemeClr val="tx1"/>
                </a:solidFill>
              </a:rPr>
              <a:t>Rebuffering</a:t>
            </a:r>
            <a:r>
              <a:rPr lang="en-US" sz="1200" dirty="0" smtClean="0">
                <a:solidFill>
                  <a:schemeClr val="tx1"/>
                </a:solidFill>
              </a:rPr>
              <a:t> Plays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71768" y="1971221"/>
            <a:ext cx="1143000" cy="533400"/>
          </a:xfrm>
          <a:prstGeom prst="wedgeRectCallout">
            <a:avLst>
              <a:gd name="adj1" fmla="val -3293"/>
              <a:gd name="adj2" fmla="val 19418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Bit-rate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715000" y="4135211"/>
            <a:ext cx="1854200" cy="4953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Audience size by Category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(number of User by topic and number of plays)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20700" y="4357007"/>
            <a:ext cx="1854200" cy="4953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Audience size by Geography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714636" y="5170032"/>
            <a:ext cx="1854200" cy="495300"/>
          </a:xfrm>
          <a:prstGeom prst="wedgeRectCallout">
            <a:avLst>
              <a:gd name="adj1" fmla="val -75712"/>
              <a:gd name="adj2" fmla="val 17480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Audience size by Format (Flash, HLS, MMS, DASH…)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096000" y="5602511"/>
            <a:ext cx="1854200" cy="495300"/>
          </a:xfrm>
          <a:prstGeom prst="wedgeRectCallout">
            <a:avLst>
              <a:gd name="adj1" fmla="val -32659"/>
              <a:gd name="adj2" fmla="val 14549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Audience size by Connection Speed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746" y="609600"/>
            <a:ext cx="650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Audience size:   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Total user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1 CDN or </a:t>
            </a:r>
            <a:r>
              <a:rPr lang="en-US" sz="1400" dirty="0" err="1"/>
              <a:t>K</a:t>
            </a:r>
            <a:r>
              <a:rPr lang="en-US" sz="1400" dirty="0" err="1" smtClean="0"/>
              <a:t>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/>
              <a:t>CDN </a:t>
            </a:r>
            <a:r>
              <a:rPr lang="en-US" sz="1400" dirty="0" err="1" smtClean="0"/>
              <a:t>availablity</a:t>
            </a:r>
            <a:r>
              <a:rPr lang="en-US" sz="1400" dirty="0" smtClean="0"/>
              <a:t>:      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PING </a:t>
            </a:r>
            <a:r>
              <a:rPr lang="en-US" sz="1400" dirty="0" err="1" smtClean="0"/>
              <a:t>vào</a:t>
            </a:r>
            <a:r>
              <a:rPr lang="en-US" sz="1400" dirty="0" smtClean="0"/>
              <a:t> 1 EDGE </a:t>
            </a:r>
            <a:r>
              <a:rPr lang="en-US" sz="1400" dirty="0" err="1" smtClean="0"/>
              <a:t>nào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or RR</a:t>
            </a:r>
          </a:p>
          <a:p>
            <a:r>
              <a:rPr lang="en-US" sz="1400" dirty="0" smtClean="0"/>
              <a:t>Connection Speed:   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tốc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download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CDN /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(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CDN)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Bit-Rate:       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tốc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độ</a:t>
            </a:r>
            <a:r>
              <a:rPr lang="en-US" sz="1400" dirty="0" smtClean="0">
                <a:solidFill>
                  <a:srgbClr val="FF0000"/>
                </a:solidFill>
              </a:rPr>
              <a:t> DL </a:t>
            </a:r>
            <a:r>
              <a:rPr lang="en-US" sz="1400" dirty="0" err="1" smtClean="0">
                <a:solidFill>
                  <a:srgbClr val="FF0000"/>
                </a:solidFill>
              </a:rPr>
              <a:t>trung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bình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của</a:t>
            </a:r>
            <a:r>
              <a:rPr lang="en-US" sz="1400" dirty="0" smtClean="0">
                <a:solidFill>
                  <a:srgbClr val="FF0000"/>
                </a:solidFill>
              </a:rPr>
              <a:t> Player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Start-up delay:            </a:t>
            </a:r>
            <a:r>
              <a:rPr lang="en-US" sz="1400" dirty="0" err="1" smtClean="0">
                <a:solidFill>
                  <a:srgbClr val="FF0000"/>
                </a:solidFill>
              </a:rPr>
              <a:t>Là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khoảng</a:t>
            </a:r>
            <a:r>
              <a:rPr lang="en-US" sz="1400" dirty="0" smtClean="0">
                <a:solidFill>
                  <a:srgbClr val="FF0000"/>
                </a:solidFill>
              </a:rPr>
              <a:t> delay time </a:t>
            </a:r>
            <a:r>
              <a:rPr lang="en-US" sz="1400" dirty="0" err="1" smtClean="0">
                <a:solidFill>
                  <a:srgbClr val="FF0000"/>
                </a:solidFill>
              </a:rPr>
              <a:t>trước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play video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239000" y="1856921"/>
            <a:ext cx="1143000" cy="533400"/>
          </a:xfrm>
          <a:prstGeom prst="wedgeRectCallout">
            <a:avLst>
              <a:gd name="adj1" fmla="val -3293"/>
              <a:gd name="adj2" fmla="val 19418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Buffer-Time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033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71800"/>
            <a:ext cx="5410199" cy="3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914400" y="1801808"/>
            <a:ext cx="1547702" cy="533400"/>
          </a:xfrm>
          <a:prstGeom prst="wedgeRectCallout">
            <a:avLst>
              <a:gd name="adj1" fmla="val -39042"/>
              <a:gd name="adj2" fmla="val 25405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Start-Up Delay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84" y="631817"/>
            <a:ext cx="5682816" cy="233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3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akamai.com/uk/en/multimedia/images/article/akamai-luna-control-center-reporting-main-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99"/>
            <a:ext cx="9144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92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Per Customer – EDGE HIT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58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652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Pham Thanh</dc:creator>
  <cp:lastModifiedBy>Nam Pham Thanh</cp:lastModifiedBy>
  <cp:revision>24</cp:revision>
  <dcterms:created xsi:type="dcterms:W3CDTF">2016-05-25T02:00:06Z</dcterms:created>
  <dcterms:modified xsi:type="dcterms:W3CDTF">2016-11-24T08:34:29Z</dcterms:modified>
</cp:coreProperties>
</file>