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jpeg" ContentType="image/jpeg"/>
  <Override PartName="/ppt/media/image2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13.jpeg" ContentType="image/jpe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0848484-053F-4E0A-B2DE-548AA0F8EEC6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43891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Media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Shape 85" descr=""/>
          <p:cNvPicPr/>
          <p:nvPr/>
        </p:nvPicPr>
        <p:blipFill>
          <a:blip r:embed="rId1"/>
          <a:stretch/>
        </p:blipFill>
        <p:spPr>
          <a:xfrm>
            <a:off x="0" y="1717920"/>
            <a:ext cx="9143640" cy="51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180" descr=""/>
          <p:cNvPicPr/>
          <p:nvPr/>
        </p:nvPicPr>
        <p:blipFill>
          <a:blip r:embed="rId1"/>
          <a:stretch/>
        </p:blipFill>
        <p:spPr>
          <a:xfrm>
            <a:off x="0" y="762120"/>
            <a:ext cx="9143640" cy="609552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0" y="0"/>
            <a:ext cx="477180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 Customer Site Traffic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98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7870320" cy="519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203" descr=""/>
          <p:cNvPicPr/>
          <p:nvPr/>
        </p:nvPicPr>
        <p:blipFill>
          <a:blip r:embed="rId1"/>
          <a:stretch/>
        </p:blipFill>
        <p:spPr>
          <a:xfrm>
            <a:off x="154800" y="1219320"/>
            <a:ext cx="893736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208" descr=""/>
          <p:cNvPicPr/>
          <p:nvPr/>
        </p:nvPicPr>
        <p:blipFill>
          <a:blip r:embed="rId1"/>
          <a:stretch/>
        </p:blipFill>
        <p:spPr>
          <a:xfrm>
            <a:off x="152280" y="924840"/>
            <a:ext cx="8895960" cy="593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213" descr=""/>
          <p:cNvPicPr/>
          <p:nvPr/>
        </p:nvPicPr>
        <p:blipFill>
          <a:blip r:embed="rId1"/>
          <a:stretch/>
        </p:blipFill>
        <p:spPr>
          <a:xfrm>
            <a:off x="152280" y="914400"/>
            <a:ext cx="8746920" cy="58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218" descr=""/>
          <p:cNvPicPr/>
          <p:nvPr/>
        </p:nvPicPr>
        <p:blipFill>
          <a:blip r:embed="rId1"/>
          <a:stretch/>
        </p:blipFill>
        <p:spPr>
          <a:xfrm>
            <a:off x="0" y="871560"/>
            <a:ext cx="9143640" cy="53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630936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Analytics - KPIs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28600" y="990720"/>
            <a:ext cx="8762760" cy="40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Analytics: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Analytics is a behavioral analysis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Understanding how content, packaging, and quality are impacting the business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Metrics: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Engagement: Viewers, Visits, Plays, Play Duration, Play Percentage, Completion Rate, Plays Abandoned Audience Analytics - The Business Summary Dashboard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Quality: Play Attempts, Video Startup Time, Video Availability, Average Bitrate, Rebuffering, Dropped Frames, Errors, Connection Speed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Dimension: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Standard: Geography, Device, Connection Speed, ISP, Video Title, Video Length, Content Category, Player Domain, Referrer URL, Error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96" descr=""/>
          <p:cNvPicPr/>
          <p:nvPr/>
        </p:nvPicPr>
        <p:blipFill>
          <a:blip r:embed="rId1"/>
          <a:stretch/>
        </p:blipFill>
        <p:spPr>
          <a:xfrm>
            <a:off x="5040" y="2419200"/>
            <a:ext cx="9138600" cy="443844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0"/>
            <a:ext cx="62179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DashBoard – Audiences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447920" y="2514600"/>
            <a:ext cx="1523520" cy="441720"/>
          </a:xfrm>
          <a:prstGeom prst="wedgeRectCallout">
            <a:avLst>
              <a:gd name="adj1" fmla="val -60272"/>
              <a:gd name="adj2" fmla="val 113010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Key Performance Indicators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5807520" y="4019400"/>
            <a:ext cx="1854000" cy="262440"/>
          </a:xfrm>
          <a:prstGeom prst="wedgeRectCallout">
            <a:avLst>
              <a:gd name="adj1" fmla="val -81563"/>
              <a:gd name="adj2" fmla="val 172342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Play by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2385000" y="4027320"/>
            <a:ext cx="1854000" cy="247320"/>
          </a:xfrm>
          <a:prstGeom prst="wedgeRectCallout">
            <a:avLst>
              <a:gd name="adj1" fmla="val -72933"/>
              <a:gd name="adj2" fmla="val 207035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Viewer by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899000" y="4724280"/>
            <a:ext cx="1854000" cy="495000"/>
          </a:xfrm>
          <a:prstGeom prst="wedgeRectCallout">
            <a:avLst>
              <a:gd name="adj1" fmla="val -59371"/>
              <a:gd name="adj2" fmla="val 116266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Viewer by Geography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5807520" y="5861520"/>
            <a:ext cx="1854000" cy="353520"/>
          </a:xfrm>
          <a:prstGeom prst="wedgeRectCallout">
            <a:avLst>
              <a:gd name="adj1" fmla="val -61427"/>
              <a:gd name="adj2" fmla="val 136888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Top Titles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231840" y="609480"/>
            <a:ext cx="6502680" cy="11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size:             là Total user truy cập của 1 CDN or Khách hàng (nhiều CDN)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CDN availablity:          là PING vào 1 EDGE nào đó or RR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Connection Speed:    là tốc độ trung bình download của CDN / Khách hàng (nhiều CDN)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Bit-Rate:                       là tốc độ DL trung bình của Player khi play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Start-up delay:            Là khoảng delay time trước khi play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2362320" y="5665680"/>
            <a:ext cx="1854000" cy="353520"/>
          </a:xfrm>
          <a:prstGeom prst="wedgeRectCallout">
            <a:avLst>
              <a:gd name="adj1" fmla="val -55261"/>
              <a:gd name="adj2" fmla="val 152858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Visit by Top 10 Countries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5807520" y="4971960"/>
            <a:ext cx="1854000" cy="260280"/>
          </a:xfrm>
          <a:prstGeom prst="wedgeRectCallout">
            <a:avLst>
              <a:gd name="adj1" fmla="val -61427"/>
              <a:gd name="adj2" fmla="val 136888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Play by Content Category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3161160" y="2514600"/>
            <a:ext cx="1054800" cy="247320"/>
          </a:xfrm>
          <a:prstGeom prst="wedgeRectCallout">
            <a:avLst>
              <a:gd name="adj1" fmla="val -63243"/>
              <a:gd name="adj2" fmla="val 256266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Total minutes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4239360" y="2171880"/>
            <a:ext cx="1170720" cy="247320"/>
          </a:xfrm>
          <a:prstGeom prst="wedgeRectCallout">
            <a:avLst>
              <a:gd name="adj1" fmla="val -67576"/>
              <a:gd name="adj2" fmla="val 394728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Video Plays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4743360" y="2547000"/>
            <a:ext cx="1071360" cy="260640"/>
          </a:xfrm>
          <a:prstGeom prst="wedgeRectCallout">
            <a:avLst>
              <a:gd name="adj1" fmla="val -45188"/>
              <a:gd name="adj2" fmla="val 247035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Avg View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5815080" y="2202120"/>
            <a:ext cx="1054800" cy="247320"/>
          </a:xfrm>
          <a:prstGeom prst="wedgeRectCallout">
            <a:avLst>
              <a:gd name="adj1" fmla="val -46632"/>
              <a:gd name="adj2" fmla="val 382420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Play Duration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6319800" y="2560320"/>
            <a:ext cx="1054800" cy="396000"/>
          </a:xfrm>
          <a:prstGeom prst="wedgeRectCallout">
            <a:avLst>
              <a:gd name="adj1" fmla="val -19188"/>
              <a:gd name="adj2" fmla="val 151266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Player Impression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7162920" y="2171880"/>
            <a:ext cx="1523520" cy="247320"/>
          </a:xfrm>
          <a:prstGeom prst="wedgeRectCallout">
            <a:avLst>
              <a:gd name="adj1" fmla="val -21521"/>
              <a:gd name="adj2" fmla="val 401907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Play Conversion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7848720" y="2588760"/>
            <a:ext cx="1294920" cy="367200"/>
          </a:xfrm>
          <a:prstGeom prst="wedgeRectCallout">
            <a:avLst>
              <a:gd name="adj1" fmla="val -2013"/>
              <a:gd name="adj2" fmla="val 144917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Video Conversion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1219680" y="3276720"/>
            <a:ext cx="1523520" cy="441720"/>
          </a:xfrm>
          <a:prstGeom prst="wedgeRectCallout">
            <a:avLst>
              <a:gd name="adj1" fmla="val -74439"/>
              <a:gd name="adj2" fmla="val 72780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Content Categories: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Films; Kids; Shows…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118" descr=""/>
          <p:cNvPicPr/>
          <p:nvPr/>
        </p:nvPicPr>
        <p:blipFill>
          <a:blip r:embed="rId1"/>
          <a:stretch/>
        </p:blipFill>
        <p:spPr>
          <a:xfrm>
            <a:off x="38160" y="2295360"/>
            <a:ext cx="9105480" cy="456228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0" y="0"/>
            <a:ext cx="459756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DashBoard – Audiences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538240" y="3200400"/>
            <a:ext cx="1854000" cy="262440"/>
          </a:xfrm>
          <a:prstGeom prst="wedgeRectCallout">
            <a:avLst>
              <a:gd name="adj1" fmla="val -81563"/>
              <a:gd name="adj2" fmla="val 172342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Play by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2556000" y="3581280"/>
            <a:ext cx="1854000" cy="247320"/>
          </a:xfrm>
          <a:prstGeom prst="wedgeRectCallout">
            <a:avLst>
              <a:gd name="adj1" fmla="val -72933"/>
              <a:gd name="adj2" fmla="val 207035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Viewer by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5807520" y="5861520"/>
            <a:ext cx="1854000" cy="353520"/>
          </a:xfrm>
          <a:prstGeom prst="wedgeRectCallout">
            <a:avLst>
              <a:gd name="adj1" fmla="val -61427"/>
              <a:gd name="adj2" fmla="val 136888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Top Titles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31840" y="609480"/>
            <a:ext cx="6502680" cy="11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size:             là Total user truy cập của 1 CDN or Khách hàng (nhiều CDN)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CDN availablity:          là PING vào 1 EDGE nào đó or RR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Connection Speed:    là tốc độ trung bình download của CDN / Khách hàng (nhiều CDN)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Bit-Rate:                       là tốc độ DL trung bình của Player khi play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Start-up delay:            Là khoảng delay time trước khi play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2362320" y="5665680"/>
            <a:ext cx="1854000" cy="353520"/>
          </a:xfrm>
          <a:prstGeom prst="wedgeRectCallout">
            <a:avLst>
              <a:gd name="adj1" fmla="val -55261"/>
              <a:gd name="adj2" fmla="val 152858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Visit by Top 10 Countries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2378160" y="2204640"/>
            <a:ext cx="1054800" cy="247320"/>
          </a:xfrm>
          <a:prstGeom prst="wedgeRectCallout">
            <a:avLst>
              <a:gd name="adj1" fmla="val -63243"/>
              <a:gd name="adj2" fmla="val 256266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Play 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8"/>
          <p:cNvSpPr/>
          <p:nvPr/>
        </p:nvSpPr>
        <p:spPr>
          <a:xfrm>
            <a:off x="5410080" y="2006640"/>
            <a:ext cx="1054800" cy="396000"/>
          </a:xfrm>
          <a:prstGeom prst="wedgeRectCallout">
            <a:avLst>
              <a:gd name="adj1" fmla="val -19188"/>
              <a:gd name="adj2" fmla="val 151266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Player Impression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131" descr=""/>
          <p:cNvPicPr/>
          <p:nvPr/>
        </p:nvPicPr>
        <p:blipFill>
          <a:blip r:embed="rId1"/>
          <a:stretch/>
        </p:blipFill>
        <p:spPr>
          <a:xfrm>
            <a:off x="41400" y="2590920"/>
            <a:ext cx="9026280" cy="426672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0" y="0"/>
            <a:ext cx="594864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DashBoard – Content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733920" y="2642040"/>
            <a:ext cx="2343960" cy="405360"/>
          </a:xfrm>
          <a:prstGeom prst="wedgeRectCallout">
            <a:avLst>
              <a:gd name="adj1" fmla="val -68453"/>
              <a:gd name="adj2" fmla="val 203724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Play over Time per Platform (Android)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1579320" y="4671720"/>
            <a:ext cx="1854000" cy="247320"/>
          </a:xfrm>
          <a:prstGeom prst="wedgeRectCallout">
            <a:avLst>
              <a:gd name="adj1" fmla="val -95750"/>
              <a:gd name="adj2" fmla="val 102327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Viewer by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231840" y="609480"/>
            <a:ext cx="6502680" cy="11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size:             là Total user truy cập của 1 CDN or Khách hàng (nhiều CDN)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CDN availablity:          là PING vào 1 EDGE nào đó or RR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Connection Speed:    là tốc độ trung bình download của CDN / Khách hàng (nhiều CDN)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Bit-Rate:                       là tốc độ DL trung bình của Player khi play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Start-up delay:            Là khoảng delay time trước khi play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838080" y="5665680"/>
            <a:ext cx="1294920" cy="353520"/>
          </a:xfrm>
          <a:prstGeom prst="wedgeRectCallout">
            <a:avLst>
              <a:gd name="adj1" fmla="val -47164"/>
              <a:gd name="adj2" fmla="val 179844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Categories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5421600" y="4548240"/>
            <a:ext cx="1312560" cy="247320"/>
          </a:xfrm>
          <a:prstGeom prst="wedgeRectCallout">
            <a:avLst>
              <a:gd name="adj1" fmla="val -63243"/>
              <a:gd name="adj2" fmla="val 256266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Avg Viewed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7"/>
          <p:cNvSpPr/>
          <p:nvPr/>
        </p:nvSpPr>
        <p:spPr>
          <a:xfrm>
            <a:off x="7696080" y="4490640"/>
            <a:ext cx="1054800" cy="396000"/>
          </a:xfrm>
          <a:prstGeom prst="wedgeRectCallout">
            <a:avLst>
              <a:gd name="adj1" fmla="val -19188"/>
              <a:gd name="adj2" fmla="val 151266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Player Impression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38653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QoS Analytics - KPIs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28600" y="990720"/>
            <a:ext cx="8762760" cy="56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QoS Monitoring: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Monitoring Media streaming in real time, Refreshes every 30 seconds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 audience’s experience, including availability, start up time, re-buffering, and bitrate delivered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 filtered across key dimensions, such as geography, ISP, and video format, for monitoring and problem isolation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 send notification when issues are detected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Metrics: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Quality metrics: audience size, rebuffering ratio, startup time, successful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attempts, and average encoded bitrate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 Aggregate: from 30 seconds, up to 2 hours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Filter metrics: ISP, City, Country, Continent, Region, Format, Start Up Time Range, Error Code, Player ID, Connection Speed, Service Provider, Time, Title, or Category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Notification: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conditions are met, notifications are raised to alert you to areas that require attention.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Thresholds are measured at the dimension level, so that ISP, city, or player-level localized problems are detected and reported accurately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Notifications are displayed in the UI, and via email and SMS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149" descr=""/>
          <p:cNvPicPr/>
          <p:nvPr/>
        </p:nvPicPr>
        <p:blipFill>
          <a:blip r:embed="rId1"/>
          <a:stretch/>
        </p:blipFill>
        <p:spPr>
          <a:xfrm>
            <a:off x="0" y="2228760"/>
            <a:ext cx="9143640" cy="462888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0" y="0"/>
            <a:ext cx="342900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DashBoard – QoS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4480" y="1905120"/>
            <a:ext cx="1333080" cy="533160"/>
          </a:xfrm>
          <a:prstGeom prst="wedgeRectCallout">
            <a:avLst>
              <a:gd name="adj1" fmla="val -7103"/>
              <a:gd name="adj2" fmla="val 172420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(number of user over the time)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600200" y="1886040"/>
            <a:ext cx="1142640" cy="533160"/>
          </a:xfrm>
          <a:prstGeom prst="wedgeRectCallout">
            <a:avLst>
              <a:gd name="adj1" fmla="val -7103"/>
              <a:gd name="adj2" fmla="val 172420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CDN Availability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(over the time)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2971800" y="1905120"/>
            <a:ext cx="1142640" cy="533160"/>
          </a:xfrm>
          <a:prstGeom prst="wedgeRectCallout">
            <a:avLst>
              <a:gd name="adj1" fmla="val -7103"/>
              <a:gd name="adj2" fmla="val 172420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Start up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(Delay)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4343400" y="1917720"/>
            <a:ext cx="1142640" cy="533160"/>
          </a:xfrm>
          <a:prstGeom prst="wedgeRectCallout">
            <a:avLst>
              <a:gd name="adj1" fmla="val -7103"/>
              <a:gd name="adj2" fmla="val 172420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% Rebuffering Plays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5771880" y="1971360"/>
            <a:ext cx="1142640" cy="533160"/>
          </a:xfrm>
          <a:prstGeom prst="wedgeRectCallout">
            <a:avLst>
              <a:gd name="adj1" fmla="val -3293"/>
              <a:gd name="adj2" fmla="val 194189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Bit-rate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5715000" y="4135320"/>
            <a:ext cx="1854000" cy="495000"/>
          </a:xfrm>
          <a:prstGeom prst="wedgeRectCallout">
            <a:avLst>
              <a:gd name="adj1" fmla="val -32659"/>
              <a:gd name="adj2" fmla="val 145497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size by Category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(number of User by topic and number of plays)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520560" y="4357080"/>
            <a:ext cx="1854000" cy="495000"/>
          </a:xfrm>
          <a:prstGeom prst="wedgeRectCallout">
            <a:avLst>
              <a:gd name="adj1" fmla="val -32659"/>
              <a:gd name="adj2" fmla="val 145497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size by Geography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1714680" y="5169960"/>
            <a:ext cx="1854000" cy="495000"/>
          </a:xfrm>
          <a:prstGeom prst="wedgeRectCallout">
            <a:avLst>
              <a:gd name="adj1" fmla="val -75712"/>
              <a:gd name="adj2" fmla="val 174801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size by Format (Flash, HLS, MMS, DASH…)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6095880" y="5602680"/>
            <a:ext cx="1854000" cy="495000"/>
          </a:xfrm>
          <a:prstGeom prst="wedgeRectCallout">
            <a:avLst>
              <a:gd name="adj1" fmla="val -32659"/>
              <a:gd name="adj2" fmla="val 145497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size by Connection Speed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231840" y="609480"/>
            <a:ext cx="6502680" cy="11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Audience size:             là Total user truy cập của 1 CDN or Khách hàng (nhiều CDN)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CDN availablity:          là PING vào 1 EDGE nào đó or RR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Connection Speed:    là tốc độ trung bình download của CDN / Khách hàng (nhiều CDN)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Bit-Rate:                       là tốc độ DL trung bình của Player khi play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Start-up delay:            Là khoảng delay time trước khi play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2"/>
          <p:cNvSpPr/>
          <p:nvPr/>
        </p:nvSpPr>
        <p:spPr>
          <a:xfrm>
            <a:off x="7238880" y="1856880"/>
            <a:ext cx="1142640" cy="533160"/>
          </a:xfrm>
          <a:prstGeom prst="wedgeRectCallout">
            <a:avLst>
              <a:gd name="adj1" fmla="val -3293"/>
              <a:gd name="adj2" fmla="val 194189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Buffer-Time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203328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Shape 167" descr=""/>
          <p:cNvPicPr/>
          <p:nvPr/>
        </p:nvPicPr>
        <p:blipFill>
          <a:blip r:embed="rId1"/>
          <a:stretch/>
        </p:blipFill>
        <p:spPr>
          <a:xfrm>
            <a:off x="0" y="2971800"/>
            <a:ext cx="5409720" cy="371916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914400" y="1801800"/>
            <a:ext cx="1547280" cy="533160"/>
          </a:xfrm>
          <a:prstGeom prst="wedgeRectCallout">
            <a:avLst>
              <a:gd name="adj1" fmla="val -39042"/>
              <a:gd name="adj2" fmla="val 254052"/>
            </a:avLst>
          </a:prstGeom>
          <a:solidFill>
            <a:srgbClr val="ffff00"/>
          </a:solidFill>
          <a:ln w="255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Start-Up Delay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Shape 169" descr=""/>
          <p:cNvPicPr/>
          <p:nvPr/>
        </p:nvPicPr>
        <p:blipFill>
          <a:blip r:embed="rId2"/>
          <a:stretch/>
        </p:blipFill>
        <p:spPr>
          <a:xfrm>
            <a:off x="3461040" y="631800"/>
            <a:ext cx="5682600" cy="23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174" descr=""/>
          <p:cNvPicPr/>
          <p:nvPr/>
        </p:nvPicPr>
        <p:blipFill>
          <a:blip r:embed="rId1"/>
          <a:stretch/>
        </p:blipFill>
        <p:spPr>
          <a:xfrm>
            <a:off x="0" y="762120"/>
            <a:ext cx="9143640" cy="609552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0" y="0"/>
            <a:ext cx="492156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 Customer – EDGE HIT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2017-01-09T10:10:56Z</dcterms:modified>
  <cp:revision>1</cp:revision>
  <dc:subject/>
  <dc:title/>
</cp:coreProperties>
</file>