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sldIdLst>
    <p:sldId id="256" r:id="rId2"/>
    <p:sldId id="260" r:id="rId3"/>
    <p:sldId id="301" r:id="rId4"/>
    <p:sldId id="258" r:id="rId5"/>
    <p:sldId id="299" r:id="rId6"/>
    <p:sldId id="259" r:id="rId7"/>
    <p:sldId id="300" r:id="rId8"/>
    <p:sldId id="302" r:id="rId9"/>
    <p:sldId id="262" r:id="rId10"/>
  </p:sldIdLst>
  <p:sldSz cx="12192000" cy="6858000"/>
  <p:notesSz cx="7104063" cy="10234613"/>
  <p:custDataLst>
    <p:tags r:id="rId1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373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83292" autoAdjust="0"/>
  </p:normalViewPr>
  <p:slideViewPr>
    <p:cSldViewPr snapToGrid="0">
      <p:cViewPr>
        <p:scale>
          <a:sx n="75" d="100"/>
          <a:sy n="75" d="100"/>
        </p:scale>
        <p:origin x="931" y="33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F2715626-67DC-4B09-B55B-21BC8220A825}" type="datetimeFigureOut">
              <a:rPr lang="zh-CN" altLang="en-US" smtClean="0"/>
              <a:t>2018/12/9</a:t>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F1D11D7A-3778-43FA-88BB-F91EABA2A626}" type="slidenum">
              <a:rPr lang="zh-CN" altLang="en-US" smtClean="0"/>
              <a:t>‹#›</a:t>
            </a:fld>
            <a:endParaRPr lang="zh-CN" altLang="en-US"/>
          </a:p>
        </p:txBody>
      </p:sp>
    </p:spTree>
    <p:extLst>
      <p:ext uri="{BB962C8B-B14F-4D97-AF65-F5344CB8AC3E}">
        <p14:creationId xmlns:p14="http://schemas.microsoft.com/office/powerpoint/2010/main" val="27966171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D11D7A-3778-43FA-88BB-F91EABA2A626}" type="slidenum">
              <a:rPr lang="zh-CN" altLang="en-US" smtClean="0"/>
              <a:t>1</a:t>
            </a:fld>
            <a:endParaRPr lang="zh-CN" altLang="en-US"/>
          </a:p>
        </p:txBody>
      </p:sp>
    </p:spTree>
    <p:extLst>
      <p:ext uri="{BB962C8B-B14F-4D97-AF65-F5344CB8AC3E}">
        <p14:creationId xmlns:p14="http://schemas.microsoft.com/office/powerpoint/2010/main" val="38506802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D11D7A-3778-43FA-88BB-F91EABA2A626}" type="slidenum">
              <a:rPr lang="zh-CN" altLang="en-US" smtClean="0"/>
              <a:t>2</a:t>
            </a:fld>
            <a:endParaRPr lang="zh-CN" altLang="en-US"/>
          </a:p>
        </p:txBody>
      </p:sp>
    </p:spTree>
    <p:extLst>
      <p:ext uri="{BB962C8B-B14F-4D97-AF65-F5344CB8AC3E}">
        <p14:creationId xmlns:p14="http://schemas.microsoft.com/office/powerpoint/2010/main" val="14588051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D11D7A-3778-43FA-88BB-F91EABA2A626}" type="slidenum">
              <a:rPr lang="zh-CN" altLang="en-US" smtClean="0"/>
              <a:t>4</a:t>
            </a:fld>
            <a:endParaRPr lang="zh-CN" altLang="en-US"/>
          </a:p>
        </p:txBody>
      </p:sp>
    </p:spTree>
    <p:extLst>
      <p:ext uri="{BB962C8B-B14F-4D97-AF65-F5344CB8AC3E}">
        <p14:creationId xmlns:p14="http://schemas.microsoft.com/office/powerpoint/2010/main" val="22677074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D11D7A-3778-43FA-88BB-F91EABA2A626}" type="slidenum">
              <a:rPr lang="zh-CN" altLang="en-US" smtClean="0"/>
              <a:t>6</a:t>
            </a:fld>
            <a:endParaRPr lang="zh-CN" altLang="en-US"/>
          </a:p>
        </p:txBody>
      </p:sp>
    </p:spTree>
    <p:extLst>
      <p:ext uri="{BB962C8B-B14F-4D97-AF65-F5344CB8AC3E}">
        <p14:creationId xmlns:p14="http://schemas.microsoft.com/office/powerpoint/2010/main" val="30250598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D11D7A-3778-43FA-88BB-F91EABA2A626}" type="slidenum">
              <a:rPr lang="zh-CN" altLang="en-US" smtClean="0"/>
              <a:t>9</a:t>
            </a:fld>
            <a:endParaRPr lang="zh-CN" altLang="en-US"/>
          </a:p>
        </p:txBody>
      </p:sp>
    </p:spTree>
    <p:extLst>
      <p:ext uri="{BB962C8B-B14F-4D97-AF65-F5344CB8AC3E}">
        <p14:creationId xmlns:p14="http://schemas.microsoft.com/office/powerpoint/2010/main" val="33272640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8" name="文本框 7"/>
          <p:cNvSpPr txBox="1"/>
          <p:nvPr userDrawn="1"/>
        </p:nvSpPr>
        <p:spPr>
          <a:xfrm>
            <a:off x="4318000" y="2971800"/>
            <a:ext cx="3556000" cy="229870"/>
          </a:xfrm>
          <a:prstGeom prst="rect">
            <a:avLst/>
          </a:prstGeom>
          <a:noFill/>
        </p:spPr>
        <p:txBody>
          <a:bodyPr wrap="square" rtlCol="0">
            <a:spAutoFit/>
          </a:bodyPr>
          <a:lstStyle/>
          <a:p>
            <a:r>
              <a:rPr lang="zh-CN" altLang="en-US" sz="300">
                <a:solidFill>
                  <a:schemeClr val="bg1">
                    <a:lumMod val="95000"/>
                  </a:schemeClr>
                </a:solidFill>
                <a:latin typeface="Microsoft YaHei UI" panose="020B0503020204020204" pitchFamily="34" charset="-122"/>
                <a:ea typeface="Microsoft YaHei UI" panose="020B0503020204020204" pitchFamily="34" charset="-122"/>
                <a:sym typeface="+mn-ea"/>
              </a:rPr>
              <a:t>感谢您下载包图网平台上提供的</a:t>
            </a:r>
            <a:r>
              <a:rPr lang="en-US" altLang="zh-CN" sz="300">
                <a:solidFill>
                  <a:schemeClr val="bg1">
                    <a:lumMod val="95000"/>
                  </a:schemeClr>
                </a:solidFill>
                <a:latin typeface="Microsoft YaHei UI" panose="020B0503020204020204" pitchFamily="34" charset="-122"/>
                <a:ea typeface="Microsoft YaHei UI" panose="020B0503020204020204" pitchFamily="34" charset="-122"/>
                <a:sym typeface="+mn-ea"/>
              </a:rPr>
              <a:t>PPT</a:t>
            </a:r>
            <a:r>
              <a:rPr lang="zh-CN" altLang="en-US" sz="300">
                <a:solidFill>
                  <a:schemeClr val="bg1">
                    <a:lumMod val="95000"/>
                  </a:schemeClr>
                </a:solidFill>
                <a:latin typeface="Microsoft YaHei UI" panose="020B0503020204020204" pitchFamily="34" charset="-122"/>
                <a:ea typeface="Microsoft YaHei UI" panose="020B0503020204020204" pitchFamily="34" charset="-122"/>
                <a:sym typeface="+mn-ea"/>
              </a:rPr>
              <a:t>作品，为了您和包图网以及原创作者的利益，请勿复制、传播、销售，否则将承担法律责任！包图网将对作品进行维权，按照传播下载次数进行十倍的索取赔偿！</a:t>
            </a:r>
          </a:p>
          <a:p>
            <a:r>
              <a:rPr lang="en-US" altLang="zh-CN" sz="600">
                <a:solidFill>
                  <a:schemeClr val="bg1">
                    <a:lumMod val="95000"/>
                  </a:schemeClr>
                </a:solidFill>
                <a:latin typeface="Microsoft YaHei UI" panose="020B0503020204020204" pitchFamily="34" charset="-122"/>
                <a:ea typeface="Microsoft YaHei UI" panose="020B0503020204020204" pitchFamily="34" charset="-122"/>
                <a:sym typeface="+mn-ea"/>
              </a:rPr>
              <a:t>ibaotu.com</a:t>
            </a:r>
          </a:p>
        </p:txBody>
      </p:sp>
    </p:spTree>
  </p:cSld>
  <p:clrMap bg1="lt1" tx1="dk1" bg2="lt2" tx2="dk2" accent1="accent1" accent2="accent2" accent3="accent3" accent4="accent4" accent5="accent5" accent6="accent6" hlink="hlink" folHlink="folHlink"/>
  <p:sldLayoutIdLst>
    <p:sldLayoutId id="2147483649" r:id="rId1"/>
  </p:sldLayoutIdLst>
  <mc:AlternateContent xmlns:mc="http://schemas.openxmlformats.org/markup-compatibility/2006" xmlns:p14="http://schemas.microsoft.com/office/powerpoint/2010/main">
    <mc:Choice Requires="p14">
      <p:transition p14:dur="10"/>
    </mc:Choice>
    <mc:Fallback xmlns="">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菱形 6"/>
          <p:cNvSpPr/>
          <p:nvPr/>
        </p:nvSpPr>
        <p:spPr>
          <a:xfrm>
            <a:off x="-1783715" y="-291465"/>
            <a:ext cx="3478530" cy="3478530"/>
          </a:xfrm>
          <a:prstGeom prst="diamond">
            <a:avLst/>
          </a:prstGeom>
          <a:blipFill rotWithShape="1">
            <a:blip r:embed="rId3" cstate="screen">
              <a:grayscl/>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菱形 7"/>
          <p:cNvSpPr/>
          <p:nvPr/>
        </p:nvSpPr>
        <p:spPr>
          <a:xfrm>
            <a:off x="20955" y="1518920"/>
            <a:ext cx="3478530" cy="3478530"/>
          </a:xfrm>
          <a:prstGeom prst="diamond">
            <a:avLst/>
          </a:prstGeom>
          <a:blipFill rotWithShape="1">
            <a:blip r:embed="rId4" cstate="screen">
              <a:grayscl/>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菱形 8"/>
          <p:cNvSpPr/>
          <p:nvPr/>
        </p:nvSpPr>
        <p:spPr>
          <a:xfrm>
            <a:off x="1827530" y="3326130"/>
            <a:ext cx="3478530" cy="3478530"/>
          </a:xfrm>
          <a:prstGeom prst="diamond">
            <a:avLst/>
          </a:prstGeom>
          <a:blipFill rotWithShape="1">
            <a:blip r:embed="rId5" cstate="screen">
              <a:grayscl/>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菱形 9"/>
          <p:cNvSpPr/>
          <p:nvPr/>
        </p:nvSpPr>
        <p:spPr>
          <a:xfrm>
            <a:off x="3642360" y="5119370"/>
            <a:ext cx="3478530" cy="3478530"/>
          </a:xfrm>
          <a:prstGeom prst="diamond">
            <a:avLst/>
          </a:prstGeom>
          <a:blipFill rotWithShape="1">
            <a:blip r:embed="rId6" cstate="screen">
              <a:grayscl/>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菱形 11"/>
          <p:cNvSpPr/>
          <p:nvPr/>
        </p:nvSpPr>
        <p:spPr>
          <a:xfrm>
            <a:off x="20955" y="5119370"/>
            <a:ext cx="3478530" cy="3478530"/>
          </a:xfrm>
          <a:prstGeom prst="diamond">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直角三角形 12"/>
          <p:cNvSpPr/>
          <p:nvPr/>
        </p:nvSpPr>
        <p:spPr>
          <a:xfrm flipH="1" flipV="1">
            <a:off x="10493375" y="-17145"/>
            <a:ext cx="1717675" cy="1717675"/>
          </a:xfrm>
          <a:prstGeom prst="rtTriangl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21"/>
          <p:cNvSpPr txBox="1"/>
          <p:nvPr/>
        </p:nvSpPr>
        <p:spPr>
          <a:xfrm>
            <a:off x="2951699" y="2271155"/>
            <a:ext cx="8338382" cy="80573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80000"/>
              </a:lnSpc>
            </a:pPr>
            <a:r>
              <a:rPr lang="en-US" altLang="zh-CN" sz="3000" b="1" smtClean="0">
                <a:solidFill>
                  <a:srgbClr val="FF0000"/>
                </a:solidFill>
                <a:latin typeface="Times New Roman" panose="02020603050405020304" pitchFamily="18" charset="0"/>
                <a:ea typeface="Microsoft YaHei UI" panose="020B0503020204020204" pitchFamily="34" charset="-122"/>
                <a:cs typeface="Times New Roman" panose="02020603050405020304" pitchFamily="18" charset="0"/>
              </a:rPr>
              <a:t>COST EFFICIENT GRADIENT BOOSTING</a:t>
            </a:r>
            <a:endParaRPr lang="zh-CN" altLang="en-US" sz="3000" b="1">
              <a:solidFill>
                <a:srgbClr val="FF0000"/>
              </a:solidFill>
              <a:latin typeface="Times New Roman" panose="02020603050405020304" pitchFamily="18" charset="0"/>
              <a:ea typeface="Microsoft YaHei UI" panose="020B0503020204020204" pitchFamily="34" charset="-122"/>
              <a:cs typeface="Times New Roman" panose="02020603050405020304" pitchFamily="18" charset="0"/>
            </a:endParaRPr>
          </a:p>
        </p:txBody>
      </p:sp>
      <p:sp>
        <p:nvSpPr>
          <p:cNvPr id="5" name="文本框 4"/>
          <p:cNvSpPr txBox="1"/>
          <p:nvPr/>
        </p:nvSpPr>
        <p:spPr>
          <a:xfrm>
            <a:off x="3391091" y="58018"/>
            <a:ext cx="6791451" cy="477054"/>
          </a:xfrm>
          <a:prstGeom prst="rect">
            <a:avLst/>
          </a:prstGeom>
          <a:noFill/>
        </p:spPr>
        <p:txBody>
          <a:bodyPr wrap="square" rtlCol="0">
            <a:spAutoFit/>
          </a:bodyPr>
          <a:lstStyle/>
          <a:p>
            <a:r>
              <a:rPr lang="en-US" altLang="zh-CN" sz="2500" b="1" smtClean="0">
                <a:solidFill>
                  <a:schemeClr val="accent6">
                    <a:lumMod val="75000"/>
                  </a:schemeClr>
                </a:solidFill>
                <a:latin typeface="Arial" panose="020B0604020202020204" pitchFamily="34" charset="0"/>
              </a:rPr>
              <a:t>TRƯỜNG ĐH SƯ PHẠM KĨ THUẬT TP.HCM  </a:t>
            </a:r>
            <a:endParaRPr lang="en-US" altLang="zh-CN" sz="2500" b="1">
              <a:solidFill>
                <a:schemeClr val="accent6">
                  <a:lumMod val="75000"/>
                </a:schemeClr>
              </a:solidFill>
              <a:latin typeface="Arial" panose="020B0604020202020204" pitchFamily="34" charset="0"/>
            </a:endParaRPr>
          </a:p>
        </p:txBody>
      </p:sp>
      <p:sp>
        <p:nvSpPr>
          <p:cNvPr id="17" name="AutoShape 8" descr="Related ima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文本框 21"/>
          <p:cNvSpPr txBox="1"/>
          <p:nvPr/>
        </p:nvSpPr>
        <p:spPr>
          <a:xfrm>
            <a:off x="5786782" y="4076064"/>
            <a:ext cx="6536028" cy="158812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80000"/>
              </a:lnSpc>
            </a:pPr>
            <a:r>
              <a:rPr lang="en-US" altLang="zh-CN" b="1" smtClean="0">
                <a:solidFill>
                  <a:schemeClr val="accent5">
                    <a:lumMod val="50000"/>
                  </a:schemeClr>
                </a:solidFill>
                <a:latin typeface="Times New Roman" panose="02020603050405020304" pitchFamily="18" charset="0"/>
                <a:ea typeface="Microsoft YaHei UI" panose="020B0503020204020204" pitchFamily="34" charset="-122"/>
                <a:cs typeface="Times New Roman" panose="02020603050405020304" pitchFamily="18" charset="0"/>
              </a:rPr>
              <a:t>SINH </a:t>
            </a:r>
            <a:r>
              <a:rPr lang="en-US" altLang="zh-CN" b="1" smtClean="0">
                <a:solidFill>
                  <a:schemeClr val="accent5">
                    <a:lumMod val="50000"/>
                  </a:schemeClr>
                </a:solidFill>
                <a:latin typeface="Times New Roman" panose="02020603050405020304" pitchFamily="18" charset="0"/>
                <a:ea typeface="Microsoft YaHei UI" panose="020B0503020204020204" pitchFamily="34" charset="-122"/>
                <a:cs typeface="Times New Roman" panose="02020603050405020304" pitchFamily="18" charset="0"/>
              </a:rPr>
              <a:t>VIÊN THỰC HIỆN:   </a:t>
            </a:r>
            <a:endParaRPr lang="en-US" altLang="zh-CN" b="1">
              <a:solidFill>
                <a:schemeClr val="accent5">
                  <a:lumMod val="50000"/>
                </a:schemeClr>
              </a:solidFill>
              <a:latin typeface="Times New Roman" panose="02020603050405020304" pitchFamily="18" charset="0"/>
              <a:ea typeface="Microsoft YaHei UI" panose="020B0503020204020204" pitchFamily="34" charset="-122"/>
              <a:cs typeface="Times New Roman" panose="02020603050405020304" pitchFamily="18" charset="0"/>
            </a:endParaRPr>
          </a:p>
          <a:p>
            <a:pPr>
              <a:lnSpc>
                <a:spcPct val="180000"/>
              </a:lnSpc>
            </a:pPr>
            <a:r>
              <a:rPr lang="en-US" altLang="zh-CN" b="1">
                <a:solidFill>
                  <a:schemeClr val="accent5">
                    <a:lumMod val="50000"/>
                  </a:schemeClr>
                </a:solidFill>
                <a:latin typeface="Times New Roman" panose="02020603050405020304" pitchFamily="18" charset="0"/>
                <a:ea typeface="Microsoft YaHei UI" panose="020B0503020204020204" pitchFamily="34" charset="-122"/>
                <a:cs typeface="Times New Roman" panose="02020603050405020304" pitchFamily="18" charset="0"/>
              </a:rPr>
              <a:t>	</a:t>
            </a:r>
            <a:r>
              <a:rPr lang="en-US" altLang="zh-CN" b="1" smtClean="0">
                <a:solidFill>
                  <a:schemeClr val="accent5">
                    <a:lumMod val="50000"/>
                  </a:schemeClr>
                </a:solidFill>
                <a:latin typeface="Times New Roman" panose="02020603050405020304" pitchFamily="18" charset="0"/>
                <a:ea typeface="Microsoft YaHei UI" panose="020B0503020204020204" pitchFamily="34" charset="-122"/>
                <a:cs typeface="Times New Roman" panose="02020603050405020304" pitchFamily="18" charset="0"/>
              </a:rPr>
              <a:t>	Nguyễn Quốc Anh</a:t>
            </a:r>
            <a:r>
              <a:rPr lang="en-US" altLang="zh-CN" b="1">
                <a:solidFill>
                  <a:schemeClr val="accent5">
                    <a:lumMod val="50000"/>
                  </a:schemeClr>
                </a:solidFill>
                <a:latin typeface="Times New Roman" panose="02020603050405020304" pitchFamily="18" charset="0"/>
                <a:ea typeface="Microsoft YaHei UI" panose="020B0503020204020204" pitchFamily="34" charset="-122"/>
                <a:cs typeface="Times New Roman" panose="02020603050405020304" pitchFamily="18" charset="0"/>
              </a:rPr>
              <a:t>	</a:t>
            </a:r>
            <a:r>
              <a:rPr lang="en-US" altLang="zh-CN" b="1" smtClean="0">
                <a:solidFill>
                  <a:schemeClr val="accent5">
                    <a:lumMod val="50000"/>
                  </a:schemeClr>
                </a:solidFill>
                <a:latin typeface="Times New Roman" panose="02020603050405020304" pitchFamily="18" charset="0"/>
                <a:ea typeface="Microsoft YaHei UI" panose="020B0503020204020204" pitchFamily="34" charset="-122"/>
                <a:cs typeface="Times New Roman" panose="02020603050405020304" pitchFamily="18" charset="0"/>
              </a:rPr>
              <a:t>	15110008</a:t>
            </a:r>
          </a:p>
          <a:p>
            <a:pPr>
              <a:lnSpc>
                <a:spcPct val="180000"/>
              </a:lnSpc>
            </a:pPr>
            <a:r>
              <a:rPr lang="en-US" altLang="zh-CN" b="1">
                <a:solidFill>
                  <a:schemeClr val="accent5">
                    <a:lumMod val="50000"/>
                  </a:schemeClr>
                </a:solidFill>
                <a:latin typeface="Times New Roman" panose="02020603050405020304" pitchFamily="18" charset="0"/>
                <a:ea typeface="Microsoft YaHei UI" panose="020B0503020204020204" pitchFamily="34" charset="-122"/>
                <a:cs typeface="Times New Roman" panose="02020603050405020304" pitchFamily="18" charset="0"/>
              </a:rPr>
              <a:t>	</a:t>
            </a:r>
            <a:r>
              <a:rPr lang="en-US" altLang="zh-CN" b="1" smtClean="0">
                <a:solidFill>
                  <a:schemeClr val="accent5">
                    <a:lumMod val="50000"/>
                  </a:schemeClr>
                </a:solidFill>
                <a:latin typeface="Times New Roman" panose="02020603050405020304" pitchFamily="18" charset="0"/>
                <a:ea typeface="Microsoft YaHei UI" panose="020B0503020204020204" pitchFamily="34" charset="-122"/>
                <a:cs typeface="Times New Roman" panose="02020603050405020304" pitchFamily="18" charset="0"/>
              </a:rPr>
              <a:t>	</a:t>
            </a:r>
            <a:r>
              <a:rPr lang="en-US" altLang="zh-CN" b="1" smtClean="0">
                <a:solidFill>
                  <a:schemeClr val="accent5">
                    <a:lumMod val="50000"/>
                  </a:schemeClr>
                </a:solidFill>
                <a:latin typeface="Times New Roman" panose="02020603050405020304" pitchFamily="18" charset="0"/>
                <a:ea typeface="Microsoft YaHei UI" panose="020B0503020204020204" pitchFamily="34" charset="-122"/>
                <a:cs typeface="Times New Roman" panose="02020603050405020304" pitchFamily="18" charset="0"/>
              </a:rPr>
              <a:t>Nguyễn Viết Cương	15110021</a:t>
            </a:r>
            <a:endParaRPr lang="en-US" altLang="zh-CN" b="1" smtClean="0">
              <a:solidFill>
                <a:schemeClr val="accent5">
                  <a:lumMod val="50000"/>
                </a:schemeClr>
              </a:solidFill>
              <a:latin typeface="Times New Roman" panose="02020603050405020304" pitchFamily="18" charset="0"/>
              <a:ea typeface="Microsoft YaHei UI" panose="020B0503020204020204" pitchFamily="34" charset="-122"/>
              <a:cs typeface="Times New Roman" panose="02020603050405020304" pitchFamily="18" charset="0"/>
            </a:endParaRPr>
          </a:p>
        </p:txBody>
      </p:sp>
      <p:sp>
        <p:nvSpPr>
          <p:cNvPr id="20" name="AutoShape 16" descr="Image result for LOGO HCMUTE ICON"/>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菱形 2"/>
          <p:cNvSpPr/>
          <p:nvPr/>
        </p:nvSpPr>
        <p:spPr>
          <a:xfrm>
            <a:off x="20955" y="-2099310"/>
            <a:ext cx="3478530" cy="3478530"/>
          </a:xfrm>
          <a:prstGeom prst="diamond">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AutoShape 18" descr="Image result for LOGO HCMUTE ICON"/>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4" name="Picture 23"/>
          <p:cNvPicPr>
            <a:picLocks noChangeAspect="1"/>
          </p:cNvPicPr>
          <p:nvPr/>
        </p:nvPicPr>
        <p:blipFill>
          <a:blip r:embed="rId7"/>
          <a:stretch>
            <a:fillRect/>
          </a:stretch>
        </p:blipFill>
        <p:spPr>
          <a:xfrm>
            <a:off x="6397956" y="652134"/>
            <a:ext cx="1445868" cy="1176338"/>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50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0-#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0-#ppt_w/2"/>
                                          </p:val>
                                        </p:tav>
                                        <p:tav tm="100000">
                                          <p:val>
                                            <p:strVal val="#ppt_x"/>
                                          </p:val>
                                        </p:tav>
                                      </p:tavLst>
                                    </p:anim>
                                    <p:anim calcmode="lin" valueType="num">
                                      <p:cBhvr additive="base">
                                        <p:cTn id="16" dur="500" fill="hold"/>
                                        <p:tgtEl>
                                          <p:spTgt spid="9"/>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50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0-#ppt_w/2"/>
                                          </p:val>
                                        </p:tav>
                                        <p:tav tm="100000">
                                          <p:val>
                                            <p:strVal val="#ppt_x"/>
                                          </p:val>
                                        </p:tav>
                                      </p:tavLst>
                                    </p:anim>
                                    <p:anim calcmode="lin" valueType="num">
                                      <p:cBhvr additive="base">
                                        <p:cTn id="20" dur="500" fill="hold"/>
                                        <p:tgtEl>
                                          <p:spTgt spid="10"/>
                                        </p:tgtEl>
                                        <p:attrNameLst>
                                          <p:attrName>ppt_y</p:attrName>
                                        </p:attrNameLst>
                                      </p:cBhvr>
                                      <p:tavLst>
                                        <p:tav tm="0">
                                          <p:val>
                                            <p:strVal val="#ppt_y"/>
                                          </p:val>
                                        </p:tav>
                                        <p:tav tm="100000">
                                          <p:val>
                                            <p:strVal val="#ppt_y"/>
                                          </p:val>
                                        </p:tav>
                                      </p:tavLst>
                                    </p:anim>
                                  </p:childTnLst>
                                </p:cTn>
                              </p:par>
                            </p:childTnLst>
                          </p:cTn>
                        </p:par>
                        <p:par>
                          <p:cTn id="21" fill="hold">
                            <p:stCondLst>
                              <p:cond delay="1000"/>
                            </p:stCondLst>
                            <p:childTnLst>
                              <p:par>
                                <p:cTn id="22" presetID="42" presetClass="entr" presetSubtype="0" fill="hold" grpId="0" nodeType="after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fade">
                                      <p:cBhvr>
                                        <p:cTn id="24" dur="500"/>
                                        <p:tgtEl>
                                          <p:spTgt spid="3"/>
                                        </p:tgtEl>
                                      </p:cBhvr>
                                    </p:animEffect>
                                    <p:anim calcmode="lin" valueType="num">
                                      <p:cBhvr>
                                        <p:cTn id="25" dur="500" fill="hold"/>
                                        <p:tgtEl>
                                          <p:spTgt spid="3"/>
                                        </p:tgtEl>
                                        <p:attrNameLst>
                                          <p:attrName>ppt_x</p:attrName>
                                        </p:attrNameLst>
                                      </p:cBhvr>
                                      <p:tavLst>
                                        <p:tav tm="0">
                                          <p:val>
                                            <p:strVal val="#ppt_x"/>
                                          </p:val>
                                        </p:tav>
                                        <p:tav tm="100000">
                                          <p:val>
                                            <p:strVal val="#ppt_x"/>
                                          </p:val>
                                        </p:tav>
                                      </p:tavLst>
                                    </p:anim>
                                    <p:anim calcmode="lin" valueType="num">
                                      <p:cBhvr>
                                        <p:cTn id="26" dur="500" fill="hold"/>
                                        <p:tgtEl>
                                          <p:spTgt spid="3"/>
                                        </p:tgtEl>
                                        <p:attrNameLst>
                                          <p:attrName>ppt_y</p:attrName>
                                        </p:attrNameLst>
                                      </p:cBhvr>
                                      <p:tavLst>
                                        <p:tav tm="0">
                                          <p:val>
                                            <p:strVal val="#ppt_y+.1"/>
                                          </p:val>
                                        </p:tav>
                                        <p:tav tm="100000">
                                          <p:val>
                                            <p:strVal val="#ppt_y"/>
                                          </p:val>
                                        </p:tav>
                                      </p:tavLst>
                                    </p:anim>
                                  </p:childTnLst>
                                </p:cTn>
                              </p:par>
                            </p:childTnLst>
                          </p:cTn>
                        </p:par>
                        <p:par>
                          <p:cTn id="27" fill="hold">
                            <p:stCondLst>
                              <p:cond delay="1500"/>
                            </p:stCondLst>
                            <p:childTnLst>
                              <p:par>
                                <p:cTn id="28" presetID="42" presetClass="entr" presetSubtype="0" fill="hold" grpId="0" nodeType="after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fade">
                                      <p:cBhvr>
                                        <p:cTn id="30" dur="500"/>
                                        <p:tgtEl>
                                          <p:spTgt spid="12"/>
                                        </p:tgtEl>
                                      </p:cBhvr>
                                    </p:animEffect>
                                    <p:anim calcmode="lin" valueType="num">
                                      <p:cBhvr>
                                        <p:cTn id="31" dur="500" fill="hold"/>
                                        <p:tgtEl>
                                          <p:spTgt spid="12"/>
                                        </p:tgtEl>
                                        <p:attrNameLst>
                                          <p:attrName>ppt_x</p:attrName>
                                        </p:attrNameLst>
                                      </p:cBhvr>
                                      <p:tavLst>
                                        <p:tav tm="0">
                                          <p:val>
                                            <p:strVal val="#ppt_x"/>
                                          </p:val>
                                        </p:tav>
                                        <p:tav tm="100000">
                                          <p:val>
                                            <p:strVal val="#ppt_x"/>
                                          </p:val>
                                        </p:tav>
                                      </p:tavLst>
                                    </p:anim>
                                    <p:anim calcmode="lin" valueType="num">
                                      <p:cBhvr>
                                        <p:cTn id="32" dur="500" fill="hold"/>
                                        <p:tgtEl>
                                          <p:spTgt spid="12"/>
                                        </p:tgtEl>
                                        <p:attrNameLst>
                                          <p:attrName>ppt_y</p:attrName>
                                        </p:attrNameLst>
                                      </p:cBhvr>
                                      <p:tavLst>
                                        <p:tav tm="0">
                                          <p:val>
                                            <p:strVal val="#ppt_y+.1"/>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anim calcmode="lin" valueType="num">
                                      <p:cBhvr additive="base">
                                        <p:cTn id="35" dur="500" fill="hold"/>
                                        <p:tgtEl>
                                          <p:spTgt spid="13"/>
                                        </p:tgtEl>
                                        <p:attrNameLst>
                                          <p:attrName>ppt_x</p:attrName>
                                        </p:attrNameLst>
                                      </p:cBhvr>
                                      <p:tavLst>
                                        <p:tav tm="0">
                                          <p:val>
                                            <p:strVal val="1+#ppt_w/2"/>
                                          </p:val>
                                        </p:tav>
                                        <p:tav tm="100000">
                                          <p:val>
                                            <p:strVal val="#ppt_x"/>
                                          </p:val>
                                        </p:tav>
                                      </p:tavLst>
                                    </p:anim>
                                    <p:anim calcmode="lin" valueType="num">
                                      <p:cBhvr additive="base">
                                        <p:cTn id="36" dur="500" fill="hold"/>
                                        <p:tgtEl>
                                          <p:spTgt spid="13"/>
                                        </p:tgtEl>
                                        <p:attrNameLst>
                                          <p:attrName>ppt_y</p:attrName>
                                        </p:attrNameLst>
                                      </p:cBhvr>
                                      <p:tavLst>
                                        <p:tav tm="0">
                                          <p:val>
                                            <p:strVal val="#ppt_y"/>
                                          </p:val>
                                        </p:tav>
                                        <p:tav tm="100000">
                                          <p:val>
                                            <p:strVal val="#ppt_y"/>
                                          </p:val>
                                        </p:tav>
                                      </p:tavLst>
                                    </p:anim>
                                  </p:childTnLst>
                                </p:cTn>
                              </p:par>
                            </p:childTnLst>
                          </p:cTn>
                        </p:par>
                        <p:par>
                          <p:cTn id="37" fill="hold">
                            <p:stCondLst>
                              <p:cond delay="2000"/>
                            </p:stCondLst>
                            <p:childTnLst>
                              <p:par>
                                <p:cTn id="38" presetID="53" presetClass="entr" presetSubtype="16" fill="hold" grpId="0" nodeType="afterEffect">
                                  <p:stCondLst>
                                    <p:cond delay="0"/>
                                  </p:stCondLst>
                                  <p:childTnLst>
                                    <p:set>
                                      <p:cBhvr>
                                        <p:cTn id="39" dur="1" fill="hold">
                                          <p:stCondLst>
                                            <p:cond delay="0"/>
                                          </p:stCondLst>
                                        </p:cTn>
                                        <p:tgtEl>
                                          <p:spTgt spid="5"/>
                                        </p:tgtEl>
                                        <p:attrNameLst>
                                          <p:attrName>style.visibility</p:attrName>
                                        </p:attrNameLst>
                                      </p:cBhvr>
                                      <p:to>
                                        <p:strVal val="visible"/>
                                      </p:to>
                                    </p:set>
                                    <p:anim calcmode="lin" valueType="num">
                                      <p:cBhvr>
                                        <p:cTn id="40" dur="500" fill="hold"/>
                                        <p:tgtEl>
                                          <p:spTgt spid="5"/>
                                        </p:tgtEl>
                                        <p:attrNameLst>
                                          <p:attrName>ppt_w</p:attrName>
                                        </p:attrNameLst>
                                      </p:cBhvr>
                                      <p:tavLst>
                                        <p:tav tm="0">
                                          <p:val>
                                            <p:fltVal val="0"/>
                                          </p:val>
                                        </p:tav>
                                        <p:tav tm="100000">
                                          <p:val>
                                            <p:strVal val="#ppt_w"/>
                                          </p:val>
                                        </p:tav>
                                      </p:tavLst>
                                    </p:anim>
                                    <p:anim calcmode="lin" valueType="num">
                                      <p:cBhvr>
                                        <p:cTn id="41" dur="500" fill="hold"/>
                                        <p:tgtEl>
                                          <p:spTgt spid="5"/>
                                        </p:tgtEl>
                                        <p:attrNameLst>
                                          <p:attrName>ppt_h</p:attrName>
                                        </p:attrNameLst>
                                      </p:cBhvr>
                                      <p:tavLst>
                                        <p:tav tm="0">
                                          <p:val>
                                            <p:fltVal val="0"/>
                                          </p:val>
                                        </p:tav>
                                        <p:tav tm="100000">
                                          <p:val>
                                            <p:strVal val="#ppt_h"/>
                                          </p:val>
                                        </p:tav>
                                      </p:tavLst>
                                    </p:anim>
                                    <p:animEffect transition="in" filter="fade">
                                      <p:cBhvr>
                                        <p:cTn id="42" dur="500"/>
                                        <p:tgtEl>
                                          <p:spTgt spid="5"/>
                                        </p:tgtEl>
                                      </p:cBhvr>
                                    </p:animEffect>
                                  </p:childTnLst>
                                </p:cTn>
                              </p:par>
                            </p:childTnLst>
                          </p:cTn>
                        </p:par>
                        <p:par>
                          <p:cTn id="43" fill="hold">
                            <p:stCondLst>
                              <p:cond delay="2500"/>
                            </p:stCondLst>
                            <p:childTnLst>
                              <p:par>
                                <p:cTn id="44" presetID="42" presetClass="entr" presetSubtype="0" fill="hold" grpId="0" nodeType="after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fade">
                                      <p:cBhvr>
                                        <p:cTn id="46" dur="500"/>
                                        <p:tgtEl>
                                          <p:spTgt spid="16"/>
                                        </p:tgtEl>
                                      </p:cBhvr>
                                    </p:animEffect>
                                    <p:anim calcmode="lin" valueType="num">
                                      <p:cBhvr>
                                        <p:cTn id="47" dur="500" fill="hold"/>
                                        <p:tgtEl>
                                          <p:spTgt spid="16"/>
                                        </p:tgtEl>
                                        <p:attrNameLst>
                                          <p:attrName>ppt_x</p:attrName>
                                        </p:attrNameLst>
                                      </p:cBhvr>
                                      <p:tavLst>
                                        <p:tav tm="0">
                                          <p:val>
                                            <p:strVal val="#ppt_x"/>
                                          </p:val>
                                        </p:tav>
                                        <p:tav tm="100000">
                                          <p:val>
                                            <p:strVal val="#ppt_x"/>
                                          </p:val>
                                        </p:tav>
                                      </p:tavLst>
                                    </p:anim>
                                    <p:anim calcmode="lin" valueType="num">
                                      <p:cBhvr>
                                        <p:cTn id="48" dur="500" fill="hold"/>
                                        <p:tgtEl>
                                          <p:spTgt spid="16"/>
                                        </p:tgtEl>
                                        <p:attrNameLst>
                                          <p:attrName>ppt_y</p:attrName>
                                        </p:attrNameLst>
                                      </p:cBhvr>
                                      <p:tavLst>
                                        <p:tav tm="0">
                                          <p:val>
                                            <p:strVal val="#ppt_y+.1"/>
                                          </p:val>
                                        </p:tav>
                                        <p:tav tm="100000">
                                          <p:val>
                                            <p:strVal val="#ppt_y"/>
                                          </p:val>
                                        </p:tav>
                                      </p:tavLst>
                                    </p:anim>
                                  </p:childTnLst>
                                </p:cTn>
                              </p:par>
                            </p:childTnLst>
                          </p:cTn>
                        </p:par>
                        <p:par>
                          <p:cTn id="49" fill="hold">
                            <p:stCondLst>
                              <p:cond delay="3000"/>
                            </p:stCondLst>
                            <p:childTnLst>
                              <p:par>
                                <p:cTn id="50" presetID="42" presetClass="entr" presetSubtype="0" fill="hold" grpId="0" nodeType="afterEffect">
                                  <p:stCondLst>
                                    <p:cond delay="0"/>
                                  </p:stCondLst>
                                  <p:childTnLst>
                                    <p:set>
                                      <p:cBhvr>
                                        <p:cTn id="51" dur="1" fill="hold">
                                          <p:stCondLst>
                                            <p:cond delay="0"/>
                                          </p:stCondLst>
                                        </p:cTn>
                                        <p:tgtEl>
                                          <p:spTgt spid="23"/>
                                        </p:tgtEl>
                                        <p:attrNameLst>
                                          <p:attrName>style.visibility</p:attrName>
                                        </p:attrNameLst>
                                      </p:cBhvr>
                                      <p:to>
                                        <p:strVal val="visible"/>
                                      </p:to>
                                    </p:set>
                                    <p:animEffect transition="in" filter="fade">
                                      <p:cBhvr>
                                        <p:cTn id="52" dur="500"/>
                                        <p:tgtEl>
                                          <p:spTgt spid="23"/>
                                        </p:tgtEl>
                                      </p:cBhvr>
                                    </p:animEffect>
                                    <p:anim calcmode="lin" valueType="num">
                                      <p:cBhvr>
                                        <p:cTn id="53" dur="500" fill="hold"/>
                                        <p:tgtEl>
                                          <p:spTgt spid="23"/>
                                        </p:tgtEl>
                                        <p:attrNameLst>
                                          <p:attrName>ppt_x</p:attrName>
                                        </p:attrNameLst>
                                      </p:cBhvr>
                                      <p:tavLst>
                                        <p:tav tm="0">
                                          <p:val>
                                            <p:strVal val="#ppt_x"/>
                                          </p:val>
                                        </p:tav>
                                        <p:tav tm="100000">
                                          <p:val>
                                            <p:strVal val="#ppt_x"/>
                                          </p:val>
                                        </p:tav>
                                      </p:tavLst>
                                    </p:anim>
                                    <p:anim calcmode="lin" valueType="num">
                                      <p:cBhvr>
                                        <p:cTn id="54" dur="5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2" grpId="0" bldLvl="0" animBg="1"/>
      <p:bldP spid="13" grpId="0" bldLvl="0" animBg="1"/>
      <p:bldP spid="16" grpId="0"/>
      <p:bldP spid="5" grpId="0" bldLvl="0" animBg="1"/>
      <p:bldP spid="23" grpId="0"/>
      <p:bldP spid="3"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3244215" y="-339725"/>
            <a:ext cx="5697855" cy="3850640"/>
            <a:chOff x="6082" y="-397"/>
            <a:chExt cx="7029" cy="4750"/>
          </a:xfrm>
        </p:grpSpPr>
        <p:sp>
          <p:nvSpPr>
            <p:cNvPr id="2" name="菱形 1"/>
            <p:cNvSpPr/>
            <p:nvPr/>
          </p:nvSpPr>
          <p:spPr>
            <a:xfrm>
              <a:off x="7427" y="7"/>
              <a:ext cx="4346" cy="4346"/>
            </a:xfrm>
            <a:prstGeom prst="diamond">
              <a:avLst/>
            </a:prstGeom>
            <a:blipFill rotWithShape="1">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菱形 2"/>
            <p:cNvSpPr/>
            <p:nvPr/>
          </p:nvSpPr>
          <p:spPr>
            <a:xfrm>
              <a:off x="6082" y="-397"/>
              <a:ext cx="2448" cy="2448"/>
            </a:xfrm>
            <a:prstGeom prst="diamond">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菱形 3"/>
            <p:cNvSpPr/>
            <p:nvPr/>
          </p:nvSpPr>
          <p:spPr>
            <a:xfrm>
              <a:off x="10663" y="-397"/>
              <a:ext cx="2448" cy="2448"/>
            </a:xfrm>
            <a:prstGeom prst="diamond">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8" name="文本框 27"/>
          <p:cNvSpPr txBox="1"/>
          <p:nvPr/>
        </p:nvSpPr>
        <p:spPr>
          <a:xfrm>
            <a:off x="1406413" y="3838422"/>
            <a:ext cx="9570719" cy="646331"/>
          </a:xfrm>
          <a:prstGeom prst="rect">
            <a:avLst/>
          </a:prstGeom>
          <a:noFill/>
        </p:spPr>
        <p:txBody>
          <a:bodyPr wrap="square" rtlCol="0">
            <a:spAutoFit/>
          </a:bodyPr>
          <a:lstStyle/>
          <a:p>
            <a:pPr algn="ctr"/>
            <a:r>
              <a:rPr lang="en-US" altLang="zh-CN" sz="3600" b="1" smtClean="0">
                <a:solidFill>
                  <a:srgbClr val="FF0000"/>
                </a:solidFill>
                <a:latin typeface="Times New Roman" panose="02020603050405020304" pitchFamily="18" charset="0"/>
                <a:ea typeface="Microsoft YaHei UI" panose="020B0503020204020204" pitchFamily="34" charset="-122"/>
                <a:cs typeface="Times New Roman" panose="02020603050405020304" pitchFamily="18" charset="0"/>
                <a:sym typeface="+mn-ea"/>
              </a:rPr>
              <a:t>GRADIENT BOOSTING</a:t>
            </a:r>
            <a:endParaRPr lang="zh-CN" altLang="en-US" sz="3600" b="1">
              <a:solidFill>
                <a:schemeClr val="tx1">
                  <a:lumMod val="85000"/>
                  <a:lumOff val="15000"/>
                </a:schemeClr>
              </a:solidFill>
              <a:latin typeface="Microsoft YaHei UI" panose="020B0503020204020204" pitchFamily="34" charset="-122"/>
              <a:ea typeface="Microsoft YaHei UI"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strVal val="#ppt_h"/>
                                          </p:val>
                                        </p:tav>
                                        <p:tav tm="100000">
                                          <p:val>
                                            <p:strVal val="#ppt_h"/>
                                          </p:val>
                                        </p:tav>
                                      </p:tavLst>
                                    </p:anim>
                                  </p:childTnLst>
                                </p:cTn>
                              </p:par>
                            </p:childTnLst>
                          </p:cTn>
                        </p:par>
                        <p:par>
                          <p:cTn id="9" fill="hold">
                            <p:stCondLst>
                              <p:cond delay="500"/>
                            </p:stCondLst>
                            <p:childTnLst>
                              <p:par>
                                <p:cTn id="10" presetID="49" presetClass="entr" presetSubtype="0" decel="100000" fill="hold" grpId="0" nodeType="afterEffect">
                                  <p:stCondLst>
                                    <p:cond delay="0"/>
                                  </p:stCondLst>
                                  <p:childTnLst>
                                    <p:set>
                                      <p:cBhvr>
                                        <p:cTn id="11" dur="1" fill="hold">
                                          <p:stCondLst>
                                            <p:cond delay="0"/>
                                          </p:stCondLst>
                                        </p:cTn>
                                        <p:tgtEl>
                                          <p:spTgt spid="28"/>
                                        </p:tgtEl>
                                        <p:attrNameLst>
                                          <p:attrName>style.visibility</p:attrName>
                                        </p:attrNameLst>
                                      </p:cBhvr>
                                      <p:to>
                                        <p:strVal val="visible"/>
                                      </p:to>
                                    </p:set>
                                    <p:anim calcmode="lin" valueType="num">
                                      <p:cBhvr>
                                        <p:cTn id="12" dur="500" fill="hold"/>
                                        <p:tgtEl>
                                          <p:spTgt spid="28"/>
                                        </p:tgtEl>
                                        <p:attrNameLst>
                                          <p:attrName>ppt_w</p:attrName>
                                        </p:attrNameLst>
                                      </p:cBhvr>
                                      <p:tavLst>
                                        <p:tav tm="0">
                                          <p:val>
                                            <p:fltVal val="0"/>
                                          </p:val>
                                        </p:tav>
                                        <p:tav tm="100000">
                                          <p:val>
                                            <p:strVal val="#ppt_w"/>
                                          </p:val>
                                        </p:tav>
                                      </p:tavLst>
                                    </p:anim>
                                    <p:anim calcmode="lin" valueType="num">
                                      <p:cBhvr>
                                        <p:cTn id="13" dur="500" fill="hold"/>
                                        <p:tgtEl>
                                          <p:spTgt spid="28"/>
                                        </p:tgtEl>
                                        <p:attrNameLst>
                                          <p:attrName>ppt_h</p:attrName>
                                        </p:attrNameLst>
                                      </p:cBhvr>
                                      <p:tavLst>
                                        <p:tav tm="0">
                                          <p:val>
                                            <p:fltVal val="0"/>
                                          </p:val>
                                        </p:tav>
                                        <p:tav tm="100000">
                                          <p:val>
                                            <p:strVal val="#ppt_h"/>
                                          </p:val>
                                        </p:tav>
                                      </p:tavLst>
                                    </p:anim>
                                    <p:anim calcmode="lin" valueType="num">
                                      <p:cBhvr>
                                        <p:cTn id="14" dur="500" fill="hold"/>
                                        <p:tgtEl>
                                          <p:spTgt spid="28"/>
                                        </p:tgtEl>
                                        <p:attrNameLst>
                                          <p:attrName>style.rotation</p:attrName>
                                        </p:attrNameLst>
                                      </p:cBhvr>
                                      <p:tavLst>
                                        <p:tav tm="0">
                                          <p:val>
                                            <p:fltVal val="360"/>
                                          </p:val>
                                        </p:tav>
                                        <p:tav tm="100000">
                                          <p:val>
                                            <p:fltVal val="0"/>
                                          </p:val>
                                        </p:tav>
                                      </p:tavLst>
                                    </p:anim>
                                    <p:animEffect transition="in" filter="fade">
                                      <p:cBhvr>
                                        <p:cTn id="15"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19455" y="1841651"/>
            <a:ext cx="9897036" cy="1107996"/>
          </a:xfrm>
          <a:prstGeom prst="rect">
            <a:avLst/>
          </a:prstGeom>
        </p:spPr>
        <p:txBody>
          <a:bodyPr wrap="square">
            <a:spAutoFit/>
          </a:bodyPr>
          <a:lstStyle/>
          <a:p>
            <a:pPr algn="just"/>
            <a:r>
              <a:rPr lang="vi-VN" sz="2200">
                <a:solidFill>
                  <a:srgbClr val="222222"/>
                </a:solidFill>
                <a:latin typeface="+mj-lt"/>
                <a:cs typeface="Arial" panose="020B0604020202020204" pitchFamily="34" charset="0"/>
              </a:rPr>
              <a:t>Gradient boosting là một kỹ thuật học máy cho các vấn đề hồi qui và phân loại, trong đó tạo ra một mô hình dự đoán dưới dạng một tập hợp các mô hình dự đoán yếu, thường là các cây quyết định.</a:t>
            </a:r>
            <a:endParaRPr lang="en-US" sz="2200">
              <a:latin typeface="+mj-lt"/>
              <a:cs typeface="Arial" panose="020B0604020202020204" pitchFamily="34" charset="0"/>
            </a:endParaRPr>
          </a:p>
        </p:txBody>
      </p:sp>
      <p:sp>
        <p:nvSpPr>
          <p:cNvPr id="4" name="Flowchart: Decision 3"/>
          <p:cNvSpPr/>
          <p:nvPr/>
        </p:nvSpPr>
        <p:spPr>
          <a:xfrm>
            <a:off x="627785" y="2101157"/>
            <a:ext cx="331694" cy="340659"/>
          </a:xfrm>
          <a:prstGeom prst="flowChartDecisio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5" name="Rectangle 4"/>
          <p:cNvSpPr/>
          <p:nvPr/>
        </p:nvSpPr>
        <p:spPr>
          <a:xfrm>
            <a:off x="1219455" y="3470154"/>
            <a:ext cx="9897036" cy="769441"/>
          </a:xfrm>
          <a:prstGeom prst="rect">
            <a:avLst/>
          </a:prstGeom>
        </p:spPr>
        <p:txBody>
          <a:bodyPr wrap="square">
            <a:spAutoFit/>
          </a:bodyPr>
          <a:lstStyle/>
          <a:p>
            <a:pPr algn="just"/>
            <a:r>
              <a:rPr lang="vi-VN" sz="2200">
                <a:solidFill>
                  <a:srgbClr val="222222"/>
                </a:solidFill>
                <a:latin typeface="+mj-lt"/>
                <a:cs typeface="Arial" panose="020B0604020202020204" pitchFamily="34" charset="0"/>
              </a:rPr>
              <a:t>Gradient </a:t>
            </a:r>
            <a:r>
              <a:rPr lang="vi-VN" sz="2200" smtClean="0">
                <a:solidFill>
                  <a:srgbClr val="222222"/>
                </a:solidFill>
                <a:latin typeface="+mj-lt"/>
                <a:cs typeface="Arial" panose="020B0604020202020204" pitchFamily="34" charset="0"/>
              </a:rPr>
              <a:t>boosting</a:t>
            </a:r>
            <a:r>
              <a:rPr lang="en-US" sz="2200" smtClean="0">
                <a:solidFill>
                  <a:srgbClr val="222222"/>
                </a:solidFill>
                <a:latin typeface="+mj-lt"/>
                <a:cs typeface="Arial" panose="020B0604020202020204" pitchFamily="34" charset="0"/>
              </a:rPr>
              <a:t> </a:t>
            </a:r>
            <a:r>
              <a:rPr lang="en-US" sz="2200" smtClean="0">
                <a:solidFill>
                  <a:srgbClr val="222222"/>
                </a:solidFill>
                <a:latin typeface="Times New Roman" panose="02020603050405020304" pitchFamily="18" charset="0"/>
                <a:cs typeface="Times New Roman" panose="02020603050405020304" pitchFamily="18" charset="0"/>
              </a:rPr>
              <a:t>tính toán sai số dư và học những sai số dư đó để cải thiện việc dự đoán</a:t>
            </a:r>
            <a:endParaRPr lang="en-US" sz="2200">
              <a:latin typeface="+mj-lt"/>
              <a:cs typeface="Arial" panose="020B0604020202020204" pitchFamily="34" charset="0"/>
            </a:endParaRPr>
          </a:p>
        </p:txBody>
      </p:sp>
      <p:sp>
        <p:nvSpPr>
          <p:cNvPr id="6" name="Flowchart: Decision 5"/>
          <p:cNvSpPr/>
          <p:nvPr/>
        </p:nvSpPr>
        <p:spPr>
          <a:xfrm>
            <a:off x="627785" y="3729660"/>
            <a:ext cx="331694" cy="340659"/>
          </a:xfrm>
          <a:prstGeom prst="flowChartDecisio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931828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3244215" y="-339725"/>
            <a:ext cx="5697855" cy="3850640"/>
            <a:chOff x="6082" y="-397"/>
            <a:chExt cx="7029" cy="4750"/>
          </a:xfrm>
        </p:grpSpPr>
        <p:sp>
          <p:nvSpPr>
            <p:cNvPr id="2" name="菱形 1"/>
            <p:cNvSpPr/>
            <p:nvPr/>
          </p:nvSpPr>
          <p:spPr>
            <a:xfrm>
              <a:off x="7427" y="7"/>
              <a:ext cx="4346" cy="4346"/>
            </a:xfrm>
            <a:prstGeom prst="diamond">
              <a:avLst/>
            </a:prstGeom>
            <a:blipFill rotWithShape="1">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菱形 2"/>
            <p:cNvSpPr/>
            <p:nvPr/>
          </p:nvSpPr>
          <p:spPr>
            <a:xfrm>
              <a:off x="6082" y="-397"/>
              <a:ext cx="2448" cy="2448"/>
            </a:xfrm>
            <a:prstGeom prst="diamond">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菱形 3"/>
            <p:cNvSpPr/>
            <p:nvPr/>
          </p:nvSpPr>
          <p:spPr>
            <a:xfrm>
              <a:off x="10663" y="-397"/>
              <a:ext cx="2448" cy="2448"/>
            </a:xfrm>
            <a:prstGeom prst="diamond">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8" name="文本框 27"/>
          <p:cNvSpPr txBox="1"/>
          <p:nvPr/>
        </p:nvSpPr>
        <p:spPr>
          <a:xfrm>
            <a:off x="2633946" y="4165028"/>
            <a:ext cx="6924065" cy="646331"/>
          </a:xfrm>
          <a:prstGeom prst="rect">
            <a:avLst/>
          </a:prstGeom>
          <a:noFill/>
        </p:spPr>
        <p:txBody>
          <a:bodyPr wrap="square" rtlCol="0">
            <a:spAutoFit/>
          </a:bodyPr>
          <a:lstStyle/>
          <a:p>
            <a:pPr algn="ctr"/>
            <a:r>
              <a:rPr lang="en-US" altLang="zh-CN" sz="3600" b="1" smtClean="0">
                <a:solidFill>
                  <a:srgbClr val="FF0000"/>
                </a:solidFill>
                <a:latin typeface="Times New Roman" panose="02020603050405020304" pitchFamily="18" charset="0"/>
                <a:ea typeface="Microsoft YaHei UI" panose="020B0503020204020204" pitchFamily="34" charset="-122"/>
                <a:cs typeface="Times New Roman" panose="02020603050405020304" pitchFamily="18" charset="0"/>
              </a:rPr>
              <a:t>COST EFFICIENT</a:t>
            </a:r>
            <a:endParaRPr lang="zh-CN" altLang="en-US" sz="3600" b="1">
              <a:solidFill>
                <a:srgbClr val="FF0000"/>
              </a:solidFill>
              <a:latin typeface="Times New Roman" panose="02020603050405020304" pitchFamily="18" charset="0"/>
              <a:ea typeface="Microsoft YaHei UI"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strVal val="#ppt_h"/>
                                          </p:val>
                                        </p:tav>
                                        <p:tav tm="100000">
                                          <p:val>
                                            <p:strVal val="#ppt_h"/>
                                          </p:val>
                                        </p:tav>
                                      </p:tavLst>
                                    </p:anim>
                                  </p:childTnLst>
                                </p:cTn>
                              </p:par>
                            </p:childTnLst>
                          </p:cTn>
                        </p:par>
                        <p:par>
                          <p:cTn id="9" fill="hold">
                            <p:stCondLst>
                              <p:cond delay="500"/>
                            </p:stCondLst>
                            <p:childTnLst>
                              <p:par>
                                <p:cTn id="10" presetID="49" presetClass="entr" presetSubtype="0" decel="100000" fill="hold" grpId="0" nodeType="afterEffect">
                                  <p:stCondLst>
                                    <p:cond delay="0"/>
                                  </p:stCondLst>
                                  <p:childTnLst>
                                    <p:set>
                                      <p:cBhvr>
                                        <p:cTn id="11" dur="1" fill="hold">
                                          <p:stCondLst>
                                            <p:cond delay="0"/>
                                          </p:stCondLst>
                                        </p:cTn>
                                        <p:tgtEl>
                                          <p:spTgt spid="28"/>
                                        </p:tgtEl>
                                        <p:attrNameLst>
                                          <p:attrName>style.visibility</p:attrName>
                                        </p:attrNameLst>
                                      </p:cBhvr>
                                      <p:to>
                                        <p:strVal val="visible"/>
                                      </p:to>
                                    </p:set>
                                    <p:anim calcmode="lin" valueType="num">
                                      <p:cBhvr>
                                        <p:cTn id="12" dur="500" fill="hold"/>
                                        <p:tgtEl>
                                          <p:spTgt spid="28"/>
                                        </p:tgtEl>
                                        <p:attrNameLst>
                                          <p:attrName>ppt_w</p:attrName>
                                        </p:attrNameLst>
                                      </p:cBhvr>
                                      <p:tavLst>
                                        <p:tav tm="0">
                                          <p:val>
                                            <p:fltVal val="0"/>
                                          </p:val>
                                        </p:tav>
                                        <p:tav tm="100000">
                                          <p:val>
                                            <p:strVal val="#ppt_w"/>
                                          </p:val>
                                        </p:tav>
                                      </p:tavLst>
                                    </p:anim>
                                    <p:anim calcmode="lin" valueType="num">
                                      <p:cBhvr>
                                        <p:cTn id="13" dur="500" fill="hold"/>
                                        <p:tgtEl>
                                          <p:spTgt spid="28"/>
                                        </p:tgtEl>
                                        <p:attrNameLst>
                                          <p:attrName>ppt_h</p:attrName>
                                        </p:attrNameLst>
                                      </p:cBhvr>
                                      <p:tavLst>
                                        <p:tav tm="0">
                                          <p:val>
                                            <p:fltVal val="0"/>
                                          </p:val>
                                        </p:tav>
                                        <p:tav tm="100000">
                                          <p:val>
                                            <p:strVal val="#ppt_h"/>
                                          </p:val>
                                        </p:tav>
                                      </p:tavLst>
                                    </p:anim>
                                    <p:anim calcmode="lin" valueType="num">
                                      <p:cBhvr>
                                        <p:cTn id="14" dur="500" fill="hold"/>
                                        <p:tgtEl>
                                          <p:spTgt spid="28"/>
                                        </p:tgtEl>
                                        <p:attrNameLst>
                                          <p:attrName>style.rotation</p:attrName>
                                        </p:attrNameLst>
                                      </p:cBhvr>
                                      <p:tavLst>
                                        <p:tav tm="0">
                                          <p:val>
                                            <p:fltVal val="360"/>
                                          </p:val>
                                        </p:tav>
                                        <p:tav tm="100000">
                                          <p:val>
                                            <p:fltVal val="0"/>
                                          </p:val>
                                        </p:tav>
                                      </p:tavLst>
                                    </p:anim>
                                    <p:animEffect transition="in" filter="fade">
                                      <p:cBhvr>
                                        <p:cTn id="15"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Káº¿t quáº£ hÃ¬nh áº£nh cho linear regress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4267" y="719735"/>
            <a:ext cx="8109884" cy="53728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3"/>
          <a:stretch>
            <a:fillRect/>
          </a:stretch>
        </p:blipFill>
        <p:spPr>
          <a:xfrm>
            <a:off x="9004151" y="719735"/>
            <a:ext cx="2857500" cy="952500"/>
          </a:xfrm>
          <a:prstGeom prst="rect">
            <a:avLst/>
          </a:prstGeom>
        </p:spPr>
      </p:pic>
    </p:spTree>
    <p:extLst>
      <p:ext uri="{BB962C8B-B14F-4D97-AF65-F5344CB8AC3E}">
        <p14:creationId xmlns:p14="http://schemas.microsoft.com/office/powerpoint/2010/main" val="42609887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3244215" y="-339725"/>
            <a:ext cx="5697855" cy="3850640"/>
            <a:chOff x="6082" y="-397"/>
            <a:chExt cx="7029" cy="4750"/>
          </a:xfrm>
        </p:grpSpPr>
        <p:sp>
          <p:nvSpPr>
            <p:cNvPr id="2" name="菱形 1"/>
            <p:cNvSpPr/>
            <p:nvPr/>
          </p:nvSpPr>
          <p:spPr>
            <a:xfrm>
              <a:off x="7427" y="7"/>
              <a:ext cx="4346" cy="4346"/>
            </a:xfrm>
            <a:prstGeom prst="diamond">
              <a:avLst/>
            </a:prstGeom>
            <a:blipFill rotWithShape="1">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菱形 2"/>
            <p:cNvSpPr/>
            <p:nvPr/>
          </p:nvSpPr>
          <p:spPr>
            <a:xfrm>
              <a:off x="6082" y="-397"/>
              <a:ext cx="2448" cy="2448"/>
            </a:xfrm>
            <a:prstGeom prst="diamond">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菱形 3"/>
            <p:cNvSpPr/>
            <p:nvPr/>
          </p:nvSpPr>
          <p:spPr>
            <a:xfrm>
              <a:off x="10663" y="-397"/>
              <a:ext cx="2448" cy="2448"/>
            </a:xfrm>
            <a:prstGeom prst="diamond">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9" name="文本框 21"/>
          <p:cNvSpPr txBox="1"/>
          <p:nvPr/>
        </p:nvSpPr>
        <p:spPr>
          <a:xfrm>
            <a:off x="2278359" y="3961207"/>
            <a:ext cx="7635240" cy="64633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auto">
              <a:lnSpc>
                <a:spcPct val="100000"/>
              </a:lnSpc>
            </a:pPr>
            <a:r>
              <a:rPr lang="en-US" altLang="zh-CN" sz="3600" b="1" smtClean="0">
                <a:solidFill>
                  <a:srgbClr val="FF0000"/>
                </a:solidFill>
                <a:latin typeface="Times New Roman" panose="02020603050405020304" pitchFamily="18" charset="0"/>
                <a:ea typeface="Microsoft YaHei UI" panose="020B0503020204020204" pitchFamily="34" charset="-122"/>
                <a:cs typeface="Times New Roman" panose="02020603050405020304" pitchFamily="18" charset="0"/>
                <a:sym typeface="+mn-ea"/>
              </a:rPr>
              <a:t>DECISSION TREE</a:t>
            </a:r>
            <a:endParaRPr lang="zh-CN" altLang="en-US" sz="3600" b="1">
              <a:solidFill>
                <a:srgbClr val="FF0000"/>
              </a:solidFill>
              <a:latin typeface="Times New Roman" panose="02020603050405020304" pitchFamily="18" charset="0"/>
              <a:ea typeface="Microsoft YaHei UI" panose="020B0503020204020204" pitchFamily="34" charset="-122"/>
              <a:cs typeface="Times New Roman" panose="02020603050405020304" pitchFamily="18" charset="0"/>
              <a:sym typeface="+mn-ea"/>
            </a:endParaRPr>
          </a:p>
        </p:txBody>
      </p:sp>
      <p:sp>
        <p:nvSpPr>
          <p:cNvPr id="6" name="文本框 5"/>
          <p:cNvSpPr txBox="1"/>
          <p:nvPr/>
        </p:nvSpPr>
        <p:spPr>
          <a:xfrm>
            <a:off x="4819650" y="1242060"/>
            <a:ext cx="2552700" cy="1014730"/>
          </a:xfrm>
          <a:prstGeom prst="rect">
            <a:avLst/>
          </a:prstGeom>
          <a:noFill/>
        </p:spPr>
        <p:txBody>
          <a:bodyPr wrap="square" rtlCol="0">
            <a:spAutoFit/>
          </a:bodyPr>
          <a:lstStyle/>
          <a:p>
            <a:pPr algn="ctr"/>
            <a:endParaRPr lang="en-US" altLang="zh-CN" sz="6000" b="1">
              <a:solidFill>
                <a:schemeClr val="bg1"/>
              </a:solidFill>
              <a:latin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strVal val="#ppt_h"/>
                                          </p:val>
                                        </p:tav>
                                        <p:tav tm="100000">
                                          <p:val>
                                            <p:strVal val="#ppt_h"/>
                                          </p:val>
                                        </p:tav>
                                      </p:tavLst>
                                    </p:anim>
                                  </p:childTnLst>
                                </p:cTn>
                              </p:par>
                            </p:childTnLst>
                          </p:cTn>
                        </p:par>
                        <p:par>
                          <p:cTn id="9" fill="hold">
                            <p:stCondLst>
                              <p:cond delay="500"/>
                            </p:stCondLst>
                            <p:childTnLst>
                              <p:par>
                                <p:cTn id="10" presetID="53" presetClass="entr" presetSubtype="16" fill="hold" grpId="0" nodeType="afterEffect" nodePh="1">
                                  <p:stCondLst>
                                    <p:cond delay="0"/>
                                  </p:stCondLst>
                                  <p:endCondLst>
                                    <p:cond evt="begin" delay="0">
                                      <p:tn val="10"/>
                                    </p:cond>
                                  </p:end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childTnLst>
                          </p:cTn>
                        </p:par>
                        <p:par>
                          <p:cTn id="15" fill="hold">
                            <p:stCondLst>
                              <p:cond delay="1000"/>
                            </p:stCondLst>
                            <p:childTnLst>
                              <p:par>
                                <p:cTn id="16" presetID="42" presetClass="entr" presetSubtype="0" fill="hold" grpId="0" nodeType="afterEffect">
                                  <p:stCondLst>
                                    <p:cond delay="0"/>
                                  </p:stCondLst>
                                  <p:childTnLst>
                                    <p:set>
                                      <p:cBhvr>
                                        <p:cTn id="17" dur="1" fill="hold">
                                          <p:stCondLst>
                                            <p:cond delay="0"/>
                                          </p:stCondLst>
                                        </p:cTn>
                                        <p:tgtEl>
                                          <p:spTgt spid="29"/>
                                        </p:tgtEl>
                                        <p:attrNameLst>
                                          <p:attrName>style.visibility</p:attrName>
                                        </p:attrNameLst>
                                      </p:cBhvr>
                                      <p:to>
                                        <p:strVal val="visible"/>
                                      </p:to>
                                    </p:set>
                                    <p:animEffect transition="in" filter="fade">
                                      <p:cBhvr>
                                        <p:cTn id="18" dur="500"/>
                                        <p:tgtEl>
                                          <p:spTgt spid="29"/>
                                        </p:tgtEl>
                                      </p:cBhvr>
                                    </p:animEffect>
                                    <p:anim calcmode="lin" valueType="num">
                                      <p:cBhvr>
                                        <p:cTn id="19" dur="500" fill="hold"/>
                                        <p:tgtEl>
                                          <p:spTgt spid="29"/>
                                        </p:tgtEl>
                                        <p:attrNameLst>
                                          <p:attrName>ppt_x</p:attrName>
                                        </p:attrNameLst>
                                      </p:cBhvr>
                                      <p:tavLst>
                                        <p:tav tm="0">
                                          <p:val>
                                            <p:strVal val="#ppt_x"/>
                                          </p:val>
                                        </p:tav>
                                        <p:tav tm="100000">
                                          <p:val>
                                            <p:strVal val="#ppt_x"/>
                                          </p:val>
                                        </p:tav>
                                      </p:tavLst>
                                    </p:anim>
                                    <p:anim calcmode="lin" valueType="num">
                                      <p:cBhvr>
                                        <p:cTn id="20" dur="500" fill="hold"/>
                                        <p:tgtEl>
                                          <p:spTgt spid="2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Decision Tree, Algorithm, Gini Inde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4589" y="1190385"/>
            <a:ext cx="10829092" cy="38126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38234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225232" y="450850"/>
            <a:ext cx="9782175" cy="6057900"/>
          </a:xfrm>
          <a:prstGeom prst="rect">
            <a:avLst/>
          </a:prstGeom>
        </p:spPr>
      </p:pic>
    </p:spTree>
    <p:extLst>
      <p:ext uri="{BB962C8B-B14F-4D97-AF65-F5344CB8AC3E}">
        <p14:creationId xmlns:p14="http://schemas.microsoft.com/office/powerpoint/2010/main" val="32263315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菱形 6"/>
          <p:cNvSpPr/>
          <p:nvPr/>
        </p:nvSpPr>
        <p:spPr>
          <a:xfrm>
            <a:off x="-1783715" y="-291465"/>
            <a:ext cx="3478530" cy="3478530"/>
          </a:xfrm>
          <a:prstGeom prst="diamond">
            <a:avLst/>
          </a:prstGeom>
          <a:blipFill rotWithShape="1">
            <a:blip r:embed="rId3" cstate="screen">
              <a:grayscl/>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菱形 7"/>
          <p:cNvSpPr/>
          <p:nvPr/>
        </p:nvSpPr>
        <p:spPr>
          <a:xfrm>
            <a:off x="20955" y="1518920"/>
            <a:ext cx="3478530" cy="3478530"/>
          </a:xfrm>
          <a:prstGeom prst="diamond">
            <a:avLst/>
          </a:prstGeom>
          <a:blipFill rotWithShape="1">
            <a:blip r:embed="rId4" cstate="screen">
              <a:grayscl/>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菱形 8"/>
          <p:cNvSpPr/>
          <p:nvPr/>
        </p:nvSpPr>
        <p:spPr>
          <a:xfrm>
            <a:off x="1827530" y="3326130"/>
            <a:ext cx="3478530" cy="3478530"/>
          </a:xfrm>
          <a:prstGeom prst="diamond">
            <a:avLst/>
          </a:prstGeom>
          <a:blipFill rotWithShape="1">
            <a:blip r:embed="rId5" cstate="screen">
              <a:grayscl/>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菱形 9"/>
          <p:cNvSpPr/>
          <p:nvPr/>
        </p:nvSpPr>
        <p:spPr>
          <a:xfrm>
            <a:off x="3642360" y="5119370"/>
            <a:ext cx="3478530" cy="3478530"/>
          </a:xfrm>
          <a:prstGeom prst="diamond">
            <a:avLst/>
          </a:prstGeom>
          <a:blipFill rotWithShape="1">
            <a:blip r:embed="rId6" cstate="screen">
              <a:grayscl/>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菱形 11"/>
          <p:cNvSpPr/>
          <p:nvPr/>
        </p:nvSpPr>
        <p:spPr>
          <a:xfrm>
            <a:off x="20955" y="5119370"/>
            <a:ext cx="3478530" cy="3478530"/>
          </a:xfrm>
          <a:prstGeom prst="diamond">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直角三角形 12"/>
          <p:cNvSpPr/>
          <p:nvPr/>
        </p:nvSpPr>
        <p:spPr>
          <a:xfrm flipH="1" flipV="1">
            <a:off x="10493375" y="-17145"/>
            <a:ext cx="1717675" cy="1717675"/>
          </a:xfrm>
          <a:prstGeom prst="rtTriangl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4576445" y="2369820"/>
            <a:ext cx="6666230" cy="1322070"/>
          </a:xfrm>
          <a:prstGeom prst="rect">
            <a:avLst/>
          </a:prstGeom>
          <a:noFill/>
        </p:spPr>
        <p:txBody>
          <a:bodyPr wrap="square" rtlCol="0">
            <a:spAutoFit/>
          </a:bodyPr>
          <a:lstStyle/>
          <a:p>
            <a:pPr algn="r"/>
            <a:r>
              <a:rPr lang="en-US" altLang="zh-CN" sz="8000" b="1">
                <a:solidFill>
                  <a:schemeClr val="accent6">
                    <a:lumMod val="75000"/>
                  </a:schemeClr>
                </a:solidFill>
                <a:latin typeface="Microsoft YaHei UI" panose="020B0503020204020204" pitchFamily="34" charset="-122"/>
                <a:ea typeface="Microsoft YaHei UI" panose="020B0503020204020204" pitchFamily="34" charset="-122"/>
              </a:rPr>
              <a:t>THANK </a:t>
            </a:r>
            <a:r>
              <a:rPr lang="en-US" altLang="zh-CN" sz="8000" b="1">
                <a:solidFill>
                  <a:schemeClr val="tx1">
                    <a:lumMod val="85000"/>
                    <a:lumOff val="15000"/>
                  </a:schemeClr>
                </a:solidFill>
                <a:latin typeface="Microsoft YaHei UI" panose="020B0503020204020204" pitchFamily="34" charset="-122"/>
                <a:ea typeface="Microsoft YaHei UI" panose="020B0503020204020204" pitchFamily="34" charset="-122"/>
              </a:rPr>
              <a:t>YOU</a:t>
            </a:r>
          </a:p>
        </p:txBody>
      </p:sp>
      <p:sp>
        <p:nvSpPr>
          <p:cNvPr id="4" name="菱形 3"/>
          <p:cNvSpPr/>
          <p:nvPr/>
        </p:nvSpPr>
        <p:spPr>
          <a:xfrm>
            <a:off x="20955" y="-2099310"/>
            <a:ext cx="3478530" cy="3478530"/>
          </a:xfrm>
          <a:prstGeom prst="diamond">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50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0-#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0-#ppt_w/2"/>
                                          </p:val>
                                        </p:tav>
                                        <p:tav tm="100000">
                                          <p:val>
                                            <p:strVal val="#ppt_x"/>
                                          </p:val>
                                        </p:tav>
                                      </p:tavLst>
                                    </p:anim>
                                    <p:anim calcmode="lin" valueType="num">
                                      <p:cBhvr additive="base">
                                        <p:cTn id="16" dur="500" fill="hold"/>
                                        <p:tgtEl>
                                          <p:spTgt spid="9"/>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50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0-#ppt_w/2"/>
                                          </p:val>
                                        </p:tav>
                                        <p:tav tm="100000">
                                          <p:val>
                                            <p:strVal val="#ppt_x"/>
                                          </p:val>
                                        </p:tav>
                                      </p:tavLst>
                                    </p:anim>
                                    <p:anim calcmode="lin" valueType="num">
                                      <p:cBhvr additive="base">
                                        <p:cTn id="20" dur="500" fill="hold"/>
                                        <p:tgtEl>
                                          <p:spTgt spid="10"/>
                                        </p:tgtEl>
                                        <p:attrNameLst>
                                          <p:attrName>ppt_y</p:attrName>
                                        </p:attrNameLst>
                                      </p:cBhvr>
                                      <p:tavLst>
                                        <p:tav tm="0">
                                          <p:val>
                                            <p:strVal val="#ppt_y"/>
                                          </p:val>
                                        </p:tav>
                                        <p:tav tm="100000">
                                          <p:val>
                                            <p:strVal val="#ppt_y"/>
                                          </p:val>
                                        </p:tav>
                                      </p:tavLst>
                                    </p:anim>
                                  </p:childTnLst>
                                </p:cTn>
                              </p:par>
                            </p:childTnLst>
                          </p:cTn>
                        </p:par>
                        <p:par>
                          <p:cTn id="21" fill="hold">
                            <p:stCondLst>
                              <p:cond delay="500"/>
                            </p:stCondLst>
                            <p:childTnLst>
                              <p:par>
                                <p:cTn id="22" presetID="42" presetClass="entr" presetSubtype="0" fill="hold" grpId="0" nodeType="after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fade">
                                      <p:cBhvr>
                                        <p:cTn id="24" dur="500"/>
                                        <p:tgtEl>
                                          <p:spTgt spid="4"/>
                                        </p:tgtEl>
                                      </p:cBhvr>
                                    </p:animEffect>
                                    <p:anim calcmode="lin" valueType="num">
                                      <p:cBhvr>
                                        <p:cTn id="25" dur="500" fill="hold"/>
                                        <p:tgtEl>
                                          <p:spTgt spid="4"/>
                                        </p:tgtEl>
                                        <p:attrNameLst>
                                          <p:attrName>ppt_x</p:attrName>
                                        </p:attrNameLst>
                                      </p:cBhvr>
                                      <p:tavLst>
                                        <p:tav tm="0">
                                          <p:val>
                                            <p:strVal val="#ppt_x"/>
                                          </p:val>
                                        </p:tav>
                                        <p:tav tm="100000">
                                          <p:val>
                                            <p:strVal val="#ppt_x"/>
                                          </p:val>
                                        </p:tav>
                                      </p:tavLst>
                                    </p:anim>
                                    <p:anim calcmode="lin" valueType="num">
                                      <p:cBhvr>
                                        <p:cTn id="26" dur="500" fill="hold"/>
                                        <p:tgtEl>
                                          <p:spTgt spid="4"/>
                                        </p:tgtEl>
                                        <p:attrNameLst>
                                          <p:attrName>ppt_y</p:attrName>
                                        </p:attrNameLst>
                                      </p:cBhvr>
                                      <p:tavLst>
                                        <p:tav tm="0">
                                          <p:val>
                                            <p:strVal val="#ppt_y+.1"/>
                                          </p:val>
                                        </p:tav>
                                        <p:tav tm="100000">
                                          <p:val>
                                            <p:strVal val="#ppt_y"/>
                                          </p:val>
                                        </p:tav>
                                      </p:tavLst>
                                    </p:anim>
                                  </p:childTnLst>
                                </p:cTn>
                              </p:par>
                            </p:childTnLst>
                          </p:cTn>
                        </p:par>
                        <p:par>
                          <p:cTn id="27" fill="hold">
                            <p:stCondLst>
                              <p:cond delay="1000"/>
                            </p:stCondLst>
                            <p:childTnLst>
                              <p:par>
                                <p:cTn id="28" presetID="42" presetClass="entr" presetSubtype="0" fill="hold" grpId="0" nodeType="after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fade">
                                      <p:cBhvr>
                                        <p:cTn id="30" dur="500"/>
                                        <p:tgtEl>
                                          <p:spTgt spid="12"/>
                                        </p:tgtEl>
                                      </p:cBhvr>
                                    </p:animEffect>
                                    <p:anim calcmode="lin" valueType="num">
                                      <p:cBhvr>
                                        <p:cTn id="31" dur="500" fill="hold"/>
                                        <p:tgtEl>
                                          <p:spTgt spid="12"/>
                                        </p:tgtEl>
                                        <p:attrNameLst>
                                          <p:attrName>ppt_x</p:attrName>
                                        </p:attrNameLst>
                                      </p:cBhvr>
                                      <p:tavLst>
                                        <p:tav tm="0">
                                          <p:val>
                                            <p:strVal val="#ppt_x"/>
                                          </p:val>
                                        </p:tav>
                                        <p:tav tm="100000">
                                          <p:val>
                                            <p:strVal val="#ppt_x"/>
                                          </p:val>
                                        </p:tav>
                                      </p:tavLst>
                                    </p:anim>
                                    <p:anim calcmode="lin" valueType="num">
                                      <p:cBhvr>
                                        <p:cTn id="32" dur="500" fill="hold"/>
                                        <p:tgtEl>
                                          <p:spTgt spid="12"/>
                                        </p:tgtEl>
                                        <p:attrNameLst>
                                          <p:attrName>ppt_y</p:attrName>
                                        </p:attrNameLst>
                                      </p:cBhvr>
                                      <p:tavLst>
                                        <p:tav tm="0">
                                          <p:val>
                                            <p:strVal val="#ppt_y+.1"/>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anim calcmode="lin" valueType="num">
                                      <p:cBhvr additive="base">
                                        <p:cTn id="35" dur="500" fill="hold"/>
                                        <p:tgtEl>
                                          <p:spTgt spid="13"/>
                                        </p:tgtEl>
                                        <p:attrNameLst>
                                          <p:attrName>ppt_x</p:attrName>
                                        </p:attrNameLst>
                                      </p:cBhvr>
                                      <p:tavLst>
                                        <p:tav tm="0">
                                          <p:val>
                                            <p:strVal val="1+#ppt_w/2"/>
                                          </p:val>
                                        </p:tav>
                                        <p:tav tm="100000">
                                          <p:val>
                                            <p:strVal val="#ppt_x"/>
                                          </p:val>
                                        </p:tav>
                                      </p:tavLst>
                                    </p:anim>
                                    <p:anim calcmode="lin" valueType="num">
                                      <p:cBhvr additive="base">
                                        <p:cTn id="36" dur="500" fill="hold"/>
                                        <p:tgtEl>
                                          <p:spTgt spid="13"/>
                                        </p:tgtEl>
                                        <p:attrNameLst>
                                          <p:attrName>ppt_y</p:attrName>
                                        </p:attrNameLst>
                                      </p:cBhvr>
                                      <p:tavLst>
                                        <p:tav tm="0">
                                          <p:val>
                                            <p:strVal val="#ppt_y"/>
                                          </p:val>
                                        </p:tav>
                                        <p:tav tm="100000">
                                          <p:val>
                                            <p:strVal val="#ppt_y"/>
                                          </p:val>
                                        </p:tav>
                                      </p:tavLst>
                                    </p:anim>
                                  </p:childTnLst>
                                </p:cTn>
                              </p:par>
                            </p:childTnLst>
                          </p:cTn>
                        </p:par>
                        <p:par>
                          <p:cTn id="37" fill="hold">
                            <p:stCondLst>
                              <p:cond delay="1500"/>
                            </p:stCondLst>
                            <p:childTnLst>
                              <p:par>
                                <p:cTn id="38" presetID="22" presetClass="entr" presetSubtype="8" fill="hold" grpId="0" nodeType="afterEffect">
                                  <p:stCondLst>
                                    <p:cond delay="0"/>
                                  </p:stCondLst>
                                  <p:childTnLst>
                                    <p:set>
                                      <p:cBhvr>
                                        <p:cTn id="39" dur="1" fill="hold">
                                          <p:stCondLst>
                                            <p:cond delay="0"/>
                                          </p:stCondLst>
                                        </p:cTn>
                                        <p:tgtEl>
                                          <p:spTgt spid="2"/>
                                        </p:tgtEl>
                                        <p:attrNameLst>
                                          <p:attrName>style.visibility</p:attrName>
                                        </p:attrNameLst>
                                      </p:cBhvr>
                                      <p:to>
                                        <p:strVal val="visible"/>
                                      </p:to>
                                    </p:set>
                                    <p:animEffect transition="in" filter="wipe(left)">
                                      <p:cBhvr>
                                        <p:cTn id="4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8" grpId="0" bldLvl="0" animBg="1"/>
      <p:bldP spid="9" grpId="0" bldLvl="0" animBg="1"/>
      <p:bldP spid="10" grpId="0" bldLvl="0" animBg="1"/>
      <p:bldP spid="12" grpId="0" bldLvl="0" animBg="1"/>
      <p:bldP spid="13" grpId="0" bldLvl="0" animBg="1"/>
      <p:bldP spid="2" grpId="0"/>
      <p:bldP spid="4" grpId="0" bldLvl="0" animBg="1"/>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790</TotalTime>
  <Words>95</Words>
  <Application>Microsoft Office PowerPoint</Application>
  <PresentationFormat>Widescreen</PresentationFormat>
  <Paragraphs>16</Paragraphs>
  <Slides>9</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等线</vt:lpstr>
      <vt:lpstr>Microsoft YaHei UI</vt:lpstr>
      <vt:lpstr>宋体</vt:lpstr>
      <vt:lpstr>Arial</vt:lpstr>
      <vt:lpstr>Calibri</vt:lpstr>
      <vt:lpstr>Calibri Light</vt:lpstr>
      <vt:lpstr>Times New Roman</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Anh Nguyễn Quốc</cp:lastModifiedBy>
  <cp:revision>114</cp:revision>
  <dcterms:created xsi:type="dcterms:W3CDTF">2018-01-29T12:50:00Z</dcterms:created>
  <dcterms:modified xsi:type="dcterms:W3CDTF">2018-12-09T18:12:32Z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2052-10.1.0.7022</vt:lpwstr>
  </property>
</Properties>
</file>