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8" r:id="rId3"/>
    <p:sldId id="260" r:id="rId4"/>
    <p:sldId id="261" r:id="rId5"/>
    <p:sldId id="262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8"/>
        <p:guide pos="383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3689350" y="259715"/>
            <a:ext cx="48133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NP.LINARG.NORM()</a:t>
            </a:r>
            <a:endParaRPr 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13055" y="1027430"/>
            <a:ext cx="1173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vi-VN" altLang="en-US" b="1"/>
              <a:t>Cú pháp:</a:t>
            </a:r>
            <a:endParaRPr lang="vi-VN" altLang="en-US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3370" y="1395730"/>
            <a:ext cx="5581650" cy="895350"/>
          </a:xfrm>
          <a:prstGeom prst="rect">
            <a:avLst/>
          </a:prstGeom>
        </p:spPr>
      </p:pic>
      <p:sp>
        <p:nvSpPr>
          <p:cNvPr id="23" name="Text Box 22"/>
          <p:cNvSpPr txBox="1"/>
          <p:nvPr/>
        </p:nvSpPr>
        <p:spPr>
          <a:xfrm>
            <a:off x="313055" y="2590165"/>
            <a:ext cx="1973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vi-VN" altLang="en-US" b="1"/>
              <a:t>Các thành phần:</a:t>
            </a:r>
            <a:endParaRPr lang="vi-VN" altLang="en-US" b="1"/>
          </a:p>
        </p:txBody>
      </p:sp>
      <p:graphicFrame>
        <p:nvGraphicFramePr>
          <p:cNvPr id="25" name="Table 24"/>
          <p:cNvGraphicFramePr/>
          <p:nvPr/>
        </p:nvGraphicFramePr>
        <p:xfrm>
          <a:off x="401320" y="2999105"/>
          <a:ext cx="11473180" cy="3048000"/>
        </p:xfrm>
        <a:graphic>
          <a:graphicData uri="http://schemas.openxmlformats.org/drawingml/2006/table">
            <a:tbl>
              <a:tblPr firstCol="1">
                <a:tableStyleId>{F5AB1C69-6EDB-4FF4-983F-18BD219EF322}</a:tableStyleId>
              </a:tblPr>
              <a:tblGrid>
                <a:gridCol w="1878330"/>
                <a:gridCol w="959485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vi-VN" altLang="en-US"/>
                        <a:t>x</a:t>
                      </a:r>
                      <a:endParaRPr lang="vi-V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vi-VN" altLang="en-US"/>
                        <a:t>Mảng đầu vào (vector/matrix)</a:t>
                      </a:r>
                      <a:endParaRPr lang="vi-V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vi-VN" altLang="en-US"/>
                        <a:t>ord</a:t>
                      </a:r>
                      <a:endParaRPr lang="vi-V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vi-VN" altLang="en-US"/>
                        <a:t>Xác định loại chuẩn cần tính:</a:t>
                      </a:r>
                      <a:endParaRPr lang="vi-VN" altLang="en-US"/>
                    </a:p>
                    <a:p>
                      <a:pPr>
                        <a:buNone/>
                      </a:pPr>
                      <a:r>
                        <a:rPr lang="vi-VN" altLang="en-US" sz="1800">
                          <a:sym typeface="+mn-ea"/>
                        </a:rPr>
                        <a:t>- None: Mặc định là chuẩn Euclide (chuẩn 2)</a:t>
                      </a:r>
                      <a:endParaRPr lang="vi-VN" altLang="en-US" sz="1800"/>
                    </a:p>
                    <a:p>
                      <a:pPr>
                        <a:buNone/>
                      </a:pPr>
                      <a:r>
                        <a:rPr lang="vi-VN" altLang="en-US"/>
                        <a:t>- 1: Chuẩn giá trị tuyệt đối </a:t>
                      </a:r>
                      <a:endParaRPr lang="vi-VN" altLang="en-US"/>
                    </a:p>
                    <a:p>
                      <a:pPr>
                        <a:buNone/>
                      </a:pPr>
                      <a:r>
                        <a:rPr lang="vi-VN" altLang="en-US"/>
                        <a:t>- 2: Chuẩn Euclide (chuẩn 2)</a:t>
                      </a:r>
                      <a:endParaRPr lang="vi-V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vi-VN" altLang="en-US"/>
                        <a:t>axis</a:t>
                      </a:r>
                      <a:endParaRPr lang="vi-V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vi-VN" altLang="en-US"/>
                        <a:t>Xác định trục để tính chuẩn:</a:t>
                      </a:r>
                      <a:endParaRPr lang="vi-VN" altLang="en-US"/>
                    </a:p>
                    <a:p>
                      <a:pPr>
                        <a:buNone/>
                      </a:pPr>
                      <a:r>
                        <a:rPr lang="vi-VN" altLang="en-US"/>
                        <a:t>- 0: Tính chuẩn theo cột</a:t>
                      </a:r>
                      <a:endParaRPr lang="vi-VN" altLang="en-US"/>
                    </a:p>
                    <a:p>
                      <a:pPr>
                        <a:buNone/>
                      </a:pPr>
                      <a:r>
                        <a:rPr lang="vi-VN" altLang="en-US"/>
                        <a:t>- 1: Tính chuẩn theo hàng</a:t>
                      </a:r>
                      <a:endParaRPr lang="vi-VN" altLang="en-US"/>
                    </a:p>
                    <a:p>
                      <a:pPr>
                        <a:buNone/>
                      </a:pPr>
                      <a:r>
                        <a:rPr lang="vi-VN" altLang="en-US"/>
                        <a:t>- 2: (Chỉ áp dụng 3D trở lên) Tính chuẩn theo mỗi “lát cắt” ma trận</a:t>
                      </a:r>
                      <a:endParaRPr lang="vi-V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2484755" y="5856605"/>
            <a:ext cx="627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vi-VN" altLang="en-US" b="1"/>
              <a:t>Yêu cầu: Tính norm Euclide của ma trận 3D (2, 2, 3) sau:</a:t>
            </a:r>
            <a:endParaRPr lang="vi-VN" altLang="en-US" b="1"/>
          </a:p>
        </p:txBody>
      </p:sp>
      <p:sp>
        <p:nvSpPr>
          <p:cNvPr id="6" name="Text Box 5"/>
          <p:cNvSpPr txBox="1"/>
          <p:nvPr/>
        </p:nvSpPr>
        <p:spPr>
          <a:xfrm>
            <a:off x="2949575" y="6266815"/>
            <a:ext cx="57124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altLang="en-US"/>
              <a:t>(2, 2, 3) tức là có 2 ma trận con có kích thước (2,3) </a:t>
            </a:r>
            <a:endParaRPr lang="vi-V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 Diagonal Corner Rectangle 67"/>
          <p:cNvSpPr/>
          <p:nvPr/>
        </p:nvSpPr>
        <p:spPr>
          <a:xfrm>
            <a:off x="6325870" y="2992120"/>
            <a:ext cx="5537200" cy="3415665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90" name="Straight Connector 89"/>
          <p:cNvCxnSpPr/>
          <p:nvPr/>
        </p:nvCxnSpPr>
        <p:spPr>
          <a:xfrm flipV="1">
            <a:off x="8673465" y="4838065"/>
            <a:ext cx="466725" cy="11049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8129905" y="4847590"/>
            <a:ext cx="466725" cy="11049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 Diagonal Corner Rectangle 30"/>
          <p:cNvSpPr/>
          <p:nvPr/>
        </p:nvSpPr>
        <p:spPr>
          <a:xfrm>
            <a:off x="412750" y="2991485"/>
            <a:ext cx="5537200" cy="3415665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93675" y="113030"/>
            <a:ext cx="6990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vi-VN" altLang="en-US" b="1"/>
              <a:t>np.linalg.norm(A, ord=2, </a:t>
            </a:r>
            <a:r>
              <a:rPr lang="vi-VN" altLang="en-US" b="1">
                <a:solidFill>
                  <a:srgbClr val="FF0000"/>
                </a:solidFill>
              </a:rPr>
              <a:t>axis = 0</a:t>
            </a:r>
            <a:r>
              <a:rPr lang="vi-VN" altLang="en-US" b="1"/>
              <a:t>) - Tính norm chuẩn 2 theo cột</a:t>
            </a:r>
            <a:endParaRPr lang="vi-V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altLang="en-US"/>
              <a:t>Size của ma trận norm: (2,3)</a:t>
            </a:r>
            <a:endParaRPr lang="vi-VN" alt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6076950" y="2876550"/>
            <a:ext cx="13970" cy="382397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840740" y="2933700"/>
            <a:ext cx="4864735" cy="3145790"/>
            <a:chOff x="1324" y="4620"/>
            <a:chExt cx="7661" cy="4954"/>
          </a:xfrm>
        </p:grpSpPr>
        <p:grpSp>
          <p:nvGrpSpPr>
            <p:cNvPr id="27" name="Group 26"/>
            <p:cNvGrpSpPr/>
            <p:nvPr/>
          </p:nvGrpSpPr>
          <p:grpSpPr>
            <a:xfrm rot="0">
              <a:off x="1324" y="5134"/>
              <a:ext cx="7661" cy="4440"/>
              <a:chOff x="1387" y="808"/>
              <a:chExt cx="7661" cy="4440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H="1" flipV="1">
                <a:off x="1387" y="2835"/>
                <a:ext cx="1422" cy="240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2809" y="5226"/>
                <a:ext cx="6239" cy="22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V="1">
                <a:off x="2809" y="808"/>
                <a:ext cx="1531" cy="4433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 rot="0">
              <a:off x="4010" y="6079"/>
              <a:ext cx="3401" cy="1652"/>
              <a:chOff x="1701" y="1396"/>
              <a:chExt cx="5634" cy="3091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1701" y="1396"/>
                <a:ext cx="5282" cy="1520"/>
                <a:chOff x="1701" y="1396"/>
                <a:chExt cx="5282" cy="1520"/>
              </a:xfrm>
            </p:grpSpPr>
            <p:sp>
              <p:nvSpPr>
                <p:cNvPr id="16" name="Flowchart: Data 15"/>
                <p:cNvSpPr/>
                <p:nvPr/>
              </p:nvSpPr>
              <p:spPr>
                <a:xfrm flipH="1">
                  <a:off x="1701" y="1396"/>
                  <a:ext cx="1761" cy="1361"/>
                </a:xfrm>
                <a:prstGeom prst="flowChartInputOutpu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sz="1400"/>
                    <a:t>6</a:t>
                  </a:r>
                  <a:endParaRPr lang="en-US" sz="1400"/>
                </a:p>
              </p:txBody>
            </p:sp>
            <p:sp>
              <p:nvSpPr>
                <p:cNvPr id="18" name="Flowchart: Data 17"/>
                <p:cNvSpPr/>
                <p:nvPr/>
              </p:nvSpPr>
              <p:spPr>
                <a:xfrm flipH="1">
                  <a:off x="5222" y="1555"/>
                  <a:ext cx="1761" cy="1361"/>
                </a:xfrm>
                <a:prstGeom prst="flowChartInputOutpu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sz="1400"/>
                    <a:t>10</a:t>
                  </a:r>
                  <a:endParaRPr lang="en-US" sz="1400"/>
                </a:p>
              </p:txBody>
            </p:sp>
            <p:sp>
              <p:nvSpPr>
                <p:cNvPr id="17" name="Flowchart: Data 16"/>
                <p:cNvSpPr/>
                <p:nvPr/>
              </p:nvSpPr>
              <p:spPr>
                <a:xfrm flipH="1">
                  <a:off x="3324" y="1527"/>
                  <a:ext cx="1761" cy="1361"/>
                </a:xfrm>
                <a:prstGeom prst="flowChartInputOutput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sz="1400" b="1">
                      <a:solidFill>
                        <a:srgbClr val="FF0000"/>
                      </a:solidFill>
                    </a:rPr>
                    <a:t>8</a:t>
                  </a:r>
                  <a:endParaRPr lang="en-US" sz="1400" b="1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2055" y="3096"/>
                <a:ext cx="5280" cy="1391"/>
                <a:chOff x="1705" y="1735"/>
                <a:chExt cx="5280" cy="1391"/>
              </a:xfrm>
            </p:grpSpPr>
            <p:sp>
              <p:nvSpPr>
                <p:cNvPr id="21" name="Flowchart: Data 20"/>
                <p:cNvSpPr/>
                <p:nvPr/>
              </p:nvSpPr>
              <p:spPr>
                <a:xfrm flipH="1">
                  <a:off x="3452" y="1765"/>
                  <a:ext cx="1761" cy="1361"/>
                </a:xfrm>
                <a:prstGeom prst="flowChartInputOutpu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sz="1400"/>
                    <a:t>12</a:t>
                  </a:r>
                  <a:endParaRPr lang="en-US" sz="1400"/>
                </a:p>
              </p:txBody>
            </p:sp>
            <p:sp>
              <p:nvSpPr>
                <p:cNvPr id="22" name="Flowchart: Data 21"/>
                <p:cNvSpPr/>
                <p:nvPr/>
              </p:nvSpPr>
              <p:spPr>
                <a:xfrm flipH="1">
                  <a:off x="5224" y="1763"/>
                  <a:ext cx="1761" cy="1361"/>
                </a:xfrm>
                <a:prstGeom prst="flowChartInputOutpu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sz="1400"/>
                    <a:t>15</a:t>
                  </a:r>
                  <a:endParaRPr lang="en-US" sz="1400"/>
                </a:p>
              </p:txBody>
            </p:sp>
            <p:sp>
              <p:nvSpPr>
                <p:cNvPr id="20" name="Flowchart: Data 19"/>
                <p:cNvSpPr/>
                <p:nvPr/>
              </p:nvSpPr>
              <p:spPr>
                <a:xfrm flipH="1">
                  <a:off x="1705" y="1735"/>
                  <a:ext cx="1761" cy="1361"/>
                </a:xfrm>
                <a:prstGeom prst="flowChartInputOutpu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sz="1400">
                      <a:solidFill>
                        <a:schemeClr val="tx1"/>
                      </a:solidFill>
                    </a:rPr>
                    <a:t>9</a:t>
                  </a:r>
                  <a:endParaRPr lang="en-US" sz="140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3" name="Group 12"/>
            <p:cNvGrpSpPr/>
            <p:nvPr/>
          </p:nvGrpSpPr>
          <p:grpSpPr>
            <a:xfrm rot="0">
              <a:off x="3214" y="7805"/>
              <a:ext cx="3347" cy="1678"/>
              <a:chOff x="1652" y="1342"/>
              <a:chExt cx="5544" cy="3141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1652" y="1342"/>
                <a:ext cx="3433" cy="1546"/>
                <a:chOff x="1652" y="1342"/>
                <a:chExt cx="3433" cy="1546"/>
              </a:xfrm>
            </p:grpSpPr>
            <p:sp>
              <p:nvSpPr>
                <p:cNvPr id="3" name="Flowchart: Data 2"/>
                <p:cNvSpPr/>
                <p:nvPr/>
              </p:nvSpPr>
              <p:spPr>
                <a:xfrm flipH="1">
                  <a:off x="1652" y="1342"/>
                  <a:ext cx="1761" cy="1361"/>
                </a:xfrm>
                <a:prstGeom prst="flowChartInputOutpu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vi-VN" altLang="en-US" sz="1400"/>
                    <a:t>1</a:t>
                  </a:r>
                  <a:endParaRPr lang="vi-VN" altLang="en-US" sz="1400"/>
                </a:p>
              </p:txBody>
            </p:sp>
            <p:sp>
              <p:nvSpPr>
                <p:cNvPr id="6" name="Flowchart: Data 5"/>
                <p:cNvSpPr/>
                <p:nvPr/>
              </p:nvSpPr>
              <p:spPr>
                <a:xfrm flipH="1">
                  <a:off x="3324" y="1527"/>
                  <a:ext cx="1761" cy="1361"/>
                </a:xfrm>
                <a:prstGeom prst="flowChartInputOutput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sz="1400" b="1">
                      <a:solidFill>
                        <a:srgbClr val="FF0000"/>
                      </a:solidFill>
                    </a:rPr>
                    <a:t>2</a:t>
                  </a:r>
                  <a:endParaRPr lang="en-US" sz="1400" b="1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1960" y="3094"/>
                <a:ext cx="5236" cy="1389"/>
                <a:chOff x="1610" y="1733"/>
                <a:chExt cx="5236" cy="1389"/>
              </a:xfrm>
            </p:grpSpPr>
            <p:sp>
              <p:nvSpPr>
                <p:cNvPr id="11" name="Flowchart: Data 10"/>
                <p:cNvSpPr/>
                <p:nvPr/>
              </p:nvSpPr>
              <p:spPr>
                <a:xfrm flipH="1">
                  <a:off x="3370" y="1761"/>
                  <a:ext cx="1761" cy="1361"/>
                </a:xfrm>
                <a:prstGeom prst="flowChartInputOutpu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sz="1400"/>
                    <a:t>4</a:t>
                  </a:r>
                  <a:endParaRPr lang="en-US" sz="1400"/>
                </a:p>
              </p:txBody>
            </p:sp>
            <p:sp>
              <p:nvSpPr>
                <p:cNvPr id="12" name="Flowchart: Data 11"/>
                <p:cNvSpPr/>
                <p:nvPr/>
              </p:nvSpPr>
              <p:spPr>
                <a:xfrm flipH="1">
                  <a:off x="5085" y="1733"/>
                  <a:ext cx="1761" cy="1361"/>
                </a:xfrm>
                <a:prstGeom prst="flowChartInputOutpu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sz="1400"/>
                    <a:t>5</a:t>
                  </a:r>
                  <a:endParaRPr lang="en-US" sz="1400"/>
                </a:p>
              </p:txBody>
            </p:sp>
            <p:sp>
              <p:nvSpPr>
                <p:cNvPr id="10" name="Flowchart: Data 9"/>
                <p:cNvSpPr/>
                <p:nvPr/>
              </p:nvSpPr>
              <p:spPr>
                <a:xfrm flipH="1">
                  <a:off x="1610" y="1733"/>
                  <a:ext cx="1761" cy="1361"/>
                </a:xfrm>
                <a:prstGeom prst="flowChartInputOutpu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sz="1400">
                      <a:solidFill>
                        <a:schemeClr val="tx1"/>
                      </a:solidFill>
                    </a:rPr>
                    <a:t>3</a:t>
                  </a:r>
                  <a:endParaRPr lang="en-US" sz="140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8" name="Text Box 27"/>
            <p:cNvSpPr txBox="1"/>
            <p:nvPr/>
          </p:nvSpPr>
          <p:spPr>
            <a:xfrm rot="3660000">
              <a:off x="1093" y="8339"/>
              <a:ext cx="159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vi-VN" altLang="en-US" b="1">
                  <a:solidFill>
                    <a:srgbClr val="FF0000"/>
                  </a:solidFill>
                </a:rPr>
                <a:t>axis = 0</a:t>
              </a:r>
              <a:endParaRPr lang="vi-VN" altLang="en-US" b="1">
                <a:solidFill>
                  <a:srgbClr val="FF0000"/>
                </a:solidFill>
              </a:endParaRPr>
            </a:p>
          </p:txBody>
        </p:sp>
        <p:sp>
          <p:nvSpPr>
            <p:cNvPr id="29" name="Text Box 28"/>
            <p:cNvSpPr txBox="1"/>
            <p:nvPr/>
          </p:nvSpPr>
          <p:spPr>
            <a:xfrm>
              <a:off x="7233" y="8994"/>
              <a:ext cx="153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vi-VN" altLang="en-US"/>
                <a:t>axis = 1</a:t>
              </a:r>
              <a:endParaRPr lang="vi-VN" altLang="en-US"/>
            </a:p>
          </p:txBody>
        </p:sp>
        <p:sp>
          <p:nvSpPr>
            <p:cNvPr id="30" name="Text Box 29"/>
            <p:cNvSpPr txBox="1"/>
            <p:nvPr/>
          </p:nvSpPr>
          <p:spPr>
            <a:xfrm rot="17280000">
              <a:off x="3144" y="5099"/>
              <a:ext cx="153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vi-VN" altLang="en-US"/>
                <a:t>axis = 2</a:t>
              </a:r>
              <a:endParaRPr lang="vi-VN" alt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543675" y="2943225"/>
            <a:ext cx="4864735" cy="3145790"/>
            <a:chOff x="1387" y="1688"/>
            <a:chExt cx="7661" cy="4954"/>
          </a:xfrm>
        </p:grpSpPr>
        <p:grpSp>
          <p:nvGrpSpPr>
            <p:cNvPr id="33" name="Group 32"/>
            <p:cNvGrpSpPr/>
            <p:nvPr/>
          </p:nvGrpSpPr>
          <p:grpSpPr>
            <a:xfrm>
              <a:off x="1387" y="2202"/>
              <a:ext cx="7661" cy="4440"/>
              <a:chOff x="1387" y="808"/>
              <a:chExt cx="7661" cy="4440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H="1" flipV="1">
                <a:off x="1387" y="2835"/>
                <a:ext cx="1422" cy="240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2809" y="5226"/>
                <a:ext cx="6239" cy="22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 flipV="1">
                <a:off x="2809" y="808"/>
                <a:ext cx="1531" cy="4433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4073" y="3132"/>
              <a:ext cx="3318" cy="1685"/>
              <a:chOff x="1701" y="1368"/>
              <a:chExt cx="5495" cy="3154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1701" y="1368"/>
                <a:ext cx="5135" cy="1361"/>
                <a:chOff x="1701" y="1368"/>
                <a:chExt cx="5135" cy="1361"/>
              </a:xfrm>
            </p:grpSpPr>
            <p:sp>
              <p:nvSpPr>
                <p:cNvPr id="39" name="Flowchart: Data 38"/>
                <p:cNvSpPr/>
                <p:nvPr/>
              </p:nvSpPr>
              <p:spPr>
                <a:xfrm flipH="1">
                  <a:off x="1701" y="1368"/>
                  <a:ext cx="1761" cy="1361"/>
                </a:xfrm>
                <a:prstGeom prst="flowChartInputOutpu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sz="1400"/>
                    <a:t>6</a:t>
                  </a:r>
                  <a:endParaRPr lang="en-US" sz="1400"/>
                </a:p>
              </p:txBody>
            </p:sp>
            <p:sp>
              <p:nvSpPr>
                <p:cNvPr id="40" name="Flowchart: Data 39"/>
                <p:cNvSpPr/>
                <p:nvPr/>
              </p:nvSpPr>
              <p:spPr>
                <a:xfrm flipH="1">
                  <a:off x="3314" y="1368"/>
                  <a:ext cx="1761" cy="1361"/>
                </a:xfrm>
                <a:prstGeom prst="flowChartInputOutpu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sz="1400"/>
                    <a:t>8</a:t>
                  </a:r>
                  <a:endParaRPr lang="en-US" sz="1400"/>
                </a:p>
              </p:txBody>
            </p:sp>
            <p:sp>
              <p:nvSpPr>
                <p:cNvPr id="41" name="Flowchart: Data 40"/>
                <p:cNvSpPr/>
                <p:nvPr/>
              </p:nvSpPr>
              <p:spPr>
                <a:xfrm flipH="1">
                  <a:off x="5075" y="1368"/>
                  <a:ext cx="1761" cy="1361"/>
                </a:xfrm>
                <a:prstGeom prst="flowChartInputOutpu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sz="1400"/>
                    <a:t>10</a:t>
                  </a:r>
                  <a:endParaRPr lang="en-US" sz="1400"/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2265" y="2888"/>
                <a:ext cx="4931" cy="1634"/>
                <a:chOff x="1915" y="1527"/>
                <a:chExt cx="4931" cy="1634"/>
              </a:xfrm>
            </p:grpSpPr>
            <p:sp>
              <p:nvSpPr>
                <p:cNvPr id="45" name="Flowchart: Data 44"/>
                <p:cNvSpPr/>
                <p:nvPr/>
              </p:nvSpPr>
              <p:spPr>
                <a:xfrm flipH="1">
                  <a:off x="1915" y="1527"/>
                  <a:ext cx="1761" cy="1361"/>
                </a:xfrm>
                <a:prstGeom prst="flowChartInputOutput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sz="1400" b="1">
                      <a:solidFill>
                        <a:srgbClr val="FF0000"/>
                      </a:solidFill>
                    </a:rPr>
                    <a:t>9</a:t>
                  </a:r>
                  <a:endParaRPr lang="en-US" sz="1400" b="1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3" name="Flowchart: Data 42"/>
                <p:cNvSpPr/>
                <p:nvPr/>
              </p:nvSpPr>
              <p:spPr>
                <a:xfrm flipH="1">
                  <a:off x="3544" y="1800"/>
                  <a:ext cx="1761" cy="1361"/>
                </a:xfrm>
                <a:prstGeom prst="flowChartInputOutpu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sz="1400"/>
                    <a:t>12</a:t>
                  </a:r>
                  <a:endParaRPr lang="en-US" sz="1400"/>
                </a:p>
              </p:txBody>
            </p:sp>
            <p:sp>
              <p:nvSpPr>
                <p:cNvPr id="44" name="Flowchart: Data 43"/>
                <p:cNvSpPr/>
                <p:nvPr/>
              </p:nvSpPr>
              <p:spPr>
                <a:xfrm flipH="1">
                  <a:off x="5085" y="1738"/>
                  <a:ext cx="1761" cy="1361"/>
                </a:xfrm>
                <a:prstGeom prst="flowChartInputOutpu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sz="1400"/>
                    <a:t>15</a:t>
                  </a:r>
                  <a:endParaRPr lang="en-US" sz="1400"/>
                </a:p>
              </p:txBody>
            </p:sp>
          </p:grpSp>
        </p:grpSp>
        <p:grpSp>
          <p:nvGrpSpPr>
            <p:cNvPr id="46" name="Group 45"/>
            <p:cNvGrpSpPr/>
            <p:nvPr/>
          </p:nvGrpSpPr>
          <p:grpSpPr>
            <a:xfrm>
              <a:off x="3647" y="4942"/>
              <a:ext cx="2977" cy="1597"/>
              <a:chOff x="2265" y="1471"/>
              <a:chExt cx="4931" cy="2988"/>
            </a:xfrm>
          </p:grpSpPr>
          <p:sp>
            <p:nvSpPr>
              <p:cNvPr id="50" name="Flowchart: Data 49"/>
              <p:cNvSpPr/>
              <p:nvPr/>
            </p:nvSpPr>
            <p:spPr>
              <a:xfrm flipH="1">
                <a:off x="4944" y="1471"/>
                <a:ext cx="1761" cy="1361"/>
              </a:xfrm>
              <a:prstGeom prst="flowChartInputOutp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sz="1400"/>
                  <a:t>2</a:t>
                </a:r>
                <a:endParaRPr lang="en-US" sz="1400"/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2265" y="2888"/>
                <a:ext cx="4931" cy="1571"/>
                <a:chOff x="1915" y="1527"/>
                <a:chExt cx="4931" cy="1571"/>
              </a:xfrm>
            </p:grpSpPr>
            <p:sp>
              <p:nvSpPr>
                <p:cNvPr id="53" name="Flowchart: Data 52"/>
                <p:cNvSpPr/>
                <p:nvPr/>
              </p:nvSpPr>
              <p:spPr>
                <a:xfrm flipH="1">
                  <a:off x="5085" y="1735"/>
                  <a:ext cx="1761" cy="1361"/>
                </a:xfrm>
                <a:prstGeom prst="flowChartInputOutpu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sz="1400"/>
                    <a:t>5</a:t>
                  </a:r>
                  <a:endParaRPr lang="en-US" sz="1400"/>
                </a:p>
              </p:txBody>
            </p:sp>
            <p:sp>
              <p:nvSpPr>
                <p:cNvPr id="54" name="Flowchart: Data 53"/>
                <p:cNvSpPr/>
                <p:nvPr/>
              </p:nvSpPr>
              <p:spPr>
                <a:xfrm flipH="1">
                  <a:off x="1915" y="1527"/>
                  <a:ext cx="1761" cy="1361"/>
                </a:xfrm>
                <a:prstGeom prst="flowChartInputOutput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sz="1400" b="1">
                      <a:solidFill>
                        <a:srgbClr val="FF0000"/>
                      </a:solidFill>
                    </a:rPr>
                    <a:t>3</a:t>
                  </a:r>
                  <a:endParaRPr lang="en-US" sz="1400" b="1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2" name="Flowchart: Data 51"/>
                <p:cNvSpPr/>
                <p:nvPr/>
              </p:nvSpPr>
              <p:spPr>
                <a:xfrm flipH="1">
                  <a:off x="3526" y="1737"/>
                  <a:ext cx="1761" cy="1361"/>
                </a:xfrm>
                <a:prstGeom prst="flowChartInputOutpu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sz="1400"/>
                    <a:t>4</a:t>
                  </a:r>
                  <a:endParaRPr lang="en-US" sz="1400"/>
                </a:p>
              </p:txBody>
            </p:sp>
          </p:grpSp>
        </p:grpSp>
        <p:sp>
          <p:nvSpPr>
            <p:cNvPr id="55" name="Text Box 54"/>
            <p:cNvSpPr txBox="1"/>
            <p:nvPr/>
          </p:nvSpPr>
          <p:spPr>
            <a:xfrm rot="3660000">
              <a:off x="1156" y="5407"/>
              <a:ext cx="159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vi-VN" altLang="en-US" b="1">
                  <a:solidFill>
                    <a:srgbClr val="FF0000"/>
                  </a:solidFill>
                </a:rPr>
                <a:t>axis = 0</a:t>
              </a:r>
              <a:endParaRPr lang="vi-VN" altLang="en-US" b="1">
                <a:solidFill>
                  <a:srgbClr val="FF0000"/>
                </a:solidFill>
              </a:endParaRPr>
            </a:p>
          </p:txBody>
        </p:sp>
        <p:sp>
          <p:nvSpPr>
            <p:cNvPr id="56" name="Text Box 55"/>
            <p:cNvSpPr txBox="1"/>
            <p:nvPr/>
          </p:nvSpPr>
          <p:spPr>
            <a:xfrm>
              <a:off x="7296" y="6062"/>
              <a:ext cx="153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vi-VN" altLang="en-US"/>
                <a:t>axis = 1</a:t>
              </a:r>
              <a:endParaRPr lang="vi-VN" altLang="en-US"/>
            </a:p>
          </p:txBody>
        </p:sp>
        <p:sp>
          <p:nvSpPr>
            <p:cNvPr id="57" name="Text Box 56"/>
            <p:cNvSpPr txBox="1"/>
            <p:nvPr/>
          </p:nvSpPr>
          <p:spPr>
            <a:xfrm rot="17280000">
              <a:off x="3207" y="2167"/>
              <a:ext cx="153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vi-VN" altLang="en-US"/>
                <a:t>axis = 2</a:t>
              </a:r>
              <a:endParaRPr lang="vi-VN" altLang="en-US"/>
            </a:p>
          </p:txBody>
        </p:sp>
      </p:grpSp>
      <p:grpSp>
        <p:nvGrpSpPr>
          <p:cNvPr id="58" name="Group 57"/>
          <p:cNvGrpSpPr/>
          <p:nvPr/>
        </p:nvGrpSpPr>
        <p:grpSpPr>
          <a:xfrm rot="0">
            <a:off x="4566920" y="982980"/>
            <a:ext cx="2651760" cy="1405890"/>
            <a:chOff x="1912" y="1527"/>
            <a:chExt cx="4930" cy="2721"/>
          </a:xfrm>
        </p:grpSpPr>
        <p:grpSp>
          <p:nvGrpSpPr>
            <p:cNvPr id="59" name="Group 58"/>
            <p:cNvGrpSpPr/>
            <p:nvPr/>
          </p:nvGrpSpPr>
          <p:grpSpPr>
            <a:xfrm>
              <a:off x="1912" y="1527"/>
              <a:ext cx="4581" cy="1361"/>
              <a:chOff x="1912" y="1527"/>
              <a:chExt cx="4581" cy="1361"/>
            </a:xfrm>
          </p:grpSpPr>
          <p:sp>
            <p:nvSpPr>
              <p:cNvPr id="60" name="Flowchart: Data 59"/>
              <p:cNvSpPr/>
              <p:nvPr/>
            </p:nvSpPr>
            <p:spPr>
              <a:xfrm flipH="1">
                <a:off x="4732" y="1527"/>
                <a:ext cx="1761" cy="1361"/>
              </a:xfrm>
              <a:prstGeom prst="flowChartInputOutput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 sz="1400"/>
              </a:p>
            </p:txBody>
          </p:sp>
          <p:sp>
            <p:nvSpPr>
              <p:cNvPr id="61" name="Flowchart: Data 60"/>
              <p:cNvSpPr/>
              <p:nvPr/>
            </p:nvSpPr>
            <p:spPr>
              <a:xfrm flipH="1">
                <a:off x="3324" y="1527"/>
                <a:ext cx="1761" cy="1361"/>
              </a:xfrm>
              <a:prstGeom prst="flowChartInputOutput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vi-VN" altLang="en-US" sz="1400"/>
                  <a:t>8.24</a:t>
                </a:r>
                <a:endParaRPr lang="vi-VN" altLang="en-US" sz="1400"/>
              </a:p>
            </p:txBody>
          </p:sp>
          <p:sp>
            <p:nvSpPr>
              <p:cNvPr id="62" name="Flowchart: Data 61"/>
              <p:cNvSpPr/>
              <p:nvPr/>
            </p:nvSpPr>
            <p:spPr>
              <a:xfrm flipH="1">
                <a:off x="1912" y="1527"/>
                <a:ext cx="1761" cy="1361"/>
              </a:xfrm>
              <a:prstGeom prst="flowChartInputOutput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vi-VN" altLang="en-US" sz="1400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2265" y="2888"/>
              <a:ext cx="4577" cy="1360"/>
              <a:chOff x="1915" y="1527"/>
              <a:chExt cx="4577" cy="1360"/>
            </a:xfrm>
          </p:grpSpPr>
          <p:sp>
            <p:nvSpPr>
              <p:cNvPr id="64" name="Flowchart: Data 63"/>
              <p:cNvSpPr/>
              <p:nvPr/>
            </p:nvSpPr>
            <p:spPr>
              <a:xfrm flipH="1">
                <a:off x="3324" y="1527"/>
                <a:ext cx="1761" cy="1361"/>
              </a:xfrm>
              <a:prstGeom prst="flowChartInputOutput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 sz="1400"/>
              </a:p>
            </p:txBody>
          </p:sp>
          <p:sp>
            <p:nvSpPr>
              <p:cNvPr id="65" name="Flowchart: Data 64"/>
              <p:cNvSpPr/>
              <p:nvPr/>
            </p:nvSpPr>
            <p:spPr>
              <a:xfrm flipH="1">
                <a:off x="4732" y="1527"/>
                <a:ext cx="1761" cy="1361"/>
              </a:xfrm>
              <a:prstGeom prst="flowChartInputOutput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 sz="1400"/>
              </a:p>
            </p:txBody>
          </p:sp>
          <p:sp>
            <p:nvSpPr>
              <p:cNvPr id="66" name="Flowchart: Data 65"/>
              <p:cNvSpPr/>
              <p:nvPr/>
            </p:nvSpPr>
            <p:spPr>
              <a:xfrm flipH="1">
                <a:off x="1915" y="1527"/>
                <a:ext cx="1761" cy="1361"/>
              </a:xfrm>
              <a:prstGeom prst="flowChartInputOutput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vi-VN" altLang="en-US" sz="1400">
                    <a:solidFill>
                      <a:schemeClr val="tx1"/>
                    </a:solidFill>
                  </a:rPr>
                  <a:t>9.48</a:t>
                </a:r>
                <a:endParaRPr lang="vi-VN" altLang="en-US" sz="14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Text Box 1"/>
          <p:cNvSpPr txBox="1"/>
          <p:nvPr/>
        </p:nvSpPr>
        <p:spPr>
          <a:xfrm>
            <a:off x="4429760" y="529590"/>
            <a:ext cx="2805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vi-VN" altLang="en-US" b="1">
                <a:solidFill>
                  <a:srgbClr val="92D050"/>
                </a:solidFill>
              </a:rPr>
              <a:t>Norm matrix N (axis = 0)</a:t>
            </a:r>
            <a:endParaRPr lang="vi-VN" altLang="en-US" b="1">
              <a:solidFill>
                <a:srgbClr val="92D05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463550" y="2889250"/>
            <a:ext cx="11607800" cy="127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s 68"/>
          <p:cNvSpPr/>
          <p:nvPr/>
        </p:nvSpPr>
        <p:spPr>
          <a:xfrm>
            <a:off x="8767445" y="3054350"/>
            <a:ext cx="2980690" cy="7493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vi-VN" altLang="en-US" b="1"/>
              <a:t>N(2, 1) = sqrt(3^2 + 9^2) = 9.48</a:t>
            </a:r>
            <a:endParaRPr lang="vi-VN" altLang="en-US" b="1"/>
          </a:p>
        </p:txBody>
      </p:sp>
      <p:cxnSp>
        <p:nvCxnSpPr>
          <p:cNvPr id="70" name="Straight Arrow Connector 69"/>
          <p:cNvCxnSpPr>
            <a:endCxn id="66" idx="3"/>
          </p:cNvCxnSpPr>
          <p:nvPr/>
        </p:nvCxnSpPr>
        <p:spPr>
          <a:xfrm flipH="1" flipV="1">
            <a:off x="5325110" y="2388870"/>
            <a:ext cx="1258570" cy="668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s 70"/>
          <p:cNvSpPr/>
          <p:nvPr/>
        </p:nvSpPr>
        <p:spPr>
          <a:xfrm>
            <a:off x="2950845" y="3067050"/>
            <a:ext cx="2980690" cy="7493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vi-VN" altLang="en-US" b="1"/>
              <a:t>N(1, 2) = sqrt(2^2 + 8^2) = 8.24</a:t>
            </a:r>
            <a:endParaRPr lang="vi-VN" altLang="en-US" b="1"/>
          </a:p>
        </p:txBody>
      </p:sp>
      <p:cxnSp>
        <p:nvCxnSpPr>
          <p:cNvPr id="72" name="Straight Arrow Connector 71"/>
          <p:cNvCxnSpPr>
            <a:endCxn id="64" idx="0"/>
          </p:cNvCxnSpPr>
          <p:nvPr/>
        </p:nvCxnSpPr>
        <p:spPr>
          <a:xfrm flipV="1">
            <a:off x="5553075" y="1685925"/>
            <a:ext cx="340360" cy="1392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 rot="0">
            <a:off x="9458325" y="758190"/>
            <a:ext cx="2651760" cy="1405890"/>
            <a:chOff x="1912" y="1527"/>
            <a:chExt cx="4930" cy="2721"/>
          </a:xfrm>
        </p:grpSpPr>
        <p:grpSp>
          <p:nvGrpSpPr>
            <p:cNvPr id="74" name="Group 73"/>
            <p:cNvGrpSpPr/>
            <p:nvPr/>
          </p:nvGrpSpPr>
          <p:grpSpPr>
            <a:xfrm>
              <a:off x="1912" y="1527"/>
              <a:ext cx="4581" cy="1361"/>
              <a:chOff x="1912" y="1527"/>
              <a:chExt cx="4581" cy="1361"/>
            </a:xfrm>
          </p:grpSpPr>
          <p:sp>
            <p:nvSpPr>
              <p:cNvPr id="75" name="Flowchart: Data 74"/>
              <p:cNvSpPr/>
              <p:nvPr/>
            </p:nvSpPr>
            <p:spPr>
              <a:xfrm flipH="1">
                <a:off x="4732" y="1527"/>
                <a:ext cx="1761" cy="1361"/>
              </a:xfrm>
              <a:prstGeom prst="flowChartInputOutput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vi-VN" altLang="en-US" sz="1400"/>
                  <a:t>10.2</a:t>
                </a:r>
                <a:endParaRPr lang="vi-VN" altLang="en-US" sz="1400"/>
              </a:p>
            </p:txBody>
          </p:sp>
          <p:sp>
            <p:nvSpPr>
              <p:cNvPr id="76" name="Flowchart: Data 75"/>
              <p:cNvSpPr/>
              <p:nvPr/>
            </p:nvSpPr>
            <p:spPr>
              <a:xfrm flipH="1">
                <a:off x="3324" y="1527"/>
                <a:ext cx="1761" cy="1361"/>
              </a:xfrm>
              <a:prstGeom prst="flowChartInputOutput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vi-VN" altLang="en-US" sz="1400"/>
                  <a:t>8.24</a:t>
                </a:r>
                <a:endParaRPr lang="vi-VN" altLang="en-US" sz="1400"/>
              </a:p>
            </p:txBody>
          </p:sp>
          <p:sp>
            <p:nvSpPr>
              <p:cNvPr id="77" name="Flowchart: Data 76"/>
              <p:cNvSpPr/>
              <p:nvPr/>
            </p:nvSpPr>
            <p:spPr>
              <a:xfrm flipH="1">
                <a:off x="1912" y="1527"/>
                <a:ext cx="1761" cy="1361"/>
              </a:xfrm>
              <a:prstGeom prst="flowChartInputOutput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vi-VN" altLang="en-US" sz="1400"/>
                  <a:t>6.08</a:t>
                </a:r>
                <a:endParaRPr lang="vi-VN" altLang="en-US" sz="1400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2265" y="2888"/>
              <a:ext cx="4577" cy="1360"/>
              <a:chOff x="1915" y="1527"/>
              <a:chExt cx="4577" cy="1360"/>
            </a:xfrm>
          </p:grpSpPr>
          <p:sp>
            <p:nvSpPr>
              <p:cNvPr id="79" name="Flowchart: Data 78"/>
              <p:cNvSpPr/>
              <p:nvPr/>
            </p:nvSpPr>
            <p:spPr>
              <a:xfrm flipH="1">
                <a:off x="3324" y="1527"/>
                <a:ext cx="1761" cy="1361"/>
              </a:xfrm>
              <a:prstGeom prst="flowChartInputOutput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vi-VN" altLang="en-US" sz="1400"/>
                  <a:t>12.6</a:t>
                </a:r>
                <a:endParaRPr lang="vi-VN" altLang="en-US" sz="1400"/>
              </a:p>
            </p:txBody>
          </p:sp>
          <p:sp>
            <p:nvSpPr>
              <p:cNvPr id="80" name="Flowchart: Data 79"/>
              <p:cNvSpPr/>
              <p:nvPr/>
            </p:nvSpPr>
            <p:spPr>
              <a:xfrm flipH="1">
                <a:off x="4732" y="1527"/>
                <a:ext cx="1761" cy="1361"/>
              </a:xfrm>
              <a:prstGeom prst="flowChartInputOutput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vi-VN" altLang="en-US" sz="1400"/>
                  <a:t>15.8</a:t>
                </a:r>
                <a:endParaRPr lang="vi-VN" altLang="en-US" sz="1400"/>
              </a:p>
            </p:txBody>
          </p:sp>
          <p:sp>
            <p:nvSpPr>
              <p:cNvPr id="81" name="Flowchart: Data 80"/>
              <p:cNvSpPr/>
              <p:nvPr/>
            </p:nvSpPr>
            <p:spPr>
              <a:xfrm flipH="1">
                <a:off x="1915" y="1527"/>
                <a:ext cx="1761" cy="1361"/>
              </a:xfrm>
              <a:prstGeom prst="flowChartInputOutput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vi-VN" altLang="en-US" sz="1400">
                    <a:solidFill>
                      <a:schemeClr val="tx1"/>
                    </a:solidFill>
                  </a:rPr>
                  <a:t>9.48</a:t>
                </a:r>
                <a:endParaRPr lang="vi-VN" altLang="en-US" sz="14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2" name="Text Box 81"/>
          <p:cNvSpPr txBox="1"/>
          <p:nvPr/>
        </p:nvSpPr>
        <p:spPr>
          <a:xfrm>
            <a:off x="10220325" y="389890"/>
            <a:ext cx="1008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vi-VN" altLang="en-US" b="1">
                <a:solidFill>
                  <a:srgbClr val="92D050"/>
                </a:solidFill>
              </a:rPr>
              <a:t>Answer</a:t>
            </a:r>
            <a:endParaRPr lang="vi-VN" altLang="en-US" b="1">
              <a:solidFill>
                <a:srgbClr val="92D050"/>
              </a:solidFill>
            </a:endParaRPr>
          </a:p>
        </p:txBody>
      </p:sp>
      <p:sp>
        <p:nvSpPr>
          <p:cNvPr id="83" name="Right Arrow 82"/>
          <p:cNvSpPr/>
          <p:nvPr/>
        </p:nvSpPr>
        <p:spPr>
          <a:xfrm>
            <a:off x="7265670" y="1395730"/>
            <a:ext cx="2145030" cy="23368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2686050" y="3909695"/>
            <a:ext cx="466725" cy="11049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3221355" y="3914140"/>
            <a:ext cx="466725" cy="11049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3385820" y="4366260"/>
            <a:ext cx="466725" cy="11049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2834005" y="4366260"/>
            <a:ext cx="466725" cy="11049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7978775" y="4366260"/>
            <a:ext cx="466725" cy="11049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8519795" y="4366260"/>
            <a:ext cx="466725" cy="11049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lowchart: Data 92"/>
          <p:cNvSpPr/>
          <p:nvPr/>
        </p:nvSpPr>
        <p:spPr>
          <a:xfrm flipH="1">
            <a:off x="8415431" y="4956290"/>
            <a:ext cx="675024" cy="461815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400"/>
              <a:t>2</a:t>
            </a:r>
            <a:endParaRPr lang="en-US" sz="1400"/>
          </a:p>
        </p:txBody>
      </p:sp>
      <p:sp>
        <p:nvSpPr>
          <p:cNvPr id="94" name="Flowchart: Data 93"/>
          <p:cNvSpPr/>
          <p:nvPr/>
        </p:nvSpPr>
        <p:spPr>
          <a:xfrm flipH="1">
            <a:off x="7838537" y="4956290"/>
            <a:ext cx="675024" cy="461815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vi-VN" altLang="en-US" sz="1400"/>
              <a:t>1</a:t>
            </a:r>
            <a:endParaRPr lang="vi-VN" altLang="en-US" sz="1400"/>
          </a:p>
        </p:txBody>
      </p:sp>
      <p:sp>
        <p:nvSpPr>
          <p:cNvPr id="95" name="Flowchart: Data 94"/>
          <p:cNvSpPr/>
          <p:nvPr/>
        </p:nvSpPr>
        <p:spPr>
          <a:xfrm flipH="1">
            <a:off x="3387137" y="5019040"/>
            <a:ext cx="675024" cy="461815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400"/>
              <a:t>2</a:t>
            </a:r>
            <a:endParaRPr 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 Diagonal Corner Rectangle 67"/>
          <p:cNvSpPr/>
          <p:nvPr/>
        </p:nvSpPr>
        <p:spPr>
          <a:xfrm>
            <a:off x="6325870" y="2992120"/>
            <a:ext cx="5537200" cy="3415665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Round Diagonal Corner Rectangle 30"/>
          <p:cNvSpPr/>
          <p:nvPr/>
        </p:nvSpPr>
        <p:spPr>
          <a:xfrm>
            <a:off x="412750" y="2991485"/>
            <a:ext cx="5537200" cy="3415665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93675" y="113030"/>
            <a:ext cx="7193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vi-VN" altLang="en-US" b="1"/>
              <a:t>np.linalg.norm(A, ord=2, </a:t>
            </a:r>
            <a:r>
              <a:rPr lang="vi-VN" altLang="en-US" b="1">
                <a:solidFill>
                  <a:srgbClr val="FF0000"/>
                </a:solidFill>
              </a:rPr>
              <a:t>axis = 1</a:t>
            </a:r>
            <a:r>
              <a:rPr lang="vi-VN" altLang="en-US" b="1"/>
              <a:t>) - Tính norm chuẩn 2 theo hàng</a:t>
            </a:r>
            <a:endParaRPr lang="vi-V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altLang="en-US"/>
              <a:t>Size của ma trận norm: (2,3)</a:t>
            </a:r>
            <a:endParaRPr lang="vi-VN" alt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6076950" y="2876550"/>
            <a:ext cx="13970" cy="382397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 rot="0">
            <a:off x="4566920" y="982980"/>
            <a:ext cx="2651760" cy="1405890"/>
            <a:chOff x="1912" y="1527"/>
            <a:chExt cx="4930" cy="2721"/>
          </a:xfrm>
        </p:grpSpPr>
        <p:grpSp>
          <p:nvGrpSpPr>
            <p:cNvPr id="59" name="Group 58"/>
            <p:cNvGrpSpPr/>
            <p:nvPr/>
          </p:nvGrpSpPr>
          <p:grpSpPr>
            <a:xfrm>
              <a:off x="1912" y="1527"/>
              <a:ext cx="4581" cy="1361"/>
              <a:chOff x="1912" y="1527"/>
              <a:chExt cx="4581" cy="1361"/>
            </a:xfrm>
          </p:grpSpPr>
          <p:sp>
            <p:nvSpPr>
              <p:cNvPr id="60" name="Flowchart: Data 59"/>
              <p:cNvSpPr/>
              <p:nvPr/>
            </p:nvSpPr>
            <p:spPr>
              <a:xfrm flipH="1">
                <a:off x="4732" y="1527"/>
                <a:ext cx="1761" cy="1361"/>
              </a:xfrm>
              <a:prstGeom prst="flowChartInputOutput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 sz="1400"/>
              </a:p>
            </p:txBody>
          </p:sp>
          <p:sp>
            <p:nvSpPr>
              <p:cNvPr id="61" name="Flowchart: Data 60"/>
              <p:cNvSpPr/>
              <p:nvPr/>
            </p:nvSpPr>
            <p:spPr>
              <a:xfrm flipH="1">
                <a:off x="3324" y="1527"/>
                <a:ext cx="1761" cy="1361"/>
              </a:xfrm>
              <a:prstGeom prst="flowChartInputOutput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vi-VN" altLang="en-US" sz="1400"/>
              </a:p>
            </p:txBody>
          </p:sp>
          <p:sp>
            <p:nvSpPr>
              <p:cNvPr id="62" name="Flowchart: Data 61"/>
              <p:cNvSpPr/>
              <p:nvPr/>
            </p:nvSpPr>
            <p:spPr>
              <a:xfrm flipH="1">
                <a:off x="1912" y="1527"/>
                <a:ext cx="1761" cy="1361"/>
              </a:xfrm>
              <a:prstGeom prst="flowChartInputOutput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vi-VN" altLang="en-US" sz="1400"/>
                  <a:t>3.16</a:t>
                </a:r>
                <a:endParaRPr lang="vi-VN" altLang="en-US" sz="1400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2265" y="2888"/>
              <a:ext cx="4577" cy="1360"/>
              <a:chOff x="1915" y="1527"/>
              <a:chExt cx="4577" cy="1360"/>
            </a:xfrm>
          </p:grpSpPr>
          <p:sp>
            <p:nvSpPr>
              <p:cNvPr id="64" name="Flowchart: Data 63"/>
              <p:cNvSpPr/>
              <p:nvPr/>
            </p:nvSpPr>
            <p:spPr>
              <a:xfrm flipH="1">
                <a:off x="3324" y="1527"/>
                <a:ext cx="1761" cy="1361"/>
              </a:xfrm>
              <a:prstGeom prst="flowChartInputOutput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vi-VN" altLang="en-US" sz="1200"/>
                  <a:t>14.42</a:t>
                </a:r>
                <a:endParaRPr lang="vi-VN" altLang="en-US" sz="1200"/>
              </a:p>
            </p:txBody>
          </p:sp>
          <p:sp>
            <p:nvSpPr>
              <p:cNvPr id="65" name="Flowchart: Data 64"/>
              <p:cNvSpPr/>
              <p:nvPr/>
            </p:nvSpPr>
            <p:spPr>
              <a:xfrm flipH="1">
                <a:off x="4732" y="1527"/>
                <a:ext cx="1761" cy="1361"/>
              </a:xfrm>
              <a:prstGeom prst="flowChartInputOutput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 sz="1400"/>
              </a:p>
            </p:txBody>
          </p:sp>
          <p:sp>
            <p:nvSpPr>
              <p:cNvPr id="66" name="Flowchart: Data 65"/>
              <p:cNvSpPr/>
              <p:nvPr/>
            </p:nvSpPr>
            <p:spPr>
              <a:xfrm flipH="1">
                <a:off x="1915" y="1527"/>
                <a:ext cx="1761" cy="1361"/>
              </a:xfrm>
              <a:prstGeom prst="flowChartInputOutput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vi-VN" altLang="en-US" sz="14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Text Box 1"/>
          <p:cNvSpPr txBox="1"/>
          <p:nvPr/>
        </p:nvSpPr>
        <p:spPr>
          <a:xfrm>
            <a:off x="4429760" y="529590"/>
            <a:ext cx="2805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vi-VN" altLang="en-US" b="1">
                <a:solidFill>
                  <a:srgbClr val="92D050"/>
                </a:solidFill>
              </a:rPr>
              <a:t>Norm matrix N (axis = 1)</a:t>
            </a:r>
            <a:endParaRPr lang="vi-VN" altLang="en-US" b="1">
              <a:solidFill>
                <a:srgbClr val="92D05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463550" y="2889250"/>
            <a:ext cx="11607800" cy="127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6" name="Group 145"/>
          <p:cNvGrpSpPr/>
          <p:nvPr/>
        </p:nvGrpSpPr>
        <p:grpSpPr>
          <a:xfrm>
            <a:off x="6543675" y="2943225"/>
            <a:ext cx="5204460" cy="3145790"/>
            <a:chOff x="10305" y="4635"/>
            <a:chExt cx="8196" cy="4954"/>
          </a:xfrm>
        </p:grpSpPr>
        <p:grpSp>
          <p:nvGrpSpPr>
            <p:cNvPr id="33" name="Group 32"/>
            <p:cNvGrpSpPr/>
            <p:nvPr/>
          </p:nvGrpSpPr>
          <p:grpSpPr>
            <a:xfrm rot="0">
              <a:off x="10305" y="5149"/>
              <a:ext cx="7661" cy="4440"/>
              <a:chOff x="1387" y="808"/>
              <a:chExt cx="7661" cy="4440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H="1" flipV="1">
                <a:off x="1387" y="2835"/>
                <a:ext cx="1422" cy="240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2809" y="5226"/>
                <a:ext cx="6239" cy="22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 flipV="1">
                <a:off x="2809" y="808"/>
                <a:ext cx="1531" cy="4433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Group 135"/>
            <p:cNvGrpSpPr/>
            <p:nvPr/>
          </p:nvGrpSpPr>
          <p:grpSpPr>
            <a:xfrm>
              <a:off x="15301" y="6164"/>
              <a:ext cx="1273" cy="1455"/>
              <a:chOff x="14821" y="6164"/>
              <a:chExt cx="1273" cy="1455"/>
            </a:xfrm>
          </p:grpSpPr>
          <p:sp>
            <p:nvSpPr>
              <p:cNvPr id="41" name="Flowchart: Data 40"/>
              <p:cNvSpPr/>
              <p:nvPr/>
            </p:nvSpPr>
            <p:spPr>
              <a:xfrm flipH="1">
                <a:off x="14821" y="6164"/>
                <a:ext cx="1063" cy="728"/>
              </a:xfrm>
              <a:prstGeom prst="flowChartInputOutp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sz="1400"/>
                  <a:t>10</a:t>
                </a:r>
                <a:endParaRPr lang="en-US" sz="1400"/>
              </a:p>
            </p:txBody>
          </p:sp>
          <p:sp>
            <p:nvSpPr>
              <p:cNvPr id="44" name="Flowchart: Data 43"/>
              <p:cNvSpPr/>
              <p:nvPr/>
            </p:nvSpPr>
            <p:spPr>
              <a:xfrm flipH="1">
                <a:off x="15032" y="6891"/>
                <a:ext cx="1063" cy="728"/>
              </a:xfrm>
              <a:prstGeom prst="flowChartInputOutp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sz="1400"/>
                  <a:t>15</a:t>
                </a:r>
                <a:endParaRPr lang="en-US" sz="1400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12908" y="6148"/>
              <a:ext cx="1273" cy="1455"/>
              <a:chOff x="13120" y="6164"/>
              <a:chExt cx="1273" cy="1455"/>
            </a:xfrm>
          </p:grpSpPr>
          <p:sp>
            <p:nvSpPr>
              <p:cNvPr id="39" name="Flowchart: Data 38"/>
              <p:cNvSpPr/>
              <p:nvPr/>
            </p:nvSpPr>
            <p:spPr>
              <a:xfrm flipH="1">
                <a:off x="13120" y="6164"/>
                <a:ext cx="1063" cy="728"/>
              </a:xfrm>
              <a:prstGeom prst="flowChartInputOutp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sz="1400"/>
                  <a:t>6</a:t>
                </a:r>
                <a:endParaRPr lang="en-US" sz="1400"/>
              </a:p>
            </p:txBody>
          </p:sp>
          <p:sp>
            <p:nvSpPr>
              <p:cNvPr id="45" name="Flowchart: Data 44"/>
              <p:cNvSpPr/>
              <p:nvPr/>
            </p:nvSpPr>
            <p:spPr>
              <a:xfrm flipH="1">
                <a:off x="13331" y="6891"/>
                <a:ext cx="1063" cy="728"/>
              </a:xfrm>
              <a:prstGeom prst="flowChartInputOutpu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sz="1400">
                    <a:solidFill>
                      <a:schemeClr val="tx1"/>
                    </a:solidFill>
                  </a:rPr>
                  <a:t>9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13971" y="6164"/>
              <a:ext cx="1273" cy="1455"/>
              <a:chOff x="13971" y="6164"/>
              <a:chExt cx="1273" cy="1455"/>
            </a:xfrm>
          </p:grpSpPr>
          <p:sp>
            <p:nvSpPr>
              <p:cNvPr id="40" name="Flowchart: Data 39"/>
              <p:cNvSpPr/>
              <p:nvPr/>
            </p:nvSpPr>
            <p:spPr>
              <a:xfrm flipH="1">
                <a:off x="13971" y="6164"/>
                <a:ext cx="1063" cy="728"/>
              </a:xfrm>
              <a:prstGeom prst="flowChartInputOutput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sz="1400" b="1">
                    <a:solidFill>
                      <a:srgbClr val="FF0000"/>
                    </a:solidFill>
                  </a:rPr>
                  <a:t>8</a:t>
                </a:r>
                <a:endParaRPr lang="en-US" sz="1400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43" name="Flowchart: Data 42"/>
              <p:cNvSpPr/>
              <p:nvPr/>
            </p:nvSpPr>
            <p:spPr>
              <a:xfrm flipH="1">
                <a:off x="14182" y="6891"/>
                <a:ext cx="1063" cy="728"/>
              </a:xfrm>
              <a:prstGeom prst="flowChartInputOutput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sz="1400" b="1">
                    <a:solidFill>
                      <a:srgbClr val="FF0000"/>
                    </a:solidFill>
                  </a:rPr>
                  <a:t>12</a:t>
                </a:r>
                <a:endParaRPr lang="en-US" sz="1400" b="1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8" name="Flowchart: Data 47"/>
            <p:cNvSpPr/>
            <p:nvPr/>
          </p:nvSpPr>
          <p:spPr>
            <a:xfrm flipH="1">
              <a:off x="12352" y="7919"/>
              <a:ext cx="1063" cy="727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vi-VN" altLang="en-US" sz="1400"/>
                <a:t>1</a:t>
              </a:r>
              <a:endParaRPr lang="vi-VN" altLang="en-US" sz="1400"/>
            </a:p>
          </p:txBody>
        </p:sp>
        <p:grpSp>
          <p:nvGrpSpPr>
            <p:cNvPr id="140" name="Group 139"/>
            <p:cNvGrpSpPr/>
            <p:nvPr/>
          </p:nvGrpSpPr>
          <p:grpSpPr>
            <a:xfrm>
              <a:off x="13501" y="7919"/>
              <a:ext cx="1274" cy="1455"/>
              <a:chOff x="13204" y="7919"/>
              <a:chExt cx="1274" cy="1455"/>
            </a:xfrm>
          </p:grpSpPr>
          <p:sp>
            <p:nvSpPr>
              <p:cNvPr id="49" name="Flowchart: Data 48"/>
              <p:cNvSpPr/>
              <p:nvPr/>
            </p:nvSpPr>
            <p:spPr>
              <a:xfrm flipH="1">
                <a:off x="13204" y="7919"/>
                <a:ext cx="1063" cy="727"/>
              </a:xfrm>
              <a:prstGeom prst="flowChartInputOutp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sz="1400"/>
                  <a:t>2</a:t>
                </a:r>
                <a:endParaRPr lang="en-US" sz="1400"/>
              </a:p>
            </p:txBody>
          </p:sp>
          <p:sp>
            <p:nvSpPr>
              <p:cNvPr id="52" name="Flowchart: Data 51"/>
              <p:cNvSpPr/>
              <p:nvPr/>
            </p:nvSpPr>
            <p:spPr>
              <a:xfrm flipH="1">
                <a:off x="13416" y="8646"/>
                <a:ext cx="1063" cy="728"/>
              </a:xfrm>
              <a:prstGeom prst="flowChartInputOutp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sz="1400"/>
                  <a:t>4</a:t>
                </a:r>
                <a:endParaRPr lang="en-US" sz="1400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14564" y="7919"/>
              <a:ext cx="1274" cy="1455"/>
              <a:chOff x="14054" y="7919"/>
              <a:chExt cx="1274" cy="1455"/>
            </a:xfrm>
          </p:grpSpPr>
          <p:sp>
            <p:nvSpPr>
              <p:cNvPr id="50" name="Flowchart: Data 49"/>
              <p:cNvSpPr/>
              <p:nvPr/>
            </p:nvSpPr>
            <p:spPr>
              <a:xfrm flipH="1">
                <a:off x="14054" y="7919"/>
                <a:ext cx="1063" cy="727"/>
              </a:xfrm>
              <a:prstGeom prst="flowChartInputOutp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sz="1400"/>
                  <a:t>2</a:t>
                </a:r>
                <a:endParaRPr lang="en-US" sz="1400"/>
              </a:p>
            </p:txBody>
          </p:sp>
          <p:sp>
            <p:nvSpPr>
              <p:cNvPr id="53" name="Flowchart: Data 52"/>
              <p:cNvSpPr/>
              <p:nvPr/>
            </p:nvSpPr>
            <p:spPr>
              <a:xfrm flipH="1">
                <a:off x="14266" y="8646"/>
                <a:ext cx="1063" cy="728"/>
              </a:xfrm>
              <a:prstGeom prst="flowChartInputOutp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sz="1400"/>
                  <a:t>5</a:t>
                </a:r>
                <a:endParaRPr lang="en-US" sz="1400"/>
              </a:p>
            </p:txBody>
          </p:sp>
        </p:grpSp>
        <p:sp>
          <p:nvSpPr>
            <p:cNvPr id="54" name="Flowchart: Data 53"/>
            <p:cNvSpPr/>
            <p:nvPr/>
          </p:nvSpPr>
          <p:spPr>
            <a:xfrm flipH="1">
              <a:off x="12565" y="8646"/>
              <a:ext cx="1063" cy="728"/>
            </a:xfrm>
            <a:prstGeom prst="flowChartInputOutpu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400">
                  <a:solidFill>
                    <a:schemeClr val="tx1"/>
                  </a:solidFill>
                </a:rPr>
                <a:t>3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55" name="Text Box 54"/>
            <p:cNvSpPr txBox="1"/>
            <p:nvPr/>
          </p:nvSpPr>
          <p:spPr>
            <a:xfrm rot="3660000">
              <a:off x="10074" y="8354"/>
              <a:ext cx="153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vi-VN" altLang="en-US">
                  <a:solidFill>
                    <a:schemeClr val="tx1"/>
                  </a:solidFill>
                </a:rPr>
                <a:t>axis = 0</a:t>
              </a:r>
              <a:endParaRPr lang="vi-VN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Text Box 55"/>
            <p:cNvSpPr txBox="1"/>
            <p:nvPr/>
          </p:nvSpPr>
          <p:spPr>
            <a:xfrm>
              <a:off x="16214" y="9009"/>
              <a:ext cx="159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vi-VN" altLang="en-US" b="1">
                  <a:solidFill>
                    <a:srgbClr val="FF0000"/>
                  </a:solidFill>
                </a:rPr>
                <a:t>axis = 1</a:t>
              </a:r>
              <a:endParaRPr lang="vi-VN" altLang="en-US" b="1">
                <a:solidFill>
                  <a:srgbClr val="FF0000"/>
                </a:solidFill>
              </a:endParaRPr>
            </a:p>
          </p:txBody>
        </p:sp>
        <p:sp>
          <p:nvSpPr>
            <p:cNvPr id="57" name="Text Box 56"/>
            <p:cNvSpPr txBox="1"/>
            <p:nvPr/>
          </p:nvSpPr>
          <p:spPr>
            <a:xfrm rot="17280000">
              <a:off x="12125" y="5114"/>
              <a:ext cx="153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vi-VN" altLang="en-US"/>
                <a:t>axis = 2</a:t>
              </a:r>
              <a:endParaRPr lang="vi-VN" altLang="en-US"/>
            </a:p>
          </p:txBody>
        </p:sp>
        <p:sp>
          <p:nvSpPr>
            <p:cNvPr id="69" name="Rectangles 68"/>
            <p:cNvSpPr/>
            <p:nvPr/>
          </p:nvSpPr>
          <p:spPr>
            <a:xfrm>
              <a:off x="13807" y="4810"/>
              <a:ext cx="4694" cy="118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vi-VN" altLang="en-US" b="1"/>
                <a:t>N(2, 2) = sqrt(8^2 + 12^2) = 14.42</a:t>
              </a:r>
              <a:endParaRPr lang="vi-VN" altLang="en-US" b="1"/>
            </a:p>
          </p:txBody>
        </p:sp>
      </p:grpSp>
      <p:cxnSp>
        <p:nvCxnSpPr>
          <p:cNvPr id="70" name="Straight Arrow Connector 69"/>
          <p:cNvCxnSpPr>
            <a:endCxn id="64" idx="3"/>
          </p:cNvCxnSpPr>
          <p:nvPr/>
        </p:nvCxnSpPr>
        <p:spPr>
          <a:xfrm flipH="1" flipV="1">
            <a:off x="6082665" y="2388870"/>
            <a:ext cx="501015" cy="668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/>
          <p:cNvGrpSpPr/>
          <p:nvPr/>
        </p:nvGrpSpPr>
        <p:grpSpPr>
          <a:xfrm>
            <a:off x="840740" y="2933700"/>
            <a:ext cx="5090795" cy="3145790"/>
            <a:chOff x="1324" y="4620"/>
            <a:chExt cx="8017" cy="4954"/>
          </a:xfrm>
        </p:grpSpPr>
        <p:grpSp>
          <p:nvGrpSpPr>
            <p:cNvPr id="27" name="Group 26"/>
            <p:cNvGrpSpPr/>
            <p:nvPr/>
          </p:nvGrpSpPr>
          <p:grpSpPr>
            <a:xfrm rot="0">
              <a:off x="1324" y="5134"/>
              <a:ext cx="7661" cy="4440"/>
              <a:chOff x="1387" y="808"/>
              <a:chExt cx="7661" cy="4440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H="1" flipV="1">
                <a:off x="1387" y="2835"/>
                <a:ext cx="1422" cy="240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2809" y="5226"/>
                <a:ext cx="6239" cy="22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V="1">
                <a:off x="2809" y="808"/>
                <a:ext cx="1531" cy="4433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Flowchart: Data 16"/>
            <p:cNvSpPr/>
            <p:nvPr/>
          </p:nvSpPr>
          <p:spPr>
            <a:xfrm flipH="1">
              <a:off x="4990" y="6149"/>
              <a:ext cx="1063" cy="728"/>
            </a:xfrm>
            <a:prstGeom prst="flowChartInputOutpu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400">
                  <a:solidFill>
                    <a:schemeClr val="tx1"/>
                  </a:solidFill>
                </a:rPr>
                <a:t>8</a:t>
              </a:r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21" name="Flowchart: Data 20"/>
            <p:cNvSpPr/>
            <p:nvPr/>
          </p:nvSpPr>
          <p:spPr>
            <a:xfrm flipH="1">
              <a:off x="5201" y="6876"/>
              <a:ext cx="1063" cy="728"/>
            </a:xfrm>
            <a:prstGeom prst="flowChartInputOutp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400"/>
                <a:t>12</a:t>
              </a:r>
              <a:endParaRPr lang="en-US" sz="1400"/>
            </a:p>
          </p:txBody>
        </p:sp>
        <p:grpSp>
          <p:nvGrpSpPr>
            <p:cNvPr id="143" name="Group 142"/>
            <p:cNvGrpSpPr/>
            <p:nvPr/>
          </p:nvGrpSpPr>
          <p:grpSpPr>
            <a:xfrm>
              <a:off x="6129" y="6147"/>
              <a:ext cx="1273" cy="1455"/>
              <a:chOff x="5840" y="6149"/>
              <a:chExt cx="1273" cy="1455"/>
            </a:xfrm>
          </p:grpSpPr>
          <p:sp>
            <p:nvSpPr>
              <p:cNvPr id="18" name="Flowchart: Data 17"/>
              <p:cNvSpPr/>
              <p:nvPr/>
            </p:nvSpPr>
            <p:spPr>
              <a:xfrm flipH="1">
                <a:off x="5840" y="6149"/>
                <a:ext cx="1063" cy="728"/>
              </a:xfrm>
              <a:prstGeom prst="flowChartInputOutp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sz="1400"/>
                  <a:t>10</a:t>
                </a:r>
                <a:endParaRPr lang="en-US" sz="1400"/>
              </a:p>
            </p:txBody>
          </p:sp>
          <p:sp>
            <p:nvSpPr>
              <p:cNvPr id="22" name="Flowchart: Data 21"/>
              <p:cNvSpPr/>
              <p:nvPr/>
            </p:nvSpPr>
            <p:spPr>
              <a:xfrm flipH="1">
                <a:off x="6051" y="6876"/>
                <a:ext cx="1063" cy="728"/>
              </a:xfrm>
              <a:prstGeom prst="flowChartInputOutp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sz="1400"/>
                  <a:t>15</a:t>
                </a:r>
                <a:endParaRPr lang="en-US" sz="1400"/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3927" y="6147"/>
              <a:ext cx="1273" cy="1455"/>
              <a:chOff x="4139" y="6149"/>
              <a:chExt cx="1273" cy="1455"/>
            </a:xfrm>
          </p:grpSpPr>
          <p:sp>
            <p:nvSpPr>
              <p:cNvPr id="16" name="Flowchart: Data 15"/>
              <p:cNvSpPr/>
              <p:nvPr/>
            </p:nvSpPr>
            <p:spPr>
              <a:xfrm flipH="1">
                <a:off x="4139" y="6149"/>
                <a:ext cx="1063" cy="728"/>
              </a:xfrm>
              <a:prstGeom prst="flowChartInputOutp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sz="1400"/>
                  <a:t>6</a:t>
                </a:r>
                <a:endParaRPr lang="en-US" sz="1400"/>
              </a:p>
            </p:txBody>
          </p:sp>
          <p:sp>
            <p:nvSpPr>
              <p:cNvPr id="20" name="Flowchart: Data 19"/>
              <p:cNvSpPr/>
              <p:nvPr/>
            </p:nvSpPr>
            <p:spPr>
              <a:xfrm flipH="1">
                <a:off x="4350" y="6876"/>
                <a:ext cx="1063" cy="728"/>
              </a:xfrm>
              <a:prstGeom prst="flowChartInputOutpu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sz="1400">
                    <a:solidFill>
                      <a:schemeClr val="tx1"/>
                    </a:solidFill>
                  </a:rPr>
                  <a:t>9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" name="Flowchart: Data 2"/>
            <p:cNvSpPr/>
            <p:nvPr/>
          </p:nvSpPr>
          <p:spPr>
            <a:xfrm flipH="1">
              <a:off x="3371" y="7904"/>
              <a:ext cx="1063" cy="727"/>
            </a:xfrm>
            <a:prstGeom prst="flowChartInputOutpu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vi-VN" altLang="en-US" sz="1400" b="1">
                  <a:solidFill>
                    <a:srgbClr val="FF0000"/>
                  </a:solidFill>
                </a:rPr>
                <a:t>1</a:t>
              </a:r>
              <a:endParaRPr lang="vi-VN" altLang="en-US" sz="1400" b="1">
                <a:solidFill>
                  <a:srgbClr val="FF0000"/>
                </a:solidFill>
              </a:endParaRPr>
            </a:p>
          </p:txBody>
        </p:sp>
        <p:grpSp>
          <p:nvGrpSpPr>
            <p:cNvPr id="142" name="Group 141"/>
            <p:cNvGrpSpPr/>
            <p:nvPr/>
          </p:nvGrpSpPr>
          <p:grpSpPr>
            <a:xfrm>
              <a:off x="4478" y="7919"/>
              <a:ext cx="1274" cy="1455"/>
              <a:chOff x="4223" y="7904"/>
              <a:chExt cx="1274" cy="1455"/>
            </a:xfrm>
          </p:grpSpPr>
          <p:sp>
            <p:nvSpPr>
              <p:cNvPr id="6" name="Flowchart: Data 5"/>
              <p:cNvSpPr/>
              <p:nvPr/>
            </p:nvSpPr>
            <p:spPr>
              <a:xfrm flipH="1">
                <a:off x="4223" y="7904"/>
                <a:ext cx="1063" cy="727"/>
              </a:xfrm>
              <a:prstGeom prst="flowChartInputOutpu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sz="1400">
                    <a:solidFill>
                      <a:schemeClr val="tx1"/>
                    </a:solidFill>
                  </a:rPr>
                  <a:t>2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Flowchart: Data 10"/>
              <p:cNvSpPr/>
              <p:nvPr/>
            </p:nvSpPr>
            <p:spPr>
              <a:xfrm flipH="1">
                <a:off x="4435" y="8631"/>
                <a:ext cx="1063" cy="728"/>
              </a:xfrm>
              <a:prstGeom prst="flowChartInputOutp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sz="1400"/>
                  <a:t>4</a:t>
                </a:r>
                <a:endParaRPr lang="en-US" sz="1400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5498" y="7904"/>
              <a:ext cx="1274" cy="1455"/>
              <a:chOff x="5073" y="7904"/>
              <a:chExt cx="1274" cy="1455"/>
            </a:xfrm>
          </p:grpSpPr>
          <p:sp>
            <p:nvSpPr>
              <p:cNvPr id="7" name="Flowchart: Data 6"/>
              <p:cNvSpPr/>
              <p:nvPr/>
            </p:nvSpPr>
            <p:spPr>
              <a:xfrm flipH="1">
                <a:off x="5073" y="7904"/>
                <a:ext cx="1063" cy="727"/>
              </a:xfrm>
              <a:prstGeom prst="flowChartInputOutp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sz="1400"/>
                  <a:t>2</a:t>
                </a:r>
                <a:endParaRPr lang="en-US" sz="1400"/>
              </a:p>
            </p:txBody>
          </p:sp>
          <p:sp>
            <p:nvSpPr>
              <p:cNvPr id="12" name="Flowchart: Data 11"/>
              <p:cNvSpPr/>
              <p:nvPr/>
            </p:nvSpPr>
            <p:spPr>
              <a:xfrm flipH="1">
                <a:off x="5285" y="8631"/>
                <a:ext cx="1063" cy="728"/>
              </a:xfrm>
              <a:prstGeom prst="flowChartInputOutp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sz="1400"/>
                  <a:t>5</a:t>
                </a:r>
                <a:endParaRPr lang="en-US" sz="1400"/>
              </a:p>
            </p:txBody>
          </p:sp>
        </p:grpSp>
        <p:sp>
          <p:nvSpPr>
            <p:cNvPr id="10" name="Flowchart: Data 9"/>
            <p:cNvSpPr/>
            <p:nvPr/>
          </p:nvSpPr>
          <p:spPr>
            <a:xfrm flipH="1">
              <a:off x="3584" y="8631"/>
              <a:ext cx="1063" cy="728"/>
            </a:xfrm>
            <a:prstGeom prst="flowChartInputOutpu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400" b="1">
                  <a:solidFill>
                    <a:srgbClr val="FF0000"/>
                  </a:solidFill>
                </a:rPr>
                <a:t>3</a:t>
              </a:r>
              <a:endParaRPr lang="en-US" sz="1400" b="1">
                <a:solidFill>
                  <a:srgbClr val="FF0000"/>
                </a:solidFill>
              </a:endParaRPr>
            </a:p>
          </p:txBody>
        </p:sp>
        <p:sp>
          <p:nvSpPr>
            <p:cNvPr id="28" name="Text Box 27"/>
            <p:cNvSpPr txBox="1"/>
            <p:nvPr/>
          </p:nvSpPr>
          <p:spPr>
            <a:xfrm rot="3660000">
              <a:off x="1093" y="8339"/>
              <a:ext cx="153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vi-VN" altLang="en-US">
                  <a:solidFill>
                    <a:schemeClr val="tx1"/>
                  </a:solidFill>
                </a:rPr>
                <a:t>axis = 0</a:t>
              </a:r>
              <a:endParaRPr lang="vi-V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Text Box 28"/>
            <p:cNvSpPr txBox="1"/>
            <p:nvPr/>
          </p:nvSpPr>
          <p:spPr>
            <a:xfrm>
              <a:off x="7233" y="8994"/>
              <a:ext cx="159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vi-VN" altLang="en-US" b="1">
                  <a:solidFill>
                    <a:srgbClr val="FF0000"/>
                  </a:solidFill>
                </a:rPr>
                <a:t>axis = 1</a:t>
              </a:r>
              <a:endParaRPr lang="vi-VN" altLang="en-US" b="1">
                <a:solidFill>
                  <a:srgbClr val="FF0000"/>
                </a:solidFill>
              </a:endParaRPr>
            </a:p>
          </p:txBody>
        </p:sp>
        <p:sp>
          <p:nvSpPr>
            <p:cNvPr id="30" name="Text Box 29"/>
            <p:cNvSpPr txBox="1"/>
            <p:nvPr/>
          </p:nvSpPr>
          <p:spPr>
            <a:xfrm rot="17280000">
              <a:off x="3144" y="5099"/>
              <a:ext cx="153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vi-VN" altLang="en-US"/>
                <a:t>axis = 2</a:t>
              </a:r>
              <a:endParaRPr lang="vi-VN" altLang="en-US"/>
            </a:p>
          </p:txBody>
        </p:sp>
        <p:sp>
          <p:nvSpPr>
            <p:cNvPr id="71" name="Rectangles 70"/>
            <p:cNvSpPr/>
            <p:nvPr/>
          </p:nvSpPr>
          <p:spPr>
            <a:xfrm>
              <a:off x="4647" y="4830"/>
              <a:ext cx="4694" cy="118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vi-VN" altLang="en-US" b="1"/>
                <a:t>N(1, 1) = sqrt(1^2 + 3^2) = 3.16</a:t>
              </a:r>
              <a:endParaRPr lang="vi-VN" altLang="en-US" b="1"/>
            </a:p>
          </p:txBody>
        </p:sp>
      </p:grpSp>
      <p:cxnSp>
        <p:nvCxnSpPr>
          <p:cNvPr id="72" name="Straight Arrow Connector 71"/>
          <p:cNvCxnSpPr>
            <a:endCxn id="62" idx="4"/>
          </p:cNvCxnSpPr>
          <p:nvPr/>
        </p:nvCxnSpPr>
        <p:spPr>
          <a:xfrm flipH="1" flipV="1">
            <a:off x="5040630" y="1685925"/>
            <a:ext cx="512445" cy="1392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 rot="0">
            <a:off x="9458325" y="758190"/>
            <a:ext cx="2651760" cy="1405890"/>
            <a:chOff x="1912" y="1527"/>
            <a:chExt cx="4930" cy="2721"/>
          </a:xfrm>
        </p:grpSpPr>
        <p:grpSp>
          <p:nvGrpSpPr>
            <p:cNvPr id="74" name="Group 73"/>
            <p:cNvGrpSpPr/>
            <p:nvPr/>
          </p:nvGrpSpPr>
          <p:grpSpPr>
            <a:xfrm>
              <a:off x="1912" y="1527"/>
              <a:ext cx="4581" cy="1361"/>
              <a:chOff x="1912" y="1527"/>
              <a:chExt cx="4581" cy="1361"/>
            </a:xfrm>
          </p:grpSpPr>
          <p:sp>
            <p:nvSpPr>
              <p:cNvPr id="75" name="Flowchart: Data 74"/>
              <p:cNvSpPr/>
              <p:nvPr/>
            </p:nvSpPr>
            <p:spPr>
              <a:xfrm flipH="1">
                <a:off x="4732" y="1527"/>
                <a:ext cx="1761" cy="1361"/>
              </a:xfrm>
              <a:prstGeom prst="flowChartInputOutput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vi-VN" altLang="en-US" sz="1400"/>
                  <a:t>5.38</a:t>
                </a:r>
                <a:endParaRPr lang="vi-VN" altLang="en-US" sz="1400"/>
              </a:p>
            </p:txBody>
          </p:sp>
          <p:sp>
            <p:nvSpPr>
              <p:cNvPr id="76" name="Flowchart: Data 75"/>
              <p:cNvSpPr/>
              <p:nvPr/>
            </p:nvSpPr>
            <p:spPr>
              <a:xfrm flipH="1">
                <a:off x="3324" y="1527"/>
                <a:ext cx="1761" cy="1361"/>
              </a:xfrm>
              <a:prstGeom prst="flowChartInputOutput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vi-VN" altLang="en-US" sz="1400"/>
                  <a:t>4.47</a:t>
                </a:r>
                <a:endParaRPr lang="vi-VN" altLang="en-US" sz="1400"/>
              </a:p>
            </p:txBody>
          </p:sp>
          <p:sp>
            <p:nvSpPr>
              <p:cNvPr id="77" name="Flowchart: Data 76"/>
              <p:cNvSpPr/>
              <p:nvPr/>
            </p:nvSpPr>
            <p:spPr>
              <a:xfrm flipH="1">
                <a:off x="1912" y="1527"/>
                <a:ext cx="1761" cy="1361"/>
              </a:xfrm>
              <a:prstGeom prst="flowChartInputOutput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vi-VN" altLang="en-US" sz="1400"/>
                  <a:t>3.16</a:t>
                </a:r>
                <a:endParaRPr lang="vi-VN" altLang="en-US" sz="1400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2265" y="2888"/>
              <a:ext cx="4577" cy="1360"/>
              <a:chOff x="1915" y="1527"/>
              <a:chExt cx="4577" cy="1360"/>
            </a:xfrm>
          </p:grpSpPr>
          <p:sp>
            <p:nvSpPr>
              <p:cNvPr id="79" name="Flowchart: Data 78"/>
              <p:cNvSpPr/>
              <p:nvPr/>
            </p:nvSpPr>
            <p:spPr>
              <a:xfrm flipH="1">
                <a:off x="3324" y="1527"/>
                <a:ext cx="1761" cy="1361"/>
              </a:xfrm>
              <a:prstGeom prst="flowChartInputOutput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vi-VN" altLang="en-US" sz="1400"/>
                  <a:t>14.42</a:t>
                </a:r>
                <a:endParaRPr lang="vi-VN" altLang="en-US" sz="1400"/>
              </a:p>
            </p:txBody>
          </p:sp>
          <p:sp>
            <p:nvSpPr>
              <p:cNvPr id="80" name="Flowchart: Data 79"/>
              <p:cNvSpPr/>
              <p:nvPr/>
            </p:nvSpPr>
            <p:spPr>
              <a:xfrm flipH="1">
                <a:off x="4732" y="1527"/>
                <a:ext cx="1761" cy="1361"/>
              </a:xfrm>
              <a:prstGeom prst="flowChartInputOutput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vi-VN" altLang="en-US" sz="1400"/>
                  <a:t>18.02</a:t>
                </a:r>
                <a:endParaRPr lang="vi-VN" altLang="en-US" sz="1400"/>
              </a:p>
            </p:txBody>
          </p:sp>
          <p:sp>
            <p:nvSpPr>
              <p:cNvPr id="81" name="Flowchart: Data 80"/>
              <p:cNvSpPr/>
              <p:nvPr/>
            </p:nvSpPr>
            <p:spPr>
              <a:xfrm flipH="1">
                <a:off x="1915" y="1527"/>
                <a:ext cx="1761" cy="1361"/>
              </a:xfrm>
              <a:prstGeom prst="flowChartInputOutput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vi-VN" altLang="en-US" sz="1400">
                    <a:solidFill>
                      <a:schemeClr val="tx1"/>
                    </a:solidFill>
                  </a:rPr>
                  <a:t>10.81</a:t>
                </a:r>
                <a:endParaRPr lang="vi-VN" altLang="en-US" sz="14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2" name="Text Box 81"/>
          <p:cNvSpPr txBox="1"/>
          <p:nvPr/>
        </p:nvSpPr>
        <p:spPr>
          <a:xfrm>
            <a:off x="10220325" y="389890"/>
            <a:ext cx="1008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vi-VN" altLang="en-US" b="1">
                <a:solidFill>
                  <a:srgbClr val="92D050"/>
                </a:solidFill>
              </a:rPr>
              <a:t>Answer</a:t>
            </a:r>
            <a:endParaRPr lang="vi-VN" altLang="en-US" b="1">
              <a:solidFill>
                <a:srgbClr val="92D050"/>
              </a:solidFill>
            </a:endParaRPr>
          </a:p>
        </p:txBody>
      </p:sp>
      <p:sp>
        <p:nvSpPr>
          <p:cNvPr id="83" name="Right Arrow 82"/>
          <p:cNvSpPr/>
          <p:nvPr/>
        </p:nvSpPr>
        <p:spPr>
          <a:xfrm>
            <a:off x="7265670" y="1395730"/>
            <a:ext cx="2145030" cy="23368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 Diagonal Corner Rectangle 67"/>
          <p:cNvSpPr/>
          <p:nvPr/>
        </p:nvSpPr>
        <p:spPr>
          <a:xfrm>
            <a:off x="6325870" y="2992120"/>
            <a:ext cx="5537200" cy="3415665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Round Diagonal Corner Rectangle 30"/>
          <p:cNvSpPr/>
          <p:nvPr/>
        </p:nvSpPr>
        <p:spPr>
          <a:xfrm>
            <a:off x="412750" y="2991485"/>
            <a:ext cx="5537200" cy="3415665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93675" y="113030"/>
            <a:ext cx="75361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vi-VN" altLang="en-US" b="1"/>
              <a:t>np.linalg.norm(A, ord=2, </a:t>
            </a:r>
            <a:r>
              <a:rPr lang="vi-VN" altLang="en-US" b="1">
                <a:solidFill>
                  <a:srgbClr val="FF0000"/>
                </a:solidFill>
              </a:rPr>
              <a:t>axis = 2</a:t>
            </a:r>
            <a:r>
              <a:rPr lang="vi-VN" altLang="en-US" b="1"/>
              <a:t>) - Tính norm chuẩn 2 theo “lát cắt”</a:t>
            </a:r>
            <a:endParaRPr lang="vi-V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altLang="en-US"/>
              <a:t>Size của ma trận norm: (2,2)</a:t>
            </a:r>
            <a:endParaRPr lang="vi-VN" alt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6076950" y="2876550"/>
            <a:ext cx="13970" cy="382397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 rot="0">
            <a:off x="4845685" y="982980"/>
            <a:ext cx="1894960" cy="1406407"/>
            <a:chOff x="1912" y="1527"/>
            <a:chExt cx="3523" cy="2722"/>
          </a:xfrm>
        </p:grpSpPr>
        <p:grpSp>
          <p:nvGrpSpPr>
            <p:cNvPr id="59" name="Group 58"/>
            <p:cNvGrpSpPr/>
            <p:nvPr/>
          </p:nvGrpSpPr>
          <p:grpSpPr>
            <a:xfrm>
              <a:off x="1912" y="1527"/>
              <a:ext cx="3173" cy="1361"/>
              <a:chOff x="1912" y="1527"/>
              <a:chExt cx="3173" cy="1361"/>
            </a:xfrm>
          </p:grpSpPr>
          <p:sp>
            <p:nvSpPr>
              <p:cNvPr id="61" name="Flowchart: Data 60"/>
              <p:cNvSpPr/>
              <p:nvPr/>
            </p:nvSpPr>
            <p:spPr>
              <a:xfrm flipH="1">
                <a:off x="3324" y="1527"/>
                <a:ext cx="1761" cy="1361"/>
              </a:xfrm>
              <a:prstGeom prst="flowChartInputOutput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vi-VN" altLang="en-US" sz="1400"/>
              </a:p>
            </p:txBody>
          </p:sp>
          <p:sp>
            <p:nvSpPr>
              <p:cNvPr id="62" name="Flowchart: Data 61"/>
              <p:cNvSpPr/>
              <p:nvPr/>
            </p:nvSpPr>
            <p:spPr>
              <a:xfrm flipH="1">
                <a:off x="1912" y="1527"/>
                <a:ext cx="1761" cy="1361"/>
              </a:xfrm>
              <a:prstGeom prst="flowChartInputOutput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vi-VN" altLang="en-US" sz="1400"/>
                  <a:t>3</a:t>
                </a:r>
                <a:endParaRPr lang="vi-VN" altLang="en-US" sz="1400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2265" y="2888"/>
              <a:ext cx="3170" cy="1361"/>
              <a:chOff x="1915" y="1527"/>
              <a:chExt cx="3170" cy="1361"/>
            </a:xfrm>
          </p:grpSpPr>
          <p:sp>
            <p:nvSpPr>
              <p:cNvPr id="64" name="Flowchart: Data 63"/>
              <p:cNvSpPr/>
              <p:nvPr/>
            </p:nvSpPr>
            <p:spPr>
              <a:xfrm flipH="1">
                <a:off x="3324" y="1527"/>
                <a:ext cx="1761" cy="1361"/>
              </a:xfrm>
              <a:prstGeom prst="flowChartInputOutput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vi-VN" altLang="en-US" sz="1200"/>
                  <a:t>21.21</a:t>
                </a:r>
                <a:endParaRPr lang="vi-VN" altLang="en-US" sz="1200"/>
              </a:p>
            </p:txBody>
          </p:sp>
          <p:sp>
            <p:nvSpPr>
              <p:cNvPr id="66" name="Flowchart: Data 65"/>
              <p:cNvSpPr/>
              <p:nvPr/>
            </p:nvSpPr>
            <p:spPr>
              <a:xfrm flipH="1">
                <a:off x="1915" y="1527"/>
                <a:ext cx="1761" cy="1361"/>
              </a:xfrm>
              <a:prstGeom prst="flowChartInputOutput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vi-VN" altLang="en-US" sz="14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Text Box 1"/>
          <p:cNvSpPr txBox="1"/>
          <p:nvPr/>
        </p:nvSpPr>
        <p:spPr>
          <a:xfrm>
            <a:off x="4429760" y="529590"/>
            <a:ext cx="2805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vi-VN" altLang="en-US" b="1">
                <a:solidFill>
                  <a:srgbClr val="92D050"/>
                </a:solidFill>
              </a:rPr>
              <a:t>Norm matrix N (axis = 2)</a:t>
            </a:r>
            <a:endParaRPr lang="vi-VN" altLang="en-US" b="1">
              <a:solidFill>
                <a:srgbClr val="92D05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463550" y="2889250"/>
            <a:ext cx="11607800" cy="127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6" name="Group 135"/>
          <p:cNvGrpSpPr/>
          <p:nvPr/>
        </p:nvGrpSpPr>
        <p:grpSpPr>
          <a:xfrm>
            <a:off x="6543675" y="2924175"/>
            <a:ext cx="5204460" cy="3164840"/>
            <a:chOff x="10305" y="4605"/>
            <a:chExt cx="8196" cy="4984"/>
          </a:xfrm>
        </p:grpSpPr>
        <p:grpSp>
          <p:nvGrpSpPr>
            <p:cNvPr id="33" name="Group 32"/>
            <p:cNvGrpSpPr/>
            <p:nvPr/>
          </p:nvGrpSpPr>
          <p:grpSpPr>
            <a:xfrm rot="0">
              <a:off x="10305" y="5149"/>
              <a:ext cx="7661" cy="4440"/>
              <a:chOff x="1387" y="808"/>
              <a:chExt cx="7661" cy="4440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H="1" flipV="1">
                <a:off x="1387" y="2835"/>
                <a:ext cx="1422" cy="240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2809" y="5226"/>
                <a:ext cx="6239" cy="2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 flipV="1">
                <a:off x="2809" y="808"/>
                <a:ext cx="1531" cy="4433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 rot="0">
              <a:off x="13120" y="6164"/>
              <a:ext cx="2763" cy="727"/>
              <a:chOff x="1915" y="1527"/>
              <a:chExt cx="4577" cy="1360"/>
            </a:xfrm>
          </p:grpSpPr>
          <p:sp>
            <p:nvSpPr>
              <p:cNvPr id="39" name="Flowchart: Data 38"/>
              <p:cNvSpPr/>
              <p:nvPr/>
            </p:nvSpPr>
            <p:spPr>
              <a:xfrm flipH="1">
                <a:off x="1915" y="1527"/>
                <a:ext cx="1761" cy="1361"/>
              </a:xfrm>
              <a:prstGeom prst="flowChartInputOutp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sz="1400"/>
                  <a:t>6</a:t>
                </a:r>
                <a:endParaRPr lang="en-US" sz="1400"/>
              </a:p>
            </p:txBody>
          </p:sp>
          <p:sp>
            <p:nvSpPr>
              <p:cNvPr id="41" name="Flowchart: Data 40"/>
              <p:cNvSpPr/>
              <p:nvPr/>
            </p:nvSpPr>
            <p:spPr>
              <a:xfrm flipH="1">
                <a:off x="4732" y="1527"/>
                <a:ext cx="1761" cy="1361"/>
              </a:xfrm>
              <a:prstGeom prst="flowChartInputOutp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sz="1400"/>
                  <a:t>10</a:t>
                </a:r>
                <a:endParaRPr lang="en-US" sz="1400"/>
              </a:p>
            </p:txBody>
          </p:sp>
          <p:sp>
            <p:nvSpPr>
              <p:cNvPr id="40" name="Flowchart: Data 39"/>
              <p:cNvSpPr/>
              <p:nvPr/>
            </p:nvSpPr>
            <p:spPr>
              <a:xfrm flipH="1">
                <a:off x="3324" y="1527"/>
                <a:ext cx="1761" cy="1361"/>
              </a:xfrm>
              <a:prstGeom prst="flowChartInputOutpu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sz="1400">
                    <a:solidFill>
                      <a:schemeClr val="tx1"/>
                    </a:solidFill>
                  </a:rPr>
                  <a:t>8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 rot="0">
              <a:off x="13825" y="7036"/>
              <a:ext cx="2763" cy="727"/>
              <a:chOff x="1915" y="1527"/>
              <a:chExt cx="4577" cy="1360"/>
            </a:xfrm>
          </p:grpSpPr>
          <p:sp>
            <p:nvSpPr>
              <p:cNvPr id="44" name="Flowchart: Data 43"/>
              <p:cNvSpPr/>
              <p:nvPr/>
            </p:nvSpPr>
            <p:spPr>
              <a:xfrm flipH="1">
                <a:off x="4732" y="1527"/>
                <a:ext cx="1761" cy="1361"/>
              </a:xfrm>
              <a:prstGeom prst="flowChartInputOutput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sz="1400" b="1">
                    <a:solidFill>
                      <a:srgbClr val="FF0000"/>
                    </a:solidFill>
                  </a:rPr>
                  <a:t>15</a:t>
                </a:r>
                <a:endParaRPr lang="en-US" sz="1400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45" name="Flowchart: Data 44"/>
              <p:cNvSpPr/>
              <p:nvPr/>
            </p:nvSpPr>
            <p:spPr>
              <a:xfrm flipH="1">
                <a:off x="1915" y="1527"/>
                <a:ext cx="1761" cy="1361"/>
              </a:xfrm>
              <a:prstGeom prst="flowChartInputOutput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sz="1400" b="1">
                    <a:solidFill>
                      <a:srgbClr val="FF0000"/>
                    </a:solidFill>
                  </a:rPr>
                  <a:t>9</a:t>
                </a:r>
                <a:endParaRPr lang="en-US" sz="1400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43" name="Flowchart: Data 42"/>
              <p:cNvSpPr/>
              <p:nvPr/>
            </p:nvSpPr>
            <p:spPr>
              <a:xfrm flipH="1">
                <a:off x="3324" y="1527"/>
                <a:ext cx="1761" cy="1361"/>
              </a:xfrm>
              <a:prstGeom prst="flowChartInputOutput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sz="1400" b="1">
                    <a:solidFill>
                      <a:srgbClr val="FF0000"/>
                    </a:solidFill>
                  </a:rPr>
                  <a:t>12</a:t>
                </a:r>
                <a:endParaRPr lang="en-US" sz="1400" b="1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 rot="0">
              <a:off x="12352" y="7919"/>
              <a:ext cx="2765" cy="727"/>
              <a:chOff x="1912" y="1527"/>
              <a:chExt cx="4581" cy="1361"/>
            </a:xfrm>
          </p:grpSpPr>
          <p:sp>
            <p:nvSpPr>
              <p:cNvPr id="48" name="Flowchart: Data 47"/>
              <p:cNvSpPr/>
              <p:nvPr/>
            </p:nvSpPr>
            <p:spPr>
              <a:xfrm flipH="1">
                <a:off x="1912" y="1527"/>
                <a:ext cx="1761" cy="1361"/>
              </a:xfrm>
              <a:prstGeom prst="flowChartInputOutp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vi-VN" altLang="en-US" sz="1400"/>
                  <a:t>1</a:t>
                </a:r>
                <a:endParaRPr lang="vi-VN" altLang="en-US" sz="1400"/>
              </a:p>
            </p:txBody>
          </p:sp>
          <p:sp>
            <p:nvSpPr>
              <p:cNvPr id="49" name="Flowchart: Data 48"/>
              <p:cNvSpPr/>
              <p:nvPr/>
            </p:nvSpPr>
            <p:spPr>
              <a:xfrm flipH="1">
                <a:off x="3324" y="1527"/>
                <a:ext cx="1761" cy="1361"/>
              </a:xfrm>
              <a:prstGeom prst="flowChartInputOutp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sz="1400"/>
                  <a:t>2</a:t>
                </a:r>
                <a:endParaRPr lang="en-US" sz="1400"/>
              </a:p>
            </p:txBody>
          </p:sp>
          <p:sp>
            <p:nvSpPr>
              <p:cNvPr id="50" name="Flowchart: Data 49"/>
              <p:cNvSpPr/>
              <p:nvPr/>
            </p:nvSpPr>
            <p:spPr>
              <a:xfrm flipH="1">
                <a:off x="4732" y="1527"/>
                <a:ext cx="1761" cy="1361"/>
              </a:xfrm>
              <a:prstGeom prst="flowChartInputOutp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sz="1400"/>
                  <a:t>2</a:t>
                </a:r>
                <a:endParaRPr lang="en-US" sz="140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 rot="0">
              <a:off x="13232" y="8729"/>
              <a:ext cx="2763" cy="727"/>
              <a:chOff x="1915" y="1527"/>
              <a:chExt cx="4577" cy="1360"/>
            </a:xfrm>
          </p:grpSpPr>
          <p:sp>
            <p:nvSpPr>
              <p:cNvPr id="52" name="Flowchart: Data 51"/>
              <p:cNvSpPr/>
              <p:nvPr/>
            </p:nvSpPr>
            <p:spPr>
              <a:xfrm flipH="1">
                <a:off x="3324" y="1527"/>
                <a:ext cx="1761" cy="1361"/>
              </a:xfrm>
              <a:prstGeom prst="flowChartInputOutp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sz="1400"/>
                  <a:t>4</a:t>
                </a:r>
                <a:endParaRPr lang="en-US" sz="1400"/>
              </a:p>
            </p:txBody>
          </p:sp>
          <p:sp>
            <p:nvSpPr>
              <p:cNvPr id="53" name="Flowchart: Data 52"/>
              <p:cNvSpPr/>
              <p:nvPr/>
            </p:nvSpPr>
            <p:spPr>
              <a:xfrm flipH="1">
                <a:off x="4732" y="1527"/>
                <a:ext cx="1761" cy="1361"/>
              </a:xfrm>
              <a:prstGeom prst="flowChartInputOutp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sz="1400"/>
                  <a:t>5</a:t>
                </a:r>
                <a:endParaRPr lang="en-US" sz="1400"/>
              </a:p>
            </p:txBody>
          </p:sp>
          <p:sp>
            <p:nvSpPr>
              <p:cNvPr id="54" name="Flowchart: Data 53"/>
              <p:cNvSpPr/>
              <p:nvPr/>
            </p:nvSpPr>
            <p:spPr>
              <a:xfrm flipH="1">
                <a:off x="1915" y="1527"/>
                <a:ext cx="1761" cy="1361"/>
              </a:xfrm>
              <a:prstGeom prst="flowChartInputOutpu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sz="1400">
                    <a:solidFill>
                      <a:schemeClr val="tx1"/>
                    </a:solidFill>
                  </a:rPr>
                  <a:t>3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5" name="Text Box 54"/>
            <p:cNvSpPr txBox="1"/>
            <p:nvPr/>
          </p:nvSpPr>
          <p:spPr>
            <a:xfrm rot="3660000">
              <a:off x="10074" y="8354"/>
              <a:ext cx="153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vi-VN" altLang="en-US">
                  <a:solidFill>
                    <a:schemeClr val="tx1"/>
                  </a:solidFill>
                </a:rPr>
                <a:t>axis = 0</a:t>
              </a:r>
              <a:endParaRPr lang="vi-VN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Text Box 55"/>
            <p:cNvSpPr txBox="1"/>
            <p:nvPr/>
          </p:nvSpPr>
          <p:spPr>
            <a:xfrm>
              <a:off x="16214" y="9009"/>
              <a:ext cx="153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vi-VN" altLang="en-US">
                  <a:solidFill>
                    <a:schemeClr val="tx1"/>
                  </a:solidFill>
                </a:rPr>
                <a:t>axis = 1</a:t>
              </a:r>
              <a:endParaRPr lang="vi-V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Text Box 56"/>
            <p:cNvSpPr txBox="1"/>
            <p:nvPr/>
          </p:nvSpPr>
          <p:spPr>
            <a:xfrm rot="17280000">
              <a:off x="12125" y="5114"/>
              <a:ext cx="159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vi-VN" altLang="en-US" b="1">
                  <a:solidFill>
                    <a:srgbClr val="FF0000"/>
                  </a:solidFill>
                </a:rPr>
                <a:t>axis = 2</a:t>
              </a:r>
              <a:endParaRPr lang="vi-VN" altLang="en-US" b="1">
                <a:solidFill>
                  <a:srgbClr val="FF0000"/>
                </a:solidFill>
              </a:endParaRPr>
            </a:p>
          </p:txBody>
        </p:sp>
        <p:sp>
          <p:nvSpPr>
            <p:cNvPr id="69" name="Rectangles 68"/>
            <p:cNvSpPr/>
            <p:nvPr/>
          </p:nvSpPr>
          <p:spPr>
            <a:xfrm>
              <a:off x="13807" y="4810"/>
              <a:ext cx="4694" cy="118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vi-VN" altLang="en-US" b="1"/>
                <a:t>N(2, 2) = sqrt(9^2 + 12^2 + 15^2) = 21.21</a:t>
              </a:r>
              <a:endParaRPr lang="vi-VN" altLang="en-US" b="1"/>
            </a:p>
          </p:txBody>
        </p:sp>
      </p:grpSp>
      <p:cxnSp>
        <p:nvCxnSpPr>
          <p:cNvPr id="70" name="Straight Arrow Connector 69"/>
          <p:cNvCxnSpPr>
            <a:endCxn id="64" idx="3"/>
          </p:cNvCxnSpPr>
          <p:nvPr/>
        </p:nvCxnSpPr>
        <p:spPr>
          <a:xfrm flipH="1" flipV="1">
            <a:off x="6361430" y="2388870"/>
            <a:ext cx="501015" cy="668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 136"/>
          <p:cNvGrpSpPr/>
          <p:nvPr/>
        </p:nvGrpSpPr>
        <p:grpSpPr>
          <a:xfrm>
            <a:off x="840740" y="2914650"/>
            <a:ext cx="5090795" cy="3164840"/>
            <a:chOff x="1324" y="4590"/>
            <a:chExt cx="8017" cy="4984"/>
          </a:xfrm>
        </p:grpSpPr>
        <p:grpSp>
          <p:nvGrpSpPr>
            <p:cNvPr id="27" name="Group 26"/>
            <p:cNvGrpSpPr/>
            <p:nvPr/>
          </p:nvGrpSpPr>
          <p:grpSpPr>
            <a:xfrm rot="0">
              <a:off x="1324" y="5134"/>
              <a:ext cx="7661" cy="4440"/>
              <a:chOff x="1387" y="808"/>
              <a:chExt cx="7661" cy="4440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H="1" flipV="1">
                <a:off x="1387" y="2835"/>
                <a:ext cx="1422" cy="240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2809" y="5226"/>
                <a:ext cx="6239" cy="2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V="1">
                <a:off x="2809" y="808"/>
                <a:ext cx="1531" cy="4433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 rot="0">
              <a:off x="4139" y="6149"/>
              <a:ext cx="2763" cy="727"/>
              <a:chOff x="1915" y="1527"/>
              <a:chExt cx="4577" cy="1360"/>
            </a:xfrm>
          </p:grpSpPr>
          <p:sp>
            <p:nvSpPr>
              <p:cNvPr id="16" name="Flowchart: Data 15"/>
              <p:cNvSpPr/>
              <p:nvPr/>
            </p:nvSpPr>
            <p:spPr>
              <a:xfrm flipH="1">
                <a:off x="1915" y="1527"/>
                <a:ext cx="1761" cy="1361"/>
              </a:xfrm>
              <a:prstGeom prst="flowChartInputOutp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sz="1400"/>
                  <a:t>6</a:t>
                </a:r>
                <a:endParaRPr lang="en-US" sz="1400"/>
              </a:p>
            </p:txBody>
          </p:sp>
          <p:sp>
            <p:nvSpPr>
              <p:cNvPr id="18" name="Flowchart: Data 17"/>
              <p:cNvSpPr/>
              <p:nvPr/>
            </p:nvSpPr>
            <p:spPr>
              <a:xfrm flipH="1">
                <a:off x="4732" y="1527"/>
                <a:ext cx="1761" cy="1361"/>
              </a:xfrm>
              <a:prstGeom prst="flowChartInputOutp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sz="1400"/>
                  <a:t>10</a:t>
                </a:r>
                <a:endParaRPr lang="en-US" sz="1400"/>
              </a:p>
            </p:txBody>
          </p:sp>
          <p:sp>
            <p:nvSpPr>
              <p:cNvPr id="17" name="Flowchart: Data 16"/>
              <p:cNvSpPr/>
              <p:nvPr/>
            </p:nvSpPr>
            <p:spPr>
              <a:xfrm flipH="1">
                <a:off x="3324" y="1527"/>
                <a:ext cx="1761" cy="1361"/>
              </a:xfrm>
              <a:prstGeom prst="flowChartInputOutpu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sz="1400">
                    <a:solidFill>
                      <a:schemeClr val="tx1"/>
                    </a:solidFill>
                  </a:rPr>
                  <a:t>8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 rot="0">
              <a:off x="4967" y="7036"/>
              <a:ext cx="2763" cy="727"/>
              <a:chOff x="1915" y="1527"/>
              <a:chExt cx="4577" cy="1360"/>
            </a:xfrm>
          </p:grpSpPr>
          <p:sp>
            <p:nvSpPr>
              <p:cNvPr id="21" name="Flowchart: Data 20"/>
              <p:cNvSpPr/>
              <p:nvPr/>
            </p:nvSpPr>
            <p:spPr>
              <a:xfrm flipH="1">
                <a:off x="3324" y="1527"/>
                <a:ext cx="1761" cy="1361"/>
              </a:xfrm>
              <a:prstGeom prst="flowChartInputOutp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sz="1400"/>
                  <a:t>12</a:t>
                </a:r>
                <a:endParaRPr lang="en-US" sz="1400"/>
              </a:p>
            </p:txBody>
          </p:sp>
          <p:sp>
            <p:nvSpPr>
              <p:cNvPr id="22" name="Flowchart: Data 21"/>
              <p:cNvSpPr/>
              <p:nvPr/>
            </p:nvSpPr>
            <p:spPr>
              <a:xfrm flipH="1">
                <a:off x="4732" y="1527"/>
                <a:ext cx="1761" cy="1361"/>
              </a:xfrm>
              <a:prstGeom prst="flowChartInputOutp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sz="1400"/>
                  <a:t>15</a:t>
                </a:r>
                <a:endParaRPr lang="en-US" sz="1400"/>
              </a:p>
            </p:txBody>
          </p:sp>
          <p:sp>
            <p:nvSpPr>
              <p:cNvPr id="20" name="Flowchart: Data 19"/>
              <p:cNvSpPr/>
              <p:nvPr/>
            </p:nvSpPr>
            <p:spPr>
              <a:xfrm flipH="1">
                <a:off x="1915" y="1527"/>
                <a:ext cx="1761" cy="1361"/>
              </a:xfrm>
              <a:prstGeom prst="flowChartInputOutpu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sz="1400">
                    <a:solidFill>
                      <a:schemeClr val="tx1"/>
                    </a:solidFill>
                  </a:rPr>
                  <a:t>9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 rot="0">
              <a:off x="3485" y="7889"/>
              <a:ext cx="2765" cy="727"/>
              <a:chOff x="1912" y="1527"/>
              <a:chExt cx="4581" cy="1361"/>
            </a:xfrm>
          </p:grpSpPr>
          <p:sp>
            <p:nvSpPr>
              <p:cNvPr id="7" name="Flowchart: Data 6"/>
              <p:cNvSpPr/>
              <p:nvPr/>
            </p:nvSpPr>
            <p:spPr>
              <a:xfrm flipH="1">
                <a:off x="4732" y="1527"/>
                <a:ext cx="1761" cy="1361"/>
              </a:xfrm>
              <a:prstGeom prst="flowChartInputOutput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sz="1400" b="1">
                    <a:solidFill>
                      <a:srgbClr val="FF0000"/>
                    </a:solidFill>
                  </a:rPr>
                  <a:t>2</a:t>
                </a:r>
                <a:endParaRPr lang="en-US" sz="1400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6" name="Flowchart: Data 5"/>
              <p:cNvSpPr/>
              <p:nvPr/>
            </p:nvSpPr>
            <p:spPr>
              <a:xfrm flipH="1">
                <a:off x="3324" y="1527"/>
                <a:ext cx="1761" cy="1361"/>
              </a:xfrm>
              <a:prstGeom prst="flowChartInputOutput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sz="1400" b="1">
                    <a:solidFill>
                      <a:srgbClr val="FF0000"/>
                    </a:solidFill>
                  </a:rPr>
                  <a:t>2</a:t>
                </a:r>
                <a:endParaRPr lang="en-US" sz="1400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3" name="Flowchart: Data 2"/>
              <p:cNvSpPr/>
              <p:nvPr/>
            </p:nvSpPr>
            <p:spPr>
              <a:xfrm flipH="1">
                <a:off x="1912" y="1527"/>
                <a:ext cx="1761" cy="1361"/>
              </a:xfrm>
              <a:prstGeom prst="flowChartInputOutput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vi-VN" altLang="en-US" sz="1400" b="1">
                    <a:solidFill>
                      <a:srgbClr val="FF0000"/>
                    </a:solidFill>
                  </a:rPr>
                  <a:t>1</a:t>
                </a:r>
                <a:endParaRPr lang="vi-VN" altLang="en-US" sz="1400" b="1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 rot="0">
              <a:off x="4329" y="8729"/>
              <a:ext cx="2763" cy="727"/>
              <a:chOff x="1915" y="1527"/>
              <a:chExt cx="4577" cy="1360"/>
            </a:xfrm>
          </p:grpSpPr>
          <p:sp>
            <p:nvSpPr>
              <p:cNvPr id="11" name="Flowchart: Data 10"/>
              <p:cNvSpPr/>
              <p:nvPr/>
            </p:nvSpPr>
            <p:spPr>
              <a:xfrm flipH="1">
                <a:off x="3324" y="1527"/>
                <a:ext cx="1761" cy="1361"/>
              </a:xfrm>
              <a:prstGeom prst="flowChartInputOutp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sz="1400"/>
                  <a:t>4</a:t>
                </a:r>
                <a:endParaRPr lang="en-US" sz="1400"/>
              </a:p>
            </p:txBody>
          </p:sp>
          <p:sp>
            <p:nvSpPr>
              <p:cNvPr id="12" name="Flowchart: Data 11"/>
              <p:cNvSpPr/>
              <p:nvPr/>
            </p:nvSpPr>
            <p:spPr>
              <a:xfrm flipH="1">
                <a:off x="4732" y="1527"/>
                <a:ext cx="1761" cy="1361"/>
              </a:xfrm>
              <a:prstGeom prst="flowChartInputOutp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sz="1400"/>
                  <a:t>5</a:t>
                </a:r>
                <a:endParaRPr lang="en-US" sz="1400"/>
              </a:p>
            </p:txBody>
          </p:sp>
          <p:sp>
            <p:nvSpPr>
              <p:cNvPr id="10" name="Flowchart: Data 9"/>
              <p:cNvSpPr/>
              <p:nvPr/>
            </p:nvSpPr>
            <p:spPr>
              <a:xfrm flipH="1">
                <a:off x="1915" y="1527"/>
                <a:ext cx="1761" cy="1361"/>
              </a:xfrm>
              <a:prstGeom prst="flowChartInputOutpu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sz="1400">
                    <a:solidFill>
                      <a:schemeClr val="tx1"/>
                    </a:solidFill>
                  </a:rPr>
                  <a:t>3</a:t>
                </a:r>
                <a:endParaRPr 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8" name="Text Box 27"/>
            <p:cNvSpPr txBox="1"/>
            <p:nvPr/>
          </p:nvSpPr>
          <p:spPr>
            <a:xfrm rot="3660000">
              <a:off x="1093" y="8339"/>
              <a:ext cx="153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vi-VN" altLang="en-US">
                  <a:solidFill>
                    <a:schemeClr val="tx1"/>
                  </a:solidFill>
                </a:rPr>
                <a:t>axis = 0</a:t>
              </a:r>
              <a:endParaRPr lang="vi-V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Text Box 28"/>
            <p:cNvSpPr txBox="1"/>
            <p:nvPr/>
          </p:nvSpPr>
          <p:spPr>
            <a:xfrm>
              <a:off x="7233" y="8994"/>
              <a:ext cx="153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vi-VN" altLang="en-US">
                  <a:solidFill>
                    <a:schemeClr val="tx1"/>
                  </a:solidFill>
                </a:rPr>
                <a:t>axis = 1</a:t>
              </a:r>
              <a:endParaRPr lang="vi-V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Text Box 29"/>
            <p:cNvSpPr txBox="1"/>
            <p:nvPr/>
          </p:nvSpPr>
          <p:spPr>
            <a:xfrm rot="17280000">
              <a:off x="3144" y="5099"/>
              <a:ext cx="159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vi-VN" altLang="en-US" b="1">
                  <a:solidFill>
                    <a:srgbClr val="FF0000"/>
                  </a:solidFill>
                </a:rPr>
                <a:t>axis = 2</a:t>
              </a:r>
              <a:endParaRPr lang="vi-VN" altLang="en-US" b="1">
                <a:solidFill>
                  <a:srgbClr val="FF0000"/>
                </a:solidFill>
              </a:endParaRPr>
            </a:p>
          </p:txBody>
        </p:sp>
        <p:sp>
          <p:nvSpPr>
            <p:cNvPr id="71" name="Rectangles 70"/>
            <p:cNvSpPr/>
            <p:nvPr/>
          </p:nvSpPr>
          <p:spPr>
            <a:xfrm>
              <a:off x="4647" y="4830"/>
              <a:ext cx="4694" cy="118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vi-VN" altLang="en-US" b="1"/>
                <a:t>N(1, 1) = sqrt(1^2 + 2^2 + 2^2) = 3</a:t>
              </a:r>
              <a:endParaRPr lang="vi-VN" altLang="en-US" b="1"/>
            </a:p>
          </p:txBody>
        </p:sp>
      </p:grpSp>
      <p:cxnSp>
        <p:nvCxnSpPr>
          <p:cNvPr id="72" name="Straight Arrow Connector 71"/>
          <p:cNvCxnSpPr>
            <a:endCxn id="62" idx="4"/>
          </p:cNvCxnSpPr>
          <p:nvPr/>
        </p:nvCxnSpPr>
        <p:spPr>
          <a:xfrm flipH="1" flipV="1">
            <a:off x="5319395" y="1685925"/>
            <a:ext cx="512445" cy="1392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 rot="0">
            <a:off x="9967595" y="692785"/>
            <a:ext cx="1894960" cy="1406407"/>
            <a:chOff x="1912" y="1527"/>
            <a:chExt cx="3523" cy="2722"/>
          </a:xfrm>
        </p:grpSpPr>
        <p:grpSp>
          <p:nvGrpSpPr>
            <p:cNvPr id="74" name="Group 73"/>
            <p:cNvGrpSpPr/>
            <p:nvPr/>
          </p:nvGrpSpPr>
          <p:grpSpPr>
            <a:xfrm>
              <a:off x="1912" y="1527"/>
              <a:ext cx="3173" cy="1361"/>
              <a:chOff x="1912" y="1527"/>
              <a:chExt cx="3173" cy="1361"/>
            </a:xfrm>
          </p:grpSpPr>
          <p:sp>
            <p:nvSpPr>
              <p:cNvPr id="76" name="Flowchart: Data 75"/>
              <p:cNvSpPr/>
              <p:nvPr/>
            </p:nvSpPr>
            <p:spPr>
              <a:xfrm flipH="1">
                <a:off x="3324" y="1527"/>
                <a:ext cx="1761" cy="1361"/>
              </a:xfrm>
              <a:prstGeom prst="flowChartInputOutput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vi-VN" altLang="en-US" sz="1400"/>
                  <a:t>14.14</a:t>
                </a:r>
                <a:endParaRPr lang="vi-VN" altLang="en-US" sz="1400"/>
              </a:p>
            </p:txBody>
          </p:sp>
          <p:sp>
            <p:nvSpPr>
              <p:cNvPr id="77" name="Flowchart: Data 76"/>
              <p:cNvSpPr/>
              <p:nvPr/>
            </p:nvSpPr>
            <p:spPr>
              <a:xfrm flipH="1">
                <a:off x="1912" y="1527"/>
                <a:ext cx="1761" cy="1361"/>
              </a:xfrm>
              <a:prstGeom prst="flowChartInputOutput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vi-VN" altLang="en-US" sz="1400"/>
                  <a:t>3</a:t>
                </a:r>
                <a:endParaRPr lang="vi-VN" altLang="en-US" sz="1400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2265" y="2888"/>
              <a:ext cx="3170" cy="1361"/>
              <a:chOff x="1915" y="1527"/>
              <a:chExt cx="3170" cy="1361"/>
            </a:xfrm>
          </p:grpSpPr>
          <p:sp>
            <p:nvSpPr>
              <p:cNvPr id="79" name="Flowchart: Data 78"/>
              <p:cNvSpPr/>
              <p:nvPr/>
            </p:nvSpPr>
            <p:spPr>
              <a:xfrm flipH="1">
                <a:off x="3324" y="1527"/>
                <a:ext cx="1761" cy="1361"/>
              </a:xfrm>
              <a:prstGeom prst="flowChartInputOutput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vi-VN" altLang="en-US" sz="1400"/>
                  <a:t>21.21</a:t>
                </a:r>
                <a:endParaRPr lang="vi-VN" altLang="en-US" sz="1400"/>
              </a:p>
            </p:txBody>
          </p:sp>
          <p:sp>
            <p:nvSpPr>
              <p:cNvPr id="81" name="Flowchart: Data 80"/>
              <p:cNvSpPr/>
              <p:nvPr/>
            </p:nvSpPr>
            <p:spPr>
              <a:xfrm flipH="1">
                <a:off x="1915" y="1527"/>
                <a:ext cx="1761" cy="1361"/>
              </a:xfrm>
              <a:prstGeom prst="flowChartInputOutput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vi-VN" altLang="en-US" sz="1400">
                    <a:solidFill>
                      <a:schemeClr val="tx1"/>
                    </a:solidFill>
                  </a:rPr>
                  <a:t>7.07</a:t>
                </a:r>
                <a:endParaRPr lang="vi-VN" altLang="en-US" sz="14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2" name="Text Box 81"/>
          <p:cNvSpPr txBox="1"/>
          <p:nvPr/>
        </p:nvSpPr>
        <p:spPr>
          <a:xfrm>
            <a:off x="10220325" y="389890"/>
            <a:ext cx="1008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vi-VN" altLang="en-US" b="1">
                <a:solidFill>
                  <a:srgbClr val="92D050"/>
                </a:solidFill>
              </a:rPr>
              <a:t>Answer</a:t>
            </a:r>
            <a:endParaRPr lang="vi-VN" altLang="en-US" b="1">
              <a:solidFill>
                <a:srgbClr val="92D050"/>
              </a:solidFill>
            </a:endParaRPr>
          </a:p>
        </p:txBody>
      </p:sp>
      <p:sp>
        <p:nvSpPr>
          <p:cNvPr id="83" name="Right Arrow 82"/>
          <p:cNvSpPr/>
          <p:nvPr/>
        </p:nvSpPr>
        <p:spPr>
          <a:xfrm>
            <a:off x="7265670" y="1395730"/>
            <a:ext cx="2145030" cy="23368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1357</Words>
  <Application>WPS Presentation</Application>
  <PresentationFormat>宽屏</PresentationFormat>
  <Paragraphs>285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SimSun</vt:lpstr>
      <vt:lpstr>Wingdings</vt:lpstr>
      <vt:lpstr>Microsoft YaHei</vt:lpstr>
      <vt:lpstr>Droid Sans Fallback</vt:lpstr>
      <vt:lpstr>Arial Unicode MS</vt:lpstr>
      <vt:lpstr>Arial Black</vt:lpstr>
      <vt:lpstr>SimSun</vt:lpstr>
      <vt:lpstr>Webdings</vt:lpstr>
      <vt:lpstr>SimSun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anhnt02</cp:lastModifiedBy>
  <cp:revision>15</cp:revision>
  <dcterms:created xsi:type="dcterms:W3CDTF">2025-02-15T10:10:31Z</dcterms:created>
  <dcterms:modified xsi:type="dcterms:W3CDTF">2025-02-15T10:10:31Z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1033-11.1.0.11723</vt:lpwstr>
  </property>
  <property fmtid="{D5CDD505-2E9C-101B-9397-08002B2CF9AE}" pid="3" name="ICV">
    <vt:lpwstr/>
  </property>
</Properties>
</file>