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302" r:id="rId4"/>
    <p:sldId id="259" r:id="rId5"/>
    <p:sldId id="280" r:id="rId6"/>
    <p:sldId id="286" r:id="rId7"/>
    <p:sldId id="303" r:id="rId8"/>
    <p:sldId id="294" r:id="rId9"/>
    <p:sldId id="295" r:id="rId10"/>
    <p:sldId id="287" r:id="rId11"/>
    <p:sldId id="288" r:id="rId12"/>
    <p:sldId id="289" r:id="rId13"/>
    <p:sldId id="299" r:id="rId14"/>
    <p:sldId id="300" r:id="rId15"/>
    <p:sldId id="262" r:id="rId16"/>
    <p:sldId id="292" r:id="rId17"/>
    <p:sldId id="293" r:id="rId18"/>
    <p:sldId id="304" r:id="rId19"/>
    <p:sldId id="297" r:id="rId20"/>
    <p:sldId id="298" r:id="rId21"/>
    <p:sldId id="306" r:id="rId22"/>
    <p:sldId id="305" r:id="rId23"/>
    <p:sldId id="307" r:id="rId24"/>
    <p:sldId id="263" r:id="rId25"/>
    <p:sldId id="301" r:id="rId26"/>
    <p:sldId id="296" r:id="rId27"/>
    <p:sldId id="27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60" autoAdjust="0"/>
    <p:restoredTop sz="72621" autoAdjust="0"/>
  </p:normalViewPr>
  <p:slideViewPr>
    <p:cSldViewPr>
      <p:cViewPr varScale="1">
        <p:scale>
          <a:sx n="34" d="100"/>
          <a:sy n="34" d="100"/>
        </p:scale>
        <p:origin x="-12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18.emf"/><Relationship Id="rId4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90E7-5BB0-4936-9C49-D4AF2BAB8BD9}" type="datetimeFigureOut">
              <a:rPr lang="en-US" smtClean="0"/>
              <a:pPr/>
              <a:t>6/8/2010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77FAA-BBB9-4B2B-B72C-AA7B9C8962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server …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DNS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Health check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tầng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7. Theo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health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checksum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dung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down hay up.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time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lời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DNS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DNS Client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DNS Client.  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căn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trăm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cân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server ở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User sang server </a:t>
            </a:r>
            <a:r>
              <a:rPr lang="en-US" baseline="0" dirty="0" err="1" smtClean="0"/>
              <a:t>này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server ở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User sang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này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hãng</a:t>
            </a:r>
            <a:r>
              <a:rPr lang="en-US" baseline="0" dirty="0" smtClean="0"/>
              <a:t> Zeus, Cisco, Foundry, F5 Network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rộng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sàng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mật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gặp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khăn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7FAA-BBB9-4B2B-B72C-AA7B9C8962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8FB-87D6-4A1D-BF30-1894F9F73D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C454-7AD1-43BC-A8E8-217B347B1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D81B-2955-4FE0-8E45-BAB1CC561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EFFD-4E83-44F0-AEAC-90ED288CF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2A51-173F-4C64-9A08-7290ACFAA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30F8-411C-4C59-A94E-3FB10EB1A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8CA5-EE01-4544-A998-195051027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B45A-135D-4127-AA3C-C68EBDC10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3FF-7DA2-4677-8614-B9ADE3489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94BD-DA5C-490D-856F-7DDFEBD07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B806-5604-48DE-A7CF-002C247D7D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76600" y="4267200"/>
            <a:ext cx="5562600" cy="1143000"/>
          </a:xfrm>
        </p:spPr>
        <p:txBody>
          <a:bodyPr>
            <a:noAutofit/>
          </a:bodyPr>
          <a:lstStyle/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sz="18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Sinh viên thực hiện	: Trương Như Thanh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sz="18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Lớp		    	: KTMT K50</a:t>
            </a:r>
          </a:p>
          <a:p>
            <a:pPr algn="l" eaLnBrk="1" hangingPunct="1">
              <a:spcBef>
                <a:spcPct val="0"/>
              </a:spcBef>
              <a:buFont typeface="Arial" charset="0"/>
              <a:buNone/>
            </a:pPr>
            <a:r>
              <a:rPr sz="18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Giáo viên hướng dẫn	: TS. Nguyễn Kim Khánh</a:t>
            </a:r>
          </a:p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endParaRPr sz="1000" b="1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828800" y="0"/>
            <a:ext cx="579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Đại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học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Bách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Khoa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Hà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Nội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18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Viện</a:t>
            </a:r>
            <a:r>
              <a:rPr 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công</a:t>
            </a: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nghệ</a:t>
            </a: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thông</a:t>
            </a: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tin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và</a:t>
            </a: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truyền</a:t>
            </a: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thông</a:t>
            </a:r>
            <a:endParaRPr lang="en-US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457271"/>
            <a:ext cx="868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Xây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dựng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hệ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thống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cân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bằng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tải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dựa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trên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		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hệ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thống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tên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</a:t>
            </a:r>
            <a:r>
              <a:rPr lang="en-US" sz="36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miền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DNS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8FB-87D6-4A1D-BF30-1894F9F73D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0" name="Object 118"/>
          <p:cNvGraphicFramePr>
            <a:graphicFrameLocks noChangeAspect="1"/>
          </p:cNvGraphicFramePr>
          <p:nvPr/>
        </p:nvGraphicFramePr>
        <p:xfrm>
          <a:off x="7366000" y="3352800"/>
          <a:ext cx="1625600" cy="1866900"/>
        </p:xfrm>
        <a:graphic>
          <a:graphicData uri="http://schemas.openxmlformats.org/presentationml/2006/ole">
            <p:oleObj spid="_x0000_s23558" name="Visio" r:id="rId4" imgW="335661" imgH="347472" progId="Visio.Drawing.11">
              <p:embed/>
            </p:oleObj>
          </a:graphicData>
        </a:graphic>
      </p:graphicFrame>
      <p:sp>
        <p:nvSpPr>
          <p:cNvPr id="15" name="Down Arrow 14"/>
          <p:cNvSpPr/>
          <p:nvPr/>
        </p:nvSpPr>
        <p:spPr>
          <a:xfrm rot="2559085">
            <a:off x="5535701" y="1951464"/>
            <a:ext cx="193175" cy="178272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8956175">
            <a:off x="7324079" y="1935034"/>
            <a:ext cx="177854" cy="185059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Box 75"/>
          <p:cNvSpPr txBox="1">
            <a:spLocks noChangeArrowheads="1"/>
          </p:cNvSpPr>
          <p:nvPr/>
        </p:nvSpPr>
        <p:spPr bwMode="auto">
          <a:xfrm>
            <a:off x="5943600" y="1524000"/>
            <a:ext cx="119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10.2.22.2xx</a:t>
            </a:r>
          </a:p>
        </p:txBody>
      </p:sp>
      <p:graphicFrame>
        <p:nvGraphicFramePr>
          <p:cNvPr id="23559" name="Object 118"/>
          <p:cNvGraphicFramePr>
            <a:graphicFrameLocks noChangeAspect="1"/>
          </p:cNvGraphicFramePr>
          <p:nvPr/>
        </p:nvGraphicFramePr>
        <p:xfrm>
          <a:off x="4114800" y="3352800"/>
          <a:ext cx="1600200" cy="1905000"/>
        </p:xfrm>
        <a:graphic>
          <a:graphicData uri="http://schemas.openxmlformats.org/presentationml/2006/ole">
            <p:oleObj spid="_x0000_s23559" name="Visio" r:id="rId5" imgW="328041" imgH="347472" progId="Visio.Drawing.11">
              <p:embed/>
            </p:oleObj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019800" y="1676400"/>
          <a:ext cx="979488" cy="911225"/>
        </p:xfrm>
        <a:graphic>
          <a:graphicData uri="http://schemas.openxmlformats.org/presentationml/2006/ole">
            <p:oleObj spid="_x0000_s23560" name="Visio" r:id="rId6" imgW="979170" imgH="911352" progId="Visio.Drawing.11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72200" y="1828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Cục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bộ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3561" name="Object 118"/>
          <p:cNvGraphicFramePr>
            <a:graphicFrameLocks noChangeAspect="1"/>
          </p:cNvGraphicFramePr>
          <p:nvPr/>
        </p:nvGraphicFramePr>
        <p:xfrm>
          <a:off x="5638800" y="3352800"/>
          <a:ext cx="1625600" cy="1866900"/>
        </p:xfrm>
        <a:graphic>
          <a:graphicData uri="http://schemas.openxmlformats.org/presentationml/2006/ole">
            <p:oleObj spid="_x0000_s23561" name="Visio" r:id="rId7" imgW="335661" imgH="347472" progId="Visio.Drawing.11">
              <p:embed/>
            </p:oleObj>
          </a:graphicData>
        </a:graphic>
      </p:graphicFrame>
      <p:sp>
        <p:nvSpPr>
          <p:cNvPr id="28" name="Down Arrow 27"/>
          <p:cNvSpPr/>
          <p:nvPr/>
        </p:nvSpPr>
        <p:spPr>
          <a:xfrm>
            <a:off x="6400800" y="2362201"/>
            <a:ext cx="177854" cy="11430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724400" y="1752600"/>
            <a:ext cx="1359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Luồng</a:t>
            </a:r>
            <a:r>
              <a:rPr lang="en-US" sz="1000" dirty="0" smtClean="0"/>
              <a:t> </a:t>
            </a:r>
            <a:r>
              <a:rPr lang="en-US" sz="1000" dirty="0" err="1" smtClean="0"/>
              <a:t>thông</a:t>
            </a:r>
            <a:r>
              <a:rPr lang="en-US" sz="1000" dirty="0" smtClean="0"/>
              <a:t> tin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2286000"/>
            <a:ext cx="3657600" cy="106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angle"/>
          </a:sp3d>
        </p:spPr>
        <p:txBody>
          <a:bodyPr wrap="square" rtlCol="0">
            <a:noAutofit/>
          </a:bodyPr>
          <a:lstStyle/>
          <a:p>
            <a:pPr algn="just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server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324600" y="2781300"/>
          <a:ext cx="552450" cy="1104900"/>
        </p:xfrm>
        <a:graphic>
          <a:graphicData uri="http://schemas.openxmlformats.org/presentationml/2006/ole">
            <p:oleObj spid="_x0000_s24579" name="Visio" r:id="rId4" imgW="706755" imgH="1246632" progId="Visio.Drawing.11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124200" y="2514600"/>
          <a:ext cx="2133600" cy="1371600"/>
        </p:xfrm>
        <a:graphic>
          <a:graphicData uri="http://schemas.openxmlformats.org/presentationml/2006/ole">
            <p:oleObj spid="_x0000_s24580" name="Visio" r:id="rId5" imgW="2963418" imgH="1883283" progId="Visio.Drawing.11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336675" y="2781300"/>
          <a:ext cx="552450" cy="1154112"/>
        </p:xfrm>
        <a:graphic>
          <a:graphicData uri="http://schemas.openxmlformats.org/presentationml/2006/ole">
            <p:oleObj spid="_x0000_s24582" name="Visio" r:id="rId6" imgW="706755" imgH="1246632" progId="Visio.Drawing.11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965323" y="1695450"/>
          <a:ext cx="1082675" cy="1447800"/>
        </p:xfrm>
        <a:graphic>
          <a:graphicData uri="http://schemas.openxmlformats.org/presentationml/2006/ole">
            <p:oleObj spid="_x0000_s24583" name="Visio" r:id="rId7" imgW="350520" imgH="347472" progId="Visio.Drawing.11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5260975" y="1695450"/>
          <a:ext cx="1047750" cy="1381125"/>
        </p:xfrm>
        <a:graphic>
          <a:graphicData uri="http://schemas.openxmlformats.org/presentationml/2006/ole">
            <p:oleObj spid="_x0000_s24584" name="Visio" r:id="rId8" imgW="350520" imgH="347472" progId="Visio.Drawing.11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18325" y="1695450"/>
          <a:ext cx="1082675" cy="1304925"/>
        </p:xfrm>
        <a:graphic>
          <a:graphicData uri="http://schemas.openxmlformats.org/presentationml/2006/ole">
            <p:oleObj spid="_x0000_s24585" name="Visio" r:id="rId9" imgW="350520" imgH="347472" progId="Visio.Drawing.11">
              <p:embed/>
            </p:oleObj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228724" y="2514600"/>
            <a:ext cx="447676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 flipV="1">
            <a:off x="1676401" y="2536824"/>
            <a:ext cx="565153" cy="282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6626226" y="2438400"/>
            <a:ext cx="612775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5943600" y="2438400"/>
            <a:ext cx="682626" cy="342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05000" y="3200400"/>
            <a:ext cx="22098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181600" y="1460500"/>
            <a:ext cx="2971800" cy="2301875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  <a:effectLst>
            <a:outerShdw blurRad="228600" sx="96000" sy="96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TextBox 48"/>
          <p:cNvSpPr txBox="1">
            <a:spLocks noChangeArrowheads="1"/>
          </p:cNvSpPr>
          <p:nvPr/>
        </p:nvSpPr>
        <p:spPr bwMode="auto">
          <a:xfrm>
            <a:off x="1136649" y="3273425"/>
            <a:ext cx="10493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10.2.22.1xx</a:t>
            </a:r>
          </a:p>
        </p:txBody>
      </p: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6037262" y="3149600"/>
            <a:ext cx="10493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10.2.22.2xx</a:t>
            </a:r>
          </a:p>
        </p:txBody>
      </p:sp>
      <p:sp>
        <p:nvSpPr>
          <p:cNvPr id="31" name="Oval 30"/>
          <p:cNvSpPr/>
          <p:nvPr/>
        </p:nvSpPr>
        <p:spPr>
          <a:xfrm>
            <a:off x="457200" y="1460500"/>
            <a:ext cx="2743200" cy="2301875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  <a:effectLst>
            <a:outerShdw blurRad="228600" sx="96000" sy="96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4589" name="Object 10"/>
          <p:cNvGraphicFramePr>
            <a:graphicFrameLocks noChangeAspect="1"/>
          </p:cNvGraphicFramePr>
          <p:nvPr/>
        </p:nvGraphicFramePr>
        <p:xfrm>
          <a:off x="533400" y="1695450"/>
          <a:ext cx="1082675" cy="1447800"/>
        </p:xfrm>
        <a:graphic>
          <a:graphicData uri="http://schemas.openxmlformats.org/presentationml/2006/ole">
            <p:oleObj spid="_x0000_s24589" name="Visio" r:id="rId10" imgW="350520" imgH="347472" progId="Visio.Drawing.11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V="1">
            <a:off x="4114800" y="3124200"/>
            <a:ext cx="22860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33800" y="33528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2001" y="4800600"/>
            <a:ext cx="7772399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C000">
                <a:alpha val="93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152400" h="50800" prst="softRound"/>
            <a:bevelB prst="angle"/>
          </a:sp3d>
        </p:spPr>
        <p:txBody>
          <a:bodyPr wrap="square" rtlCol="0">
            <a:noAutofit/>
          </a:bodyPr>
          <a:lstStyle/>
          <a:p>
            <a:pPr algn="just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server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servr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01" y="5486400"/>
            <a:ext cx="838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graphicFrame>
        <p:nvGraphicFramePr>
          <p:cNvPr id="51201" name="Object 9"/>
          <p:cNvGraphicFramePr>
            <a:graphicFrameLocks noChangeAspect="1"/>
          </p:cNvGraphicFramePr>
          <p:nvPr/>
        </p:nvGraphicFramePr>
        <p:xfrm>
          <a:off x="4114800" y="3124200"/>
          <a:ext cx="552450" cy="1154113"/>
        </p:xfrm>
        <a:graphic>
          <a:graphicData uri="http://schemas.openxmlformats.org/presentationml/2006/ole">
            <p:oleObj spid="_x0000_s51201" name="Visio" r:id="rId4" imgW="706755" imgH="1246632" progId="Visio.Drawing.11">
              <p:embed/>
            </p:oleObj>
          </a:graphicData>
        </a:graphic>
      </p:graphicFrame>
      <p:graphicFrame>
        <p:nvGraphicFramePr>
          <p:cNvPr id="51202" name="Object 10"/>
          <p:cNvGraphicFramePr>
            <a:graphicFrameLocks noChangeAspect="1"/>
          </p:cNvGraphicFramePr>
          <p:nvPr/>
        </p:nvGraphicFramePr>
        <p:xfrm>
          <a:off x="1981200" y="1524000"/>
          <a:ext cx="1082675" cy="1447800"/>
        </p:xfrm>
        <a:graphic>
          <a:graphicData uri="http://schemas.openxmlformats.org/presentationml/2006/ole">
            <p:oleObj spid="_x0000_s51202" name="Visio" r:id="rId5" imgW="350520" imgH="347472" progId="Visio.Drawing.11">
              <p:embed/>
            </p:oleObj>
          </a:graphicData>
        </a:graphic>
      </p:graphicFrame>
      <p:graphicFrame>
        <p:nvGraphicFramePr>
          <p:cNvPr id="51203" name="Object 10"/>
          <p:cNvGraphicFramePr>
            <a:graphicFrameLocks noChangeAspect="1"/>
          </p:cNvGraphicFramePr>
          <p:nvPr/>
        </p:nvGraphicFramePr>
        <p:xfrm>
          <a:off x="1143000" y="3124200"/>
          <a:ext cx="1082675" cy="1447800"/>
        </p:xfrm>
        <a:graphic>
          <a:graphicData uri="http://schemas.openxmlformats.org/presentationml/2006/ole">
            <p:oleObj spid="_x0000_s51203" name="Visio" r:id="rId6" imgW="350520" imgH="347472" progId="Visio.Drawing.11">
              <p:embed/>
            </p:oleObj>
          </a:graphicData>
        </a:graphic>
      </p:graphicFrame>
      <p:graphicFrame>
        <p:nvGraphicFramePr>
          <p:cNvPr id="51204" name="Object 10"/>
          <p:cNvGraphicFramePr>
            <a:graphicFrameLocks noChangeAspect="1"/>
          </p:cNvGraphicFramePr>
          <p:nvPr/>
        </p:nvGraphicFramePr>
        <p:xfrm>
          <a:off x="3946525" y="1219200"/>
          <a:ext cx="1082675" cy="1447800"/>
        </p:xfrm>
        <a:graphic>
          <a:graphicData uri="http://schemas.openxmlformats.org/presentationml/2006/ole">
            <p:oleObj spid="_x0000_s51204" name="Visio" r:id="rId7" imgW="350520" imgH="347472" progId="Visio.Drawing.11">
              <p:embed/>
            </p:oleObj>
          </a:graphicData>
        </a:graphic>
      </p:graphicFrame>
      <p:graphicFrame>
        <p:nvGraphicFramePr>
          <p:cNvPr id="51205" name="Object 10"/>
          <p:cNvGraphicFramePr>
            <a:graphicFrameLocks noChangeAspect="1"/>
          </p:cNvGraphicFramePr>
          <p:nvPr/>
        </p:nvGraphicFramePr>
        <p:xfrm>
          <a:off x="5715000" y="1752600"/>
          <a:ext cx="1082675" cy="1447800"/>
        </p:xfrm>
        <a:graphic>
          <a:graphicData uri="http://schemas.openxmlformats.org/presentationml/2006/ole">
            <p:oleObj spid="_x0000_s51205" name="Visio" r:id="rId8" imgW="350520" imgH="347472" progId="Visio.Drawing.11">
              <p:embed/>
            </p:oleObj>
          </a:graphicData>
        </a:graphic>
      </p:graphicFrame>
      <p:graphicFrame>
        <p:nvGraphicFramePr>
          <p:cNvPr id="51206" name="Object 9"/>
          <p:cNvGraphicFramePr>
            <a:graphicFrameLocks noChangeAspect="1"/>
          </p:cNvGraphicFramePr>
          <p:nvPr/>
        </p:nvGraphicFramePr>
        <p:xfrm>
          <a:off x="7086600" y="4038600"/>
          <a:ext cx="552450" cy="1154113"/>
        </p:xfrm>
        <a:graphic>
          <a:graphicData uri="http://schemas.openxmlformats.org/presentationml/2006/ole">
            <p:oleObj spid="_x0000_s51206" name="Visio" r:id="rId9" imgW="706755" imgH="1246632" progId="Visio.Drawing.11">
              <p:embed/>
            </p:oleObj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209800" y="4419600"/>
          <a:ext cx="990600" cy="914400"/>
        </p:xfrm>
        <a:graphic>
          <a:graphicData uri="http://schemas.openxmlformats.org/presentationml/2006/ole">
            <p:oleObj spid="_x0000_s51207" name="Visio" r:id="rId10" imgW="460629" imgH="391287" progId="Visio.Drawing.11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2743200" y="36576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2895600" y="3886200"/>
            <a:ext cx="1219200" cy="762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1905000" y="34290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05000" y="3581400"/>
            <a:ext cx="2209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743200" y="22098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667000" y="2362200"/>
            <a:ext cx="1600200" cy="990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3772694" y="2628900"/>
            <a:ext cx="11422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3924300" y="2628900"/>
            <a:ext cx="1143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572000" y="23622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4648200" y="2590800"/>
            <a:ext cx="1371600" cy="8382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895600" y="4572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2895600" y="4724399"/>
            <a:ext cx="4267200" cy="152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10000" y="3429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Local DNS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9221" y="3505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752600" y="13716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Domain .</a:t>
            </a:r>
            <a:r>
              <a:rPr lang="en-US" dirty="0" err="1" smtClean="0">
                <a:solidFill>
                  <a:srgbClr val="FF0000"/>
                </a:solidFill>
              </a:rPr>
              <a:t>vn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29000" y="9906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Domain .</a:t>
            </a:r>
            <a:r>
              <a:rPr lang="en-US" dirty="0" err="1" smtClean="0">
                <a:solidFill>
                  <a:srgbClr val="FF0000"/>
                </a:solidFill>
              </a:rPr>
              <a:t>com.vn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410200" y="15356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Domain egslb.com.vn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86490" y="4800600"/>
            <a:ext cx="20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www.egslb.com.vn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752600" y="2286000"/>
          <a:ext cx="1131888" cy="1143000"/>
        </p:xfrm>
        <a:graphic>
          <a:graphicData uri="http://schemas.openxmlformats.org/presentationml/2006/ole">
            <p:oleObj spid="_x0000_s49154" name="Visio" r:id="rId4" imgW="979170" imgH="911352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5000" y="2514600"/>
            <a:ext cx="799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Toàn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cục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24399" y="16002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4876799" y="1905000"/>
            <a:ext cx="1371600" cy="6096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799" y="2819400"/>
            <a:ext cx="1371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648199" y="3048000"/>
            <a:ext cx="1524000" cy="45720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43200" y="2514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2819400" y="2819400"/>
            <a:ext cx="1219200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461" y="4648200"/>
            <a:ext cx="850573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" y="1066800"/>
            <a:ext cx="7315200" cy="327660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962400" y="1295400"/>
            <a:ext cx="3200400" cy="27432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`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962400" y="2209800"/>
          <a:ext cx="1131888" cy="1143000"/>
        </p:xfrm>
        <a:graphic>
          <a:graphicData uri="http://schemas.openxmlformats.org/presentationml/2006/ole">
            <p:oleObj spid="_x0000_s49158" name="Visio" r:id="rId5" imgW="979170" imgH="911352" progId="Visio.Drawing.11">
              <p:embed/>
            </p:oleObj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114800" y="243840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Cục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bộ</a:t>
            </a: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49159" name="Object 11"/>
          <p:cNvGraphicFramePr>
            <a:graphicFrameLocks noChangeAspect="1"/>
          </p:cNvGraphicFramePr>
          <p:nvPr/>
        </p:nvGraphicFramePr>
        <p:xfrm>
          <a:off x="5943599" y="1295400"/>
          <a:ext cx="1047750" cy="1381125"/>
        </p:xfrm>
        <a:graphic>
          <a:graphicData uri="http://schemas.openxmlformats.org/presentationml/2006/ole">
            <p:oleObj spid="_x0000_s49159" name="Visio" r:id="rId6" imgW="350520" imgH="347472" progId="Visio.Drawing.11">
              <p:embed/>
            </p:oleObj>
          </a:graphicData>
        </a:graphic>
      </p:graphicFrame>
      <p:graphicFrame>
        <p:nvGraphicFramePr>
          <p:cNvPr id="49160" name="Object 11"/>
          <p:cNvGraphicFramePr>
            <a:graphicFrameLocks noChangeAspect="1"/>
          </p:cNvGraphicFramePr>
          <p:nvPr/>
        </p:nvGraphicFramePr>
        <p:xfrm>
          <a:off x="5943599" y="2895600"/>
          <a:ext cx="1047750" cy="1381125"/>
        </p:xfrm>
        <a:graphic>
          <a:graphicData uri="http://schemas.openxmlformats.org/presentationml/2006/ole">
            <p:oleObj spid="_x0000_s49160" name="Visio" r:id="rId7" imgW="350520" imgH="347472" progId="Visio.Drawing.11">
              <p:embed/>
            </p:oleObj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828800" y="2362200"/>
          <a:ext cx="1524000" cy="457200"/>
        </p:xfrm>
        <a:graphic>
          <a:graphicData uri="http://schemas.openxmlformats.org/presentationml/2006/ole">
            <p:oleObj spid="_x0000_s49161" name="Visio" r:id="rId8" imgW="600075" imgH="432816" progId="Visio.Drawing.11">
              <p:embed/>
            </p:oleObj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3810000" y="2209800"/>
          <a:ext cx="1524000" cy="457200"/>
        </p:xfrm>
        <a:graphic>
          <a:graphicData uri="http://schemas.openxmlformats.org/presentationml/2006/ole">
            <p:oleObj spid="_x0000_s49162" name="Visio" r:id="rId9" imgW="600075" imgH="432816" progId="Visio.Drawing.11">
              <p:embed/>
            </p:oleObj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3962400" y="2590800"/>
          <a:ext cx="1524000" cy="457200"/>
        </p:xfrm>
        <a:graphic>
          <a:graphicData uri="http://schemas.openxmlformats.org/presentationml/2006/ole">
            <p:oleObj spid="_x0000_s49163" name="Visio" r:id="rId10" imgW="600075" imgH="432816" progId="Visio.Drawing.11">
              <p:embed/>
            </p:oleObj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5562600" y="1752600"/>
          <a:ext cx="1524000" cy="457200"/>
        </p:xfrm>
        <a:graphic>
          <a:graphicData uri="http://schemas.openxmlformats.org/presentationml/2006/ole">
            <p:oleObj spid="_x0000_s49164" name="Visio" r:id="rId11" imgW="600075" imgH="432816" progId="Visio.Drawing.11">
              <p:embed/>
            </p:oleObj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715000" y="3429000"/>
          <a:ext cx="1524000" cy="457200"/>
        </p:xfrm>
        <a:graphic>
          <a:graphicData uri="http://schemas.openxmlformats.org/presentationml/2006/ole">
            <p:oleObj spid="_x0000_s49165" name="Visio" r:id="rId12" imgW="600075" imgH="432816" progId="Visio.Drawing.11">
              <p:embed/>
            </p:oleObj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3505200" y="2667000"/>
          <a:ext cx="1524000" cy="457200"/>
        </p:xfrm>
        <a:graphic>
          <a:graphicData uri="http://schemas.openxmlformats.org/presentationml/2006/ole">
            <p:oleObj spid="_x0000_s49166" name="Visio" r:id="rId13" imgW="600075" imgH="4328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111 L 0.175 -0.01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-0.02223 L 0.19167 -0.13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111 L 0.175 0.055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111 L -0.15 0.077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4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2222 L -0.20833 -0.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111 L -0.2 -0.0111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DNS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495800" y="2590800"/>
          <a:ext cx="1131888" cy="1143000"/>
        </p:xfrm>
        <a:graphic>
          <a:graphicData uri="http://schemas.openxmlformats.org/presentationml/2006/ole">
            <p:oleObj spid="_x0000_s50178" name="Visio" r:id="rId4" imgW="979170" imgH="911352" progId="Visio.Drawing.11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477000" y="2362200"/>
          <a:ext cx="1143000" cy="1828800"/>
        </p:xfrm>
        <a:graphic>
          <a:graphicData uri="http://schemas.openxmlformats.org/presentationml/2006/ole">
            <p:oleObj spid="_x0000_s50179" name="Visio" r:id="rId5" imgW="350520" imgH="347472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2819400"/>
            <a:ext cx="799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Toàn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cục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28956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828800" y="3124200"/>
            <a:ext cx="2743200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28194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562600" y="3124200"/>
            <a:ext cx="1219200" cy="1588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000" y="5181600"/>
            <a:ext cx="865813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DNS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DNS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14400" y="1219200"/>
            <a:ext cx="7315200" cy="3352800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343400" y="2209800"/>
            <a:ext cx="3200400" cy="1524000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`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95800" y="2286000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Kết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hợp</a:t>
            </a:r>
            <a:r>
              <a:rPr lang="en-US" sz="1200" dirty="0" smtClean="0">
                <a:solidFill>
                  <a:srgbClr val="FF0000"/>
                </a:solidFill>
              </a:rPr>
              <a:t> DNS </a:t>
            </a:r>
            <a:r>
              <a:rPr lang="en-US" sz="1200" dirty="0" err="1" smtClean="0">
                <a:solidFill>
                  <a:srgbClr val="FF0000"/>
                </a:solidFill>
              </a:rPr>
              <a:t>và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cân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bằng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tải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toàn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cục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1524000"/>
            <a:ext cx="563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DNS</a:t>
            </a:r>
            <a:endParaRPr lang="en-US" dirty="0"/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990600" y="2438400"/>
          <a:ext cx="1143000" cy="1828800"/>
        </p:xfrm>
        <a:graphic>
          <a:graphicData uri="http://schemas.openxmlformats.org/presentationml/2006/ole">
            <p:oleObj spid="_x0000_s50181" name="Visio" r:id="rId6" imgW="350520" imgH="34747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3400" y="2971800"/>
            <a:ext cx="1519453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50800" dir="5400000" algn="ctr" rotWithShape="0">
              <a:schemeClr val="accent5">
                <a:lumMod val="40000"/>
                <a:lumOff val="60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relaxedInset"/>
            <a:bevelB w="152400" h="50800" prst="softRound"/>
            <a:extrusionClr>
              <a:schemeClr val="accent5">
                <a:lumMod val="40000"/>
                <a:lumOff val="60000"/>
              </a:schemeClr>
            </a:extrusionClr>
          </a:sp3d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1447800"/>
            <a:ext cx="4876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schemeClr val="accent1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contourW="12700">
            <a:bevelT prst="relaxedInset"/>
            <a:bevelB prst="relaxedInset"/>
            <a:extrusionClr>
              <a:schemeClr val="accent3">
                <a:lumMod val="40000"/>
                <a:lumOff val="60000"/>
              </a:schemeClr>
            </a:extrusionClr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 wrap="non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590800"/>
            <a:ext cx="4876800" cy="10551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schemeClr val="accent1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contourW="12700">
            <a:bevelT prst="relaxedInset"/>
            <a:bevelB prst="relaxedInset"/>
            <a:extrusionClr>
              <a:schemeClr val="accent3">
                <a:lumMod val="40000"/>
                <a:lumOff val="60000"/>
              </a:schemeClr>
            </a:extrusionClr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 wrap="non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3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, </a:t>
            </a:r>
            <a:r>
              <a:rPr lang="en-US" dirty="0" err="1" smtClean="0"/>
              <a:t>dns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810000"/>
            <a:ext cx="48768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schemeClr val="accent1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76200" contourW="12700">
            <a:bevelT prst="relaxedInset"/>
            <a:bevelB prst="relaxedInset"/>
            <a:extrusionClr>
              <a:schemeClr val="accent3">
                <a:lumMod val="40000"/>
                <a:lumOff val="60000"/>
              </a:schemeClr>
            </a:extrusionClr>
            <a:contourClr>
              <a:schemeClr val="accent3">
                <a:lumMod val="40000"/>
                <a:lumOff val="60000"/>
              </a:schemeClr>
            </a:contourClr>
          </a:sp3d>
        </p:spPr>
        <p:txBody>
          <a:bodyPr wrap="none" rtlCol="0"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	- least connection</a:t>
            </a:r>
          </a:p>
          <a:p>
            <a:r>
              <a:rPr lang="en-US" dirty="0" smtClean="0"/>
              <a:t>	-Response time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57400" y="3048000"/>
            <a:ext cx="1295400" cy="60960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5400000">
            <a:off x="1905000" y="3657600"/>
            <a:ext cx="1600200" cy="1295400"/>
          </a:xfrm>
          <a:prstGeom prst="bentUpArrow">
            <a:avLst>
              <a:gd name="adj1" fmla="val 25000"/>
              <a:gd name="adj2" fmla="val 25000"/>
              <a:gd name="adj3" fmla="val 22479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 rot="5400000" flipH="1">
            <a:off x="2000934" y="1848534"/>
            <a:ext cx="1408332" cy="1295400"/>
          </a:xfrm>
          <a:prstGeom prst="bentUpArrow">
            <a:avLst>
              <a:gd name="adj1" fmla="val 25000"/>
              <a:gd name="adj2" fmla="val 25000"/>
              <a:gd name="adj3" fmla="val 22479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371600"/>
            <a:ext cx="8001000" cy="4953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 wrap="square" rtlCol="0">
            <a:noAutofit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-	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server 		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1600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 wrap="square" rtlCol="0">
            <a:noAutofit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242846"/>
            <a:ext cx="7772400" cy="8719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FF0000"/>
                </a:solidFill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bình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tiêu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chí</a:t>
            </a:r>
            <a:r>
              <a:rPr lang="en-US" sz="1600" dirty="0" smtClean="0">
                <a:solidFill>
                  <a:srgbClr val="FF0000"/>
                </a:solidFill>
              </a:rPr>
              <a:t>=(∑ </a:t>
            </a:r>
            <a:r>
              <a:rPr lang="en-US" sz="1600" dirty="0" err="1" smtClean="0">
                <a:solidFill>
                  <a:srgbClr val="FF0000"/>
                </a:solidFill>
              </a:rPr>
              <a:t>tiêu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của</a:t>
            </a:r>
            <a:r>
              <a:rPr lang="en-US" sz="1600" dirty="0" smtClean="0">
                <a:solidFill>
                  <a:srgbClr val="FF0000"/>
                </a:solidFill>
              </a:rPr>
              <a:t> server up) ∕ ∑(</a:t>
            </a:r>
            <a:r>
              <a:rPr lang="en-US" sz="1600" dirty="0" err="1" smtClean="0">
                <a:solidFill>
                  <a:srgbClr val="FF0000"/>
                </a:solidFill>
              </a:rPr>
              <a:t>tổng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tiêu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của</a:t>
            </a:r>
            <a:r>
              <a:rPr lang="en-US" sz="1600" dirty="0" smtClean="0">
                <a:solidFill>
                  <a:srgbClr val="FF0000"/>
                </a:solidFill>
              </a:rPr>
              <a:t> server </a:t>
            </a:r>
            <a:r>
              <a:rPr lang="en-US" sz="1600" dirty="0" err="1" smtClean="0">
                <a:solidFill>
                  <a:srgbClr val="FF0000"/>
                </a:solidFill>
              </a:rPr>
              <a:t>tham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gia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21920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905000"/>
            <a:ext cx="2221992" cy="457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health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450068"/>
            <a:ext cx="2221992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971800"/>
            <a:ext cx="2221992" cy="457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response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3429000"/>
            <a:ext cx="2221992" cy="457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weight </a:t>
            </a:r>
            <a:endParaRPr lang="en-US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gray">
          <a:xfrm>
            <a:off x="2895600" y="1905000"/>
            <a:ext cx="533400" cy="20574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2590800"/>
            <a:ext cx="1905000" cy="30777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Lấy</a:t>
            </a:r>
            <a:r>
              <a:rPr lang="en-US" sz="1400" dirty="0" smtClean="0"/>
              <a:t> % </a:t>
            </a:r>
            <a:r>
              <a:rPr lang="en-US" sz="1400" dirty="0" err="1" smtClean="0"/>
              <a:t>mỗi</a:t>
            </a:r>
            <a:r>
              <a:rPr lang="en-US" sz="1400" dirty="0" smtClean="0"/>
              <a:t> 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chí</a:t>
            </a:r>
            <a:endParaRPr lang="en-US" sz="1400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gray">
          <a:xfrm>
            <a:off x="5334000" y="2667000"/>
            <a:ext cx="304800" cy="1524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25262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Mỗi</a:t>
            </a:r>
            <a:r>
              <a:rPr lang="en-US" sz="1400" dirty="0" smtClean="0"/>
              <a:t> </a:t>
            </a:r>
            <a:r>
              <a:rPr lang="en-US" sz="1400" dirty="0" err="1" smtClean="0"/>
              <a:t>eGSLB</a:t>
            </a:r>
            <a:r>
              <a:rPr lang="en-US" sz="1400" dirty="0" smtClean="0"/>
              <a:t>= </a:t>
            </a:r>
            <a:r>
              <a:rPr lang="en-US" dirty="0" smtClean="0"/>
              <a:t>∑</a:t>
            </a:r>
            <a:r>
              <a:rPr lang="en-US" sz="1400" dirty="0" smtClean="0"/>
              <a:t>(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chí</a:t>
            </a:r>
            <a:r>
              <a:rPr lang="en-US" sz="1400" dirty="0" smtClean="0"/>
              <a:t> * % 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chí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gray">
          <a:xfrm rot="5400000">
            <a:off x="5143500" y="2171700"/>
            <a:ext cx="533400" cy="36576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4267200"/>
            <a:ext cx="7543800" cy="914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So </a:t>
            </a:r>
            <a:r>
              <a:rPr lang="en-US" sz="1600" dirty="0" err="1" smtClean="0"/>
              <a:t>sánh</a:t>
            </a:r>
            <a:r>
              <a:rPr lang="en-US" sz="1600" dirty="0" smtClean="0"/>
              <a:t> ∑(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* %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) </a:t>
            </a:r>
            <a:r>
              <a:rPr lang="en-US" sz="1600" dirty="0" err="1" smtClean="0"/>
              <a:t>mỗi</a:t>
            </a:r>
            <a:r>
              <a:rPr lang="en-US" sz="1600" dirty="0" smtClean="0"/>
              <a:t> </a:t>
            </a:r>
            <a:r>
              <a:rPr lang="en-US" sz="1600" dirty="0" err="1" smtClean="0"/>
              <a:t>eGSLB</a:t>
            </a:r>
            <a:r>
              <a:rPr lang="en-US" sz="1600" dirty="0" smtClean="0"/>
              <a:t> =&gt; </a:t>
            </a:r>
            <a:r>
              <a:rPr lang="en-US" sz="1600" dirty="0" err="1" smtClean="0"/>
              <a:t>lấy</a:t>
            </a:r>
            <a:r>
              <a:rPr lang="en-US" sz="1600" dirty="0" smtClean="0"/>
              <a:t> </a:t>
            </a:r>
            <a:r>
              <a:rPr lang="en-US" sz="1600" dirty="0" err="1" smtClean="0"/>
              <a:t>tổng</a:t>
            </a:r>
            <a:r>
              <a:rPr lang="en-US" sz="1600" dirty="0" smtClean="0"/>
              <a:t> </a:t>
            </a:r>
            <a:r>
              <a:rPr lang="en-US" sz="1600" dirty="0" err="1" smtClean="0"/>
              <a:t>lớn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 IP </a:t>
            </a:r>
            <a:r>
              <a:rPr lang="en-US" sz="1600" dirty="0" err="1" smtClean="0">
                <a:sym typeface="Wingdings" pitchFamily="2" charset="2"/>
              </a:rPr>
              <a:t>tốt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nhất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38200" y="2514600"/>
            <a:ext cx="79248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XÂY DỰNG HỆ 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1020762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miền</a:t>
            </a:r>
            <a:endParaRPr lang="en-US" sz="4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sosanh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76962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1078468"/>
            <a:ext cx="320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PowerDNS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Wikipedia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524000" y="1643062"/>
            <a:ext cx="762000" cy="665163"/>
            <a:chOff x="1110" y="2656"/>
            <a:chExt cx="1549" cy="1351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1524000" y="2557462"/>
            <a:ext cx="762000" cy="665163"/>
            <a:chOff x="3174" y="2656"/>
            <a:chExt cx="1549" cy="1351"/>
          </a:xfrm>
        </p:grpSpPr>
        <p:sp>
          <p:nvSpPr>
            <p:cNvPr id="4096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133600" y="2283142"/>
            <a:ext cx="5867400" cy="4571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971800" y="1719262"/>
            <a:ext cx="20257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ĐẶT VẤN ĐỀ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1720850" y="174148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133600" y="3167060"/>
            <a:ext cx="5867400" cy="4571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2971800" y="2633662"/>
            <a:ext cx="533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KHẢO SÁT VÀ THIẾT KẾ HỆ 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1720850" y="265588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524000" y="4516437"/>
            <a:ext cx="762000" cy="665163"/>
            <a:chOff x="1110" y="2656"/>
            <a:chExt cx="1549" cy="1351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133600" y="5126036"/>
            <a:ext cx="5867400" cy="4571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971800" y="4592637"/>
            <a:ext cx="5105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KẾT LUẬN VÀ HƯỚNG PHÁT TRIỂN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gray">
          <a:xfrm>
            <a:off x="1720850" y="46148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4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1524000" y="3525837"/>
            <a:ext cx="762000" cy="665163"/>
            <a:chOff x="3174" y="2656"/>
            <a:chExt cx="1549" cy="1351"/>
          </a:xfrm>
        </p:grpSpPr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2133600" y="4135435"/>
            <a:ext cx="5867400" cy="4571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971800" y="3602037"/>
            <a:ext cx="34634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XÂY DỰNG HỆ 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gray">
          <a:xfrm>
            <a:off x="1720850" y="36242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219200"/>
            <a:ext cx="3048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Haproxy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be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0"/>
            <a:ext cx="70104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724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rate: 20000 session/s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26946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concurrency: 60000 session </a:t>
            </a:r>
            <a:r>
              <a:rPr lang="en-US" dirty="0" err="1" smtClean="0"/>
              <a:t>trên</a:t>
            </a:r>
            <a:r>
              <a:rPr lang="en-US" dirty="0" smtClean="0"/>
              <a:t> 1 GB 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1840468"/>
            <a:ext cx="3048000" cy="9027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Haproxy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7244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cache, hay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PowerDNS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269468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Haproxy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Haproxy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eGSLB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3048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eGSLB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288268"/>
            <a:ext cx="3048000" cy="826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PoweDNS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3276600"/>
            <a:ext cx="30480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eGSLB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4038600" y="2209800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038600" y="3505200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315200" cy="563562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5298" name="Picture 27" descr="serv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371600"/>
            <a:ext cx="396240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28" descr="Hap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514600"/>
            <a:ext cx="396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76800" y="1676400"/>
            <a:ext cx="301877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relaxedInset"/>
          </a:sp3d>
        </p:spPr>
        <p:txBody>
          <a:bodyPr wrap="none" rtlCol="0">
            <a:spAutoFit/>
          </a:bodyPr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38200" y="2514600"/>
            <a:ext cx="79248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KẾT LUẬN VÀ HƯỚNG PHÁT TRIỂN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5029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bliqueTopLeft"/>
            <a:lightRig rig="threePt" dir="t"/>
          </a:scene3d>
          <a:sp3d>
            <a:bevelT prst="relaxedInset"/>
            <a:bevelB w="139700" h="139700" prst="divot"/>
          </a:sp3d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0" algn="just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,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smtClean="0"/>
              <a:t>.</a:t>
            </a:r>
          </a:p>
          <a:p>
            <a:pPr lvl="0" algn="just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lvl="0" algn="just"/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990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5029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bliqueTopLeft"/>
            <a:lightRig rig="threePt" dir="t"/>
          </a:scene3d>
          <a:sp3d>
            <a:bevelT prst="relaxedInset"/>
            <a:bevelB w="139700" h="139700" prst="divot"/>
          </a:sp3d>
        </p:spPr>
        <p:txBody>
          <a:bodyPr wrap="square" rtlCol="0">
            <a:noAutofit/>
          </a:bodyPr>
          <a:lstStyle/>
          <a:p>
            <a:pPr lvl="0" algn="just"/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lvl="0" algn="just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3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,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1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</a:t>
            </a:r>
          </a:p>
          <a:p>
            <a:pPr lvl="0" algn="just"/>
            <a:endParaRPr lang="en-US" dirty="0" smtClean="0"/>
          </a:p>
          <a:p>
            <a:pPr lvl="0" algn="just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4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client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lvl="0" algn="just"/>
            <a:endParaRPr lang="en-US" dirty="0" smtClean="0"/>
          </a:p>
          <a:p>
            <a:pPr lvl="0" algn="just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-	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990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7924800" cy="5029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bliqueTopLeft"/>
            <a:lightRig rig="threePt" dir="t"/>
          </a:scene3d>
          <a:sp3d>
            <a:bevelT prst="relaxedInset"/>
            <a:bevelB w="139700" h="139700" prst="divot"/>
          </a:sp3d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pPr lvl="0"/>
            <a:endParaRPr lang="en-US" dirty="0" smtClean="0"/>
          </a:p>
          <a:p>
            <a:pPr lvl="0">
              <a:buFontTx/>
              <a:buChar char="-"/>
            </a:pPr>
            <a:endParaRPr lang="en-US" dirty="0" smtClean="0"/>
          </a:p>
          <a:p>
            <a:pPr lvl="0">
              <a:buFontTx/>
              <a:buChar char="-"/>
            </a:pPr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2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: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>
              <a:buFontTx/>
              <a:buChar char="-"/>
            </a:pPr>
            <a:r>
              <a:rPr lang="en-US" dirty="0" smtClean="0"/>
              <a:t> 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	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-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Master/Slave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eGSLB</a:t>
            </a:r>
            <a:r>
              <a:rPr lang="en-US" dirty="0" smtClean="0"/>
              <a:t>.</a:t>
            </a:r>
          </a:p>
          <a:p>
            <a:pPr lvl="0" algn="just">
              <a:buFontTx/>
              <a:buChar char="-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2667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w="114300" prst="hardEdge"/>
          </a:sp3d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err="1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Em</a:t>
            </a:r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xin</a:t>
            </a:r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cảm</a:t>
            </a:r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 </a:t>
            </a:r>
            <a:r>
              <a:rPr lang="en-US" sz="5400" b="1" kern="10" dirty="0" err="1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ơn</a:t>
            </a:r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 !</a:t>
            </a:r>
            <a:endParaRPr 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www.egslb.com.vn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F8FB-87D6-4A1D-BF30-1894F9F73D6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524000" y="2514600"/>
            <a:ext cx="5867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ĐẶT VẤN ĐỀ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10207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2400" dirty="0"/>
          </a:p>
        </p:txBody>
      </p:sp>
      <p:sp>
        <p:nvSpPr>
          <p:cNvPr id="43017" name="AutoShape 9"/>
          <p:cNvSpPr>
            <a:spLocks noChangeAspect="1" noChangeArrowheads="1" noTextEdit="1"/>
          </p:cNvSpPr>
          <p:nvPr/>
        </p:nvSpPr>
        <p:spPr bwMode="gray">
          <a:xfrm flipH="1">
            <a:off x="5164138" y="323373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Freeform 10"/>
          <p:cNvSpPr>
            <a:spLocks/>
          </p:cNvSpPr>
          <p:nvPr/>
        </p:nvSpPr>
        <p:spPr bwMode="gray">
          <a:xfrm rot="16384431" flipH="1">
            <a:off x="6393779" y="4448537"/>
            <a:ext cx="1572960" cy="732677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5" name="Object 116"/>
          <p:cNvGraphicFramePr>
            <a:graphicFrameLocks noChangeAspect="1"/>
          </p:cNvGraphicFramePr>
          <p:nvPr/>
        </p:nvGraphicFramePr>
        <p:xfrm>
          <a:off x="2819400" y="5257800"/>
          <a:ext cx="685800" cy="1219200"/>
        </p:xfrm>
        <a:graphic>
          <a:graphicData uri="http://schemas.openxmlformats.org/presentationml/2006/ole">
            <p:oleObj spid="_x0000_s1029" name="Visio" r:id="rId4" imgW="706755" imgH="1246632" progId="Visio.Drawing.11">
              <p:embed/>
            </p:oleObj>
          </a:graphicData>
        </a:graphic>
      </p:graphicFrame>
      <p:graphicFrame>
        <p:nvGraphicFramePr>
          <p:cNvPr id="37" name="Object 120"/>
          <p:cNvGraphicFramePr>
            <a:graphicFrameLocks noChangeAspect="1"/>
          </p:cNvGraphicFramePr>
          <p:nvPr/>
        </p:nvGraphicFramePr>
        <p:xfrm>
          <a:off x="6064251" y="5508625"/>
          <a:ext cx="946150" cy="739775"/>
        </p:xfrm>
        <a:graphic>
          <a:graphicData uri="http://schemas.openxmlformats.org/presentationml/2006/ole">
            <p:oleObj spid="_x0000_s1031" name="Visio" r:id="rId5" imgW="286893" imgH="341376" progId="Visio.Drawing.11">
              <p:embed/>
            </p:oleObj>
          </a:graphicData>
        </a:graphic>
      </p:graphicFrame>
      <p:graphicFrame>
        <p:nvGraphicFramePr>
          <p:cNvPr id="38" name="Object 122"/>
          <p:cNvGraphicFramePr>
            <a:graphicFrameLocks noChangeAspect="1"/>
          </p:cNvGraphicFramePr>
          <p:nvPr/>
        </p:nvGraphicFramePr>
        <p:xfrm>
          <a:off x="6616700" y="3200400"/>
          <a:ext cx="1841500" cy="1066800"/>
        </p:xfrm>
        <a:graphic>
          <a:graphicData uri="http://schemas.openxmlformats.org/presentationml/2006/ole">
            <p:oleObj spid="_x0000_s1032" name="Visio" r:id="rId6" imgW="1942719" imgH="1582674" progId="Visio.Drawing.11">
              <p:embed/>
            </p:oleObj>
          </a:graphicData>
        </a:graphic>
      </p:graphicFrame>
      <p:graphicFrame>
        <p:nvGraphicFramePr>
          <p:cNvPr id="39" name="Object 118"/>
          <p:cNvGraphicFramePr>
            <a:graphicFrameLocks noChangeAspect="1"/>
          </p:cNvGraphicFramePr>
          <p:nvPr/>
        </p:nvGraphicFramePr>
        <p:xfrm>
          <a:off x="3581400" y="3048000"/>
          <a:ext cx="914400" cy="1447800"/>
        </p:xfrm>
        <a:graphic>
          <a:graphicData uri="http://schemas.openxmlformats.org/presentationml/2006/ole">
            <p:oleObj spid="_x0000_s1033" name="Visio" r:id="rId7" imgW="249936" imgH="313563" progId="Visio.Drawing.11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0800000" flipV="1">
            <a:off x="3505200" y="5692776"/>
            <a:ext cx="2743200" cy="22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267200" y="4038600"/>
            <a:ext cx="2073276" cy="1562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3419475" y="3394075"/>
            <a:ext cx="1289050" cy="552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19475" y="3394075"/>
            <a:ext cx="1196975" cy="6445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05200" y="5867400"/>
            <a:ext cx="2819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TextBox 75"/>
          <p:cNvSpPr txBox="1">
            <a:spLocks noChangeArrowheads="1"/>
          </p:cNvSpPr>
          <p:nvPr/>
        </p:nvSpPr>
        <p:spPr bwMode="auto">
          <a:xfrm>
            <a:off x="4038600" y="5876925"/>
            <a:ext cx="119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10.2.22.2xx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2971800"/>
            <a:ext cx="12954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>
                <a:solidFill>
                  <a:srgbClr val="FF0000"/>
                </a:solidFill>
              </a:rPr>
              <a:t>10.2.22.2xx 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down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267200" y="33528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1" name="TextBox 73"/>
          <p:cNvSpPr txBox="1">
            <a:spLocks noChangeArrowheads="1"/>
          </p:cNvSpPr>
          <p:nvPr/>
        </p:nvSpPr>
        <p:spPr bwMode="auto">
          <a:xfrm>
            <a:off x="1438275" y="5295900"/>
            <a:ext cx="119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10.2.22.1xx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74"/>
          <p:cNvSpPr txBox="1">
            <a:spLocks noChangeArrowheads="1"/>
          </p:cNvSpPr>
          <p:nvPr/>
        </p:nvSpPr>
        <p:spPr bwMode="auto">
          <a:xfrm>
            <a:off x="1438275" y="5676900"/>
            <a:ext cx="119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10.2.22.2xx</a:t>
            </a:r>
          </a:p>
        </p:txBody>
      </p:sp>
      <p:graphicFrame>
        <p:nvGraphicFramePr>
          <p:cNvPr id="1047" name="Object 118"/>
          <p:cNvGraphicFramePr>
            <a:graphicFrameLocks noChangeAspect="1"/>
          </p:cNvGraphicFramePr>
          <p:nvPr/>
        </p:nvGraphicFramePr>
        <p:xfrm>
          <a:off x="1524000" y="3200400"/>
          <a:ext cx="1066800" cy="1219200"/>
        </p:xfrm>
        <a:graphic>
          <a:graphicData uri="http://schemas.openxmlformats.org/presentationml/2006/ole">
            <p:oleObj spid="_x0000_s1047" name="Visio" r:id="rId8" imgW="286893" imgH="280035" progId="Visio.Drawing.11">
              <p:embed/>
            </p:oleObj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57200" y="1312783"/>
            <a:ext cx="3124200" cy="16004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dịch</a:t>
            </a:r>
            <a:r>
              <a:rPr lang="en-US" sz="1600" dirty="0" smtClean="0"/>
              <a:t> </a:t>
            </a:r>
            <a:r>
              <a:rPr lang="en-US" sz="1600" dirty="0" err="1" smtClean="0"/>
              <a:t>vụ</a:t>
            </a:r>
            <a:r>
              <a:rPr lang="en-US" sz="1600" dirty="0" smtClean="0"/>
              <a:t> (forum, </a:t>
            </a:r>
            <a:r>
              <a:rPr lang="en-US" sz="1600" dirty="0" err="1" smtClean="0"/>
              <a:t>chăm</a:t>
            </a:r>
            <a:r>
              <a:rPr lang="en-US" sz="1600" dirty="0" smtClean="0"/>
              <a:t> </a:t>
            </a:r>
            <a:r>
              <a:rPr lang="en-US" sz="1600" dirty="0" err="1" smtClean="0"/>
              <a:t>sóc</a:t>
            </a:r>
            <a:r>
              <a:rPr lang="en-US" sz="1600" dirty="0" smtClean="0"/>
              <a:t> </a:t>
            </a:r>
            <a:r>
              <a:rPr lang="en-US" sz="1600" dirty="0" err="1" smtClean="0"/>
              <a:t>khách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,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, </a:t>
            </a:r>
            <a:r>
              <a:rPr lang="en-US" sz="1600" dirty="0" err="1" smtClean="0"/>
              <a:t>bán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trực</a:t>
            </a:r>
            <a:r>
              <a:rPr lang="en-US" sz="1600" dirty="0" smtClean="0"/>
              <a:t> </a:t>
            </a:r>
            <a:r>
              <a:rPr lang="en-US" sz="1600" dirty="0" err="1" smtClean="0"/>
              <a:t>tuyến</a:t>
            </a:r>
            <a:r>
              <a:rPr lang="en-US" sz="1600" dirty="0" smtClean="0"/>
              <a:t>…) </a:t>
            </a:r>
            <a:r>
              <a:rPr lang="en-US" sz="1600" dirty="0" err="1" smtClean="0"/>
              <a:t>tăng</a:t>
            </a:r>
            <a:r>
              <a:rPr lang="en-US" sz="1600" dirty="0" smtClean="0"/>
              <a:t> </a:t>
            </a:r>
            <a:r>
              <a:rPr lang="en-US" sz="1600" dirty="0" err="1" smtClean="0"/>
              <a:t>nhằm</a:t>
            </a:r>
            <a:r>
              <a:rPr lang="en-US" sz="1600" dirty="0" smtClean="0"/>
              <a:t> </a:t>
            </a:r>
            <a:r>
              <a:rPr lang="en-US" sz="1600" dirty="0" err="1" smtClean="0"/>
              <a:t>đáp</a:t>
            </a:r>
            <a:r>
              <a:rPr lang="en-US" sz="1600" dirty="0" smtClean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một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lượng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lớn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khách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1295400"/>
            <a:ext cx="4114800" cy="16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 smtClean="0"/>
              <a:t>Một</a:t>
            </a:r>
            <a:r>
              <a:rPr lang="en-US" sz="1600" dirty="0" smtClean="0"/>
              <a:t> server </a:t>
            </a:r>
            <a:r>
              <a:rPr lang="en-US" sz="1600" dirty="0" err="1" smtClean="0"/>
              <a:t>khó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khả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đáp</a:t>
            </a:r>
            <a:r>
              <a:rPr lang="en-US" sz="1600" dirty="0" smtClean="0"/>
              <a:t> </a:t>
            </a:r>
            <a:r>
              <a:rPr lang="en-US" sz="1600" dirty="0" err="1" smtClean="0"/>
              <a:t>ứng</a:t>
            </a:r>
            <a:r>
              <a:rPr lang="en-US" sz="1600" dirty="0" smtClean="0"/>
              <a:t>,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doanh</a:t>
            </a:r>
            <a:r>
              <a:rPr lang="en-US" sz="1600" dirty="0" smtClean="0"/>
              <a:t> </a:t>
            </a:r>
            <a:r>
              <a:rPr lang="en-US" sz="1600" dirty="0" err="1" smtClean="0"/>
              <a:t>nghiệp</a:t>
            </a:r>
            <a:r>
              <a:rPr lang="en-US" sz="1600" dirty="0" smtClean="0"/>
              <a:t> </a:t>
            </a:r>
            <a:r>
              <a:rPr lang="en-US" sz="1600" dirty="0" err="1" smtClean="0"/>
              <a:t>thường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</a:t>
            </a:r>
            <a:r>
              <a:rPr lang="en-US" sz="1600" dirty="0" err="1" smtClean="0"/>
              <a:t>nhiều</a:t>
            </a:r>
            <a:r>
              <a:rPr lang="en-US" sz="1600" dirty="0" smtClean="0"/>
              <a:t> server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phục</a:t>
            </a:r>
            <a:r>
              <a:rPr lang="en-US" sz="1600" dirty="0" smtClean="0"/>
              <a:t> </a:t>
            </a:r>
            <a:r>
              <a:rPr lang="en-US" sz="1600" dirty="0" err="1" smtClean="0"/>
              <a:t>vụ</a:t>
            </a:r>
            <a:r>
              <a:rPr lang="en-US" sz="1600" dirty="0" smtClean="0"/>
              <a:t> </a:t>
            </a:r>
            <a:r>
              <a:rPr lang="en-US" sz="1600" dirty="0" err="1" smtClean="0"/>
              <a:t>cùng</a:t>
            </a:r>
            <a:r>
              <a:rPr lang="en-US" sz="1600" dirty="0" smtClean="0"/>
              <a:t> 1 </a:t>
            </a:r>
            <a:r>
              <a:rPr lang="en-US" sz="1600" dirty="0" err="1" smtClean="0"/>
              <a:t>dịch</a:t>
            </a:r>
            <a:r>
              <a:rPr lang="en-US" sz="1600" dirty="0" smtClean="0"/>
              <a:t> </a:t>
            </a:r>
            <a:r>
              <a:rPr lang="en-US" sz="1600" dirty="0" err="1" smtClean="0"/>
              <a:t>vụ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53" name="Right Arrow 52"/>
          <p:cNvSpPr/>
          <p:nvPr/>
        </p:nvSpPr>
        <p:spPr>
          <a:xfrm>
            <a:off x="3581400" y="1524000"/>
            <a:ext cx="685800" cy="914400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16200000" flipV="1">
            <a:off x="1981200" y="41910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2933700" y="43053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4" name="Visio" r:id="rId9" imgW="600075" imgH="432816" progId="Visio.Drawing.11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5" name="Visio" r:id="rId10" imgW="600075" imgH="432816" progId="Visio.Drawing.11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6" name="Visio" r:id="rId11" imgW="600075" imgH="432816" progId="Visio.Drawing.11">
              <p:embed/>
            </p:oleObj>
          </a:graphicData>
        </a:graphic>
      </p:graphicFrame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7" name="Visio" r:id="rId12" imgW="600075" imgH="432816" progId="Visio.Drawing.11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8" name="Visio" r:id="rId13" imgW="600075" imgH="432816" progId="Visio.Drawing.11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5638800" y="5486400"/>
          <a:ext cx="1524000" cy="457200"/>
        </p:xfrm>
        <a:graphic>
          <a:graphicData uri="http://schemas.openxmlformats.org/presentationml/2006/ole">
            <p:oleObj spid="_x0000_s1059" name="Visio" r:id="rId14" imgW="600075" imgH="4328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11 L -0.23333 -0.244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dirty="0"/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664200" y="3390900"/>
          <a:ext cx="552450" cy="1104900"/>
        </p:xfrm>
        <a:graphic>
          <a:graphicData uri="http://schemas.openxmlformats.org/presentationml/2006/ole">
            <p:oleObj spid="_x0000_s2051" name="Visio" r:id="rId4" imgW="706755" imgH="1246632" progId="Visio.Drawing.11">
              <p:embed/>
            </p:oleObj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057400" y="3984625"/>
          <a:ext cx="2963863" cy="1882775"/>
        </p:xfrm>
        <a:graphic>
          <a:graphicData uri="http://schemas.openxmlformats.org/presentationml/2006/ole">
            <p:oleObj spid="_x0000_s2052" name="Visio" r:id="rId5" imgW="2963418" imgH="1883283" progId="Visio.Drawing.11">
              <p:embed/>
            </p:oleObj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6400800" y="5546725"/>
          <a:ext cx="565150" cy="692150"/>
        </p:xfrm>
        <a:graphic>
          <a:graphicData uri="http://schemas.openxmlformats.org/presentationml/2006/ole">
            <p:oleObj spid="_x0000_s2053" name="Visio" r:id="rId6" imgW="286893" imgH="341376" progId="Visio.Drawing.11">
              <p:embed/>
            </p:oleObj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489075" y="3494088"/>
          <a:ext cx="552450" cy="1154112"/>
        </p:xfrm>
        <a:graphic>
          <a:graphicData uri="http://schemas.openxmlformats.org/presentationml/2006/ole">
            <p:oleObj spid="_x0000_s2054" name="Visio" r:id="rId7" imgW="706755" imgH="1246632" progId="Visio.Drawing.11">
              <p:embed/>
            </p:oleObj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1981200" y="2177762"/>
          <a:ext cx="1311276" cy="1600200"/>
        </p:xfrm>
        <a:graphic>
          <a:graphicData uri="http://schemas.openxmlformats.org/presentationml/2006/ole">
            <p:oleObj spid="_x0000_s2055" name="Visio" r:id="rId8" imgW="350520" imgH="347472" progId="Visio.Drawing.11">
              <p:embed/>
            </p:oleObj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4419600" y="2209800"/>
          <a:ext cx="1200150" cy="1400175"/>
        </p:xfrm>
        <a:graphic>
          <a:graphicData uri="http://schemas.openxmlformats.org/presentationml/2006/ole">
            <p:oleObj spid="_x0000_s2056" name="Visio" r:id="rId9" imgW="350520" imgH="347472" progId="Visio.Drawing.11">
              <p:embed/>
            </p:oleObj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6096000" y="2209799"/>
          <a:ext cx="1219200" cy="1476375"/>
        </p:xfrm>
        <a:graphic>
          <a:graphicData uri="http://schemas.openxmlformats.org/presentationml/2006/ole">
            <p:oleObj spid="_x0000_s2057" name="Visio" r:id="rId10" imgW="350520" imgH="347472" progId="Visio.Drawing.11">
              <p:embed/>
            </p:oleObj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3352800" y="4495800"/>
          <a:ext cx="768350" cy="1143000"/>
        </p:xfrm>
        <a:graphic>
          <a:graphicData uri="http://schemas.openxmlformats.org/presentationml/2006/ole">
            <p:oleObj spid="_x0000_s2058" name="Visio" r:id="rId11" imgW="706755" imgH="1246632" progId="Visio.Drawing.11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>
            <a:off x="4267200" y="4800600"/>
            <a:ext cx="233045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67200" y="5029200"/>
            <a:ext cx="2238375" cy="793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19200" y="3092162"/>
            <a:ext cx="546100" cy="44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1765300" y="3092161"/>
            <a:ext cx="596900" cy="466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 flipV="1">
            <a:off x="5880100" y="2930525"/>
            <a:ext cx="552450" cy="460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5257801" y="2971800"/>
            <a:ext cx="622301" cy="419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828800" y="4191000"/>
            <a:ext cx="19812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10000" y="4038600"/>
            <a:ext cx="1752600" cy="533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5676901" y="4533899"/>
            <a:ext cx="1355726" cy="6699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2" name="Object 14"/>
          <p:cNvGraphicFramePr>
            <a:graphicFrameLocks noChangeAspect="1"/>
          </p:cNvGraphicFramePr>
          <p:nvPr/>
        </p:nvGraphicFramePr>
        <p:xfrm>
          <a:off x="-152400" y="4737100"/>
          <a:ext cx="2762250" cy="1968500"/>
        </p:xfrm>
        <a:graphic>
          <a:graphicData uri="http://schemas.openxmlformats.org/presentationml/2006/ole">
            <p:oleObj spid="_x0000_s2059" name="Visio" r:id="rId12" imgW="1942719" imgH="1582674" progId="Visio.Drawing.11">
              <p:embed/>
            </p:oleObj>
          </a:graphicData>
        </a:graphic>
      </p:graphicFrame>
      <p:sp>
        <p:nvSpPr>
          <p:cNvPr id="43" name="Oval 42"/>
          <p:cNvSpPr/>
          <p:nvPr/>
        </p:nvSpPr>
        <p:spPr>
          <a:xfrm>
            <a:off x="4038600" y="2057400"/>
            <a:ext cx="3867150" cy="2409825"/>
          </a:xfrm>
          <a:prstGeom prst="ellipse">
            <a:avLst/>
          </a:prstGeom>
          <a:noFill/>
          <a:ln w="25400" cmpd="sng">
            <a:solidFill>
              <a:schemeClr val="accent5">
                <a:lumMod val="75000"/>
              </a:schemeClr>
            </a:solidFill>
          </a:ln>
          <a:effectLst>
            <a:outerShdw blurRad="228600" sx="96000" sy="96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TextBox 47"/>
          <p:cNvSpPr txBox="1">
            <a:spLocks noChangeArrowheads="1"/>
          </p:cNvSpPr>
          <p:nvPr/>
        </p:nvSpPr>
        <p:spPr bwMode="auto">
          <a:xfrm>
            <a:off x="6324600" y="3286125"/>
            <a:ext cx="1749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Cụm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10.2.22.6.xx  </a:t>
            </a:r>
            <a:r>
              <a:rPr lang="en-US" sz="1400" b="1" dirty="0" err="1">
                <a:solidFill>
                  <a:srgbClr val="FF0000"/>
                </a:solidFill>
              </a:rPr>
              <a:t>đang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quá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tải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8"/>
          <p:cNvSpPr txBox="1">
            <a:spLocks noChangeArrowheads="1"/>
          </p:cNvSpPr>
          <p:nvPr/>
        </p:nvSpPr>
        <p:spPr bwMode="auto">
          <a:xfrm>
            <a:off x="1212850" y="3927187"/>
            <a:ext cx="1048685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10.2.22.3xx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46" name="TextBox 49"/>
          <p:cNvSpPr txBox="1">
            <a:spLocks noChangeArrowheads="1"/>
          </p:cNvSpPr>
          <p:nvPr/>
        </p:nvSpPr>
        <p:spPr bwMode="auto">
          <a:xfrm>
            <a:off x="5235575" y="3759200"/>
            <a:ext cx="10493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dirty="0" smtClean="0">
                <a:solidFill>
                  <a:srgbClr val="FF0000"/>
                </a:solidFill>
              </a:rPr>
              <a:t>10.2.22.6xx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47" name="TextBox 50"/>
          <p:cNvSpPr txBox="1">
            <a:spLocks noChangeArrowheads="1"/>
          </p:cNvSpPr>
          <p:nvPr/>
        </p:nvSpPr>
        <p:spPr bwMode="auto">
          <a:xfrm>
            <a:off x="4848225" y="5086350"/>
            <a:ext cx="104933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10.2.22.2xx</a:t>
            </a:r>
          </a:p>
        </p:txBody>
      </p:sp>
      <p:graphicFrame>
        <p:nvGraphicFramePr>
          <p:cNvPr id="49" name="Object 16"/>
          <p:cNvGraphicFramePr>
            <a:graphicFrameLocks noChangeAspect="1"/>
          </p:cNvGraphicFramePr>
          <p:nvPr/>
        </p:nvGraphicFramePr>
        <p:xfrm>
          <a:off x="7200900" y="4589462"/>
          <a:ext cx="1943100" cy="1582738"/>
        </p:xfrm>
        <a:graphic>
          <a:graphicData uri="http://schemas.openxmlformats.org/presentationml/2006/ole">
            <p:oleObj spid="_x0000_s2060" name="Visio" r:id="rId13" imgW="1942719" imgH="1582674" progId="Visio.Drawing.11">
              <p:embed/>
            </p:oleObj>
          </a:graphicData>
        </a:graphic>
      </p:graphicFrame>
      <p:sp>
        <p:nvSpPr>
          <p:cNvPr id="50" name="Freeform 10"/>
          <p:cNvSpPr>
            <a:spLocks/>
          </p:cNvSpPr>
          <p:nvPr/>
        </p:nvSpPr>
        <p:spPr bwMode="gray">
          <a:xfrm rot="2732802" flipH="1">
            <a:off x="7167160" y="4295110"/>
            <a:ext cx="831167" cy="78342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8CA5-EE01-4544-A998-1950510272A0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061" name="Object 10"/>
          <p:cNvGraphicFramePr>
            <a:graphicFrameLocks noChangeAspect="1"/>
          </p:cNvGraphicFramePr>
          <p:nvPr/>
        </p:nvGraphicFramePr>
        <p:xfrm>
          <a:off x="609600" y="2020599"/>
          <a:ext cx="1066800" cy="1528763"/>
        </p:xfrm>
        <a:graphic>
          <a:graphicData uri="http://schemas.openxmlformats.org/presentationml/2006/ole">
            <p:oleObj spid="_x0000_s2061" name="Visio" r:id="rId14" imgW="274701" imgH="347472" progId="Visio.Drawing.11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5943600" y="5562600"/>
          <a:ext cx="1524000" cy="457200"/>
        </p:xfrm>
        <a:graphic>
          <a:graphicData uri="http://schemas.openxmlformats.org/presentationml/2006/ole">
            <p:oleObj spid="_x0000_s2062" name="Visio" r:id="rId15" imgW="600075" imgH="432816" progId="Visio.Drawing.11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85800" y="1295400"/>
            <a:ext cx="3124200" cy="369332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495800" y="1295400"/>
            <a:ext cx="4114800" cy="381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err="1" smtClean="0"/>
              <a:t>Tổ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cụm</a:t>
            </a:r>
            <a:r>
              <a:rPr lang="en-US" sz="1600" dirty="0" smtClean="0"/>
              <a:t> server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r>
              <a:rPr lang="en-US" sz="1600" dirty="0" smtClean="0"/>
              <a:t> </a:t>
            </a:r>
            <a:r>
              <a:rPr lang="en-US" sz="1600" dirty="0" err="1" smtClean="0"/>
              <a:t>trí</a:t>
            </a:r>
            <a:r>
              <a:rPr lang="en-US" sz="1600" dirty="0" smtClean="0"/>
              <a:t> </a:t>
            </a:r>
            <a:r>
              <a:rPr lang="en-US" sz="1600" dirty="0" err="1" smtClean="0"/>
              <a:t>địa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endParaRPr lang="en-US" sz="1600" dirty="0"/>
          </a:p>
        </p:txBody>
      </p:sp>
      <p:sp>
        <p:nvSpPr>
          <p:cNvPr id="62" name="Right Arrow 61"/>
          <p:cNvSpPr/>
          <p:nvPr/>
        </p:nvSpPr>
        <p:spPr>
          <a:xfrm>
            <a:off x="3810000" y="1371600"/>
            <a:ext cx="685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5943600" y="5562600"/>
          <a:ext cx="1524000" cy="457200"/>
        </p:xfrm>
        <a:graphic>
          <a:graphicData uri="http://schemas.openxmlformats.org/presentationml/2006/ole">
            <p:oleObj spid="_x0000_s2068" name="Visio" r:id="rId16" imgW="600075" imgH="432816" progId="Visio.Drawing.11">
              <p:embed/>
            </p:oleObj>
          </a:graphicData>
        </a:graphic>
      </p:graphicFrame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5943600" y="5562600"/>
          <a:ext cx="1524000" cy="457200"/>
        </p:xfrm>
        <a:graphic>
          <a:graphicData uri="http://schemas.openxmlformats.org/presentationml/2006/ole">
            <p:oleObj spid="_x0000_s2069" name="Visio" r:id="rId17" imgW="600075" imgH="432816" progId="Visio.Drawing.11">
              <p:embed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5943600" y="5562600"/>
          <a:ext cx="1524000" cy="457200"/>
        </p:xfrm>
        <a:graphic>
          <a:graphicData uri="http://schemas.openxmlformats.org/presentationml/2006/ole">
            <p:oleObj spid="_x0000_s2070" name="Visio" r:id="rId18" imgW="600075" imgH="432816" progId="Visio.Drawing.11">
              <p:embed/>
            </p:oleObj>
          </a:graphicData>
        </a:graphic>
      </p:graphicFrame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5943600" y="5562600"/>
          <a:ext cx="1524000" cy="457200"/>
        </p:xfrm>
        <a:graphic>
          <a:graphicData uri="http://schemas.openxmlformats.org/presentationml/2006/ole">
            <p:oleObj spid="_x0000_s2071" name="Visio" r:id="rId19" imgW="600075" imgH="43281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33 L -0.08333 -0.244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33 L -0.08333 -0.2444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33 L -0.08333 -0.2444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33 L -0.08333 -0.2444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3333 L -0.08333 -0.2444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9445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2400" dirty="0"/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gray">
          <a:xfrm rot="16200000">
            <a:off x="1495822" y="2957116"/>
            <a:ext cx="699294" cy="576262"/>
          </a:xfrm>
          <a:prstGeom prst="chevron">
            <a:avLst>
              <a:gd name="adj" fmla="val 52514"/>
            </a:avLst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gray">
          <a:xfrm rot="16200000">
            <a:off x="4246166" y="2957116"/>
            <a:ext cx="699294" cy="576262"/>
          </a:xfrm>
          <a:prstGeom prst="chevron">
            <a:avLst>
              <a:gd name="adj" fmla="val 52514"/>
            </a:avLst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90600" y="1295400"/>
            <a:ext cx="1636712" cy="1636713"/>
            <a:chOff x="4166" y="1706"/>
            <a:chExt cx="1252" cy="1252"/>
          </a:xfrm>
        </p:grpSpPr>
        <p:sp>
          <p:nvSpPr>
            <p:cNvPr id="49168" name="Oval 1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69" name="Oval 1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70" name="Oval 1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71" name="Oval 1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773488" y="1295400"/>
            <a:ext cx="1636712" cy="1636713"/>
            <a:chOff x="4166" y="1706"/>
            <a:chExt cx="1252" cy="1252"/>
          </a:xfrm>
        </p:grpSpPr>
        <p:sp>
          <p:nvSpPr>
            <p:cNvPr id="49178" name="Oval 26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80" name="Oval 28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77000" y="1295400"/>
            <a:ext cx="1636712" cy="1636713"/>
            <a:chOff x="4166" y="1706"/>
            <a:chExt cx="1252" cy="1252"/>
          </a:xfrm>
        </p:grpSpPr>
        <p:sp>
          <p:nvSpPr>
            <p:cNvPr id="49183" name="Oval 31"/>
            <p:cNvSpPr>
              <a:spLocks noChangeArrowheads="1"/>
            </p:cNvSpPr>
            <p:nvPr/>
          </p:nvSpPr>
          <p:spPr bwMode="gray">
            <a:xfrm>
              <a:off x="4166" y="1706"/>
              <a:ext cx="1252" cy="125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84" name="Oval 32"/>
            <p:cNvSpPr>
              <a:spLocks noChangeArrowheads="1"/>
            </p:cNvSpPr>
            <p:nvPr/>
          </p:nvSpPr>
          <p:spPr bwMode="gray">
            <a:xfrm>
              <a:off x="4182" y="1713"/>
              <a:ext cx="1222" cy="122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85" name="Oval 33"/>
            <p:cNvSpPr>
              <a:spLocks noChangeArrowheads="1"/>
            </p:cNvSpPr>
            <p:nvPr/>
          </p:nvSpPr>
          <p:spPr bwMode="gray">
            <a:xfrm>
              <a:off x="4195" y="1725"/>
              <a:ext cx="1162" cy="114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gray">
            <a:xfrm>
              <a:off x="4263" y="1757"/>
              <a:ext cx="1033" cy="92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49187" name="AutoShape 35"/>
          <p:cNvSpPr>
            <a:spLocks noChangeArrowheads="1"/>
          </p:cNvSpPr>
          <p:nvPr/>
        </p:nvSpPr>
        <p:spPr bwMode="gray">
          <a:xfrm>
            <a:off x="685800" y="3605213"/>
            <a:ext cx="2362200" cy="73818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server </a:t>
            </a:r>
          </a:p>
          <a:p>
            <a:pPr algn="ctr" eaLnBrk="0" hangingPunct="0"/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thực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gray">
          <a:xfrm>
            <a:off x="3538538" y="3605213"/>
            <a:ext cx="2176462" cy="73818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Quản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lý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các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cụm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  <a:p>
            <a:pPr algn="ctr" eaLnBrk="0" hangingPunct="0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server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gray">
          <a:xfrm>
            <a:off x="6172200" y="3605213"/>
            <a:ext cx="2362200" cy="738187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Cơ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chế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trả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lời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thông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  <a:p>
            <a:pPr algn="ctr" eaLnBrk="0" hangingPunct="0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minh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gray">
          <a:xfrm>
            <a:off x="990600" y="1792069"/>
            <a:ext cx="149271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000000"/>
                </a:solidFill>
              </a:rPr>
              <a:t>Cân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bằng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tải</a:t>
            </a:r>
            <a:endParaRPr lang="en-US" dirty="0" smtClean="0">
              <a:solidFill>
                <a:srgbClr val="000000"/>
              </a:solidFill>
            </a:endParaRPr>
          </a:p>
          <a:p>
            <a:pPr algn="ctr" eaLnBrk="0" hangingPunct="0"/>
            <a:r>
              <a:rPr lang="en-US" dirty="0" err="1" smtClean="0">
                <a:solidFill>
                  <a:srgbClr val="000000"/>
                </a:solidFill>
              </a:rPr>
              <a:t>cục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bộ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gray">
          <a:xfrm>
            <a:off x="3853364" y="1792069"/>
            <a:ext cx="155683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000000"/>
                </a:solidFill>
              </a:rPr>
              <a:t>Cân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bằng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tải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 eaLnBrk="0" hangingPunct="0"/>
            <a:r>
              <a:rPr lang="en-US" dirty="0" err="1" smtClean="0">
                <a:solidFill>
                  <a:srgbClr val="000000"/>
                </a:solidFill>
              </a:rPr>
              <a:t>toàn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cục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gray">
          <a:xfrm>
            <a:off x="6324600" y="1792069"/>
            <a:ext cx="1905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 err="1" smtClean="0">
                <a:solidFill>
                  <a:srgbClr val="000000"/>
                </a:solidFill>
              </a:rPr>
              <a:t>Phân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giải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miền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AutoShape 4"/>
          <p:cNvSpPr>
            <a:spLocks noChangeArrowheads="1"/>
          </p:cNvSpPr>
          <p:nvPr/>
        </p:nvSpPr>
        <p:spPr bwMode="gray">
          <a:xfrm rot="16200000">
            <a:off x="7004843" y="2977357"/>
            <a:ext cx="739776" cy="576262"/>
          </a:xfrm>
          <a:prstGeom prst="chevron">
            <a:avLst>
              <a:gd name="adj" fmla="val 52514"/>
            </a:avLst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gray">
          <a:xfrm rot="5400000">
            <a:off x="4114800" y="761999"/>
            <a:ext cx="685800" cy="8001000"/>
          </a:xfrm>
          <a:prstGeom prst="rightArrow">
            <a:avLst>
              <a:gd name="adj1" fmla="val 79306"/>
              <a:gd name="adj2" fmla="val 31485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>
            <a:off x="762000" y="5105400"/>
            <a:ext cx="7620000" cy="1524000"/>
          </a:xfrm>
          <a:prstGeom prst="roundRect">
            <a:avLst>
              <a:gd name="adj" fmla="val 9106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round/>
            <a:headEnd/>
            <a:tailEnd/>
          </a:ln>
          <a:effectLst>
            <a:innerShdw blurRad="165100" dist="50800" dir="8100000">
              <a:prstClr val="black">
                <a:alpha val="93000"/>
              </a:prstClr>
            </a:innerShdw>
          </a:effectLst>
          <a:scene3d>
            <a:camera prst="orthographicFront"/>
            <a:lightRig rig="soft" dir="t"/>
          </a:scene3d>
          <a:sp3d extrusionH="76200" contourW="12700" prstMaterial="dkEdge">
            <a:bevelT/>
            <a:bevelB/>
            <a:extrusionClr>
              <a:schemeClr val="bg2"/>
            </a:extrusionClr>
            <a:contourClr>
              <a:schemeClr val="bg1"/>
            </a:contourClr>
          </a:sp3d>
        </p:spPr>
        <p:txBody>
          <a:bodyPr anchor="ctr"/>
          <a:lstStyle/>
          <a:p>
            <a:pPr algn="just"/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server hay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838200" y="2514600"/>
            <a:ext cx="79248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eaLnBrk="0" hangingPunc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KHẢO SÁT VÀ THIẾT KẾ HỆ 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6E72-7DD3-4E2D-8274-BAC16B482A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/>
      <p:bldP spid="409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020762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Khảo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endParaRPr lang="en-US" sz="2400" dirty="0"/>
          </a:p>
        </p:txBody>
      </p:sp>
      <p:sp>
        <p:nvSpPr>
          <p:cNvPr id="61443" name="Freeform 3"/>
          <p:cNvSpPr>
            <a:spLocks noEditPoints="1"/>
          </p:cNvSpPr>
          <p:nvPr/>
        </p:nvSpPr>
        <p:spPr bwMode="gray">
          <a:xfrm>
            <a:off x="152400" y="1828800"/>
            <a:ext cx="5943600" cy="403860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chemeClr val="bg2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61475" name="Oval 35"/>
          <p:cNvSpPr>
            <a:spLocks noChangeArrowheads="1"/>
          </p:cNvSpPr>
          <p:nvPr/>
        </p:nvSpPr>
        <p:spPr bwMode="gray">
          <a:xfrm rot="-723406">
            <a:off x="2554288" y="4953000"/>
            <a:ext cx="1438275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Oval 36"/>
          <p:cNvSpPr>
            <a:spLocks noChangeArrowheads="1"/>
          </p:cNvSpPr>
          <p:nvPr/>
        </p:nvSpPr>
        <p:spPr bwMode="gray">
          <a:xfrm>
            <a:off x="2486025" y="373380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7" name="Oval 37"/>
          <p:cNvSpPr>
            <a:spLocks noChangeArrowheads="1"/>
          </p:cNvSpPr>
          <p:nvPr/>
        </p:nvSpPr>
        <p:spPr bwMode="gray">
          <a:xfrm>
            <a:off x="2506663" y="374332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8" name="Oval 38"/>
          <p:cNvSpPr>
            <a:spLocks noChangeArrowheads="1"/>
          </p:cNvSpPr>
          <p:nvPr/>
        </p:nvSpPr>
        <p:spPr bwMode="gray">
          <a:xfrm>
            <a:off x="2524125" y="375920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79" name="Oval 39"/>
          <p:cNvSpPr>
            <a:spLocks noChangeArrowheads="1"/>
          </p:cNvSpPr>
          <p:nvPr/>
        </p:nvSpPr>
        <p:spPr bwMode="gray">
          <a:xfrm>
            <a:off x="2616200" y="380365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gray">
          <a:xfrm>
            <a:off x="2590800" y="4360863"/>
            <a:ext cx="143981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Verdana" pitchFamily="34" charset="0"/>
              </a:rPr>
              <a:t>F5 </a:t>
            </a:r>
            <a:r>
              <a:rPr lang="en-US" sz="1400" b="1" dirty="0" err="1" smtClean="0">
                <a:latin typeface="Verdana" pitchFamily="34" charset="0"/>
              </a:rPr>
              <a:t>NetWork</a:t>
            </a:r>
            <a:r>
              <a:rPr lang="en-US" sz="1400" b="1" dirty="0" smtClean="0">
                <a:latin typeface="Verdana" pitchFamily="34" charset="0"/>
              </a:rPr>
              <a:t> </a:t>
            </a:r>
            <a:endParaRPr lang="en-US" sz="1400" dirty="0" smtClean="0"/>
          </a:p>
          <a:p>
            <a:pPr algn="ctr"/>
            <a:endParaRPr lang="en-US" dirty="0"/>
          </a:p>
        </p:txBody>
      </p:sp>
      <p:sp>
        <p:nvSpPr>
          <p:cNvPr id="61481" name="Oval 41"/>
          <p:cNvSpPr>
            <a:spLocks noChangeArrowheads="1"/>
          </p:cNvSpPr>
          <p:nvPr/>
        </p:nvSpPr>
        <p:spPr bwMode="gray">
          <a:xfrm rot="-772996">
            <a:off x="711200" y="4343400"/>
            <a:ext cx="1133475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35000" y="3352800"/>
            <a:ext cx="1371600" cy="1441450"/>
            <a:chOff x="732" y="2112"/>
            <a:chExt cx="842" cy="860"/>
          </a:xfrm>
        </p:grpSpPr>
        <p:sp>
          <p:nvSpPr>
            <p:cNvPr id="61483" name="Oval 43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484" name="Oval 44"/>
            <p:cNvSpPr>
              <a:spLocks noChangeArrowheads="1"/>
            </p:cNvSpPr>
            <p:nvPr/>
          </p:nvSpPr>
          <p:spPr bwMode="gray">
            <a:xfrm>
              <a:off x="743" y="2117"/>
              <a:ext cx="821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485" name="Oval 45"/>
            <p:cNvSpPr>
              <a:spLocks noChangeArrowheads="1"/>
            </p:cNvSpPr>
            <p:nvPr/>
          </p:nvSpPr>
          <p:spPr bwMode="gray">
            <a:xfrm>
              <a:off x="751" y="2125"/>
              <a:ext cx="781" cy="78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1486" name="Oval 46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1488" name="Oval 48"/>
          <p:cNvSpPr>
            <a:spLocks noChangeArrowheads="1"/>
          </p:cNvSpPr>
          <p:nvPr/>
        </p:nvSpPr>
        <p:spPr bwMode="gray">
          <a:xfrm>
            <a:off x="533400" y="2587625"/>
            <a:ext cx="9144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Oval 49"/>
          <p:cNvSpPr>
            <a:spLocks noChangeArrowheads="1"/>
          </p:cNvSpPr>
          <p:nvPr/>
        </p:nvSpPr>
        <p:spPr bwMode="gray">
          <a:xfrm>
            <a:off x="609600" y="1981200"/>
            <a:ext cx="1023938" cy="1023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0" name="Oval 50"/>
          <p:cNvSpPr>
            <a:spLocks noChangeArrowheads="1"/>
          </p:cNvSpPr>
          <p:nvPr/>
        </p:nvSpPr>
        <p:spPr bwMode="gray">
          <a:xfrm>
            <a:off x="622300" y="1985963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1" name="Oval 51"/>
          <p:cNvSpPr>
            <a:spLocks noChangeArrowheads="1"/>
          </p:cNvSpPr>
          <p:nvPr/>
        </p:nvSpPr>
        <p:spPr bwMode="gray">
          <a:xfrm>
            <a:off x="633413" y="1997075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2" name="Oval 52"/>
          <p:cNvSpPr>
            <a:spLocks noChangeArrowheads="1"/>
          </p:cNvSpPr>
          <p:nvPr/>
        </p:nvSpPr>
        <p:spPr bwMode="gray">
          <a:xfrm>
            <a:off x="687388" y="2022475"/>
            <a:ext cx="847725" cy="757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3" name="Text Box 53"/>
          <p:cNvSpPr txBox="1">
            <a:spLocks noChangeArrowheads="1"/>
          </p:cNvSpPr>
          <p:nvPr/>
        </p:nvSpPr>
        <p:spPr bwMode="gray">
          <a:xfrm>
            <a:off x="685800" y="2330450"/>
            <a:ext cx="8611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Verdana" pitchFamily="34" charset="0"/>
              </a:rPr>
              <a:t>Cisco</a:t>
            </a:r>
            <a:endParaRPr lang="en-US" dirty="0"/>
          </a:p>
        </p:txBody>
      </p:sp>
      <p:sp>
        <p:nvSpPr>
          <p:cNvPr id="61494" name="Oval 54"/>
          <p:cNvSpPr>
            <a:spLocks noChangeArrowheads="1"/>
          </p:cNvSpPr>
          <p:nvPr/>
        </p:nvSpPr>
        <p:spPr bwMode="gray">
          <a:xfrm>
            <a:off x="1800225" y="2057400"/>
            <a:ext cx="685800" cy="228600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Oval 55"/>
          <p:cNvSpPr>
            <a:spLocks noChangeArrowheads="1"/>
          </p:cNvSpPr>
          <p:nvPr/>
        </p:nvSpPr>
        <p:spPr bwMode="gray">
          <a:xfrm>
            <a:off x="1922463" y="1524000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6" name="Oval 56"/>
          <p:cNvSpPr>
            <a:spLocks noChangeArrowheads="1"/>
          </p:cNvSpPr>
          <p:nvPr/>
        </p:nvSpPr>
        <p:spPr bwMode="gray">
          <a:xfrm>
            <a:off x="1931988" y="1527175"/>
            <a:ext cx="665162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7" name="Oval 57"/>
          <p:cNvSpPr>
            <a:spLocks noChangeArrowheads="1"/>
          </p:cNvSpPr>
          <p:nvPr/>
        </p:nvSpPr>
        <p:spPr bwMode="gray">
          <a:xfrm>
            <a:off x="1938338" y="1533525"/>
            <a:ext cx="633412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98" name="Oval 58"/>
          <p:cNvSpPr>
            <a:spLocks noChangeArrowheads="1"/>
          </p:cNvSpPr>
          <p:nvPr/>
        </p:nvSpPr>
        <p:spPr bwMode="gray">
          <a:xfrm rot="16200000">
            <a:off x="1798638" y="1552575"/>
            <a:ext cx="563563" cy="5032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r>
              <a:rPr lang="en-US" b="1" dirty="0" smtClean="0">
                <a:latin typeface="Verdana" pitchFamily="34" charset="0"/>
              </a:rPr>
              <a:t>Zeus</a:t>
            </a:r>
            <a:endParaRPr lang="en-US" dirty="0"/>
          </a:p>
        </p:txBody>
      </p:sp>
      <p:sp>
        <p:nvSpPr>
          <p:cNvPr id="61499" name="Text Box 59"/>
          <p:cNvSpPr txBox="1">
            <a:spLocks noChangeArrowheads="1"/>
          </p:cNvSpPr>
          <p:nvPr/>
        </p:nvSpPr>
        <p:spPr bwMode="gray">
          <a:xfrm>
            <a:off x="815381" y="3883223"/>
            <a:ext cx="10134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atin typeface="Verdana" pitchFamily="34" charset="0"/>
              </a:rPr>
              <a:t>Foundry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/>
          <a:p>
            <a:fld id="{1CD36E72-7DD3-4E2D-8274-BAC16B482A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694770" y="4495800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Nhược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điểm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gray">
          <a:xfrm>
            <a:off x="2362200" y="1600200"/>
            <a:ext cx="6629400" cy="2133600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rời</a:t>
            </a:r>
            <a:r>
              <a:rPr lang="en-US" sz="2000" dirty="0" smtClean="0"/>
              <a:t> </a:t>
            </a:r>
            <a:r>
              <a:rPr lang="en-US" sz="2000" dirty="0" err="1" smtClean="0"/>
              <a:t>rạc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 smtClean="0"/>
          </a:p>
          <a:p>
            <a:pPr algn="ctr"/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cứng</a:t>
            </a:r>
            <a:r>
              <a:rPr lang="en-US" sz="2000" dirty="0" smtClean="0"/>
              <a:t>:</a:t>
            </a:r>
          </a:p>
          <a:p>
            <a:pPr>
              <a:buFontTx/>
              <a:buChar char="-"/>
            </a:pP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đệm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gói</a:t>
            </a:r>
            <a:r>
              <a:rPr lang="en-US" sz="2000" dirty="0" smtClean="0"/>
              <a:t> tin</a:t>
            </a:r>
          </a:p>
          <a:p>
            <a:pPr>
              <a:buFontTx/>
              <a:buChar char="-"/>
            </a:pP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linh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endParaRPr lang="en-US" sz="2000" dirty="0" smtClean="0"/>
          </a:p>
          <a:p>
            <a:pPr algn="ctr">
              <a:buFontTx/>
              <a:buChar char="-"/>
            </a:pP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đắt</a:t>
            </a:r>
            <a:endParaRPr lang="en-US" sz="2000" dirty="0" smtClean="0"/>
          </a:p>
          <a:p>
            <a:pPr algn="ctr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000" dirty="0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gray">
          <a:xfrm>
            <a:off x="4173538" y="533876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248400" y="6324600"/>
            <a:ext cx="2133600" cy="365125"/>
          </a:xfrm>
        </p:spPr>
        <p:txBody>
          <a:bodyPr/>
          <a:lstStyle/>
          <a:p>
            <a:fld id="{1CD36E72-7DD3-4E2D-8274-BAC16B482AF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374775" y="2362200"/>
          <a:ext cx="914400" cy="762000"/>
        </p:xfrm>
        <a:graphic>
          <a:graphicData uri="http://schemas.openxmlformats.org/presentationml/2006/ole">
            <p:oleObj spid="_x0000_s35842" name="Visio" r:id="rId3" imgW="979170" imgH="911352" progId="Visio.Drawing.11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749674" y="2362200"/>
          <a:ext cx="979488" cy="762000"/>
        </p:xfrm>
        <a:graphic>
          <a:graphicData uri="http://schemas.openxmlformats.org/presentationml/2006/ole">
            <p:oleObj spid="_x0000_s35843" name="Visio" r:id="rId4" imgW="979170" imgH="911352" progId="Visio.Drawing.11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180137" y="2362200"/>
          <a:ext cx="979488" cy="758825"/>
        </p:xfrm>
        <a:graphic>
          <a:graphicData uri="http://schemas.openxmlformats.org/presentationml/2006/ole">
            <p:oleObj spid="_x0000_s35844" name="Visio" r:id="rId5" imgW="979170" imgH="911352" progId="Visio.Drawing.11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219200" y="1068389"/>
          <a:ext cx="1577975" cy="1065212"/>
        </p:xfrm>
        <a:graphic>
          <a:graphicData uri="http://schemas.openxmlformats.org/presentationml/2006/ole">
            <p:oleObj spid="_x0000_s35845" name="Visio" r:id="rId6" imgW="488823" imgH="395859" progId="Visio.Drawing.11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7924800" y="5029200"/>
          <a:ext cx="838200" cy="838200"/>
        </p:xfrm>
        <a:graphic>
          <a:graphicData uri="http://schemas.openxmlformats.org/presentationml/2006/ole">
            <p:oleObj spid="_x0000_s35846" name="Visio" r:id="rId7" imgW="460629" imgH="391287" progId="Visio.Drawing.11">
              <p:embed/>
            </p:oleObj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450975" y="3276600"/>
          <a:ext cx="701675" cy="1143000"/>
        </p:xfrm>
        <a:graphic>
          <a:graphicData uri="http://schemas.openxmlformats.org/presentationml/2006/ole">
            <p:oleObj spid="_x0000_s35847" name="Visio" r:id="rId8" imgW="701802" imgH="1225677" progId="Visio.Drawing.11">
              <p:embed/>
            </p:oleObj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971800" y="4953000"/>
          <a:ext cx="1219200" cy="1295400"/>
        </p:xfrm>
        <a:graphic>
          <a:graphicData uri="http://schemas.openxmlformats.org/presentationml/2006/ole">
            <p:oleObj spid="_x0000_s35848" name="Visio" r:id="rId9" imgW="350520" imgH="383286" progId="Visio.Drawing.11">
              <p:embed/>
            </p:oleObj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181600" y="4876800"/>
          <a:ext cx="1143000" cy="1295400"/>
        </p:xfrm>
        <a:graphic>
          <a:graphicData uri="http://schemas.openxmlformats.org/presentationml/2006/ole">
            <p:oleObj spid="_x0000_s35849" name="Visio" r:id="rId10" imgW="350520" imgH="383286" progId="Visio.Drawing.11">
              <p:embed/>
            </p:oleObj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890962" y="3276600"/>
          <a:ext cx="701675" cy="1143000"/>
        </p:xfrm>
        <a:graphic>
          <a:graphicData uri="http://schemas.openxmlformats.org/presentationml/2006/ole">
            <p:oleObj spid="_x0000_s35850" name="Visio" r:id="rId11" imgW="701802" imgH="1225677" progId="Visio.Drawing.11">
              <p:embed/>
            </p:oleObj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305550" y="3276600"/>
          <a:ext cx="701675" cy="1143000"/>
        </p:xfrm>
        <a:graphic>
          <a:graphicData uri="http://schemas.openxmlformats.org/presentationml/2006/ole">
            <p:oleObj spid="_x0000_s35851" name="Visio" r:id="rId12" imgW="701802" imgH="1225677" progId="Visio.Drawing.11">
              <p:embed/>
            </p:oleObj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3505200" y="1068388"/>
          <a:ext cx="1722437" cy="1139825"/>
        </p:xfrm>
        <a:graphic>
          <a:graphicData uri="http://schemas.openxmlformats.org/presentationml/2006/ole">
            <p:oleObj spid="_x0000_s35852" name="Visio" r:id="rId13" imgW="485775" imgH="395859" progId="Visio.Drawing.11">
              <p:embed/>
            </p:oleObj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19800" y="1068388"/>
          <a:ext cx="1484313" cy="1068387"/>
        </p:xfrm>
        <a:graphic>
          <a:graphicData uri="http://schemas.openxmlformats.org/presentationml/2006/ole">
            <p:oleObj spid="_x0000_s35853" name="Visio" r:id="rId14" imgW="460629" imgH="395859" progId="Visio.Drawing.11">
              <p:embed/>
            </p:oleObj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2514600" y="4343400"/>
          <a:ext cx="4114800" cy="2286000"/>
        </p:xfrm>
        <a:graphic>
          <a:graphicData uri="http://schemas.openxmlformats.org/presentationml/2006/ole">
            <p:oleObj spid="_x0000_s35854" name="Visio" r:id="rId15" imgW="2963418" imgH="1883283" progId="Visio.Drawing.11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rot="10800000">
            <a:off x="5943600" y="51816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43600" y="5334000"/>
            <a:ext cx="2209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3810002" y="5257800"/>
            <a:ext cx="175259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10000" y="5410200"/>
            <a:ext cx="1752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4495800" y="39624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343400" y="4038600"/>
            <a:ext cx="1219200" cy="990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72000" y="3657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>
            <a:off x="4572000" y="3810000"/>
            <a:ext cx="1752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2133600" y="3657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133600" y="3810000"/>
            <a:ext cx="17526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1523206" y="3124200"/>
            <a:ext cx="457994" cy="7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1714103" y="3085703"/>
            <a:ext cx="533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52900" y="3086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6200000" flipH="1">
            <a:off x="3962399" y="3124199"/>
            <a:ext cx="457200" cy="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 flipH="1" flipV="1">
            <a:off x="65158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6324997" y="3123803"/>
            <a:ext cx="457200" cy="7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Up-Down Arrow 95"/>
          <p:cNvSpPr/>
          <p:nvPr/>
        </p:nvSpPr>
        <p:spPr>
          <a:xfrm>
            <a:off x="4191000" y="1981200"/>
            <a:ext cx="304800" cy="45720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Up-Down Arrow 96"/>
          <p:cNvSpPr/>
          <p:nvPr/>
        </p:nvSpPr>
        <p:spPr>
          <a:xfrm>
            <a:off x="6629400" y="1905000"/>
            <a:ext cx="304800" cy="53340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Up-Down Arrow 97"/>
          <p:cNvSpPr/>
          <p:nvPr/>
        </p:nvSpPr>
        <p:spPr>
          <a:xfrm>
            <a:off x="1752600" y="1981200"/>
            <a:ext cx="304800" cy="45720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/>
          <p:nvPr/>
        </p:nvCxnSpPr>
        <p:spPr>
          <a:xfrm rot="16200000" flipH="1">
            <a:off x="6438900" y="3390900"/>
            <a:ext cx="23622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143000" y="2362200"/>
            <a:ext cx="1295400" cy="18288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3581400" y="2362200"/>
            <a:ext cx="1295400" cy="18288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6019800" y="2362200"/>
            <a:ext cx="1295400" cy="18288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143000" y="421880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eGSLB</a:t>
            </a:r>
            <a:r>
              <a:rPr lang="en-US" sz="1200" dirty="0" smtClean="0"/>
              <a:t> 1- </a:t>
            </a:r>
            <a:r>
              <a:rPr lang="en-US" sz="1200" dirty="0" err="1" smtClean="0"/>
              <a:t>Hà</a:t>
            </a:r>
            <a:r>
              <a:rPr lang="en-US" sz="1200" dirty="0" smtClean="0"/>
              <a:t> </a:t>
            </a:r>
            <a:r>
              <a:rPr lang="en-US" sz="1200" dirty="0" err="1" smtClean="0"/>
              <a:t>nội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7704" y="4142601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eGSLB</a:t>
            </a:r>
            <a:r>
              <a:rPr lang="en-US" sz="1200" dirty="0" smtClean="0"/>
              <a:t> 2- </a:t>
            </a:r>
            <a:r>
              <a:rPr lang="en-US" sz="1200" dirty="0" err="1" smtClean="0"/>
              <a:t>Đà</a:t>
            </a:r>
            <a:r>
              <a:rPr lang="en-US" sz="1200" dirty="0" smtClean="0"/>
              <a:t> </a:t>
            </a:r>
            <a:r>
              <a:rPr lang="en-US" sz="1200" dirty="0" err="1" smtClean="0"/>
              <a:t>nẵng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943600" y="4218801"/>
            <a:ext cx="1487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eGSLB</a:t>
            </a:r>
            <a:r>
              <a:rPr lang="en-US" sz="1200" dirty="0" smtClean="0"/>
              <a:t> 3- TP HCM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524000" y="243840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bộ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72156" y="243840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bộ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10556" y="248159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bộ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95400" y="3581400"/>
            <a:ext cx="126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toàn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kết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</a:rPr>
              <a:t>hợp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dns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733800" y="3581400"/>
            <a:ext cx="126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toàn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kết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</a:rPr>
              <a:t>hợp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dns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172200" y="3581400"/>
            <a:ext cx="126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toàn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cục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kết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</a:rPr>
              <a:t>hợp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en-US" sz="1100" dirty="0" err="1" smtClean="0">
                <a:solidFill>
                  <a:srgbClr val="FF0000"/>
                </a:solidFill>
              </a:rPr>
              <a:t>dns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6" name="TextBox 115" hidden="1"/>
          <p:cNvSpPr txBox="1"/>
          <p:nvPr/>
        </p:nvSpPr>
        <p:spPr>
          <a:xfrm>
            <a:off x="7086600" y="4953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1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17" name="TextBox 116" hidden="1"/>
          <p:cNvSpPr txBox="1"/>
          <p:nvPr/>
        </p:nvSpPr>
        <p:spPr>
          <a:xfrm>
            <a:off x="4308786" y="50292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2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18" name="TextBox 117" hidden="1"/>
          <p:cNvSpPr txBox="1"/>
          <p:nvPr/>
        </p:nvSpPr>
        <p:spPr>
          <a:xfrm>
            <a:off x="4343400" y="53771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3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19" name="TextBox 118" hidden="1"/>
          <p:cNvSpPr txBox="1"/>
          <p:nvPr/>
        </p:nvSpPr>
        <p:spPr>
          <a:xfrm>
            <a:off x="4953000" y="4191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4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0" name="TextBox 119" hidden="1"/>
          <p:cNvSpPr txBox="1"/>
          <p:nvPr/>
        </p:nvSpPr>
        <p:spPr>
          <a:xfrm>
            <a:off x="5486400" y="3429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5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1" name="TextBox 120" hidden="1"/>
          <p:cNvSpPr txBox="1"/>
          <p:nvPr/>
        </p:nvSpPr>
        <p:spPr>
          <a:xfrm>
            <a:off x="2743200" y="3429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6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2" name="TextBox 121" hidden="1"/>
          <p:cNvSpPr txBox="1"/>
          <p:nvPr/>
        </p:nvSpPr>
        <p:spPr>
          <a:xfrm>
            <a:off x="5486400" y="37769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7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3" name="TextBox 122" hidden="1"/>
          <p:cNvSpPr txBox="1"/>
          <p:nvPr/>
        </p:nvSpPr>
        <p:spPr>
          <a:xfrm>
            <a:off x="2743200" y="38100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8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4" name="TextBox 123" hidden="1"/>
          <p:cNvSpPr txBox="1"/>
          <p:nvPr/>
        </p:nvSpPr>
        <p:spPr>
          <a:xfrm>
            <a:off x="4876800" y="45389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9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5" name="TextBox 124" hidden="1"/>
          <p:cNvSpPr txBox="1"/>
          <p:nvPr/>
        </p:nvSpPr>
        <p:spPr>
          <a:xfrm>
            <a:off x="7049640" y="530099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10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6" name="TextBox 125" hidden="1"/>
          <p:cNvSpPr txBox="1"/>
          <p:nvPr/>
        </p:nvSpPr>
        <p:spPr>
          <a:xfrm>
            <a:off x="7737786" y="3886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2060"/>
                </a:solidFill>
              </a:rPr>
              <a:t>11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127" name="TextBox 126" hidden="1"/>
          <p:cNvSpPr txBox="1"/>
          <p:nvPr/>
        </p:nvSpPr>
        <p:spPr>
          <a:xfrm>
            <a:off x="1371600" y="29718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10.2.22.1xx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8" name="TextBox 127" hidden="1"/>
          <p:cNvSpPr txBox="1"/>
          <p:nvPr/>
        </p:nvSpPr>
        <p:spPr>
          <a:xfrm>
            <a:off x="3831207" y="29718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10.2.22.2xx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9" name="TextBox 128" hidden="1"/>
          <p:cNvSpPr txBox="1"/>
          <p:nvPr/>
        </p:nvSpPr>
        <p:spPr>
          <a:xfrm>
            <a:off x="6172200" y="29718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10.2.22.3xx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TextBox 129" hidden="1"/>
          <p:cNvSpPr txBox="1"/>
          <p:nvPr/>
        </p:nvSpPr>
        <p:spPr>
          <a:xfrm>
            <a:off x="2362200" y="51054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10.2.22.1xx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1" name="TextBox 130" hidden="1"/>
          <p:cNvSpPr txBox="1"/>
          <p:nvPr/>
        </p:nvSpPr>
        <p:spPr>
          <a:xfrm>
            <a:off x="2362200" y="53340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10.2.22.2xx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2" name="TextBox 131" hidden="1"/>
          <p:cNvSpPr txBox="1"/>
          <p:nvPr/>
        </p:nvSpPr>
        <p:spPr>
          <a:xfrm>
            <a:off x="4813047" y="44958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10.2.22.3xx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3" name="TextBox 132" hidden="1"/>
          <p:cNvSpPr txBox="1"/>
          <p:nvPr/>
        </p:nvSpPr>
        <p:spPr>
          <a:xfrm>
            <a:off x="6718047" y="543800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10.2.22.3xx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4" name="TextBox 133" hidden="1"/>
          <p:cNvSpPr txBox="1"/>
          <p:nvPr/>
        </p:nvSpPr>
        <p:spPr>
          <a:xfrm>
            <a:off x="7403847" y="42672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10.2.22.3xx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135" name="TextBox 134" hidden="1"/>
          <p:cNvSpPr txBox="1"/>
          <p:nvPr/>
        </p:nvSpPr>
        <p:spPr>
          <a:xfrm>
            <a:off x="2362200" y="556260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10.2.22.3xx</a:t>
            </a:r>
            <a:endParaRPr lang="en-US" sz="1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1918</TotalTime>
  <Words>1767</Words>
  <Application>Microsoft PowerPoint</Application>
  <PresentationFormat>On-screen Show (4:3)</PresentationFormat>
  <Paragraphs>299</Paragraphs>
  <Slides>27</Slides>
  <Notes>20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Visio</vt:lpstr>
      <vt:lpstr>Slide 1</vt:lpstr>
      <vt:lpstr>Mục lục</vt:lpstr>
      <vt:lpstr>Slide 3</vt:lpstr>
      <vt:lpstr>Đặt vấn đề</vt:lpstr>
      <vt:lpstr>Đặt vấn đề</vt:lpstr>
      <vt:lpstr>Đặt vấn đề</vt:lpstr>
      <vt:lpstr>Slide 7</vt:lpstr>
      <vt:lpstr>Khảo sát các hệ thống hiện có</vt:lpstr>
      <vt:lpstr>Mô hình tổng quan hệ thống</vt:lpstr>
      <vt:lpstr>Hệ thống cân bằng tải cục bộ</vt:lpstr>
      <vt:lpstr>Hệ thống cân bằng tải toàn cục</vt:lpstr>
      <vt:lpstr>Hệ thống phân giải tên miền</vt:lpstr>
      <vt:lpstr>Kết hợp giữa toàn cục và cục bộ</vt:lpstr>
      <vt:lpstr>Kết hợp giữa toàn cục và DNS</vt:lpstr>
      <vt:lpstr>Ưu điểm mô hình hệ thống</vt:lpstr>
      <vt:lpstr>Phương pháp tính toán các tiêu chí</vt:lpstr>
      <vt:lpstr>Phương pháp kết hợp</vt:lpstr>
      <vt:lpstr>Slide 18</vt:lpstr>
      <vt:lpstr>Lựa chọn sản phẩm phân giải tên miền</vt:lpstr>
      <vt:lpstr>Lựa  chọn sản phẩm cân bằng cục bộ</vt:lpstr>
      <vt:lpstr>Kết hợp các sản phẩm</vt:lpstr>
      <vt:lpstr>Hình ảnh hệ thống</vt:lpstr>
      <vt:lpstr>Slide 23</vt:lpstr>
      <vt:lpstr>Kết luận và định hướng phát triển</vt:lpstr>
      <vt:lpstr>Kết luận và định hướng phát triển</vt:lpstr>
      <vt:lpstr>Kết luận và định hướng phát triển</vt:lpstr>
      <vt:lpstr>Slide 27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thanhtnbkav</cp:lastModifiedBy>
  <cp:revision>303</cp:revision>
  <dcterms:created xsi:type="dcterms:W3CDTF">2004-07-21T02:43:03Z</dcterms:created>
  <dcterms:modified xsi:type="dcterms:W3CDTF">2010-06-08T14:09:52Z</dcterms:modified>
</cp:coreProperties>
</file>