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60" r:id="rId4"/>
    <p:sldId id="262" r:id="rId5"/>
    <p:sldId id="263" r:id="rId6"/>
    <p:sldId id="268" r:id="rId7"/>
    <p:sldId id="273" r:id="rId8"/>
    <p:sldId id="274" r:id="rId9"/>
    <p:sldId id="275" r:id="rId10"/>
    <p:sldId id="276" r:id="rId11"/>
    <p:sldId id="279" r:id="rId12"/>
    <p:sldId id="271" r:id="rId13"/>
    <p:sldId id="284" r:id="rId14"/>
    <p:sldId id="283" r:id="rId15"/>
    <p:sldId id="285" r:id="rId16"/>
    <p:sldId id="286" r:id="rId17"/>
    <p:sldId id="287" r:id="rId18"/>
    <p:sldId id="278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  <a:srgbClr val="FFFFFF"/>
    <a:srgbClr val="FFFF99"/>
    <a:srgbClr val="99CCFF"/>
    <a:srgbClr val="0000FF"/>
    <a:srgbClr val="FFFF00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yWork\CurrentWork\GraduationProject\Design\Security%20advisory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'Security Advisories'!$A$2:$A$7</c:f>
              <c:strCache>
                <c:ptCount val="1"/>
                <c:pt idx="0">
                  <c:v>2003 2004 2005 2006 2007 2008</c:v>
                </c:pt>
              </c:strCache>
            </c:strRef>
          </c:tx>
          <c:spPr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c:spPr>
          <c:trendline>
            <c:spPr>
              <a:ln w="12700">
                <a:solidFill>
                  <a:schemeClr val="tx2"/>
                </a:solidFill>
              </a:ln>
            </c:spPr>
            <c:trendlineType val="poly"/>
            <c:order val="6"/>
          </c:trendline>
          <c:cat>
            <c:numRef>
              <c:f>'Security Advisories'!$A$2:$A$7</c:f>
              <c:numCache>
                <c:formatCode>General</c:formatCode>
                <c:ptCount val="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</c:numCache>
            </c:numRef>
          </c:cat>
          <c:val>
            <c:numRef>
              <c:f>'Security Advisories'!$B$2:$B$7</c:f>
              <c:numCache>
                <c:formatCode>General</c:formatCode>
                <c:ptCount val="6"/>
                <c:pt idx="0">
                  <c:v>2716</c:v>
                </c:pt>
                <c:pt idx="1">
                  <c:v>3156</c:v>
                </c:pt>
                <c:pt idx="2">
                  <c:v>4565</c:v>
                </c:pt>
                <c:pt idx="3">
                  <c:v>5280</c:v>
                </c:pt>
                <c:pt idx="4">
                  <c:v>4690</c:v>
                </c:pt>
                <c:pt idx="5">
                  <c:v>5114</c:v>
                </c:pt>
              </c:numCache>
            </c:numRef>
          </c:val>
        </c:ser>
        <c:gapWidth val="106"/>
        <c:axId val="84936192"/>
        <c:axId val="84938112"/>
      </c:barChart>
      <c:catAx>
        <c:axId val="84936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 b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pPr>
                <a:r>
                  <a:rPr lang="en-US" sz="1800" b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</a:t>
                </a:r>
                <a:r>
                  <a:rPr lang="vi-VN" sz="1800" b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ă</a:t>
                </a:r>
                <a:r>
                  <a:rPr lang="en-US" sz="1800" b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84938112"/>
        <c:crosses val="autoZero"/>
        <c:lblAlgn val="ctr"/>
        <c:lblOffset val="100"/>
      </c:catAx>
      <c:valAx>
        <c:axId val="8493811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sz="1800" b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defRPr>
                </a:pPr>
                <a:r>
                  <a:rPr lang="en-US" sz="1800" b="0" dirty="0" err="1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Số</a:t>
                </a:r>
                <a:r>
                  <a:rPr lang="en-US" sz="1800" b="0" dirty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lỗ</a:t>
                </a:r>
                <a:r>
                  <a:rPr lang="en-US" sz="1800" b="0" dirty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hổng</a:t>
                </a:r>
                <a:r>
                  <a:rPr lang="en-US" sz="1800" b="0" dirty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phần</a:t>
                </a:r>
                <a:r>
                  <a:rPr lang="en-US" sz="1800" b="0" dirty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 </a:t>
                </a:r>
                <a:r>
                  <a:rPr lang="en-US" sz="1800" b="0" dirty="0" err="1" smtClean="0">
                    <a:solidFill>
                      <a:srgbClr val="FF0000"/>
                    </a:solidFill>
                    <a:latin typeface="Times New Roman" pitchFamily="18" charset="0"/>
                    <a:ea typeface="Segoe UI" pitchFamily="34" charset="0"/>
                    <a:cs typeface="Times New Roman" pitchFamily="18" charset="0"/>
                  </a:rPr>
                  <a:t>mềm</a:t>
                </a:r>
                <a:endParaRPr lang="en-US" sz="1800" b="0" dirty="0">
                  <a:solidFill>
                    <a:srgbClr val="FF0000"/>
                  </a:solidFill>
                  <a:latin typeface="Times New Roman" pitchFamily="18" charset="0"/>
                  <a:ea typeface="Segoe UI" pitchFamily="34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84936192"/>
        <c:crosses val="autoZero"/>
        <c:crossBetween val="between"/>
      </c:valAx>
      <c:spPr>
        <a:ln w="25400"/>
      </c:spPr>
    </c:plotArea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FF831-3206-4D3B-8A41-F1CD2F5117CD}" type="datetimeFigureOut">
              <a:rPr lang="en-US" smtClean="0"/>
              <a:pPr/>
              <a:t>6/4/2010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008D-BA20-4A5B-A444-7C2D80DA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EFC-CEEB-4ABF-B477-4B937C943E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08D-BA20-4A5B-A444-7C2D80DA59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EFC-CEEB-4ABF-B477-4B937C943E1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9BD9-9172-4E77-86CE-BD94B4FB0C1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1E35F-2275-40DD-9502-6EF6DA2F99E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9DBCF-24B6-4F13-BAA2-C8FCD038FDE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0626C-54F7-41FD-AFC7-F1B8821C667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/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DF98-9D57-4204-B675-E3CAD32E033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0C78A-ACC1-41F7-983C-B1E41BA4D35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8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70997-F41D-4619-BE5A-38C73EE5F59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4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D368-627F-420C-9294-A15765AE14D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3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69D98-53AF-4E1F-B8EA-019679FF04D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FABB-060F-4030-B91D-5638BFA5D49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7075" y="1062038"/>
            <a:ext cx="4600575" cy="3978275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anchor="ctr">
            <a:normAutofit/>
          </a:bodyPr>
          <a:lstStyle/>
          <a:p>
            <a:pPr indent="-27432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5/27/2008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EFC9-872D-4310-A20D-CC5CB21A838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r>
              <a:t>5/27/2008</a:t>
            </a:r>
            <a:endParaRPr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fld id="{5F7709BB-C88B-440E-8B76-0CFC6E1BCD3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rtl="0" eaLnBrk="0" fontAlgn="base" hangingPunct="0">
        <a:spcBef>
          <a:spcPct val="0"/>
        </a:spcBef>
        <a:spcAft>
          <a:spcPct val="0"/>
        </a:spcAft>
        <a:defRPr lang="en-US" sz="4800" b="1" kern="1200" dirty="0">
          <a:solidFill>
            <a:srgbClr val="40526F"/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615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2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8388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4pPr>
      <a:lvl5pPr marL="131603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cunia.com/advisories/22563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lice@example.com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cunia.com/advisories/18649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57150"/>
            <a:ext cx="9220200" cy="7143750"/>
            <a:chOff x="-76200" y="-57150"/>
            <a:chExt cx="9220200" cy="7143750"/>
          </a:xfrm>
        </p:grpSpPr>
        <p:pic>
          <p:nvPicPr>
            <p:cNvPr id="12" name="Picture 11" descr="Summer_Times_by_pycc_wallpap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5" name="Picture 14" descr="Projec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45000"/>
              <a:ext cx="1981200" cy="2641600"/>
            </a:xfrm>
            <a:prstGeom prst="rect">
              <a:avLst/>
            </a:prstGeom>
          </p:spPr>
        </p:pic>
        <p:pic>
          <p:nvPicPr>
            <p:cNvPr id="16" name="Picture 15" descr="Project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5314950"/>
              <a:ext cx="2057400" cy="1543050"/>
            </a:xfrm>
            <a:prstGeom prst="rect">
              <a:avLst/>
            </a:prstGeom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76200" y="-57150"/>
              <a:ext cx="2286001" cy="590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12"/>
          <p:cNvSpPr txBox="1"/>
          <p:nvPr/>
        </p:nvSpPr>
        <p:spPr>
          <a:xfrm>
            <a:off x="0" y="1066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endParaRPr lang="en-US" sz="35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lỗ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hổng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mềm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dựa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song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song</a:t>
            </a:r>
            <a:endParaRPr lang="en-US" sz="3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373380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Lê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Đức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Anh</a:t>
            </a:r>
            <a:endParaRPr lang="en-US" sz="2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Lớp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Kỹ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thuật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máy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K50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  	 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Viện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CNTT&amp; TT, ĐHBK HN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Giáo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</a:t>
            </a:r>
            <a:r>
              <a:rPr lang="vi-VN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ướng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Th.S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Tử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 dựng hệ thống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14400" y="63963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SDK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2400" b="1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oftware </a:t>
            </a:r>
            <a:r>
              <a:rPr lang="en-US" sz="2400" b="1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evelopment </a:t>
            </a:r>
            <a:r>
              <a:rPr lang="en-US" sz="2400" b="1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</a:t>
            </a:r>
            <a:endParaRPr lang="en-US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638800" y="1295400"/>
            <a:ext cx="2419445" cy="733425"/>
            <a:chOff x="963535" y="1981200"/>
            <a:chExt cx="2419445" cy="733425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3535" y="1981200"/>
              <a:ext cx="689855" cy="733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1500990" y="2145268"/>
              <a:ext cx="1881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err="1" smtClean="0">
                  <a:solidFill>
                    <a:srgbClr val="002060"/>
                  </a:solidFill>
                </a:rPr>
                <a:t>Fuzzing</a:t>
              </a:r>
              <a:r>
                <a:rPr lang="en-US" i="1" u="sng" dirty="0" smtClean="0">
                  <a:solidFill>
                    <a:srgbClr val="002060"/>
                  </a:solidFill>
                </a:rPr>
                <a:t> song </a:t>
              </a:r>
              <a:r>
                <a:rPr lang="en-US" i="1" u="sng" dirty="0" err="1" smtClean="0">
                  <a:solidFill>
                    <a:srgbClr val="002060"/>
                  </a:solidFill>
                </a:rPr>
                <a:t>song</a:t>
              </a:r>
              <a:endParaRPr lang="en-US" i="1" u="sng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56855" y="2286000"/>
            <a:ext cx="1981200" cy="2514600"/>
            <a:chOff x="304800" y="1981200"/>
            <a:chExt cx="1981200" cy="2514600"/>
          </a:xfrm>
        </p:grpSpPr>
        <p:pic>
          <p:nvPicPr>
            <p:cNvPr id="43" name="Picture 42" descr="Rubiks cube 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2514600"/>
              <a:ext cx="1981200" cy="1981200"/>
            </a:xfrm>
            <a:prstGeom prst="rect">
              <a:avLst/>
            </a:prstGeom>
          </p:spPr>
        </p:pic>
        <p:grpSp>
          <p:nvGrpSpPr>
            <p:cNvPr id="44" name="Group 19"/>
            <p:cNvGrpSpPr/>
            <p:nvPr/>
          </p:nvGrpSpPr>
          <p:grpSpPr>
            <a:xfrm>
              <a:off x="688515" y="1981200"/>
              <a:ext cx="1216485" cy="533400"/>
              <a:chOff x="990600" y="1905000"/>
              <a:chExt cx="1216485" cy="533400"/>
            </a:xfrm>
          </p:grpSpPr>
          <p:pic>
            <p:nvPicPr>
              <p:cNvPr id="45" name="Picture 44" descr="Z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0600" y="1905000"/>
                <a:ext cx="533400" cy="533400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371600" y="1905000"/>
                <a:ext cx="8354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CC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SDK</a:t>
                </a:r>
                <a:endParaRPr lang="en-US" sz="2800" dirty="0">
                  <a:solidFill>
                    <a:srgbClr val="0000CC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941" y="2438400"/>
            <a:ext cx="2285059" cy="609600"/>
            <a:chOff x="1981200" y="1295400"/>
            <a:chExt cx="2285059" cy="609600"/>
          </a:xfrm>
        </p:grpSpPr>
        <p:pic>
          <p:nvPicPr>
            <p:cNvPr id="49" name="Picture 48" descr="Binar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1295400"/>
              <a:ext cx="609600" cy="6096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2590800" y="1459468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2060"/>
                  </a:solidFill>
                </a:rPr>
                <a:t>Bảo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mật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dữ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liệu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91200" y="4419600"/>
            <a:ext cx="2765781" cy="457200"/>
            <a:chOff x="1981200" y="4724400"/>
            <a:chExt cx="2765781" cy="457200"/>
          </a:xfrm>
        </p:grpSpPr>
        <p:pic>
          <p:nvPicPr>
            <p:cNvPr id="52" name="Picture 51" descr="tool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200" y="4724400"/>
              <a:ext cx="457200" cy="4572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438400" y="4736068"/>
              <a:ext cx="2308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2060"/>
                  </a:solidFill>
                </a:rPr>
                <a:t>Debugger,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Visualizer</a:t>
              </a:r>
              <a:r>
                <a:rPr lang="en-US" i="1" dirty="0" smtClean="0">
                  <a:solidFill>
                    <a:srgbClr val="002060"/>
                  </a:solidFill>
                </a:rPr>
                <a:t>…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15000" y="2895600"/>
            <a:ext cx="2895918" cy="609600"/>
            <a:chOff x="2743200" y="3124200"/>
            <a:chExt cx="2895918" cy="609600"/>
          </a:xfrm>
        </p:grpSpPr>
        <p:pic>
          <p:nvPicPr>
            <p:cNvPr id="58" name="Picture 57" descr="bar-chart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3200" y="3124200"/>
              <a:ext cx="609600" cy="609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05200" y="3200400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Khả</a:t>
              </a:r>
              <a:r>
                <a:rPr lang="en-US" i="1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</a:t>
              </a:r>
              <a:r>
                <a:rPr lang="vi-VN" i="1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ă</a:t>
              </a:r>
              <a:r>
                <a:rPr lang="en-US" i="1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</a:t>
              </a:r>
              <a:r>
                <a:rPr lang="en-US" i="1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i="1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khai</a:t>
              </a:r>
              <a:r>
                <a:rPr lang="en-US" i="1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i="1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thác</a:t>
              </a:r>
              <a:endParaRPr lang="en-US" i="1" u="sng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5400000" flipH="1" flipV="1">
            <a:off x="4652255" y="2209800"/>
            <a:ext cx="1219200" cy="762000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76800" y="4267200"/>
            <a:ext cx="762000" cy="381000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652255" y="3276600"/>
            <a:ext cx="910345" cy="304800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2554728" y="1864872"/>
            <a:ext cx="1447800" cy="1223255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 flipV="1">
            <a:off x="2518656" y="3809999"/>
            <a:ext cx="1142998" cy="762000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371600" y="1143000"/>
            <a:ext cx="2259154" cy="617143"/>
            <a:chOff x="381000" y="1524000"/>
            <a:chExt cx="2259154" cy="617143"/>
          </a:xfrm>
        </p:grpSpPr>
        <p:pic>
          <p:nvPicPr>
            <p:cNvPr id="66" name="Picture 65" descr="reusability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000" y="1524000"/>
              <a:ext cx="617143" cy="61714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90600" y="1676400"/>
              <a:ext cx="164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2060"/>
                  </a:solidFill>
                </a:rPr>
                <a:t>Tái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sử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dụng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cao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rot="10800000">
            <a:off x="1600200" y="2971800"/>
            <a:ext cx="1905000" cy="381000"/>
          </a:xfrm>
          <a:prstGeom prst="line">
            <a:avLst/>
          </a:prstGeom>
          <a:ln w="12700" cmpd="sng">
            <a:solidFill>
              <a:srgbClr val="00206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223255" y="4648200"/>
            <a:ext cx="2481972" cy="609600"/>
            <a:chOff x="1981200" y="1295400"/>
            <a:chExt cx="2481972" cy="609600"/>
          </a:xfrm>
        </p:grpSpPr>
        <p:pic>
          <p:nvPicPr>
            <p:cNvPr id="70" name="Picture 69" descr="Binary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200" y="1295400"/>
              <a:ext cx="609600" cy="6096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590800" y="1459468"/>
              <a:ext cx="1872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2060"/>
                  </a:solidFill>
                </a:rPr>
                <a:t>Intelligent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fuzzing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 dựng hệ thống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86075" y="1447800"/>
          <a:ext cx="5800725" cy="3933825"/>
        </p:xfrm>
        <a:graphic>
          <a:graphicData uri="http://schemas.openxmlformats.org/presentationml/2006/ole">
            <p:oleObj spid="_x0000_s22529" name="Visio" r:id="rId3" imgW="6397833" imgH="4345291" progId="Visio.Drawing.11">
              <p:embed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1838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ight Arrow 36"/>
          <p:cNvSpPr/>
          <p:nvPr/>
        </p:nvSpPr>
        <p:spPr>
          <a:xfrm>
            <a:off x="2438400" y="2895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8600" y="495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Thư</a:t>
            </a:r>
            <a:r>
              <a:rPr lang="en-US" i="1" dirty="0" smtClean="0"/>
              <a:t> </a:t>
            </a:r>
            <a:r>
              <a:rPr lang="en-US" i="1" dirty="0" err="1" smtClean="0"/>
              <a:t>mục</a:t>
            </a:r>
            <a:r>
              <a:rPr lang="en-US" i="1" dirty="0" smtClean="0"/>
              <a:t> </a:t>
            </a:r>
            <a:r>
              <a:rPr lang="en-US" i="1" dirty="0" err="1" smtClean="0"/>
              <a:t>zFramework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0" y="5562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Namespace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zFramework</a:t>
            </a:r>
            <a:endParaRPr lang="en-US" i="1" dirty="0"/>
          </a:p>
        </p:txBody>
      </p:sp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7848600" y="3917950"/>
            <a:ext cx="317500" cy="273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C#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2466975" cy="203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Kiến trúc zFramework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25" y="1371600"/>
            <a:ext cx="2886075" cy="202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352800"/>
            <a:ext cx="2886075" cy="202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1119188"/>
            <a:ext cx="3505200" cy="4619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1447800" y="9144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Secunia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Advisory SA22563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QK SMTP Server "RCPT TO:" Buffer Overflow Vulnerability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Reference: </a:t>
            </a:r>
            <a:r>
              <a:rPr lang="en-US" sz="2000" b="1" dirty="0" smtClean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http://secunia.com/advisories/22563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/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57400"/>
            <a:ext cx="596303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609600" y="873978"/>
            <a:ext cx="7924800" cy="544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220 smtp.example.com ESMTP Postfix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HELO relay.example.org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250 Hello relay.example.org, I am glad to meet you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MAIL FROM:&lt;bob@example.org&gt;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250 Ok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</a:t>
            </a: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RCPT TO: </a:t>
            </a: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alice@example.com</a:t>
            </a:r>
            <a:endParaRPr lang="en-US" sz="16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250 Ok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DATA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354 End data with &lt;CR&gt;&lt;LF&gt;.&lt;CR&gt;&lt;LF&gt;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From: "Bob Example" &lt;bob@example.org&gt;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To: Alice Example &lt;alice@example.com&gt;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Cc: theboss@example.com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Date: Tue, 15 Jan 2008 16:02:43 -0500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Subject: Test message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Hello Alice.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.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250 Ok: queued as 12345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C: QUIT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S: 221 Bye</a:t>
            </a:r>
          </a:p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{The server closes the connection}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1447800" y="9144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Secunia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Advisory SA18649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Winamp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Three Playlist Parsing Buffer Overflow Vulnerabilities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Reference: </a:t>
            </a:r>
            <a:r>
              <a:rPr lang="en-US" sz="2000" b="1" dirty="0" smtClean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http://secunia.com/advisories/18649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 descr="S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842010"/>
            <a:ext cx="1219200" cy="1211580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209800"/>
            <a:ext cx="70470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990600" y="914400"/>
            <a:ext cx="7239000" cy="56015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[playlist]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File1=z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Title1=z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Length1=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zString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File2=Comedy\Weird Al - Everything You Know Is Wrong.mp3</a:t>
            </a:r>
            <a:br>
              <a:rPr lang="en-US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Title2=Weird Al - Everything You Know Is Wrong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Length2=227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File3=Weird Al - This Is The Life.mp3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Title3=Weird Al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Yankovic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- This is the Life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Length3=187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File4=http://www.site.com/~user/gump.mp3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Title4=Weird Al: Bad Hair Day - Gump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Length4=129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File5=http://www.site.com:8000/listen.pls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Title5=My Cool Stream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Length5=-1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NumberOfEntries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=5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Version=2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76200" y="-57150"/>
            <a:ext cx="9220200" cy="7143750"/>
            <a:chOff x="-76200" y="-57150"/>
            <a:chExt cx="9220200" cy="7143750"/>
          </a:xfrm>
        </p:grpSpPr>
        <p:pic>
          <p:nvPicPr>
            <p:cNvPr id="12" name="Picture 11" descr="Summer_Times_by_pycc_wallpap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5" name="Picture 14" descr="Projec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45000"/>
              <a:ext cx="1981200" cy="2641600"/>
            </a:xfrm>
            <a:prstGeom prst="rect">
              <a:avLst/>
            </a:prstGeom>
          </p:spPr>
        </p:pic>
        <p:pic>
          <p:nvPicPr>
            <p:cNvPr id="16" name="Picture 15" descr="Project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5314950"/>
              <a:ext cx="2057400" cy="1543050"/>
            </a:xfrm>
            <a:prstGeom prst="rect">
              <a:avLst/>
            </a:prstGeom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76200" y="-57150"/>
              <a:ext cx="2286001" cy="590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12"/>
          <p:cNvSpPr txBox="1"/>
          <p:nvPr/>
        </p:nvSpPr>
        <p:spPr>
          <a:xfrm>
            <a:off x="0" y="31028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chân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n!</a:t>
            </a:r>
            <a:endParaRPr lang="en-US" sz="3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 bị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75" y="1009650"/>
            <a:ext cx="58769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/>
              <a:t>Nội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090613"/>
            <a:ext cx="8543925" cy="467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 bị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400175"/>
            <a:ext cx="78200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 bị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847725"/>
            <a:ext cx="51339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>
                <a:defRPr/>
              </a:pPr>
              <a:t>3</a:t>
            </a:fld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609600" y="1522412"/>
            <a:ext cx="3429000" cy="1588"/>
          </a:xfrm>
          <a:prstGeom prst="line">
            <a:avLst/>
          </a:prstGeom>
          <a:ln w="63500" cap="flat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11430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Sự kiện </a:t>
            </a:r>
            <a:r>
              <a:rPr lang="en-US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 </a:t>
            </a:r>
            <a:r>
              <a:rPr lang="en-US" sz="1600" i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ninh</a:t>
            </a:r>
            <a:r>
              <a:rPr lang="en-US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i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mạng</a:t>
            </a:r>
            <a:r>
              <a:rPr lang="en-US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1600" i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năm 2009</a:t>
            </a:r>
            <a:endParaRPr lang="en-US" sz="1600" i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14800" y="1143000"/>
            <a:ext cx="4419600" cy="3962400"/>
            <a:chOff x="4114800" y="1143000"/>
            <a:chExt cx="4419600" cy="3962400"/>
          </a:xfrm>
        </p:grpSpPr>
        <p:grpSp>
          <p:nvGrpSpPr>
            <p:cNvPr id="12" name="Group 11"/>
            <p:cNvGrpSpPr/>
            <p:nvPr/>
          </p:nvGrpSpPr>
          <p:grpSpPr>
            <a:xfrm>
              <a:off x="4114800" y="1143000"/>
              <a:ext cx="4419600" cy="3962400"/>
              <a:chOff x="609600" y="1447800"/>
              <a:chExt cx="4419600" cy="3962400"/>
            </a:xfrm>
          </p:grpSpPr>
          <p:graphicFrame>
            <p:nvGraphicFramePr>
              <p:cNvPr id="10" name="Chart 9"/>
              <p:cNvGraphicFramePr/>
              <p:nvPr/>
            </p:nvGraphicFramePr>
            <p:xfrm>
              <a:off x="762000" y="1828800"/>
              <a:ext cx="4267200" cy="3581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609600" y="1447800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Thống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i="1" dirty="0" err="1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kê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i="1" dirty="0" err="1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của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i="1" dirty="0" err="1" smtClean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Secunia</a:t>
                </a:r>
                <a:endParaRPr lang="en-US" sz="1600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419600" y="1524000"/>
              <a:ext cx="3962400" cy="1588"/>
            </a:xfrm>
            <a:prstGeom prst="line">
              <a:avLst/>
            </a:prstGeom>
            <a:ln w="63500" cap="flat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33400" y="1752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Sâu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conficker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24384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Tấn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DDoS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3124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Lộ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khoản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Gmail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3853544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...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828800"/>
            <a:ext cx="2743200" cy="1959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0" name="Group 29"/>
          <p:cNvGrpSpPr/>
          <p:nvPr/>
        </p:nvGrpSpPr>
        <p:grpSpPr>
          <a:xfrm>
            <a:off x="685800" y="5334000"/>
            <a:ext cx="7620000" cy="400110"/>
            <a:chOff x="685800" y="5334000"/>
            <a:chExt cx="762000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143000" y="533400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Tình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an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u="sng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ứng</a:t>
              </a:r>
              <a:r>
                <a:rPr lang="en-US" sz="2000" b="1" u="sng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u="sng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dụng</a:t>
              </a:r>
              <a:r>
                <a:rPr lang="en-US" sz="2000" b="1" u="sng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hết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sức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nóng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bỏng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!!!</a:t>
              </a:r>
              <a:endPara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685800" y="5334000"/>
              <a:ext cx="457200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5029200"/>
            <a:ext cx="1371600" cy="1107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33400" y="4191000"/>
            <a:ext cx="8153400" cy="2103123"/>
            <a:chOff x="1600200" y="1066798"/>
            <a:chExt cx="6096000" cy="2103123"/>
          </a:xfrm>
        </p:grpSpPr>
        <p:sp>
          <p:nvSpPr>
            <p:cNvPr id="39" name="TextBox 38"/>
            <p:cNvSpPr txBox="1"/>
            <p:nvPr/>
          </p:nvSpPr>
          <p:spPr>
            <a:xfrm>
              <a:off x="1600200" y="1524001"/>
              <a:ext cx="6096000" cy="16459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</a:p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1066798"/>
              <a:ext cx="6096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Xây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dựng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hệ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thống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trên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công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nghệ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Giải pháp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33400" y="1066800"/>
            <a:ext cx="8153400" cy="2103123"/>
            <a:chOff x="1600200" y="1066798"/>
            <a:chExt cx="6096000" cy="2103123"/>
          </a:xfrm>
        </p:grpSpPr>
        <p:sp>
          <p:nvSpPr>
            <p:cNvPr id="36" name="TextBox 35"/>
            <p:cNvSpPr txBox="1"/>
            <p:nvPr/>
          </p:nvSpPr>
          <p:spPr>
            <a:xfrm>
              <a:off x="1600200" y="1524001"/>
              <a:ext cx="6096000" cy="16459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</a:p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1066798"/>
              <a:ext cx="609600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Kiểm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thử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Group 23"/>
          <p:cNvGrpSpPr/>
          <p:nvPr/>
        </p:nvGrpSpPr>
        <p:grpSpPr>
          <a:xfrm>
            <a:off x="5867400" y="1905002"/>
            <a:ext cx="2590800" cy="707886"/>
            <a:chOff x="5334000" y="3124198"/>
            <a:chExt cx="2831805" cy="1075059"/>
          </a:xfrm>
        </p:grpSpPr>
        <p:sp>
          <p:nvSpPr>
            <p:cNvPr id="23" name="TextBox 22"/>
            <p:cNvSpPr txBox="1"/>
            <p:nvPr/>
          </p:nvSpPr>
          <p:spPr>
            <a:xfrm>
              <a:off x="5334000" y="3124198"/>
              <a:ext cx="2831805" cy="1075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Thủ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công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pPr lvl="1"/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hổng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an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ninh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0" name="Picture 19" descr="arrowdow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7288" y="3232870"/>
              <a:ext cx="381000" cy="932844"/>
            </a:xfrm>
            <a:prstGeom prst="rect">
              <a:avLst/>
            </a:prstGeom>
          </p:spPr>
        </p:pic>
      </p:grpSp>
      <p:pic>
        <p:nvPicPr>
          <p:cNvPr id="25" name=" 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83025">
            <a:off x="3228318" y="1790344"/>
            <a:ext cx="1393383" cy="1102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752602"/>
            <a:ext cx="71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914400" y="5029200"/>
            <a:ext cx="3963942" cy="707886"/>
            <a:chOff x="989058" y="5029200"/>
            <a:chExt cx="3963942" cy="707886"/>
          </a:xfrm>
        </p:grpSpPr>
        <p:pic>
          <p:nvPicPr>
            <p:cNvPr id="22" name="Picture 21" descr="arrow-down-green_benji_p_0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89058" y="5089676"/>
              <a:ext cx="306341" cy="62532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95400" y="5029200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Tự động hóa cao độ</a:t>
              </a:r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vi-VN" sz="20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vi-VN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Phát hiện lỗ hổng an ninh tốt</a:t>
              </a:r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60305" y="5029200"/>
            <a:ext cx="2950295" cy="733425"/>
            <a:chOff x="963535" y="1981200"/>
            <a:chExt cx="2950295" cy="733425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63535" y="1981200"/>
              <a:ext cx="68985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TextBox 43"/>
            <p:cNvSpPr txBox="1"/>
            <p:nvPr/>
          </p:nvSpPr>
          <p:spPr>
            <a:xfrm>
              <a:off x="1500990" y="2145268"/>
              <a:ext cx="2412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Cải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thiện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hiệu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suất</a:t>
              </a:r>
              <a:endParaRPr lang="en-US" sz="20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>
          <a:xfrm>
            <a:off x="4114800" y="3352800"/>
            <a:ext cx="609600" cy="609600"/>
          </a:xfrm>
          <a:prstGeom prst="down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472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28600" y="990600"/>
            <a:ext cx="8305800" cy="1628239"/>
            <a:chOff x="381000" y="2895600"/>
            <a:chExt cx="8305800" cy="1628239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81000" y="2895600"/>
              <a:ext cx="1600200" cy="1600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2133600" y="3200400"/>
              <a:ext cx="655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kỹ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thuật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phát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một cách tự động bằng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cấp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đầu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việc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dõi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ghi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lại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xảy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trong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quá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xử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lý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của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i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981200" y="2819400"/>
          <a:ext cx="6290017" cy="2781300"/>
        </p:xfrm>
        <a:graphic>
          <a:graphicData uri="http://schemas.openxmlformats.org/presentationml/2006/ole">
            <p:oleObj spid="_x0000_s1027" r:id="rId5" imgW="4423791" imgH="1954911" progId="Visio.Drawing.11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5410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Mô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cổ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iển</a:t>
            </a:r>
            <a:endParaRPr lang="en-US" sz="2000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914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Khái</a:t>
            </a:r>
            <a:r>
              <a:rPr lang="en-US" sz="2000" u="sng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niệm</a:t>
            </a:r>
            <a:r>
              <a:rPr lang="en-US" u="sng" dirty="0" smtClean="0">
                <a:solidFill>
                  <a:srgbClr val="002060"/>
                </a:solidFill>
              </a:rPr>
              <a:t>:</a:t>
            </a:r>
            <a:endParaRPr 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>
            <a:spLocks/>
          </p:cNvSpPr>
          <p:nvPr/>
        </p:nvSpPr>
        <p:spPr>
          <a:xfrm>
            <a:off x="4876800" y="1143000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file:</a:t>
            </a: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105400" y="1905000"/>
            <a:ext cx="3429000" cy="990600"/>
            <a:chOff x="5181600" y="1905000"/>
            <a:chExt cx="3429000" cy="990600"/>
          </a:xfrm>
        </p:grpSpPr>
        <p:pic>
          <p:nvPicPr>
            <p:cNvPr id="23553" name="Picture 1" descr="D:\Setup\Graphics\Style\Misc Icon\Aeon\Apps\Flash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1981200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3554" name="Picture 2" descr="D:\Setup\Graphics\Style\Misc Icon\IconAIO\Win Type Icons\Win Type Icons\XLS.Fil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24600" y="19050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3556" name="Picture 4" descr="D:\Setup\Graphics\Style\Misc Icon\Icon.Plus.500.000.icons\Icone (png)\AQUA ICONS FILE MP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0" y="1905000"/>
              <a:ext cx="990600" cy="990600"/>
            </a:xfrm>
            <a:prstGeom prst="rect">
              <a:avLst/>
            </a:prstGeom>
            <a:noFill/>
          </p:spPr>
        </p:pic>
      </p:grpSp>
      <p:sp>
        <p:nvSpPr>
          <p:cNvPr id="22" name="Right Arrow 21"/>
          <p:cNvSpPr/>
          <p:nvPr/>
        </p:nvSpPr>
        <p:spPr>
          <a:xfrm>
            <a:off x="4419600" y="12954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029200" y="4400550"/>
            <a:ext cx="3505200" cy="1009650"/>
            <a:chOff x="5029200" y="4572000"/>
            <a:chExt cx="3505200" cy="1009650"/>
          </a:xfrm>
        </p:grpSpPr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29200" y="4572000"/>
              <a:ext cx="10763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8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553200" y="4572000"/>
              <a:ext cx="9525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60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772400" y="46482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27" name="TextBox 26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2" name="TextBox 41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3" name="Picture 2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6" name="Picture 2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ight Arrow 21"/>
          <p:cNvSpPr/>
          <p:nvPr/>
        </p:nvSpPr>
        <p:spPr>
          <a:xfrm>
            <a:off x="4419600" y="26670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876800" y="1142997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dạng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biệt</a:t>
            </a:r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Hiệu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suất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859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75" y="2571750"/>
            <a:ext cx="504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5181600" y="3429000"/>
            <a:ext cx="3200400" cy="1600200"/>
            <a:chOff x="5105400" y="2362200"/>
            <a:chExt cx="3200400" cy="1600200"/>
          </a:xfrm>
        </p:grpSpPr>
        <p:sp>
          <p:nvSpPr>
            <p:cNvPr id="30" name="TextBox 29"/>
            <p:cNvSpPr txBox="1"/>
            <p:nvPr/>
          </p:nvSpPr>
          <p:spPr>
            <a:xfrm>
              <a:off x="5105400" y="3593068"/>
              <a:ext cx="3200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~350 000 000 l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ượ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endPara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05400" y="2895600"/>
              <a:ext cx="914400" cy="671513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33" name="Up-Down Arrow 32"/>
            <p:cNvSpPr/>
            <p:nvPr/>
          </p:nvSpPr>
          <p:spPr>
            <a:xfrm>
              <a:off x="6629400" y="2362200"/>
              <a:ext cx="228600" cy="762000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Picture 4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9" name="Picture 2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51" name="TextBox 50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52" name="Picture 2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3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54" name="TextBox 53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>
            <a:spLocks/>
          </p:cNvSpPr>
          <p:nvPr/>
        </p:nvSpPr>
        <p:spPr>
          <a:xfrm>
            <a:off x="4876800" y="1142997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</a:t>
            </a:r>
            <a:r>
              <a:rPr lang="vi-VN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ươn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nào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Dumb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Intelligent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419600" y="26670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876800" y="2227804"/>
            <a:ext cx="3810000" cy="604837"/>
            <a:chOff x="4876800" y="2057400"/>
            <a:chExt cx="3810000" cy="604837"/>
          </a:xfrm>
        </p:grpSpPr>
        <p:sp>
          <p:nvSpPr>
            <p:cNvPr id="28" name="TextBox 27"/>
            <p:cNvSpPr txBox="1"/>
            <p:nvPr/>
          </p:nvSpPr>
          <p:spPr>
            <a:xfrm>
              <a:off x="4876800" y="2209800"/>
              <a:ext cx="3810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đổi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trên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mẫu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có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sẵn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057400"/>
              <a:ext cx="604837" cy="60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876800" y="2913604"/>
            <a:ext cx="3810000" cy="667796"/>
            <a:chOff x="4876800" y="4321935"/>
            <a:chExt cx="3810000" cy="667796"/>
          </a:xfrm>
        </p:grpSpPr>
        <p:sp>
          <p:nvSpPr>
            <p:cNvPr id="32" name="TextBox 31"/>
            <p:cNvSpPr txBox="1"/>
            <p:nvPr/>
          </p:nvSpPr>
          <p:spPr>
            <a:xfrm>
              <a:off x="4876800" y="43434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Đơ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giản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ư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…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chậm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321935"/>
              <a:ext cx="685800" cy="402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5181600" y="4419600"/>
            <a:ext cx="3124200" cy="566738"/>
            <a:chOff x="5181600" y="3733800"/>
            <a:chExt cx="3124200" cy="566738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1600" y="3733800"/>
              <a:ext cx="5667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35"/>
            <p:cNvSpPr txBox="1"/>
            <p:nvPr/>
          </p:nvSpPr>
          <p:spPr>
            <a:xfrm>
              <a:off x="5791200" y="38100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Định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nghĩa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endParaRPr lang="en-US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76800" y="4953000"/>
            <a:ext cx="3810000" cy="722531"/>
            <a:chOff x="4953000" y="5029200"/>
            <a:chExt cx="3810000" cy="722531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57800" y="5029200"/>
              <a:ext cx="595312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4953000" y="51054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Nhanh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nhưng ... phức tạp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3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35" name="TextBox 34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2" name="TextBox 41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3" name="Picture 2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6" name="Picture 2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3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34" name="TextBox 33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37" name="TextBox 36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38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0" name="TextBox 39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1" name="Picture 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3" name="TextBox 42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m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2346</TotalTime>
  <Words>562</Words>
  <Application>Microsoft Office PowerPoint</Application>
  <PresentationFormat>On-screen Show (4:3)</PresentationFormat>
  <Paragraphs>180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Human</vt:lpstr>
      <vt:lpstr>Microsoft Visio Drawing</vt:lpstr>
      <vt:lpstr>Visio</vt:lpstr>
      <vt:lpstr>Slide 1</vt:lpstr>
      <vt:lpstr>Nội dung</vt:lpstr>
      <vt:lpstr>1. Đặt vấn đề</vt:lpstr>
      <vt:lpstr>Giải pháp</vt:lpstr>
      <vt:lpstr>2. Kĩ thuật Fuzzing</vt:lpstr>
      <vt:lpstr>2. Kĩ thuật Fuzzing</vt:lpstr>
      <vt:lpstr>2. Kĩ thuật Fuzzing</vt:lpstr>
      <vt:lpstr>2. Kĩ thuật Fuzzing</vt:lpstr>
      <vt:lpstr>2. Kĩ thuật Fuzzing</vt:lpstr>
      <vt:lpstr>3. Xây dựng hệ thống</vt:lpstr>
      <vt:lpstr>3. Xây dựng hệ thống</vt:lpstr>
      <vt:lpstr>Kiến trúc zFramework</vt:lpstr>
      <vt:lpstr>Demo</vt:lpstr>
      <vt:lpstr>Demo</vt:lpstr>
      <vt:lpstr>Demo</vt:lpstr>
      <vt:lpstr>Demo</vt:lpstr>
      <vt:lpstr>Demo</vt:lpstr>
      <vt:lpstr>Slide 18</vt:lpstr>
      <vt:lpstr>Dự bị</vt:lpstr>
      <vt:lpstr>Dự bị</vt:lpstr>
      <vt:lpstr>Dự bị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thức POP3/SMTP: lý thuyết và ứng dụng</dc:title>
  <dc:creator>AnhLD</dc:creator>
  <cp:lastModifiedBy>Le Duc Anh</cp:lastModifiedBy>
  <cp:revision>224</cp:revision>
  <dcterms:created xsi:type="dcterms:W3CDTF">2008-11-21T14:24:09Z</dcterms:created>
  <dcterms:modified xsi:type="dcterms:W3CDTF">2010-06-04T07:48:37Z</dcterms:modified>
</cp:coreProperties>
</file>