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sldIdLst>
    <p:sldId id="257" r:id="rId2"/>
    <p:sldId id="283" r:id="rId3"/>
    <p:sldId id="259" r:id="rId4"/>
    <p:sldId id="287" r:id="rId5"/>
    <p:sldId id="262" r:id="rId6"/>
    <p:sldId id="263" r:id="rId7"/>
    <p:sldId id="288" r:id="rId8"/>
    <p:sldId id="268" r:id="rId9"/>
    <p:sldId id="286" r:id="rId10"/>
    <p:sldId id="274" r:id="rId11"/>
    <p:sldId id="275" r:id="rId12"/>
    <p:sldId id="282" r:id="rId13"/>
    <p:sldId id="271" r:id="rId14"/>
    <p:sldId id="270" r:id="rId15"/>
    <p:sldId id="289" r:id="rId16"/>
    <p:sldId id="272" r:id="rId17"/>
    <p:sldId id="27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33CC"/>
    <a:srgbClr val="0000CC"/>
    <a:srgbClr val="FFFFFF"/>
    <a:srgbClr val="FFFF99"/>
    <a:srgbClr val="99CCFF"/>
    <a:srgbClr val="0000FF"/>
    <a:srgbClr val="FFFF00"/>
    <a:srgbClr val="0066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37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CFF831-3206-4D3B-8A41-F1CD2F5117CD}" type="datetimeFigureOut">
              <a:rPr lang="en-US" smtClean="0"/>
              <a:pPr/>
              <a:t>6/7/2010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14008D-BA20-4A5B-A444-7C2D80DA59C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83EFC-CEEB-4ABF-B477-4B937C943E1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4008D-BA20-4A5B-A444-7C2D80DA59C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83EFC-CEEB-4ABF-B477-4B937C943E1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0"/>
          <p:cNvSpPr>
            <a:spLocks noGrp="1"/>
          </p:cNvSpPr>
          <p:nvPr>
            <p:ph type="ctrTitle"/>
          </p:nvPr>
        </p:nvSpPr>
        <p:spPr>
          <a:xfrm>
            <a:off x="685800" y="990601"/>
            <a:ext cx="7772400" cy="2609850"/>
          </a:xfrm>
        </p:spPr>
        <p:txBody>
          <a:bodyPr>
            <a:noAutofit/>
            <a:sp3d prstMaterial="matte">
              <a:bevelT w="38100" h="38100"/>
              <a:contourClr>
                <a:srgbClr val="FFFFFF"/>
              </a:contourClr>
            </a:sp3d>
          </a:bodyPr>
          <a:lstStyle>
            <a:lvl1pPr algn="ctr">
              <a:defRPr lang="en-US" sz="5800" dirty="0" smtClean="0">
                <a:ln w="9525">
                  <a:noFill/>
                </a:ln>
                <a:effectLst>
                  <a:outerShdw blurRad="50800" dist="38100" dir="822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1967089"/>
          </a:xfrm>
        </p:spPr>
        <p:txBody>
          <a:bodyPr>
            <a:normAutofit/>
          </a:bodyPr>
          <a:lstStyle>
            <a:lvl1pPr marL="0" indent="0" algn="ctr">
              <a:buNone/>
              <a:defRPr lang="en-US" sz="3000" b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2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5/27/2008</a:t>
            </a:r>
          </a:p>
        </p:txBody>
      </p:sp>
      <p:sp>
        <p:nvSpPr>
          <p:cNvPr id="5" name="Rectangl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Rectangl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69BD9-9172-4E77-86CE-BD94B4FB0C15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5/27/2008</a:t>
            </a:r>
          </a:p>
        </p:txBody>
      </p:sp>
      <p:sp>
        <p:nvSpPr>
          <p:cNvPr id="5" name="Rectangl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Rectangl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B1E35F-2275-40DD-9502-6EF6DA2F99EE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5/27/2008</a:t>
            </a:r>
          </a:p>
        </p:txBody>
      </p:sp>
      <p:sp>
        <p:nvSpPr>
          <p:cNvPr id="5" name="Rectangl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Rectangl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9DBCF-24B6-4F13-BAA2-C8FCD038FDEE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2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5/27/2008</a:t>
            </a:r>
          </a:p>
        </p:txBody>
      </p:sp>
      <p:sp>
        <p:nvSpPr>
          <p:cNvPr id="5" name="Rectangl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Rectangl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E0626C-54F7-41FD-AFC7-F1B8821C667A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722313" y="2685391"/>
            <a:ext cx="7772400" cy="3112843"/>
          </a:xfrm>
        </p:spPr>
        <p:txBody>
          <a:bodyPr anchor="t"/>
          <a:lstStyle>
            <a:lvl1pPr algn="ctr">
              <a:buNone/>
              <a:defRPr lang="en-US" sz="6000" b="1" dirty="0">
                <a:solidFill>
                  <a:schemeClr val="tx2">
                    <a:shade val="85000"/>
                    <a:satMod val="1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722313" y="1128932"/>
            <a:ext cx="7772400" cy="1509712"/>
          </a:xfrm>
        </p:spPr>
        <p:txBody>
          <a:bodyPr anchor="b">
            <a:normAutofit/>
          </a:bodyPr>
          <a:lstStyle>
            <a:lvl1pPr algn="ctr">
              <a:buNone/>
              <a:defRPr lang="en-US" sz="2400" b="0" smtClean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5/27/2008</a:t>
            </a:r>
          </a:p>
        </p:txBody>
      </p:sp>
      <p:sp>
        <p:nvSpPr>
          <p:cNvPr id="5" name="Rectangl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Rectangl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4DF98-9D57-4204-B675-E3CAD32E0338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5/27/2008</a:t>
            </a:r>
          </a:p>
        </p:txBody>
      </p:sp>
      <p:sp>
        <p:nvSpPr>
          <p:cNvPr id="6" name="Rectangl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Rectangl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D0C78A-ACC1-41F7-983C-B1E41BA4D35A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2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2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5/27/2008</a:t>
            </a:r>
          </a:p>
        </p:txBody>
      </p:sp>
      <p:sp>
        <p:nvSpPr>
          <p:cNvPr id="8" name="Rectangl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Rectangl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70997-F41D-4619-BE5A-38C73EE5F597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5/27/2008</a:t>
            </a:r>
          </a:p>
        </p:txBody>
      </p:sp>
      <p:sp>
        <p:nvSpPr>
          <p:cNvPr id="4" name="Rectangl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Rectangl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7DD368-627F-420C-9294-A15765AE14D3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5/27/2008</a:t>
            </a:r>
          </a:p>
        </p:txBody>
      </p:sp>
      <p:sp>
        <p:nvSpPr>
          <p:cNvPr id="3" name="Rectangl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Rectangl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69D98-53AF-4E1F-B8EA-019679FF04D4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ctr">
              <a:defRPr sz="2400" b="1">
                <a:solidFill>
                  <a:schemeClr val="tx2"/>
                </a:solidFill>
                <a:effectLst>
                  <a:outerShdw blurRad="38100" dist="25400" dir="8220000" algn="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5/27/2008</a:t>
            </a:r>
          </a:p>
        </p:txBody>
      </p:sp>
      <p:sp>
        <p:nvSpPr>
          <p:cNvPr id="6" name="Rectangl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Rectangl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CFABB-060F-4030-B91D-5638BFA5D495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27075" y="1062038"/>
            <a:ext cx="4600575" cy="3978275"/>
          </a:xfrm>
          <a:prstGeom prst="rect">
            <a:avLst/>
          </a:prstGeom>
          <a:solidFill>
            <a:schemeClr val="tx2">
              <a:shade val="15000"/>
            </a:schemeClr>
          </a:solidFill>
          <a:ln w="63500">
            <a:noFill/>
            <a:miter lim="800000"/>
          </a:ln>
          <a:effectLst>
            <a:outerShdw blurRad="63500" dist="25400" dir="7200000" algn="t" rotWithShape="0">
              <a:prstClr val="black">
                <a:alpha val="45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45720" rIns="45720" anchor="ctr">
            <a:normAutofit/>
          </a:bodyPr>
          <a:lstStyle/>
          <a:p>
            <a:pPr indent="-274320"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endParaRPr lang="en-US" sz="2000"/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5514536" y="4343400"/>
            <a:ext cx="3048000" cy="709858"/>
          </a:xfrm>
        </p:spPr>
        <p:txBody>
          <a:bodyPr anchor="t">
            <a:noAutofit/>
          </a:bodyPr>
          <a:lstStyle>
            <a:lvl1pPr algn="l">
              <a:buNone/>
              <a:defRPr sz="2200" b="1">
                <a:solidFill>
                  <a:schemeClr val="tx2"/>
                </a:solidFill>
                <a:effectLst>
                  <a:outerShdw blurRad="38100" dist="25400" dir="8220000" algn="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pic" idx="1"/>
          </p:nvPr>
        </p:nvSpPr>
        <p:spPr>
          <a:xfrm>
            <a:off x="739645" y="1222657"/>
            <a:ext cx="4575601" cy="3657600"/>
          </a:xfrm>
          <a:solidFill>
            <a:schemeClr val="tx2">
              <a:shade val="75000"/>
            </a:schemeClr>
          </a:solidFill>
          <a:ln w="63500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>
            <a:lvl1pPr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5514536" y="1371600"/>
            <a:ext cx="3044952" cy="2930086"/>
          </a:xfrm>
        </p:spPr>
        <p:txBody>
          <a:bodyPr bIns="0" anchor="b">
            <a:normAutofit/>
          </a:bodyPr>
          <a:lstStyle>
            <a:lvl1pPr marL="0" marR="0" indent="0" algn="l">
              <a:buFontTx/>
              <a:buNone/>
              <a:defRPr sz="1300">
                <a:solidFill>
                  <a:schemeClr val="tx1">
                    <a:tint val="95000"/>
                  </a:schemeClr>
                </a:solidFill>
              </a:defRPr>
            </a:lvl1pPr>
            <a:lvl2pPr marL="460375" marR="0" indent="-112713">
              <a:buFontTx/>
              <a:buNone/>
              <a:defRPr sz="1200"/>
            </a:lvl2pPr>
            <a:lvl3pPr marL="914400" marR="0" indent="-117475">
              <a:buFontTx/>
              <a:buNone/>
              <a:defRPr sz="1000"/>
            </a:lvl3pPr>
            <a:lvl4pPr marL="1316038" marR="0" indent="-112713">
              <a:buFontTx/>
              <a:buNone/>
              <a:defRPr sz="900"/>
            </a:lvl4pPr>
            <a:lvl5pPr marL="1711325" marR="0" indent="-117475"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t>5/27/2008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1AEFC9-872D-4310-A20D-CC5CB21A8384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5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anchor="b" anchorCtr="0">
            <a:normAutofit/>
            <a:scene3d>
              <a:camera prst="orthographicFront"/>
              <a:lightRig rig="soft" dir="t">
                <a:rot lat="0" lon="0" rev="2100000"/>
              </a:lightRig>
            </a:scene3d>
            <a:sp3d prstMaterial="matt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Rectangle 11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7" name="Rectangle 22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anchor="b" anchorCtr="0"/>
          <a:lstStyle>
            <a:lvl1pPr>
              <a:defRPr lang="en-US" sz="1200" smtClean="0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pPr>
              <a:defRPr/>
            </a:pPr>
            <a:r>
              <a:t>5/27/2008</a:t>
            </a:r>
            <a:endParaRPr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anchor="b" anchorCtr="0"/>
          <a:lstStyle>
            <a:lvl1pPr algn="ctr">
              <a:defRPr lang="en-US" sz="1200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3" name="Rectangle 15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anchor="b" anchorCtr="0"/>
          <a:lstStyle>
            <a:lvl1pPr algn="r">
              <a:defRPr lang="en-US" sz="1200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pPr>
              <a:defRPr/>
            </a:pPr>
            <a:fld id="{5F7709BB-C88B-440E-8B76-0CFC6E1BCD3C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defPPr>
        <a:defRPr sz="4400">
          <a:solidFill>
            <a:schemeClr val="tx2">
              <a:shade val="85000"/>
              <a:satMod val="150000"/>
            </a:schemeClr>
          </a:solidFill>
          <a:latin typeface="+mj-lt"/>
          <a:ea typeface="+mj-ea"/>
          <a:cs typeface="+mj-cs"/>
        </a:defRPr>
      </a:defPPr>
      <a:lvl1pPr algn="ctr" rtl="0" eaLnBrk="0" fontAlgn="base" hangingPunct="0">
        <a:spcBef>
          <a:spcPct val="0"/>
        </a:spcBef>
        <a:spcAft>
          <a:spcPct val="0"/>
        </a:spcAft>
        <a:defRPr lang="en-US" sz="4800" b="1" kern="1200" dirty="0">
          <a:solidFill>
            <a:srgbClr val="40526F"/>
          </a:solidFill>
          <a:effectLst>
            <a:outerShdw blurRad="63500" dist="38100" dir="8220000" algn="tl" rotWithShape="0">
              <a:srgbClr val="000000">
                <a:alpha val="30000"/>
              </a:srgbClr>
            </a:outerShdw>
          </a:effectLst>
          <a:latin typeface="+mj-lt"/>
          <a:ea typeface="+mj-lt"/>
          <a:cs typeface="+mj-lt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40526F"/>
          </a:solidFill>
          <a:latin typeface="Candara" pitchFamily="34" charset="0"/>
          <a:ea typeface="Candara" pitchFamily="34" charset="0"/>
          <a:cs typeface="Candar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40526F"/>
          </a:solidFill>
          <a:latin typeface="Candara" pitchFamily="34" charset="0"/>
          <a:ea typeface="Candara" pitchFamily="34" charset="0"/>
          <a:cs typeface="Candar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40526F"/>
          </a:solidFill>
          <a:latin typeface="Candara" pitchFamily="34" charset="0"/>
          <a:ea typeface="Candara" pitchFamily="34" charset="0"/>
          <a:cs typeface="Candar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40526F"/>
          </a:solidFill>
          <a:latin typeface="Candara" pitchFamily="34" charset="0"/>
          <a:ea typeface="Candara" pitchFamily="34" charset="0"/>
          <a:cs typeface="Candar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800" b="1">
          <a:solidFill>
            <a:srgbClr val="40526F"/>
          </a:solidFill>
          <a:latin typeface="Candara" pitchFamily="34" charset="0"/>
          <a:ea typeface="Candara" pitchFamily="34" charset="0"/>
          <a:cs typeface="Candar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 b="1">
          <a:solidFill>
            <a:srgbClr val="40526F"/>
          </a:solidFill>
          <a:latin typeface="Candara" pitchFamily="34" charset="0"/>
          <a:ea typeface="Candara" pitchFamily="34" charset="0"/>
          <a:cs typeface="Candar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 b="1">
          <a:solidFill>
            <a:srgbClr val="40526F"/>
          </a:solidFill>
          <a:latin typeface="Candara" pitchFamily="34" charset="0"/>
          <a:ea typeface="Candara" pitchFamily="34" charset="0"/>
          <a:cs typeface="Candar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 b="1">
          <a:solidFill>
            <a:srgbClr val="40526F"/>
          </a:solidFill>
          <a:latin typeface="Candara" pitchFamily="34" charset="0"/>
          <a:ea typeface="Candara" pitchFamily="34" charset="0"/>
          <a:cs typeface="Candara" pitchFamily="34" charset="0"/>
        </a:defRPr>
      </a:lvl9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342900" indent="-6159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800">
          <a:solidFill>
            <a:schemeClr val="tx1"/>
          </a:solidFill>
          <a:latin typeface="+mn-lt"/>
          <a:ea typeface="+mn-lt"/>
          <a:cs typeface="+mn-lt"/>
        </a:defRPr>
      </a:lvl1pPr>
      <a:lvl2pPr marL="557213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 2" pitchFamily="18" charset="2"/>
        <a:buChar char=""/>
        <a:defRPr sz="2200">
          <a:solidFill>
            <a:schemeClr val="tx1"/>
          </a:solidFill>
          <a:latin typeface="+mn-lt"/>
          <a:ea typeface="+mn-lt"/>
          <a:cs typeface="+mn-lt"/>
        </a:defRPr>
      </a:lvl2pPr>
      <a:lvl3pPr marL="8128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 2" pitchFamily="18" charset="2"/>
        <a:buChar char=""/>
        <a:defRPr sz="2000">
          <a:solidFill>
            <a:schemeClr val="tx1"/>
          </a:solidFill>
          <a:latin typeface="+mn-lt"/>
          <a:ea typeface="+mn-lt"/>
          <a:cs typeface="+mn-lt"/>
        </a:defRPr>
      </a:lvl3pPr>
      <a:lvl4pPr marL="1068388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 2" pitchFamily="18" charset="2"/>
        <a:buChar char=""/>
        <a:defRPr sz="2000">
          <a:solidFill>
            <a:schemeClr val="tx1"/>
          </a:solidFill>
          <a:latin typeface="+mn-lt"/>
          <a:ea typeface="+mn-lt"/>
          <a:cs typeface="+mn-lt"/>
        </a:defRPr>
      </a:lvl4pPr>
      <a:lvl5pPr marL="131603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 2" pitchFamily="18" charset="2"/>
        <a:buChar char=""/>
        <a:defRPr sz="2000">
          <a:solidFill>
            <a:schemeClr val="tx1"/>
          </a:solidFill>
          <a:latin typeface="+mn-lt"/>
          <a:ea typeface="+mn-lt"/>
          <a:cs typeface="+mn-lt"/>
        </a:defRPr>
      </a:lvl5pPr>
      <a:lvl6pPr marL="1572768" indent="-228600" algn="l" eaLnBrk="1" hangingPunct="1">
        <a:buClr>
          <a:schemeClr val="tx2"/>
        </a:buClr>
        <a:buFont typeface="Wingdings 2" pitchFamily="18" charset="2"/>
        <a:buChar char=""/>
        <a:defRPr lang="en-US" sz="1600" baseline="0" smtClean="0">
          <a:latin typeface="+mn-lt"/>
        </a:defRPr>
      </a:lvl6pPr>
      <a:lvl7pPr marL="1819656" indent="-228600" algn="l" eaLnBrk="1" hangingPunct="1">
        <a:buClr>
          <a:schemeClr val="accent1"/>
        </a:buClr>
        <a:buFont typeface="Wingdings 2" pitchFamily="18" charset="2"/>
        <a:buChar char=""/>
        <a:defRPr lang="en-US" sz="1600" baseline="0" smtClean="0">
          <a:latin typeface="+mn-lt"/>
        </a:defRPr>
      </a:lvl7pPr>
      <a:lvl8pPr marL="2066544" indent="-228600" algn="l" eaLnBrk="1" hangingPunct="1">
        <a:buClr>
          <a:schemeClr val="tx2"/>
        </a:buClr>
        <a:buFont typeface="Wingdings 2" pitchFamily="18" charset="2"/>
        <a:buChar char=""/>
        <a:defRPr sz="1600" baseline="0">
          <a:latin typeface="+mn-lt"/>
        </a:defRPr>
      </a:lvl8pPr>
      <a:lvl9pPr marL="2313432" indent="-228600" algn="l" eaLnBrk="1" hangingPunct="1">
        <a:buClr>
          <a:schemeClr val="accent1"/>
        </a:buClr>
        <a:buFont typeface="Wingdings 2" pitchFamily="18" charset="2"/>
        <a:buChar char=""/>
        <a:defRPr sz="1400" baseline="0">
          <a:latin typeface="+mn-lt"/>
        </a:defRPr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5.png"/><Relationship Id="rId7" Type="http://schemas.openxmlformats.org/officeDocument/2006/relationships/image" Target="../media/image3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40.png"/><Relationship Id="rId4" Type="http://schemas.openxmlformats.org/officeDocument/2006/relationships/image" Target="../media/image46.png"/><Relationship Id="rId9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37.png"/><Relationship Id="rId7" Type="http://schemas.openxmlformats.org/officeDocument/2006/relationships/image" Target="../media/image4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0.png"/><Relationship Id="rId7" Type="http://schemas.openxmlformats.org/officeDocument/2006/relationships/image" Target="../media/image5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52.png"/><Relationship Id="rId10" Type="http://schemas.openxmlformats.org/officeDocument/2006/relationships/image" Target="../media/image56.png"/><Relationship Id="rId4" Type="http://schemas.openxmlformats.org/officeDocument/2006/relationships/image" Target="../media/image51.png"/><Relationship Id="rId9" Type="http://schemas.openxmlformats.org/officeDocument/2006/relationships/image" Target="../media/image5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6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44.png"/><Relationship Id="rId5" Type="http://schemas.openxmlformats.org/officeDocument/2006/relationships/image" Target="../media/image42.png"/><Relationship Id="rId10" Type="http://schemas.openxmlformats.org/officeDocument/2006/relationships/image" Target="../media/image43.png"/><Relationship Id="rId4" Type="http://schemas.openxmlformats.org/officeDocument/2006/relationships/image" Target="../media/image41.png"/><Relationship Id="rId9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76200" y="-57150"/>
            <a:ext cx="9220200" cy="7143750"/>
            <a:chOff x="-76200" y="-57150"/>
            <a:chExt cx="9220200" cy="7143750"/>
          </a:xfrm>
        </p:grpSpPr>
        <p:pic>
          <p:nvPicPr>
            <p:cNvPr id="12" name="Picture 11" descr="Summer_Times_by_pycc_wallpaper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15" name="Picture 14" descr="Project2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2400" y="4445000"/>
              <a:ext cx="1981199" cy="2641600"/>
            </a:xfrm>
            <a:prstGeom prst="rect">
              <a:avLst/>
            </a:prstGeom>
          </p:spPr>
        </p:pic>
        <p:pic>
          <p:nvPicPr>
            <p:cNvPr id="16" name="Picture 15" descr="Project3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86600" y="5314950"/>
              <a:ext cx="2057400" cy="1543050"/>
            </a:xfrm>
            <a:prstGeom prst="rect">
              <a:avLst/>
            </a:prstGeom>
          </p:spPr>
        </p:pic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76200" y="-57150"/>
              <a:ext cx="2286001" cy="59055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sp>
        <p:nvSpPr>
          <p:cNvPr id="13" name="TextBox 12"/>
          <p:cNvSpPr txBox="1"/>
          <p:nvPr/>
        </p:nvSpPr>
        <p:spPr>
          <a:xfrm>
            <a:off x="0" y="1066800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glow rad="228600">
                    <a:srgbClr val="00B050">
                      <a:alpha val="40000"/>
                    </a:srgb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Xây</a:t>
            </a:r>
            <a:r>
              <a:rPr lang="en-US" sz="35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glow rad="228600">
                    <a:srgbClr val="00B050">
                      <a:alpha val="40000"/>
                    </a:srgb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5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glow rad="228600">
                    <a:srgbClr val="00B050">
                      <a:alpha val="40000"/>
                    </a:srgb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dựng</a:t>
            </a:r>
            <a:r>
              <a:rPr lang="en-US" sz="35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glow rad="228600">
                    <a:srgbClr val="00B050">
                      <a:alpha val="40000"/>
                    </a:srgb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5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glow rad="228600">
                    <a:srgbClr val="00B050">
                      <a:alpha val="40000"/>
                    </a:srgb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hệ</a:t>
            </a:r>
            <a:r>
              <a:rPr lang="en-US" sz="35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glow rad="228600">
                    <a:srgbClr val="00B050">
                      <a:alpha val="40000"/>
                    </a:srgb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5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glow rad="228600">
                    <a:srgbClr val="00B050">
                      <a:alpha val="40000"/>
                    </a:srgb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thống</a:t>
            </a:r>
            <a:r>
              <a:rPr lang="en-US" sz="35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glow rad="228600">
                    <a:srgbClr val="00B050">
                      <a:alpha val="40000"/>
                    </a:srgb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5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glow rad="228600">
                    <a:srgbClr val="00B050">
                      <a:alpha val="40000"/>
                    </a:srgb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phát</a:t>
            </a:r>
            <a:r>
              <a:rPr lang="en-US" sz="35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glow rad="228600">
                    <a:srgbClr val="00B050">
                      <a:alpha val="40000"/>
                    </a:srgb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5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glow rad="228600">
                    <a:srgbClr val="00B050">
                      <a:alpha val="40000"/>
                    </a:srgb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hiện</a:t>
            </a:r>
            <a:endParaRPr lang="en-US" sz="35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bg1">
                  <a:lumMod val="95000"/>
                </a:schemeClr>
              </a:solidFill>
              <a:effectLst>
                <a:glow rad="228600">
                  <a:srgbClr val="00B050">
                    <a:alpha val="40000"/>
                  </a:srgbClr>
                </a:glo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r>
              <a:rPr lang="en-US" sz="35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glow rad="228600">
                    <a:srgbClr val="00B050">
                      <a:alpha val="40000"/>
                    </a:srgb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lỗ</a:t>
            </a:r>
            <a:r>
              <a:rPr lang="en-US" sz="35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glow rad="228600">
                    <a:srgbClr val="00B050">
                      <a:alpha val="40000"/>
                    </a:srgb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5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glow rad="228600">
                    <a:srgbClr val="00B050">
                      <a:alpha val="40000"/>
                    </a:srgb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hổng</a:t>
            </a:r>
            <a:r>
              <a:rPr lang="en-US" sz="35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glow rad="228600">
                    <a:srgbClr val="00B050">
                      <a:alpha val="40000"/>
                    </a:srgb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5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glow rad="228600">
                    <a:srgbClr val="00B050">
                      <a:alpha val="40000"/>
                    </a:srgb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phần</a:t>
            </a:r>
            <a:r>
              <a:rPr lang="en-US" sz="35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glow rad="228600">
                    <a:srgbClr val="00B050">
                      <a:alpha val="40000"/>
                    </a:srgb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5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glow rad="228600">
                    <a:srgbClr val="00B050">
                      <a:alpha val="40000"/>
                    </a:srgb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mềm</a:t>
            </a:r>
            <a:r>
              <a:rPr lang="en-US" sz="35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glow rad="228600">
                    <a:srgbClr val="00B050">
                      <a:alpha val="40000"/>
                    </a:srgb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5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glow rad="228600">
                    <a:srgbClr val="00B050">
                      <a:alpha val="40000"/>
                    </a:srgb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dựa</a:t>
            </a:r>
            <a:r>
              <a:rPr lang="en-US" sz="35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glow rad="228600">
                    <a:srgbClr val="00B050">
                      <a:alpha val="40000"/>
                    </a:srgb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5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glow rad="228600">
                    <a:srgbClr val="00B050">
                      <a:alpha val="40000"/>
                    </a:srgb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trên</a:t>
            </a:r>
            <a:r>
              <a:rPr lang="en-US" sz="35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glow rad="228600">
                    <a:srgbClr val="00B050">
                      <a:alpha val="40000"/>
                    </a:srgb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  <a:p>
            <a:pPr algn="ctr"/>
            <a:r>
              <a:rPr lang="en-US" sz="35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glow rad="228600">
                    <a:srgbClr val="00B050">
                      <a:alpha val="40000"/>
                    </a:srgb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công</a:t>
            </a:r>
            <a:r>
              <a:rPr lang="en-US" sz="35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glow rad="228600">
                    <a:srgbClr val="00B050">
                      <a:alpha val="40000"/>
                    </a:srgb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5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glow rad="228600">
                    <a:srgbClr val="00B050">
                      <a:alpha val="40000"/>
                    </a:srgb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nghệ</a:t>
            </a:r>
            <a:r>
              <a:rPr lang="en-US" sz="35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glow rad="228600">
                    <a:srgbClr val="00B050">
                      <a:alpha val="40000"/>
                    </a:srgb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5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glow rad="228600">
                    <a:srgbClr val="00B050">
                      <a:alpha val="40000"/>
                    </a:srgb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Fuzzing</a:t>
            </a:r>
            <a:r>
              <a:rPr lang="en-US" sz="35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glow rad="228600">
                    <a:srgbClr val="00B050">
                      <a:alpha val="40000"/>
                    </a:srgb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song </a:t>
            </a:r>
            <a:r>
              <a:rPr lang="en-US" sz="35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glow rad="228600">
                    <a:srgbClr val="00B050">
                      <a:alpha val="40000"/>
                    </a:srgb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song</a:t>
            </a:r>
            <a:endParaRPr lang="en-US" sz="35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bg1">
                  <a:lumMod val="95000"/>
                </a:schemeClr>
              </a:solidFill>
              <a:effectLst>
                <a:glow rad="228600">
                  <a:srgbClr val="00B050">
                    <a:alpha val="40000"/>
                  </a:srgbClr>
                </a:glo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67000" y="3733800"/>
            <a:ext cx="6477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Sinh</a:t>
            </a:r>
            <a:r>
              <a:rPr lang="en-US" sz="2000" b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viên</a:t>
            </a:r>
            <a:r>
              <a:rPr lang="en-US" sz="2000" b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thực</a:t>
            </a:r>
            <a:r>
              <a:rPr lang="en-US" sz="2000" b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hiện</a:t>
            </a:r>
            <a:r>
              <a:rPr lang="en-US" sz="2000" b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: </a:t>
            </a:r>
            <a:r>
              <a:rPr lang="en-US" sz="2000" b="1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Lê</a:t>
            </a:r>
            <a:r>
              <a:rPr lang="en-US" sz="2000" b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Đức</a:t>
            </a:r>
            <a:r>
              <a:rPr lang="en-US" sz="2000" b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Anh</a:t>
            </a:r>
            <a:endParaRPr lang="en-US" sz="2000" b="1" dirty="0" smtClean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000" b="1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Lớp</a:t>
            </a:r>
            <a:r>
              <a:rPr lang="en-US" sz="2000" b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		: </a:t>
            </a:r>
            <a:r>
              <a:rPr lang="en-US" sz="2000" b="1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Kỹ</a:t>
            </a:r>
            <a:r>
              <a:rPr lang="en-US" sz="2000" b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thuật</a:t>
            </a:r>
            <a:r>
              <a:rPr lang="en-US" sz="2000" b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máy</a:t>
            </a:r>
            <a:r>
              <a:rPr lang="en-US" sz="2000" b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tính</a:t>
            </a:r>
            <a:r>
              <a:rPr lang="en-US" sz="2000" b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K50</a:t>
            </a:r>
          </a:p>
          <a:p>
            <a:r>
              <a:rPr lang="en-US" sz="2000" b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	  	  </a:t>
            </a:r>
            <a:r>
              <a:rPr lang="en-US" sz="2000" b="1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Viện</a:t>
            </a:r>
            <a:r>
              <a:rPr lang="en-US" sz="2000" b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CNTT&amp; TT, ĐHBK HN</a:t>
            </a:r>
          </a:p>
          <a:p>
            <a:r>
              <a:rPr lang="en-US" sz="2000" b="1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Giáo</a:t>
            </a:r>
            <a:r>
              <a:rPr lang="en-US" sz="2000" b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viên</a:t>
            </a:r>
            <a:r>
              <a:rPr lang="en-US" sz="2000" b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h</a:t>
            </a:r>
            <a:r>
              <a:rPr lang="vi-VN" sz="2000" b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ướng</a:t>
            </a:r>
            <a:r>
              <a:rPr lang="en-US" sz="2000" b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dẫn</a:t>
            </a:r>
            <a:r>
              <a:rPr lang="en-US" sz="2000" b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: </a:t>
            </a:r>
            <a:r>
              <a:rPr lang="en-US" sz="2000" b="1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Th.S</a:t>
            </a:r>
            <a:r>
              <a:rPr lang="en-US" sz="2000" b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Nguyễn</a:t>
            </a:r>
            <a:r>
              <a:rPr lang="en-US" sz="2000" b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Tử</a:t>
            </a:r>
            <a:r>
              <a:rPr lang="en-US" sz="2000" b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Quảng</a:t>
            </a:r>
            <a:endParaRPr lang="en-US" sz="2000" b="1" dirty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E0626C-54F7-41FD-AFC7-F1B8821C667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76200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2. </a:t>
            </a:r>
            <a:r>
              <a:rPr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Kĩ thuật Fuzzing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0" y="0"/>
            <a:ext cx="762000" cy="76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0" name="TextBox 19"/>
          <p:cNvSpPr txBox="1">
            <a:spLocks/>
          </p:cNvSpPr>
          <p:nvPr/>
        </p:nvSpPr>
        <p:spPr>
          <a:xfrm>
            <a:off x="4876800" y="1142997"/>
            <a:ext cx="3840480" cy="5029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Ph</a:t>
            </a:r>
            <a:r>
              <a:rPr lang="vi-VN" sz="2400" b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ươn</a:t>
            </a:r>
            <a:r>
              <a:rPr lang="en-US" sz="2400" b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 </a:t>
            </a:r>
            <a:r>
              <a:rPr lang="en-US" sz="2400" b="1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pháp</a:t>
            </a:r>
            <a:r>
              <a:rPr lang="en-US" sz="2400" b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nào</a:t>
            </a:r>
            <a:r>
              <a:rPr lang="en-US" sz="2400" b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?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  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Dumb </a:t>
            </a:r>
            <a:r>
              <a:rPr lang="en-US" sz="2000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fuzzing</a:t>
            </a:r>
            <a:r>
              <a:rPr lang="en-US" sz="20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>
              <a:buFont typeface="Wingdings" pitchFamily="2" charset="2"/>
              <a:buChar char="ü"/>
            </a:pPr>
            <a:endParaRPr lang="en-US" sz="2000" dirty="0" smtClean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0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</a:t>
            </a:r>
          </a:p>
          <a:p>
            <a:endParaRPr lang="en-US" sz="2000" dirty="0" smtClean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0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</a:t>
            </a:r>
          </a:p>
          <a:p>
            <a:endParaRPr lang="en-US" sz="2000" dirty="0" smtClean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2000" dirty="0" smtClean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Intelligent </a:t>
            </a:r>
            <a:r>
              <a:rPr lang="en-US" sz="2000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fuzzing</a:t>
            </a:r>
            <a:r>
              <a:rPr lang="en-US" sz="20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>
              <a:buFont typeface="Wingdings" pitchFamily="2" charset="2"/>
              <a:buChar char="ü"/>
            </a:pPr>
            <a:endParaRPr lang="en-US" sz="2000" dirty="0" smtClean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sz="2000" dirty="0" smtClean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2000" dirty="0" smtClean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2000" dirty="0" smtClean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2000" u="sng" dirty="0" smtClean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2000" u="sng" dirty="0" smtClean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2000" u="sng" dirty="0" smtClean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2000" u="sng" dirty="0" smtClean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2000" u="sng" dirty="0" smtClean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2000" u="sng" dirty="0" smtClean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2000" u="sng" dirty="0" smtClean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2000" dirty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4419600" y="2667000"/>
            <a:ext cx="3810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4876800" y="2227804"/>
            <a:ext cx="3810000" cy="604837"/>
            <a:chOff x="4876800" y="2057400"/>
            <a:chExt cx="3810000" cy="604837"/>
          </a:xfrm>
        </p:grpSpPr>
        <p:sp>
          <p:nvSpPr>
            <p:cNvPr id="28" name="TextBox 27"/>
            <p:cNvSpPr txBox="1"/>
            <p:nvPr/>
          </p:nvSpPr>
          <p:spPr>
            <a:xfrm>
              <a:off x="4876800" y="2209800"/>
              <a:ext cx="3810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	</a:t>
              </a:r>
              <a:r>
                <a:rPr lang="en-US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Biến</a:t>
              </a:r>
              <a:r>
                <a:rPr lang="en-US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vi-VN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đổi</a:t>
              </a:r>
              <a:r>
                <a:rPr lang="en-US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trên</a:t>
              </a:r>
              <a:r>
                <a:rPr lang="en-US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mẫu</a:t>
              </a:r>
              <a:r>
                <a:rPr lang="en-US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có</a:t>
              </a:r>
              <a:r>
                <a:rPr lang="en-US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sẵn</a:t>
              </a:r>
              <a:r>
                <a:rPr lang="en-US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pic>
          <p:nvPicPr>
            <p:cNvPr id="2662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181600" y="2057400"/>
              <a:ext cx="604837" cy="604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4" name="Group 33"/>
          <p:cNvGrpSpPr/>
          <p:nvPr/>
        </p:nvGrpSpPr>
        <p:grpSpPr>
          <a:xfrm>
            <a:off x="4876800" y="2913604"/>
            <a:ext cx="3810000" cy="667796"/>
            <a:chOff x="4876800" y="4321935"/>
            <a:chExt cx="3810000" cy="667796"/>
          </a:xfrm>
        </p:grpSpPr>
        <p:sp>
          <p:nvSpPr>
            <p:cNvPr id="32" name="TextBox 31"/>
            <p:cNvSpPr txBox="1"/>
            <p:nvPr/>
          </p:nvSpPr>
          <p:spPr>
            <a:xfrm>
              <a:off x="4876800" y="4343400"/>
              <a:ext cx="381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	</a:t>
              </a:r>
              <a:r>
                <a:rPr lang="vi-VN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Đơ</a:t>
              </a:r>
              <a:r>
                <a:rPr lang="en-US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 </a:t>
              </a:r>
              <a:r>
                <a:rPr lang="en-US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giản</a:t>
              </a:r>
              <a:r>
                <a:rPr lang="en-US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nh</a:t>
              </a:r>
              <a:r>
                <a:rPr lang="vi-VN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ư</a:t>
              </a:r>
              <a:r>
                <a:rPr lang="en-US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ng</a:t>
              </a:r>
              <a:r>
                <a:rPr lang="en-US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… </a:t>
              </a:r>
              <a:r>
                <a:rPr lang="en-US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chậm</a:t>
              </a:r>
              <a:r>
                <a:rPr lang="en-US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</a:t>
              </a:r>
            </a:p>
            <a:p>
              <a:endParaRPr lang="en-US" dirty="0">
                <a:solidFill>
                  <a:srgbClr val="002060"/>
                </a:solidFill>
              </a:endParaRPr>
            </a:p>
          </p:txBody>
        </p:sp>
        <p:pic>
          <p:nvPicPr>
            <p:cNvPr id="26627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105400" y="4321935"/>
              <a:ext cx="685800" cy="402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7" name="Group 36"/>
          <p:cNvGrpSpPr/>
          <p:nvPr/>
        </p:nvGrpSpPr>
        <p:grpSpPr>
          <a:xfrm>
            <a:off x="5181600" y="4419600"/>
            <a:ext cx="3124200" cy="566738"/>
            <a:chOff x="5181600" y="3733800"/>
            <a:chExt cx="3124200" cy="566738"/>
          </a:xfrm>
        </p:grpSpPr>
        <p:pic>
          <p:nvPicPr>
            <p:cNvPr id="26628" name="Picture 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181600" y="3733800"/>
              <a:ext cx="566738" cy="566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6" name="TextBox 35"/>
            <p:cNvSpPr txBox="1"/>
            <p:nvPr/>
          </p:nvSpPr>
          <p:spPr>
            <a:xfrm>
              <a:off x="5791200" y="3810000"/>
              <a:ext cx="251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Định</a:t>
              </a:r>
              <a:r>
                <a:rPr lang="en-US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nghĩa</a:t>
              </a:r>
              <a:r>
                <a:rPr lang="en-US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dữ</a:t>
              </a:r>
              <a:r>
                <a:rPr lang="en-US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liệu</a:t>
              </a:r>
              <a:endParaRPr lang="en-US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876800" y="4953000"/>
            <a:ext cx="3810000" cy="722531"/>
            <a:chOff x="4953000" y="5029200"/>
            <a:chExt cx="3810000" cy="722531"/>
          </a:xfrm>
        </p:grpSpPr>
        <p:pic>
          <p:nvPicPr>
            <p:cNvPr id="26629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257800" y="5029200"/>
              <a:ext cx="595312" cy="595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8" name="TextBox 37"/>
            <p:cNvSpPr txBox="1"/>
            <p:nvPr/>
          </p:nvSpPr>
          <p:spPr>
            <a:xfrm>
              <a:off x="4953000" y="5105400"/>
              <a:ext cx="381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	</a:t>
              </a:r>
              <a:r>
                <a:rPr lang="en-US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Nhanh</a:t>
              </a:r>
              <a:r>
                <a:rPr lang="en-US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vi-VN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nhưng ... phức tạp</a:t>
              </a:r>
              <a:r>
                <a:rPr lang="en-US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</a:t>
              </a:r>
            </a:p>
            <a:p>
              <a:endParaRPr 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33" name="Group 17"/>
          <p:cNvGrpSpPr/>
          <p:nvPr/>
        </p:nvGrpSpPr>
        <p:grpSpPr>
          <a:xfrm>
            <a:off x="457200" y="1143000"/>
            <a:ext cx="3840480" cy="731520"/>
            <a:chOff x="3581400" y="2743200"/>
            <a:chExt cx="3840480" cy="731520"/>
          </a:xfrm>
        </p:grpSpPr>
        <p:sp>
          <p:nvSpPr>
            <p:cNvPr id="35" name="TextBox 34"/>
            <p:cNvSpPr txBox="1"/>
            <p:nvPr/>
          </p:nvSpPr>
          <p:spPr>
            <a:xfrm>
              <a:off x="3581400" y="2743200"/>
              <a:ext cx="3840480" cy="73152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>
                <a:tabLst>
                  <a:tab pos="746125" algn="l"/>
                </a:tabLst>
              </a:pPr>
              <a:r>
                <a:rPr lang="en-US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	1. </a:t>
              </a:r>
              <a:r>
                <a:rPr lang="vi-VN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Xác định mục tiêu</a:t>
              </a:r>
              <a:endParaRPr lang="en-US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0" name="Picture 39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657600" y="2813840"/>
              <a:ext cx="762000" cy="628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1" name="Group 16"/>
          <p:cNvGrpSpPr/>
          <p:nvPr/>
        </p:nvGrpSpPr>
        <p:grpSpPr>
          <a:xfrm>
            <a:off x="457200" y="2575560"/>
            <a:ext cx="3840480" cy="731520"/>
            <a:chOff x="3581400" y="3865214"/>
            <a:chExt cx="3840480" cy="731520"/>
          </a:xfrm>
        </p:grpSpPr>
        <p:sp>
          <p:nvSpPr>
            <p:cNvPr id="42" name="TextBox 41"/>
            <p:cNvSpPr txBox="1"/>
            <p:nvPr/>
          </p:nvSpPr>
          <p:spPr>
            <a:xfrm>
              <a:off x="3581400" y="3865214"/>
              <a:ext cx="3840480" cy="73152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>
                <a:tabLst>
                  <a:tab pos="576263" algn="l"/>
                </a:tabLst>
              </a:pPr>
              <a:r>
                <a:rPr lang="en-US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	   2. </a:t>
              </a:r>
              <a:r>
                <a:rPr lang="vi-VN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Sinh dữ liệu fuzzing</a:t>
              </a:r>
            </a:p>
          </p:txBody>
        </p:sp>
        <p:pic>
          <p:nvPicPr>
            <p:cNvPr id="43" name="Picture 28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657600" y="3886200"/>
              <a:ext cx="685800" cy="637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4" name="Group 15"/>
          <p:cNvGrpSpPr/>
          <p:nvPr/>
        </p:nvGrpSpPr>
        <p:grpSpPr>
          <a:xfrm>
            <a:off x="457200" y="4008119"/>
            <a:ext cx="3840480" cy="731520"/>
            <a:chOff x="3581400" y="4800599"/>
            <a:chExt cx="3840480" cy="731520"/>
          </a:xfrm>
        </p:grpSpPr>
        <p:sp>
          <p:nvSpPr>
            <p:cNvPr id="45" name="TextBox 44"/>
            <p:cNvSpPr txBox="1"/>
            <p:nvPr/>
          </p:nvSpPr>
          <p:spPr>
            <a:xfrm>
              <a:off x="3581400" y="4800599"/>
              <a:ext cx="3840480" cy="73152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       3. </a:t>
              </a:r>
              <a:r>
                <a:rPr lang="vi-VN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Gửi dữ liệu cho ứng dụng</a:t>
              </a:r>
            </a:p>
          </p:txBody>
        </p:sp>
        <p:pic>
          <p:nvPicPr>
            <p:cNvPr id="46" name="Picture 25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3657600" y="4875644"/>
              <a:ext cx="609600" cy="610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7" name="Group 17"/>
          <p:cNvGrpSpPr/>
          <p:nvPr/>
        </p:nvGrpSpPr>
        <p:grpSpPr>
          <a:xfrm>
            <a:off x="457200" y="5440680"/>
            <a:ext cx="3840480" cy="731520"/>
            <a:chOff x="685800" y="4038600"/>
            <a:chExt cx="3840480" cy="731520"/>
          </a:xfrm>
        </p:grpSpPr>
        <p:sp>
          <p:nvSpPr>
            <p:cNvPr id="48" name="TextBox 47"/>
            <p:cNvSpPr txBox="1"/>
            <p:nvPr/>
          </p:nvSpPr>
          <p:spPr>
            <a:xfrm>
              <a:off x="685800" y="4038600"/>
              <a:ext cx="3840480" cy="73152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       4. </a:t>
              </a:r>
              <a:r>
                <a:rPr lang="vi-VN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Theo dõi lỗi và phân tích</a:t>
              </a:r>
              <a:endParaRPr lang="en-US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9" name="Picture 1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762000" y="4114800"/>
              <a:ext cx="640080" cy="64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E0626C-54F7-41FD-AFC7-F1B8821C667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76200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2. </a:t>
            </a:r>
            <a:r>
              <a:rPr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Kĩ thuật Fuzzing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0" y="0"/>
            <a:ext cx="762000" cy="76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33" name="Group 17"/>
          <p:cNvGrpSpPr/>
          <p:nvPr/>
        </p:nvGrpSpPr>
        <p:grpSpPr>
          <a:xfrm>
            <a:off x="457200" y="1143000"/>
            <a:ext cx="3840480" cy="731520"/>
            <a:chOff x="3581400" y="2743200"/>
            <a:chExt cx="3840480" cy="731520"/>
          </a:xfrm>
        </p:grpSpPr>
        <p:sp>
          <p:nvSpPr>
            <p:cNvPr id="34" name="TextBox 33"/>
            <p:cNvSpPr txBox="1"/>
            <p:nvPr/>
          </p:nvSpPr>
          <p:spPr>
            <a:xfrm>
              <a:off x="3581400" y="2743200"/>
              <a:ext cx="3840480" cy="73152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>
                <a:tabLst>
                  <a:tab pos="746125" algn="l"/>
                </a:tabLst>
              </a:pPr>
              <a:r>
                <a:rPr lang="en-US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	1. </a:t>
              </a:r>
              <a:r>
                <a:rPr lang="vi-VN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Xác định mục tiêu</a:t>
              </a:r>
              <a:endParaRPr lang="en-US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5" name="Picture 3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57600" y="2813840"/>
              <a:ext cx="762000" cy="628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6" name="Group 16"/>
          <p:cNvGrpSpPr/>
          <p:nvPr/>
        </p:nvGrpSpPr>
        <p:grpSpPr>
          <a:xfrm>
            <a:off x="457200" y="2575560"/>
            <a:ext cx="3840480" cy="731520"/>
            <a:chOff x="3581400" y="3865214"/>
            <a:chExt cx="3840480" cy="731520"/>
          </a:xfrm>
        </p:grpSpPr>
        <p:sp>
          <p:nvSpPr>
            <p:cNvPr id="37" name="TextBox 36"/>
            <p:cNvSpPr txBox="1"/>
            <p:nvPr/>
          </p:nvSpPr>
          <p:spPr>
            <a:xfrm>
              <a:off x="3581400" y="3865214"/>
              <a:ext cx="3840480" cy="73152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>
                <a:tabLst>
                  <a:tab pos="576263" algn="l"/>
                </a:tabLst>
              </a:pPr>
              <a:r>
                <a:rPr lang="en-US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	   2. </a:t>
              </a:r>
              <a:r>
                <a:rPr lang="vi-VN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Sinh dữ liệu fuzzing</a:t>
              </a:r>
            </a:p>
          </p:txBody>
        </p:sp>
        <p:pic>
          <p:nvPicPr>
            <p:cNvPr id="38" name="Picture 2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657600" y="3886200"/>
              <a:ext cx="685800" cy="637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9" name="Group 15"/>
          <p:cNvGrpSpPr/>
          <p:nvPr/>
        </p:nvGrpSpPr>
        <p:grpSpPr>
          <a:xfrm>
            <a:off x="457200" y="4008119"/>
            <a:ext cx="3840480" cy="731520"/>
            <a:chOff x="3581400" y="4800599"/>
            <a:chExt cx="3840480" cy="731520"/>
          </a:xfrm>
        </p:grpSpPr>
        <p:sp>
          <p:nvSpPr>
            <p:cNvPr id="40" name="TextBox 39"/>
            <p:cNvSpPr txBox="1"/>
            <p:nvPr/>
          </p:nvSpPr>
          <p:spPr>
            <a:xfrm>
              <a:off x="3581400" y="4800599"/>
              <a:ext cx="3840480" cy="73152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       3. </a:t>
              </a:r>
              <a:r>
                <a:rPr lang="vi-VN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Gửi dữ liệu cho ứng dụng</a:t>
              </a:r>
            </a:p>
          </p:txBody>
        </p:sp>
        <p:pic>
          <p:nvPicPr>
            <p:cNvPr id="41" name="Picture 25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657600" y="4875644"/>
              <a:ext cx="609600" cy="610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2" name="Group 17"/>
          <p:cNvGrpSpPr/>
          <p:nvPr/>
        </p:nvGrpSpPr>
        <p:grpSpPr>
          <a:xfrm>
            <a:off x="457200" y="5440680"/>
            <a:ext cx="3840480" cy="731520"/>
            <a:chOff x="685800" y="4038600"/>
            <a:chExt cx="3840480" cy="731520"/>
          </a:xfrm>
        </p:grpSpPr>
        <p:sp>
          <p:nvSpPr>
            <p:cNvPr id="43" name="TextBox 42"/>
            <p:cNvSpPr txBox="1"/>
            <p:nvPr/>
          </p:nvSpPr>
          <p:spPr>
            <a:xfrm>
              <a:off x="685800" y="4038600"/>
              <a:ext cx="3840480" cy="73152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       4. </a:t>
              </a:r>
              <a:r>
                <a:rPr lang="vi-VN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Theo dõi lỗi và phân tích</a:t>
              </a:r>
              <a:endParaRPr lang="en-US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4" name="Picture 1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62000" y="4114800"/>
              <a:ext cx="640080" cy="64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7" name="Group 16"/>
          <p:cNvGrpSpPr/>
          <p:nvPr/>
        </p:nvGrpSpPr>
        <p:grpSpPr>
          <a:xfrm>
            <a:off x="2705100" y="1143000"/>
            <a:ext cx="3873500" cy="5029200"/>
            <a:chOff x="2705100" y="1143000"/>
            <a:chExt cx="3873500" cy="5029200"/>
          </a:xfrm>
        </p:grpSpPr>
        <p:sp>
          <p:nvSpPr>
            <p:cNvPr id="18" name="Rectangle 17"/>
            <p:cNvSpPr/>
            <p:nvPr/>
          </p:nvSpPr>
          <p:spPr>
            <a:xfrm>
              <a:off x="2705100" y="1143000"/>
              <a:ext cx="3873500" cy="5029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6"/>
            <p:cNvGrpSpPr/>
            <p:nvPr/>
          </p:nvGrpSpPr>
          <p:grpSpPr>
            <a:xfrm>
              <a:off x="3623555" y="2418790"/>
              <a:ext cx="1981200" cy="2514600"/>
              <a:chOff x="304800" y="1981200"/>
              <a:chExt cx="1981200" cy="2514600"/>
            </a:xfrm>
          </p:grpSpPr>
          <p:pic>
            <p:nvPicPr>
              <p:cNvPr id="20" name="Picture 19" descr="Rubiks cube 2.png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4800" y="2514600"/>
                <a:ext cx="1981200" cy="1981200"/>
              </a:xfrm>
              <a:prstGeom prst="rect">
                <a:avLst/>
              </a:prstGeom>
            </p:spPr>
          </p:pic>
          <p:grpSp>
            <p:nvGrpSpPr>
              <p:cNvPr id="21" name="Group 19"/>
              <p:cNvGrpSpPr/>
              <p:nvPr/>
            </p:nvGrpSpPr>
            <p:grpSpPr>
              <a:xfrm>
                <a:off x="328285" y="1981200"/>
                <a:ext cx="1920524" cy="533400"/>
                <a:chOff x="630370" y="1905000"/>
                <a:chExt cx="1920524" cy="533400"/>
              </a:xfrm>
            </p:grpSpPr>
            <p:pic>
              <p:nvPicPr>
                <p:cNvPr id="22" name="Picture 21" descr="Z1.png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630370" y="1905000"/>
                  <a:ext cx="533400" cy="533400"/>
                </a:xfrm>
                <a:prstGeom prst="rect">
                  <a:avLst/>
                </a:prstGeom>
              </p:spPr>
            </p:pic>
            <p:sp>
              <p:nvSpPr>
                <p:cNvPr id="23" name="TextBox 22"/>
                <p:cNvSpPr txBox="1"/>
                <p:nvPr/>
              </p:nvSpPr>
              <p:spPr>
                <a:xfrm>
                  <a:off x="1011370" y="1946565"/>
                  <a:ext cx="153952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>
                      <a:solidFill>
                        <a:srgbClr val="002060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Framework</a:t>
                  </a:r>
                  <a:endParaRPr lang="en-US" sz="2000" b="1" dirty="0">
                    <a:solidFill>
                      <a:srgbClr val="00206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</p:grpSp>
    </p:spTree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1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E0626C-54F7-41FD-AFC7-F1B8821C667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76200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smtClean="0">
                <a:latin typeface="Segoe UI" pitchFamily="34" charset="0"/>
                <a:ea typeface="Segoe UI" pitchFamily="34" charset="0"/>
                <a:cs typeface="Segoe UI" pitchFamily="34" charset="0"/>
              </a:rPr>
              <a:t>3. Xây dựng hệ thống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 descr="Rubiks cube 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555" y="2952190"/>
            <a:ext cx="1981200" cy="1981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11" name="Group 19"/>
          <p:cNvGrpSpPr/>
          <p:nvPr/>
        </p:nvGrpSpPr>
        <p:grpSpPr>
          <a:xfrm>
            <a:off x="179940" y="6165290"/>
            <a:ext cx="1920524" cy="533400"/>
            <a:chOff x="681170" y="1905000"/>
            <a:chExt cx="1920524" cy="533400"/>
          </a:xfrm>
        </p:grpSpPr>
        <p:pic>
          <p:nvPicPr>
            <p:cNvPr id="20" name="Picture 19" descr="Z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1170" y="1905000"/>
              <a:ext cx="533400" cy="5334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21" name="TextBox 20"/>
            <p:cNvSpPr txBox="1"/>
            <p:nvPr/>
          </p:nvSpPr>
          <p:spPr>
            <a:xfrm>
              <a:off x="1062170" y="1946565"/>
              <a:ext cx="15395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Framework</a:t>
              </a:r>
              <a:endParaRPr lang="en-US" sz="2000" b="1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762000" y="1790700"/>
            <a:ext cx="3022600" cy="1714500"/>
            <a:chOff x="762000" y="1790700"/>
            <a:chExt cx="3022600" cy="1714500"/>
          </a:xfrm>
        </p:grpSpPr>
        <p:cxnSp>
          <p:nvCxnSpPr>
            <p:cNvPr id="24" name="Straight Connector 23"/>
            <p:cNvCxnSpPr/>
            <p:nvPr/>
          </p:nvCxnSpPr>
          <p:spPr>
            <a:xfrm rot="10800000">
              <a:off x="2006600" y="2413000"/>
              <a:ext cx="1778000" cy="1092200"/>
            </a:xfrm>
            <a:prstGeom prst="line">
              <a:avLst/>
            </a:prstGeom>
            <a:ln w="12700" cmpd="sng">
              <a:solidFill>
                <a:srgbClr val="002060"/>
              </a:solidFill>
              <a:headEnd type="oval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762000" y="1790700"/>
              <a:ext cx="2259154" cy="617143"/>
              <a:chOff x="381000" y="1524000"/>
              <a:chExt cx="2259154" cy="617143"/>
            </a:xfrm>
          </p:grpSpPr>
          <p:pic>
            <p:nvPicPr>
              <p:cNvPr id="27" name="Picture 26" descr="reusability.pn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1000" y="1524000"/>
                <a:ext cx="617143" cy="617143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  <p:sp>
            <p:nvSpPr>
              <p:cNvPr id="28" name="TextBox 27"/>
              <p:cNvSpPr txBox="1"/>
              <p:nvPr/>
            </p:nvSpPr>
            <p:spPr>
              <a:xfrm>
                <a:off x="990600" y="1676400"/>
                <a:ext cx="1649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 smtClean="0">
                    <a:solidFill>
                      <a:srgbClr val="002060"/>
                    </a:solidFill>
                  </a:rPr>
                  <a:t>Tái</a:t>
                </a:r>
                <a:r>
                  <a:rPr lang="en-US" i="1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i="1" dirty="0" err="1" smtClean="0">
                    <a:solidFill>
                      <a:srgbClr val="002060"/>
                    </a:solidFill>
                  </a:rPr>
                  <a:t>sử</a:t>
                </a:r>
                <a:r>
                  <a:rPr lang="en-US" i="1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i="1" dirty="0" err="1" smtClean="0">
                    <a:solidFill>
                      <a:srgbClr val="002060"/>
                    </a:solidFill>
                  </a:rPr>
                  <a:t>dụng</a:t>
                </a:r>
                <a:r>
                  <a:rPr lang="en-US" i="1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i="1" dirty="0" err="1" smtClean="0">
                    <a:solidFill>
                      <a:srgbClr val="002060"/>
                    </a:solidFill>
                  </a:rPr>
                  <a:t>cao</a:t>
                </a:r>
                <a:endParaRPr lang="en-US" i="1" dirty="0">
                  <a:solidFill>
                    <a:srgbClr val="002060"/>
                  </a:solidFill>
                </a:endParaRPr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3454400" y="1219200"/>
            <a:ext cx="2134128" cy="2032794"/>
            <a:chOff x="3454400" y="1219200"/>
            <a:chExt cx="2134128" cy="2032794"/>
          </a:xfrm>
        </p:grpSpPr>
        <p:cxnSp>
          <p:nvCxnSpPr>
            <p:cNvPr id="32" name="Straight Connector 31"/>
            <p:cNvCxnSpPr/>
            <p:nvPr/>
          </p:nvCxnSpPr>
          <p:spPr>
            <a:xfrm rot="5400000" flipH="1" flipV="1">
              <a:off x="3828256" y="2520950"/>
              <a:ext cx="1461294" cy="794"/>
            </a:xfrm>
            <a:prstGeom prst="line">
              <a:avLst/>
            </a:prstGeom>
            <a:ln w="12700" cmpd="sng">
              <a:solidFill>
                <a:srgbClr val="002060"/>
              </a:solidFill>
              <a:headEnd type="oval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3454400" y="1219200"/>
              <a:ext cx="2134128" cy="578427"/>
              <a:chOff x="1803400" y="4572000"/>
              <a:chExt cx="2134128" cy="578427"/>
            </a:xfrm>
          </p:grpSpPr>
          <p:pic>
            <p:nvPicPr>
              <p:cNvPr id="59" name="Picture 58" descr="tools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803400" y="4572000"/>
                <a:ext cx="669759" cy="578427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  <p:sp>
            <p:nvSpPr>
              <p:cNvPr id="60" name="TextBox 59"/>
              <p:cNvSpPr txBox="1"/>
              <p:nvPr/>
            </p:nvSpPr>
            <p:spPr>
              <a:xfrm>
                <a:off x="2438400" y="4736068"/>
                <a:ext cx="1499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 smtClean="0">
                    <a:solidFill>
                      <a:srgbClr val="002060"/>
                    </a:solidFill>
                  </a:rPr>
                  <a:t>Mã</a:t>
                </a:r>
                <a:r>
                  <a:rPr lang="en-US" i="1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i="1" dirty="0" err="1" smtClean="0">
                    <a:solidFill>
                      <a:srgbClr val="002060"/>
                    </a:solidFill>
                  </a:rPr>
                  <a:t>nguồn</a:t>
                </a:r>
                <a:r>
                  <a:rPr lang="en-US" i="1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i="1" dirty="0" err="1" smtClean="0">
                    <a:solidFill>
                      <a:srgbClr val="002060"/>
                    </a:solidFill>
                  </a:rPr>
                  <a:t>mở</a:t>
                </a:r>
                <a:endParaRPr lang="en-US" i="1" dirty="0">
                  <a:solidFill>
                    <a:srgbClr val="002060"/>
                  </a:solidFill>
                </a:endParaRPr>
              </a:p>
            </p:txBody>
          </p:sp>
        </p:grpSp>
      </p:grpSp>
      <p:grpSp>
        <p:nvGrpSpPr>
          <p:cNvPr id="111" name="Group 110"/>
          <p:cNvGrpSpPr/>
          <p:nvPr/>
        </p:nvGrpSpPr>
        <p:grpSpPr>
          <a:xfrm>
            <a:off x="708025" y="4127500"/>
            <a:ext cx="3152775" cy="1654175"/>
            <a:chOff x="720725" y="3784600"/>
            <a:chExt cx="3152775" cy="1654175"/>
          </a:xfrm>
        </p:grpSpPr>
        <p:grpSp>
          <p:nvGrpSpPr>
            <p:cNvPr id="77" name="Group 76"/>
            <p:cNvGrpSpPr/>
            <p:nvPr/>
          </p:nvGrpSpPr>
          <p:grpSpPr>
            <a:xfrm>
              <a:off x="720725" y="4695825"/>
              <a:ext cx="2422620" cy="742950"/>
              <a:chOff x="6143625" y="1139825"/>
              <a:chExt cx="2422620" cy="742950"/>
            </a:xfrm>
          </p:grpSpPr>
          <p:pic>
            <p:nvPicPr>
              <p:cNvPr id="76" name="Picture 75" descr="Parallel.png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43625" y="1139825"/>
                <a:ext cx="742950" cy="742950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6684255" y="1357868"/>
                <a:ext cx="1881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u="sng" dirty="0" err="1" smtClean="0">
                    <a:solidFill>
                      <a:srgbClr val="002060"/>
                    </a:solidFill>
                  </a:rPr>
                  <a:t>Fuzzing</a:t>
                </a:r>
                <a:r>
                  <a:rPr lang="en-US" i="1" u="sng" dirty="0" smtClean="0">
                    <a:solidFill>
                      <a:srgbClr val="002060"/>
                    </a:solidFill>
                  </a:rPr>
                  <a:t> song </a:t>
                </a:r>
                <a:r>
                  <a:rPr lang="en-US" i="1" u="sng" dirty="0" err="1" smtClean="0">
                    <a:solidFill>
                      <a:srgbClr val="002060"/>
                    </a:solidFill>
                  </a:rPr>
                  <a:t>song</a:t>
                </a:r>
                <a:endParaRPr lang="en-US" i="1" u="sng" dirty="0">
                  <a:solidFill>
                    <a:srgbClr val="002060"/>
                  </a:solidFill>
                </a:endParaRPr>
              </a:p>
            </p:txBody>
          </p:sp>
        </p:grpSp>
        <p:cxnSp>
          <p:nvCxnSpPr>
            <p:cNvPr id="62" name="Straight Connector 61"/>
            <p:cNvCxnSpPr>
              <a:endCxn id="31" idx="0"/>
            </p:cNvCxnSpPr>
            <p:nvPr/>
          </p:nvCxnSpPr>
          <p:spPr>
            <a:xfrm rot="10800000" flipV="1">
              <a:off x="2202350" y="3784600"/>
              <a:ext cx="1671150" cy="1129268"/>
            </a:xfrm>
            <a:prstGeom prst="line">
              <a:avLst/>
            </a:prstGeom>
            <a:ln w="12700" cmpd="sng">
              <a:solidFill>
                <a:srgbClr val="002060"/>
              </a:solidFill>
              <a:headEnd type="oval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>
            <a:off x="5194300" y="1968500"/>
            <a:ext cx="3375027" cy="1384300"/>
            <a:chOff x="5067300" y="4991100"/>
            <a:chExt cx="3375027" cy="1384300"/>
          </a:xfrm>
        </p:grpSpPr>
        <p:cxnSp>
          <p:nvCxnSpPr>
            <p:cNvPr id="57" name="Straight Connector 56"/>
            <p:cNvCxnSpPr/>
            <p:nvPr/>
          </p:nvCxnSpPr>
          <p:spPr>
            <a:xfrm flipV="1">
              <a:off x="5067300" y="5486400"/>
              <a:ext cx="2133600" cy="889000"/>
            </a:xfrm>
            <a:prstGeom prst="line">
              <a:avLst/>
            </a:prstGeom>
            <a:ln w="12700" cmpd="sng">
              <a:solidFill>
                <a:srgbClr val="002060"/>
              </a:solidFill>
              <a:headEnd type="oval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5973055" y="4991100"/>
              <a:ext cx="2469272" cy="609600"/>
              <a:chOff x="1714500" y="1447800"/>
              <a:chExt cx="2469272" cy="609600"/>
            </a:xfrm>
          </p:grpSpPr>
          <p:pic>
            <p:nvPicPr>
              <p:cNvPr id="64" name="Picture 63" descr="Binary.pn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714500" y="1447800"/>
                <a:ext cx="609600" cy="609600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  <p:sp>
            <p:nvSpPr>
              <p:cNvPr id="65" name="TextBox 64"/>
              <p:cNvSpPr txBox="1"/>
              <p:nvPr/>
            </p:nvSpPr>
            <p:spPr>
              <a:xfrm>
                <a:off x="2311400" y="1548368"/>
                <a:ext cx="18723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>
                    <a:solidFill>
                      <a:srgbClr val="002060"/>
                    </a:solidFill>
                  </a:rPr>
                  <a:t>Intelligent </a:t>
                </a:r>
                <a:r>
                  <a:rPr lang="en-US" i="1" dirty="0" err="1" smtClean="0">
                    <a:solidFill>
                      <a:srgbClr val="002060"/>
                    </a:solidFill>
                  </a:rPr>
                  <a:t>fuzzing</a:t>
                </a:r>
                <a:endParaRPr lang="en-US" i="1" dirty="0">
                  <a:solidFill>
                    <a:srgbClr val="002060"/>
                  </a:solidFill>
                </a:endParaRPr>
              </a:p>
            </p:txBody>
          </p:sp>
        </p:grpSp>
      </p:grpSp>
      <p:grpSp>
        <p:nvGrpSpPr>
          <p:cNvPr id="112" name="Group 111"/>
          <p:cNvGrpSpPr/>
          <p:nvPr/>
        </p:nvGrpSpPr>
        <p:grpSpPr>
          <a:xfrm>
            <a:off x="3349625" y="4216400"/>
            <a:ext cx="2676141" cy="2238375"/>
            <a:chOff x="3108325" y="4102100"/>
            <a:chExt cx="2676141" cy="2238375"/>
          </a:xfrm>
        </p:grpSpPr>
        <p:grpSp>
          <p:nvGrpSpPr>
            <p:cNvPr id="87" name="Group 86"/>
            <p:cNvGrpSpPr/>
            <p:nvPr/>
          </p:nvGrpSpPr>
          <p:grpSpPr>
            <a:xfrm>
              <a:off x="3108325" y="5597525"/>
              <a:ext cx="2676141" cy="742950"/>
              <a:chOff x="5788025" y="1216025"/>
              <a:chExt cx="2676141" cy="742950"/>
            </a:xfrm>
          </p:grpSpPr>
          <p:pic>
            <p:nvPicPr>
              <p:cNvPr id="88" name="Picture 87" descr="Parallel.png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88025" y="1216025"/>
                <a:ext cx="742950" cy="742950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  <p:sp>
            <p:nvSpPr>
              <p:cNvPr id="89" name="TextBox 88"/>
              <p:cNvSpPr txBox="1"/>
              <p:nvPr/>
            </p:nvSpPr>
            <p:spPr>
              <a:xfrm>
                <a:off x="6493755" y="1434068"/>
                <a:ext cx="19704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u="sng" dirty="0" err="1" smtClean="0">
                    <a:solidFill>
                      <a:srgbClr val="002060"/>
                    </a:solidFill>
                  </a:rPr>
                  <a:t>Khả</a:t>
                </a:r>
                <a:r>
                  <a:rPr lang="en-US" i="1" u="sng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i="1" u="sng" dirty="0" err="1" smtClean="0">
                    <a:solidFill>
                      <a:srgbClr val="002060"/>
                    </a:solidFill>
                  </a:rPr>
                  <a:t>năng</a:t>
                </a:r>
                <a:r>
                  <a:rPr lang="en-US" i="1" u="sng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i="1" u="sng" dirty="0" err="1" smtClean="0">
                    <a:solidFill>
                      <a:srgbClr val="002060"/>
                    </a:solidFill>
                  </a:rPr>
                  <a:t>khai</a:t>
                </a:r>
                <a:r>
                  <a:rPr lang="en-US" i="1" u="sng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i="1" u="sng" dirty="0" err="1" smtClean="0">
                    <a:solidFill>
                      <a:srgbClr val="002060"/>
                    </a:solidFill>
                  </a:rPr>
                  <a:t>thác</a:t>
                </a:r>
                <a:endParaRPr lang="en-US" i="1" u="sng" dirty="0">
                  <a:solidFill>
                    <a:srgbClr val="002060"/>
                  </a:solidFill>
                </a:endParaRPr>
              </a:p>
            </p:txBody>
          </p:sp>
        </p:grpSp>
        <p:cxnSp>
          <p:nvCxnSpPr>
            <p:cNvPr id="90" name="Straight Connector 89"/>
            <p:cNvCxnSpPr/>
            <p:nvPr/>
          </p:nvCxnSpPr>
          <p:spPr>
            <a:xfrm rot="5400000">
              <a:off x="3441700" y="4864100"/>
              <a:ext cx="1549400" cy="25400"/>
            </a:xfrm>
            <a:prstGeom prst="line">
              <a:avLst/>
            </a:prstGeom>
            <a:ln w="12700" cmpd="sng">
              <a:solidFill>
                <a:srgbClr val="002060"/>
              </a:solidFill>
              <a:headEnd type="oval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6" name="Picture 4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382000" y="0"/>
            <a:ext cx="762000" cy="76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40" name="Group 39"/>
          <p:cNvGrpSpPr/>
          <p:nvPr/>
        </p:nvGrpSpPr>
        <p:grpSpPr>
          <a:xfrm>
            <a:off x="5181600" y="4330700"/>
            <a:ext cx="3498714" cy="1257300"/>
            <a:chOff x="5067300" y="6375400"/>
            <a:chExt cx="3498714" cy="1257300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5067300" y="6375400"/>
              <a:ext cx="952500" cy="495300"/>
            </a:xfrm>
            <a:prstGeom prst="line">
              <a:avLst/>
            </a:prstGeom>
            <a:ln w="12700" cmpd="sng">
              <a:solidFill>
                <a:srgbClr val="002060"/>
              </a:solidFill>
              <a:headEnd type="oval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5934955" y="6921500"/>
              <a:ext cx="2631059" cy="711200"/>
              <a:chOff x="1676400" y="3378200"/>
              <a:chExt cx="2631059" cy="711200"/>
            </a:xfrm>
          </p:grpSpPr>
          <p:pic>
            <p:nvPicPr>
              <p:cNvPr id="43" name="Picture 42" descr="Binary.png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676400" y="3378200"/>
                <a:ext cx="711200" cy="711200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  <p:sp>
            <p:nvSpPr>
              <p:cNvPr id="44" name="TextBox 43"/>
              <p:cNvSpPr txBox="1"/>
              <p:nvPr/>
            </p:nvSpPr>
            <p:spPr>
              <a:xfrm>
                <a:off x="2311400" y="3427968"/>
                <a:ext cx="199605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 smtClean="0">
                    <a:solidFill>
                      <a:srgbClr val="002060"/>
                    </a:solidFill>
                  </a:rPr>
                  <a:t>Công</a:t>
                </a:r>
                <a:r>
                  <a:rPr lang="en-US" i="1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i="1" dirty="0" err="1" smtClean="0">
                    <a:solidFill>
                      <a:srgbClr val="002060"/>
                    </a:solidFill>
                  </a:rPr>
                  <a:t>ty</a:t>
                </a:r>
                <a:r>
                  <a:rPr lang="en-US" i="1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i="1" dirty="0" err="1" smtClean="0">
                    <a:solidFill>
                      <a:srgbClr val="002060"/>
                    </a:solidFill>
                  </a:rPr>
                  <a:t>phần</a:t>
                </a:r>
                <a:r>
                  <a:rPr lang="en-US" i="1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i="1" dirty="0" err="1" smtClean="0">
                    <a:solidFill>
                      <a:srgbClr val="002060"/>
                    </a:solidFill>
                  </a:rPr>
                  <a:t>mềm</a:t>
                </a:r>
                <a:r>
                  <a:rPr lang="en-US" i="1" dirty="0" smtClean="0">
                    <a:solidFill>
                      <a:srgbClr val="002060"/>
                    </a:solidFill>
                  </a:rPr>
                  <a:t>,</a:t>
                </a:r>
                <a:endParaRPr lang="en-US" i="1" dirty="0" smtClean="0">
                  <a:solidFill>
                    <a:srgbClr val="002060"/>
                  </a:solidFill>
                </a:endParaRPr>
              </a:p>
              <a:p>
                <a:r>
                  <a:rPr lang="en-US" i="1" dirty="0" smtClean="0">
                    <a:solidFill>
                      <a:srgbClr val="002060"/>
                    </a:solidFill>
                  </a:rPr>
                  <a:t>Security researcher</a:t>
                </a:r>
                <a:endParaRPr lang="en-US" i="1" dirty="0">
                  <a:solidFill>
                    <a:srgbClr val="002060"/>
                  </a:solidFill>
                </a:endParaRPr>
              </a:p>
            </p:txBody>
          </p:sp>
        </p:grpSp>
      </p:grpSp>
    </p:spTree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E0626C-54F7-41FD-AFC7-F1B8821C667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76200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Kiến trúc zFramework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0" y="0"/>
            <a:ext cx="762000" cy="76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2825" y="1346200"/>
            <a:ext cx="2886075" cy="20288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83300" y="3352800"/>
            <a:ext cx="2886075" cy="20288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79700" y="1057275"/>
            <a:ext cx="3581400" cy="47434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9738" y="2130425"/>
            <a:ext cx="2447925" cy="2114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E0626C-54F7-41FD-AFC7-F1B8821C667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76200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4</a:t>
            </a:r>
            <a:r>
              <a:rPr smtClean="0">
                <a:latin typeface="Segoe UI" pitchFamily="34" charset="0"/>
                <a:ea typeface="Segoe UI" pitchFamily="34" charset="0"/>
                <a:cs typeface="Segoe UI" pitchFamily="34" charset="0"/>
              </a:rPr>
              <a:t>. Kết quả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66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53425" y="0"/>
            <a:ext cx="790575" cy="7466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905000" y="2362962"/>
          <a:ext cx="6629401" cy="837438"/>
        </p:xfrm>
        <a:graphic>
          <a:graphicData uri="http://schemas.openxmlformats.org/drawingml/2006/table">
            <a:tbl>
              <a:tblPr/>
              <a:tblGrid>
                <a:gridCol w="3167557"/>
                <a:gridCol w="865461"/>
                <a:gridCol w="865461"/>
                <a:gridCol w="865461"/>
                <a:gridCol w="865461"/>
              </a:tblGrid>
              <a:tr h="41871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Số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lượng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client </a:t>
                      </a:r>
                      <a:r>
                        <a:rPr lang="en-US" sz="2000" b="0" dirty="0" err="1" smtClean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tham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gia</a:t>
                      </a:r>
                      <a:endParaRPr lang="en-US" sz="2000" b="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1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2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3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4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71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Thời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gian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2000" b="0" dirty="0" err="1" smtClean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fuzzing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(s)</a:t>
                      </a:r>
                      <a:endParaRPr lang="en-US" sz="2000" b="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36.00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19.67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14.00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11.67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6632" name="Chart 40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3632200"/>
            <a:ext cx="66294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/>
          <p:cNvGrpSpPr/>
          <p:nvPr/>
        </p:nvGrpSpPr>
        <p:grpSpPr>
          <a:xfrm>
            <a:off x="279400" y="914400"/>
            <a:ext cx="8407400" cy="2336800"/>
            <a:chOff x="279400" y="838200"/>
            <a:chExt cx="8407400" cy="2336800"/>
          </a:xfrm>
        </p:grpSpPr>
        <p:sp>
          <p:nvSpPr>
            <p:cNvPr id="9" name="TextBox 8"/>
            <p:cNvSpPr txBox="1"/>
            <p:nvPr/>
          </p:nvSpPr>
          <p:spPr>
            <a:xfrm>
              <a:off x="1828800" y="838200"/>
              <a:ext cx="6858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Sử</a:t>
              </a:r>
              <a:r>
                <a:rPr lang="en-US" sz="2000" b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b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dụng</a:t>
              </a:r>
              <a:r>
                <a:rPr lang="en-US" sz="2000" b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b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zFramework</a:t>
              </a:r>
              <a:r>
                <a:rPr lang="en-US" sz="2000" b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b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tiến</a:t>
              </a:r>
              <a:r>
                <a:rPr lang="en-US" sz="2000" b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b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hành</a:t>
              </a:r>
              <a:r>
                <a:rPr lang="en-US" sz="2000" b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b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kiểm</a:t>
              </a:r>
              <a:r>
                <a:rPr lang="en-US" sz="2000" b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b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tra</a:t>
              </a:r>
              <a:endParaRPr lang="en-US" sz="2000" b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2000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Phần</a:t>
              </a:r>
              <a:r>
                <a:rPr lang="en-US" sz="2000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mềm</a:t>
              </a:r>
              <a:r>
                <a:rPr lang="en-US" sz="2000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mục</a:t>
              </a:r>
              <a:r>
                <a:rPr lang="en-US" sz="2000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tiêu</a:t>
              </a:r>
              <a:r>
                <a:rPr lang="en-US" sz="2000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: QK SMTP Server 3.01.</a:t>
              </a:r>
            </a:p>
            <a:p>
              <a:r>
                <a:rPr lang="en-US" sz="2000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Lỗi</a:t>
              </a:r>
              <a:r>
                <a:rPr lang="en-US" sz="2000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nguy</a:t>
              </a:r>
              <a:r>
                <a:rPr lang="en-US" sz="2000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hiểm</a:t>
              </a:r>
              <a:r>
                <a:rPr lang="en-US" sz="2000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	   : </a:t>
              </a:r>
              <a:r>
                <a:rPr lang="en-US" sz="2000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Tràn</a:t>
              </a:r>
              <a:r>
                <a:rPr lang="en-US" sz="2000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bộ</a:t>
              </a:r>
              <a:r>
                <a:rPr lang="en-US" sz="2000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vi-VN" sz="2000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đệm</a:t>
              </a:r>
              <a:r>
                <a:rPr lang="en-US" sz="2000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khi</a:t>
              </a:r>
              <a:r>
                <a:rPr lang="en-US" sz="2000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xử</a:t>
              </a:r>
              <a:r>
                <a:rPr lang="en-US" sz="2000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lý</a:t>
              </a:r>
              <a:r>
                <a:rPr lang="en-US" sz="2000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lệnh</a:t>
              </a:r>
              <a:r>
                <a:rPr lang="en-US" sz="2000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“RCPT TO:”</a:t>
              </a:r>
              <a:endParaRPr lang="en-US" sz="2000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" name="Picture 9" descr="Forward Email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9400" y="1955800"/>
              <a:ext cx="1219200" cy="1219200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4775200" y="1865868"/>
            <a:ext cx="1431802" cy="1474232"/>
            <a:chOff x="4775200" y="1865868"/>
            <a:chExt cx="1431802" cy="1474232"/>
          </a:xfrm>
        </p:grpSpPr>
        <p:sp>
          <p:nvSpPr>
            <p:cNvPr id="12" name="Oval 11"/>
            <p:cNvSpPr/>
            <p:nvPr/>
          </p:nvSpPr>
          <p:spPr>
            <a:xfrm>
              <a:off x="4914900" y="2235200"/>
              <a:ext cx="1092200" cy="11049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75200" y="1865868"/>
              <a:ext cx="14318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err="1" smtClean="0">
                  <a:solidFill>
                    <a:srgbClr val="FF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Mô</a:t>
              </a:r>
              <a:r>
                <a:rPr lang="en-US" sz="1400" i="1" dirty="0" smtClean="0">
                  <a:solidFill>
                    <a:srgbClr val="FF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400" i="1" dirty="0" err="1" smtClean="0">
                  <a:solidFill>
                    <a:srgbClr val="FF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hình</a:t>
              </a:r>
              <a:r>
                <a:rPr lang="en-US" sz="1400" i="1" dirty="0" smtClean="0">
                  <a:solidFill>
                    <a:srgbClr val="FF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400" i="1" dirty="0" err="1" smtClean="0">
                  <a:solidFill>
                    <a:srgbClr val="FF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cổ</a:t>
              </a:r>
              <a:r>
                <a:rPr lang="en-US" sz="1400" i="1" dirty="0" smtClean="0">
                  <a:solidFill>
                    <a:srgbClr val="FF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400" i="1" dirty="0" err="1" smtClean="0">
                  <a:solidFill>
                    <a:srgbClr val="FF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điển</a:t>
              </a:r>
              <a:endParaRPr lang="en-US" sz="1400" i="1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049565" y="1903968"/>
            <a:ext cx="2446735" cy="1474232"/>
            <a:chOff x="6049565" y="1903968"/>
            <a:chExt cx="2446735" cy="1474232"/>
          </a:xfrm>
        </p:grpSpPr>
        <p:sp>
          <p:nvSpPr>
            <p:cNvPr id="17" name="Oval 16"/>
            <p:cNvSpPr/>
            <p:nvPr/>
          </p:nvSpPr>
          <p:spPr>
            <a:xfrm>
              <a:off x="6049565" y="2273300"/>
              <a:ext cx="2446735" cy="1104900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527800" y="1903968"/>
              <a:ext cx="16474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err="1" smtClean="0">
                  <a:solidFill>
                    <a:srgbClr val="00B05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Mô</a:t>
              </a:r>
              <a:r>
                <a:rPr lang="en-US" sz="1400" i="1" dirty="0" smtClean="0">
                  <a:solidFill>
                    <a:srgbClr val="00B05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400" i="1" dirty="0" err="1" smtClean="0">
                  <a:solidFill>
                    <a:srgbClr val="00B05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hình</a:t>
              </a:r>
              <a:r>
                <a:rPr lang="en-US" sz="1400" i="1" dirty="0" smtClean="0">
                  <a:solidFill>
                    <a:srgbClr val="00B05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song </a:t>
              </a:r>
              <a:r>
                <a:rPr lang="en-US" sz="1400" i="1" dirty="0" err="1" smtClean="0">
                  <a:solidFill>
                    <a:srgbClr val="00B05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song</a:t>
              </a:r>
              <a:endParaRPr lang="en-US" sz="1400" i="1" dirty="0">
                <a:solidFill>
                  <a:srgbClr val="00B05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</p:spTree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E0626C-54F7-41FD-AFC7-F1B8821C667A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76200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4</a:t>
            </a:r>
            <a:r>
              <a:rPr smtClean="0">
                <a:latin typeface="Segoe UI" pitchFamily="34" charset="0"/>
                <a:ea typeface="Segoe UI" pitchFamily="34" charset="0"/>
                <a:cs typeface="Segoe UI" pitchFamily="34" charset="0"/>
              </a:rPr>
              <a:t>. Kết quả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66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53425" y="0"/>
            <a:ext cx="790575" cy="7466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193800" y="2756662"/>
          <a:ext cx="6629401" cy="837438"/>
        </p:xfrm>
        <a:graphic>
          <a:graphicData uri="http://schemas.openxmlformats.org/drawingml/2006/table">
            <a:tbl>
              <a:tblPr/>
              <a:tblGrid>
                <a:gridCol w="3167557"/>
                <a:gridCol w="865461"/>
                <a:gridCol w="865461"/>
                <a:gridCol w="865461"/>
                <a:gridCol w="865461"/>
              </a:tblGrid>
              <a:tr h="41871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Số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lượng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client </a:t>
                      </a:r>
                      <a:r>
                        <a:rPr lang="en-US" sz="2000" b="0" dirty="0" err="1" smtClean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tham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gia</a:t>
                      </a:r>
                      <a:endParaRPr lang="en-US" sz="2000" b="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1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2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3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4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71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Thời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gian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2000" b="0" dirty="0" err="1" smtClean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fuzzing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(s)</a:t>
                      </a:r>
                      <a:endParaRPr lang="en-US" sz="2000" b="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36.00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19.67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14.00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11.67</a:t>
                      </a:r>
                      <a:endParaRPr lang="en-US" sz="14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6632" name="Chart 40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55700" y="3784600"/>
            <a:ext cx="66294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762000" y="1422400"/>
            <a:ext cx="8115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Phần</a:t>
            </a:r>
            <a:r>
              <a:rPr lang="en-US" sz="20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mềm</a:t>
            </a:r>
            <a:r>
              <a:rPr lang="en-US" sz="20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QK </a:t>
            </a:r>
            <a:r>
              <a:rPr lang="en-US" sz="20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SMTP Server 3.01.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</a:t>
            </a:r>
            <a:r>
              <a:rPr lang="en-US" sz="2000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Lỗi</a:t>
            </a:r>
            <a:r>
              <a:rPr lang="en-US" sz="20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nguy</a:t>
            </a:r>
            <a:r>
              <a:rPr lang="en-US" sz="20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hiểm</a:t>
            </a:r>
            <a:r>
              <a:rPr lang="en-US" sz="20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khi</a:t>
            </a:r>
            <a:r>
              <a:rPr lang="en-US" sz="20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xử</a:t>
            </a:r>
            <a:r>
              <a:rPr lang="en-US" sz="20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lý</a:t>
            </a:r>
            <a:r>
              <a:rPr lang="en-US" sz="20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lệnh</a:t>
            </a:r>
            <a:r>
              <a:rPr lang="en-US" sz="20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“RCPT TO:”</a:t>
            </a:r>
            <a:endParaRPr lang="en-US" sz="2000" dirty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 descr="Forward Emai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1600" y="850900"/>
            <a:ext cx="1054100" cy="1054100"/>
          </a:xfrm>
          <a:prstGeom prst="rect">
            <a:avLst/>
          </a:prstGeom>
        </p:spPr>
      </p:pic>
      <p:grpSp>
        <p:nvGrpSpPr>
          <p:cNvPr id="5" name="Group 14"/>
          <p:cNvGrpSpPr/>
          <p:nvPr/>
        </p:nvGrpSpPr>
        <p:grpSpPr>
          <a:xfrm>
            <a:off x="4076700" y="2361168"/>
            <a:ext cx="1431802" cy="1220232"/>
            <a:chOff x="4775200" y="1954768"/>
            <a:chExt cx="1431802" cy="1220232"/>
          </a:xfrm>
        </p:grpSpPr>
        <p:sp>
          <p:nvSpPr>
            <p:cNvPr id="12" name="Oval 11"/>
            <p:cNvSpPr/>
            <p:nvPr/>
          </p:nvSpPr>
          <p:spPr>
            <a:xfrm>
              <a:off x="4914900" y="2311400"/>
              <a:ext cx="1092200" cy="8636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75200" y="1954768"/>
              <a:ext cx="14318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err="1" smtClean="0">
                  <a:solidFill>
                    <a:srgbClr val="FF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Mô</a:t>
              </a:r>
              <a:r>
                <a:rPr lang="en-US" sz="1400" i="1" dirty="0" smtClean="0">
                  <a:solidFill>
                    <a:srgbClr val="FF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400" i="1" dirty="0" err="1" smtClean="0">
                  <a:solidFill>
                    <a:srgbClr val="FF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hình</a:t>
              </a:r>
              <a:r>
                <a:rPr lang="en-US" sz="1400" i="1" dirty="0" smtClean="0">
                  <a:solidFill>
                    <a:srgbClr val="FF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400" i="1" dirty="0" err="1" smtClean="0">
                  <a:solidFill>
                    <a:srgbClr val="FF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cổ</a:t>
              </a:r>
              <a:r>
                <a:rPr lang="en-US" sz="1400" i="1" dirty="0" smtClean="0">
                  <a:solidFill>
                    <a:srgbClr val="FF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400" i="1" dirty="0" err="1" smtClean="0">
                  <a:solidFill>
                    <a:srgbClr val="FF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điển</a:t>
              </a:r>
              <a:endParaRPr lang="en-US" sz="1400" i="1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6" name="Group 18"/>
          <p:cNvGrpSpPr/>
          <p:nvPr/>
        </p:nvGrpSpPr>
        <p:grpSpPr>
          <a:xfrm>
            <a:off x="5338365" y="2310368"/>
            <a:ext cx="2446735" cy="1448832"/>
            <a:chOff x="6049565" y="1903968"/>
            <a:chExt cx="2446735" cy="1615874"/>
          </a:xfrm>
        </p:grpSpPr>
        <p:sp>
          <p:nvSpPr>
            <p:cNvPr id="17" name="Oval 16"/>
            <p:cNvSpPr/>
            <p:nvPr/>
          </p:nvSpPr>
          <p:spPr>
            <a:xfrm>
              <a:off x="6049565" y="2273300"/>
              <a:ext cx="2446735" cy="1246542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527800" y="1903968"/>
              <a:ext cx="16474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err="1" smtClean="0">
                  <a:solidFill>
                    <a:srgbClr val="00B05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Mô</a:t>
              </a:r>
              <a:r>
                <a:rPr lang="en-US" sz="1400" i="1" dirty="0" smtClean="0">
                  <a:solidFill>
                    <a:srgbClr val="00B05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400" i="1" dirty="0" err="1" smtClean="0">
                  <a:solidFill>
                    <a:srgbClr val="00B05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hình</a:t>
              </a:r>
              <a:r>
                <a:rPr lang="en-US" sz="1400" i="1" dirty="0" smtClean="0">
                  <a:solidFill>
                    <a:srgbClr val="00B05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song </a:t>
              </a:r>
              <a:r>
                <a:rPr lang="en-US" sz="1400" i="1" dirty="0" err="1" smtClean="0">
                  <a:solidFill>
                    <a:srgbClr val="00B05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song</a:t>
              </a:r>
              <a:endParaRPr lang="en-US" sz="1400" i="1" dirty="0">
                <a:solidFill>
                  <a:srgbClr val="00B05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28600" y="965200"/>
            <a:ext cx="547370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Thí</a:t>
            </a:r>
            <a:r>
              <a:rPr lang="en-US" sz="24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nghiệm</a:t>
            </a:r>
            <a:r>
              <a:rPr lang="en-US" sz="24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đ</a:t>
            </a:r>
            <a:r>
              <a:rPr lang="en-US" sz="2400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ánh</a:t>
            </a:r>
            <a:r>
              <a:rPr lang="en-US" sz="24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giá</a:t>
            </a:r>
            <a:r>
              <a:rPr lang="en-US" sz="24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hiệu</a:t>
            </a:r>
            <a:r>
              <a:rPr lang="en-US" sz="24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suất</a:t>
            </a:r>
            <a:r>
              <a:rPr lang="en-US" sz="24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Fuzzing</a:t>
            </a:r>
            <a:endParaRPr lang="en-US" sz="2400" dirty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9300" y="2082800"/>
            <a:ext cx="8115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Sử</a:t>
            </a:r>
            <a:r>
              <a:rPr lang="en-US" sz="20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dụng</a:t>
            </a:r>
            <a:r>
              <a:rPr lang="en-US" sz="20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zFramework</a:t>
            </a:r>
            <a:r>
              <a:rPr lang="en-US" sz="20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để</a:t>
            </a:r>
            <a:r>
              <a:rPr lang="en-US" sz="20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kiểm</a:t>
            </a:r>
            <a:r>
              <a:rPr lang="en-US" sz="20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tra</a:t>
            </a:r>
            <a:endParaRPr lang="en-US" sz="2000" dirty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E0626C-54F7-41FD-AFC7-F1B8821C667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76200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4</a:t>
            </a:r>
            <a:r>
              <a:rPr smtClean="0">
                <a:latin typeface="Segoe UI" pitchFamily="34" charset="0"/>
                <a:ea typeface="Segoe UI" pitchFamily="34" charset="0"/>
                <a:cs typeface="Segoe UI" pitchFamily="34" charset="0"/>
              </a:rPr>
              <a:t>. Kết quả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0" y="0"/>
            <a:ext cx="762000" cy="76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Rectangle 9"/>
          <p:cNvSpPr/>
          <p:nvPr/>
        </p:nvSpPr>
        <p:spPr>
          <a:xfrm>
            <a:off x="673100" y="1485901"/>
            <a:ext cx="8077200" cy="2286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863" indent="-285750">
              <a:buFont typeface="Wingdings" pitchFamily="2" charset="2"/>
              <a:buChar char="ü"/>
            </a:pPr>
            <a:r>
              <a:rPr lang="en-US" sz="2000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Xây</a:t>
            </a:r>
            <a:r>
              <a:rPr lang="en-US" sz="20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dựng</a:t>
            </a:r>
            <a:r>
              <a:rPr lang="en-US" sz="20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được</a:t>
            </a:r>
            <a:r>
              <a:rPr lang="en-US" sz="20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hệ</a:t>
            </a:r>
            <a:r>
              <a:rPr lang="en-US" sz="20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thống</a:t>
            </a:r>
            <a:r>
              <a:rPr lang="en-US" sz="20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fuzzing</a:t>
            </a:r>
            <a:r>
              <a:rPr lang="en-US" sz="20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song </a:t>
            </a:r>
            <a:r>
              <a:rPr lang="en-US" sz="2000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song</a:t>
            </a:r>
            <a:r>
              <a:rPr lang="en-US" sz="20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hoàn</a:t>
            </a:r>
            <a:r>
              <a:rPr lang="en-US" sz="20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chỉnh</a:t>
            </a:r>
            <a:r>
              <a:rPr lang="en-US" sz="20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  <a:p>
            <a:pPr marL="42863" indent="-285750">
              <a:buFont typeface="Wingdings" pitchFamily="2" charset="2"/>
              <a:buChar char="ü"/>
            </a:pPr>
            <a:r>
              <a:rPr lang="vi-VN" sz="20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Xây </a:t>
            </a:r>
            <a:r>
              <a:rPr lang="vi-VN" sz="20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dựng được một số module</a:t>
            </a:r>
            <a:r>
              <a:rPr lang="en-US" sz="20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fuzzing</a:t>
            </a:r>
            <a:endParaRPr lang="vi-VN" sz="2000" dirty="0" smtClean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796925" lvl="3" indent="-285750">
              <a:buFont typeface="Arial" charset="0"/>
              <a:buChar char="•"/>
            </a:pPr>
            <a:r>
              <a:rPr lang="vi-VN" i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Lỗi tràn bộ đệm trong xử lý câu lệnh </a:t>
            </a:r>
            <a:r>
              <a:rPr lang="en-US" i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“RCPT TO” </a:t>
            </a:r>
            <a:r>
              <a:rPr lang="vi-VN" i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của </a:t>
            </a:r>
            <a:r>
              <a:rPr lang="en-US" i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QK SMTP</a:t>
            </a:r>
            <a:r>
              <a:rPr lang="vi-VN" i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server </a:t>
            </a:r>
            <a:r>
              <a:rPr lang="en-US" i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3.01</a:t>
            </a:r>
            <a:endParaRPr lang="vi-VN" i="1" dirty="0" smtClean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796925" lvl="3" indent="-285750">
              <a:buFont typeface="Arial" charset="0"/>
              <a:buChar char="•"/>
            </a:pPr>
            <a:r>
              <a:rPr lang="vi-VN" i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Lỗi tràn bộ đệm trong xử lý trường filename trong định dạng tệp pls </a:t>
            </a:r>
            <a:r>
              <a:rPr lang="en-US" i="1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của</a:t>
            </a:r>
            <a:r>
              <a:rPr lang="vi-VN" i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Wina</a:t>
            </a:r>
            <a:r>
              <a:rPr lang="en-US" i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</a:t>
            </a:r>
            <a:r>
              <a:rPr lang="vi-VN" i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 5.12</a:t>
            </a:r>
            <a:r>
              <a:rPr lang="en-US" i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  <a:endParaRPr lang="en-US" i="1" dirty="0" smtClean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42863" indent="-285750">
              <a:buFont typeface="Wingdings" pitchFamily="2" charset="2"/>
              <a:buChar char="ü"/>
            </a:pPr>
            <a:r>
              <a:rPr lang="en-US" sz="2000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Được</a:t>
            </a:r>
            <a:r>
              <a:rPr lang="en-US" sz="20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áp</a:t>
            </a:r>
            <a:r>
              <a:rPr lang="en-US" sz="20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dụng</a:t>
            </a:r>
            <a:r>
              <a:rPr lang="en-US" sz="20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bước</a:t>
            </a:r>
            <a:r>
              <a:rPr lang="en-US" sz="20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đầu</a:t>
            </a:r>
            <a:r>
              <a:rPr lang="en-US" sz="20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tại</a:t>
            </a:r>
            <a:r>
              <a:rPr lang="en-US" sz="20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Bkis</a:t>
            </a:r>
            <a:r>
              <a:rPr lang="en-US" sz="20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Security.</a:t>
            </a:r>
          </a:p>
          <a:p>
            <a:pPr marL="796925" lvl="3" indent="-285750">
              <a:buClrTx/>
              <a:buFont typeface="Arial" charset="0"/>
              <a:buChar char="•"/>
            </a:pPr>
            <a:endParaRPr lang="en-US" i="1" dirty="0" smtClean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39725" lvl="2" indent="-285750">
              <a:buFont typeface="Wingdings" pitchFamily="2" charset="2"/>
              <a:buChar char="§"/>
            </a:pPr>
            <a:endParaRPr lang="en-US" sz="2400" dirty="0" smtClean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6700" y="965200"/>
            <a:ext cx="260350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Kết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quả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đạt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được</a:t>
            </a:r>
            <a:endParaRPr lang="en-US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9400" y="3695700"/>
            <a:ext cx="260350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Hướng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phát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triển</a:t>
            </a:r>
            <a:endParaRPr lang="en-US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5800" y="4191001"/>
            <a:ext cx="7404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i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vi-VN" sz="2000" i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Thành </a:t>
            </a:r>
            <a:r>
              <a:rPr lang="vi-VN" sz="2000" i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lập cộng đồng phát triển</a:t>
            </a:r>
          </a:p>
          <a:p>
            <a:pPr>
              <a:buFont typeface="Wingdings" pitchFamily="2" charset="2"/>
              <a:buChar char="ü"/>
            </a:pPr>
            <a:r>
              <a:rPr lang="en-US" sz="2000" i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vi-VN" sz="2000" i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Phát </a:t>
            </a:r>
            <a:r>
              <a:rPr lang="vi-VN" sz="2000" i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triển thêm các module</a:t>
            </a:r>
          </a:p>
          <a:p>
            <a:pPr>
              <a:buFont typeface="Wingdings" pitchFamily="2" charset="2"/>
              <a:buChar char="ü"/>
            </a:pPr>
            <a:r>
              <a:rPr lang="en-US" sz="2000" i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vi-VN" sz="2000" i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Hướng </a:t>
            </a:r>
            <a:r>
              <a:rPr lang="vi-VN" sz="2000" i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tới kiến trúc phân tán</a:t>
            </a:r>
            <a:endParaRPr lang="en-US" sz="2000" i="1" dirty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/>
        </p:nvGrpSpPr>
        <p:grpSpPr>
          <a:xfrm>
            <a:off x="-76200" y="-57150"/>
            <a:ext cx="9220200" cy="7143750"/>
            <a:chOff x="-76200" y="-57150"/>
            <a:chExt cx="9220200" cy="7143750"/>
          </a:xfrm>
        </p:grpSpPr>
        <p:pic>
          <p:nvPicPr>
            <p:cNvPr id="12" name="Picture 11" descr="Summer_Times_by_pycc_wallpaper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15" name="Picture 14" descr="Project2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2400" y="4445000"/>
              <a:ext cx="1981200" cy="2641600"/>
            </a:xfrm>
            <a:prstGeom prst="rect">
              <a:avLst/>
            </a:prstGeom>
          </p:spPr>
        </p:pic>
        <p:pic>
          <p:nvPicPr>
            <p:cNvPr id="16" name="Picture 15" descr="Project3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86600" y="5314950"/>
              <a:ext cx="2057400" cy="1543050"/>
            </a:xfrm>
            <a:prstGeom prst="rect">
              <a:avLst/>
            </a:prstGeom>
          </p:spPr>
        </p:pic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76200" y="-57150"/>
              <a:ext cx="2286001" cy="59055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sp>
        <p:nvSpPr>
          <p:cNvPr id="13" name="TextBox 12"/>
          <p:cNvSpPr txBox="1"/>
          <p:nvPr/>
        </p:nvSpPr>
        <p:spPr>
          <a:xfrm>
            <a:off x="0" y="31028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glow rad="228600">
                    <a:srgbClr val="00B050">
                      <a:alpha val="40000"/>
                    </a:srgb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Em</a:t>
            </a:r>
            <a:r>
              <a:rPr lang="en-US" sz="35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glow rad="228600">
                    <a:srgbClr val="00B050">
                      <a:alpha val="40000"/>
                    </a:srgb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5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glow rad="228600">
                    <a:srgbClr val="00B050">
                      <a:alpha val="40000"/>
                    </a:srgb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xin</a:t>
            </a:r>
            <a:r>
              <a:rPr lang="en-US" sz="35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glow rad="228600">
                    <a:srgbClr val="00B050">
                      <a:alpha val="40000"/>
                    </a:srgb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5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glow rad="228600">
                    <a:srgbClr val="00B050">
                      <a:alpha val="40000"/>
                    </a:srgb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chân</a:t>
            </a:r>
            <a:r>
              <a:rPr lang="en-US" sz="35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glow rad="228600">
                    <a:srgbClr val="00B050">
                      <a:alpha val="40000"/>
                    </a:srgb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5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glow rad="228600">
                    <a:srgbClr val="00B050">
                      <a:alpha val="40000"/>
                    </a:srgb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thành</a:t>
            </a:r>
            <a:r>
              <a:rPr lang="en-US" sz="35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glow rad="228600">
                    <a:srgbClr val="00B050">
                      <a:alpha val="40000"/>
                    </a:srgb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5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glow rad="228600">
                    <a:srgbClr val="00B050">
                      <a:alpha val="40000"/>
                    </a:srgb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35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glow rad="228600">
                    <a:srgbClr val="00B050">
                      <a:alpha val="40000"/>
                    </a:srgb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vi-VN" sz="35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glow rad="228600">
                    <a:srgbClr val="00B050">
                      <a:alpha val="40000"/>
                    </a:srgb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</a:t>
            </a:r>
            <a:r>
              <a:rPr lang="en-US" sz="35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glow rad="228600">
                    <a:srgbClr val="00B050">
                      <a:alpha val="40000"/>
                    </a:srgb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n!</a:t>
            </a:r>
            <a:endParaRPr lang="en-US" sz="35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bg1">
                  <a:lumMod val="95000"/>
                </a:schemeClr>
              </a:solidFill>
              <a:effectLst>
                <a:glow rad="228600">
                  <a:srgbClr val="00B050">
                    <a:alpha val="40000"/>
                  </a:srgbClr>
                </a:glo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smtClean="0"/>
              <a:t>Nội dung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E0626C-54F7-41FD-AFC7-F1B8821C667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4913" y="985838"/>
            <a:ext cx="6734175" cy="5648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E0626C-54F7-41FD-AFC7-F1B8821C667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76200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1.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Đặt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vấn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vi-VN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đề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1143000"/>
            <a:ext cx="7467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Phần</a:t>
            </a:r>
            <a:r>
              <a:rPr lang="en-US" sz="2400" b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mềm</a:t>
            </a:r>
            <a:r>
              <a:rPr lang="en-US" sz="2400" b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ngày</a:t>
            </a:r>
            <a:r>
              <a:rPr lang="en-US" sz="2400" b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càng</a:t>
            </a:r>
            <a:r>
              <a:rPr lang="en-US" sz="2400" b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b="1" u="sng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phổ</a:t>
            </a:r>
            <a:r>
              <a:rPr lang="en-US" sz="2400" b="1" u="sng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b="1" u="sng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dụng</a:t>
            </a:r>
            <a:r>
              <a:rPr lang="en-US" sz="2400" b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>
              <a:buFont typeface="Wingdings" pitchFamily="2" charset="2"/>
              <a:buChar char="ü"/>
            </a:pPr>
            <a:r>
              <a:rPr lang="en-US" sz="2000" b="1" u="sng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b="1" u="sng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Phổ</a:t>
            </a:r>
            <a:r>
              <a:rPr lang="en-US" sz="20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biến</a:t>
            </a:r>
            <a:r>
              <a:rPr lang="en-US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/>
            </a:r>
            <a:br>
              <a:rPr lang="en-US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endParaRPr lang="en-US" dirty="0" smtClean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dirty="0" smtClean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dirty="0" smtClean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dirty="0" smtClean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dirty="0" smtClean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dirty="0" smtClean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dirty="0" smtClean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Ứng</a:t>
            </a:r>
            <a:r>
              <a:rPr lang="en-US" sz="20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b="1" u="sng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dụng</a:t>
            </a:r>
            <a:r>
              <a:rPr lang="en-US" sz="20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mạnh</a:t>
            </a:r>
            <a:r>
              <a:rPr lang="en-US" sz="20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trong</a:t>
            </a:r>
            <a:r>
              <a:rPr lang="en-US" sz="20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vi-VN" sz="20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đời</a:t>
            </a:r>
            <a:r>
              <a:rPr lang="en-US" sz="20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sống</a:t>
            </a:r>
            <a:r>
              <a:rPr lang="en-US" sz="20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hàng</a:t>
            </a:r>
            <a:r>
              <a:rPr lang="en-US" sz="20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ngày</a:t>
            </a:r>
            <a:endParaRPr lang="en-US" sz="2000" dirty="0" smtClean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dirty="0" smtClean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dirty="0" smtClean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dirty="0" smtClean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dirty="0" smtClean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dirty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0" y="0"/>
            <a:ext cx="762000" cy="76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560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9350" y="4635500"/>
            <a:ext cx="1123950" cy="10572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5610" name="Picture 10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927600" y="4816872"/>
            <a:ext cx="1515431" cy="6314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5611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73400" y="4572000"/>
            <a:ext cx="1219200" cy="1219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5612" name="Picture 12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6921500" y="4394200"/>
            <a:ext cx="1447800" cy="1381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15" name="Group 14"/>
          <p:cNvGrpSpPr/>
          <p:nvPr/>
        </p:nvGrpSpPr>
        <p:grpSpPr>
          <a:xfrm>
            <a:off x="1030595" y="2082800"/>
            <a:ext cx="7296493" cy="1371600"/>
            <a:chOff x="1030595" y="2235200"/>
            <a:chExt cx="7296493" cy="1371600"/>
          </a:xfrm>
        </p:grpSpPr>
        <p:pic>
          <p:nvPicPr>
            <p:cNvPr id="3073" name="Picture 1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030595" y="2235200"/>
              <a:ext cx="1331605" cy="1338263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8"/>
            <a:stretch>
              <a:fillRect/>
            </a:stretch>
          </p:blipFill>
          <p:spPr bwMode="auto">
            <a:xfrm>
              <a:off x="6972300" y="2252012"/>
              <a:ext cx="1354788" cy="1354788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25602" name="Picture 2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3225800" y="2400300"/>
              <a:ext cx="990600" cy="9906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25604" name="Picture 4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5080000" y="2336800"/>
              <a:ext cx="1143000" cy="11049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</p:spTree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E0626C-54F7-41FD-AFC7-F1B8821C667A}" type="slidenum">
              <a:rPr lang="en-US" smtClean="0">
                <a:latin typeface="Segoe UI" pitchFamily="34" charset="0"/>
                <a:ea typeface="Segoe UI" pitchFamily="34" charset="0"/>
                <a:cs typeface="Segoe UI" pitchFamily="34" charset="0"/>
              </a:rPr>
              <a:pPr>
                <a:defRPr/>
              </a:pPr>
              <a:t>4</a:t>
            </a:fld>
            <a:endParaRPr lang="en-US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76200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1. </a:t>
            </a:r>
            <a:r>
              <a:rPr lang="en-US" dirty="0" err="1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Đặt</a:t>
            </a:r>
            <a:r>
              <a:rPr lang="en-US" dirty="0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vấn</a:t>
            </a:r>
            <a:r>
              <a:rPr lang="en-US" dirty="0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vi-VN" dirty="0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đề</a:t>
            </a:r>
            <a:endParaRPr lang="en-US" dirty="0">
              <a:solidFill>
                <a:srgbClr val="FF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0" y="0"/>
            <a:ext cx="762000" cy="76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7" name="Group 29"/>
          <p:cNvGrpSpPr/>
          <p:nvPr/>
        </p:nvGrpSpPr>
        <p:grpSpPr>
          <a:xfrm>
            <a:off x="584200" y="6381690"/>
            <a:ext cx="7696200" cy="400110"/>
            <a:chOff x="1168400" y="5334000"/>
            <a:chExt cx="7696200" cy="400110"/>
          </a:xfrm>
        </p:grpSpPr>
        <p:sp>
          <p:nvSpPr>
            <p:cNvPr id="15" name="TextBox 14"/>
            <p:cNvSpPr txBox="1"/>
            <p:nvPr/>
          </p:nvSpPr>
          <p:spPr>
            <a:xfrm>
              <a:off x="1701800" y="5334000"/>
              <a:ext cx="7162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solidFill>
                    <a:srgbClr val="FF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Tình</a:t>
              </a:r>
              <a:r>
                <a:rPr lang="en-US" sz="2000" b="1" dirty="0" smtClean="0">
                  <a:solidFill>
                    <a:srgbClr val="FF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b="1" dirty="0" err="1" smtClean="0">
                  <a:solidFill>
                    <a:srgbClr val="FF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hình</a:t>
              </a:r>
              <a:r>
                <a:rPr lang="en-US" sz="2000" b="1" dirty="0" smtClean="0">
                  <a:solidFill>
                    <a:srgbClr val="FF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an </a:t>
              </a:r>
              <a:r>
                <a:rPr lang="en-US" sz="2000" b="1" dirty="0" err="1" smtClean="0">
                  <a:solidFill>
                    <a:srgbClr val="FF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ninh</a:t>
              </a:r>
              <a:r>
                <a:rPr lang="en-US" sz="2000" b="1" dirty="0" smtClean="0">
                  <a:solidFill>
                    <a:srgbClr val="FF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b="1" u="sng" dirty="0" err="1" smtClean="0">
                  <a:solidFill>
                    <a:srgbClr val="FF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ứng</a:t>
              </a:r>
              <a:r>
                <a:rPr lang="en-US" sz="2000" b="1" u="sng" dirty="0" smtClean="0">
                  <a:solidFill>
                    <a:srgbClr val="FF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b="1" u="sng" dirty="0" err="1" smtClean="0">
                  <a:solidFill>
                    <a:srgbClr val="FF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dụng</a:t>
              </a:r>
              <a:r>
                <a:rPr lang="en-US" sz="2000" b="1" u="sng" dirty="0" smtClean="0">
                  <a:solidFill>
                    <a:srgbClr val="FF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b="1" dirty="0" err="1" smtClean="0">
                  <a:solidFill>
                    <a:srgbClr val="FF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hết</a:t>
              </a:r>
              <a:r>
                <a:rPr lang="en-US" sz="2000" b="1" dirty="0" smtClean="0">
                  <a:solidFill>
                    <a:srgbClr val="FF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b="1" dirty="0" err="1" smtClean="0">
                  <a:solidFill>
                    <a:srgbClr val="FF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sức</a:t>
              </a:r>
              <a:r>
                <a:rPr lang="en-US" sz="2000" b="1" dirty="0" smtClean="0">
                  <a:solidFill>
                    <a:srgbClr val="FF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b="1" dirty="0" err="1" smtClean="0">
                  <a:solidFill>
                    <a:srgbClr val="FF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nóng</a:t>
              </a:r>
              <a:r>
                <a:rPr lang="en-US" sz="2000" b="1" dirty="0" smtClean="0">
                  <a:solidFill>
                    <a:srgbClr val="FF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b="1" dirty="0" err="1" smtClean="0">
                  <a:solidFill>
                    <a:srgbClr val="FF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bỏng</a:t>
              </a:r>
              <a:r>
                <a:rPr lang="en-US" sz="2000" b="1" dirty="0" smtClean="0">
                  <a:solidFill>
                    <a:srgbClr val="FF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!!!</a:t>
              </a:r>
              <a:endParaRPr lang="en-US" sz="2000" b="1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" name="Right Arrow 28"/>
            <p:cNvSpPr/>
            <p:nvPr/>
          </p:nvSpPr>
          <p:spPr>
            <a:xfrm>
              <a:off x="1168400" y="5334000"/>
              <a:ext cx="457200" cy="30480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75500" y="5702300"/>
            <a:ext cx="1371600" cy="11078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TextBox 18"/>
          <p:cNvSpPr txBox="1"/>
          <p:nvPr/>
        </p:nvSpPr>
        <p:spPr>
          <a:xfrm>
            <a:off x="165100" y="914401"/>
            <a:ext cx="1651000" cy="461665"/>
          </a:xfrm>
          <a:prstGeom prst="rect">
            <a:avLst/>
          </a:prstGeom>
          <a:gradFill flip="none" rotWithShape="1"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162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2009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68499" y="915987"/>
            <a:ext cx="5245101" cy="394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215900" y="2628900"/>
            <a:ext cx="1422400" cy="1422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1" name="TextBox 20"/>
          <p:cNvSpPr txBox="1"/>
          <p:nvPr/>
        </p:nvSpPr>
        <p:spPr>
          <a:xfrm>
            <a:off x="1968500" y="4978400"/>
            <a:ext cx="5232400" cy="126188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4238</a:t>
            </a:r>
            <a:r>
              <a:rPr lang="en-US" sz="2000" b="1" dirty="0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  <a:p>
            <a:pPr algn="ctr"/>
            <a:r>
              <a:rPr lang="en-US" sz="2000" b="1" dirty="0" err="1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lỗ</a:t>
            </a:r>
            <a:r>
              <a:rPr lang="en-US" sz="2000" b="1" dirty="0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hổng</a:t>
            </a:r>
            <a:r>
              <a:rPr lang="en-US" sz="2000" b="1" dirty="0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phần</a:t>
            </a:r>
            <a:r>
              <a:rPr lang="en-US" sz="2000" b="1" dirty="0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mềm</a:t>
            </a:r>
            <a:r>
              <a:rPr lang="en-US" sz="2000" b="1" dirty="0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được</a:t>
            </a:r>
            <a:r>
              <a:rPr lang="en-US" sz="2000" b="1" dirty="0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công</a:t>
            </a:r>
            <a:r>
              <a:rPr lang="en-US" sz="2000" b="1" dirty="0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bố</a:t>
            </a:r>
            <a:r>
              <a:rPr lang="en-US" sz="2000" b="1" dirty="0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  <a:p>
            <a:pPr algn="ctr"/>
            <a:r>
              <a:rPr lang="en-US" sz="1600" b="1" i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Secunia.com</a:t>
            </a:r>
            <a:endParaRPr lang="en-US" sz="1600" b="1" i="1" dirty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533400" y="4191000"/>
            <a:ext cx="8153400" cy="2103123"/>
            <a:chOff x="1600200" y="1066798"/>
            <a:chExt cx="6096000" cy="2103123"/>
          </a:xfrm>
        </p:grpSpPr>
        <p:sp>
          <p:nvSpPr>
            <p:cNvPr id="39" name="TextBox 38"/>
            <p:cNvSpPr txBox="1"/>
            <p:nvPr/>
          </p:nvSpPr>
          <p:spPr>
            <a:xfrm>
              <a:off x="1600200" y="1524001"/>
              <a:ext cx="6096000" cy="164592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lvl="3"/>
              <a:r>
                <a:rPr lang="en-US" sz="2000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	</a:t>
              </a:r>
            </a:p>
            <a:p>
              <a:pPr lvl="3"/>
              <a:r>
                <a:rPr lang="en-US" sz="2000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	</a:t>
              </a:r>
              <a:endParaRPr lang="en-US" sz="2400" b="1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600200" y="1066798"/>
              <a:ext cx="6096000" cy="4616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Xây</a:t>
              </a:r>
              <a:r>
                <a:rPr lang="en-US" sz="2400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400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dựng</a:t>
              </a:r>
              <a:r>
                <a:rPr lang="en-US" sz="2400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400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hệ</a:t>
              </a:r>
              <a:r>
                <a:rPr lang="en-US" sz="2400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400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thống</a:t>
              </a:r>
              <a:r>
                <a:rPr lang="en-US" sz="2400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400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trên</a:t>
              </a:r>
              <a:r>
                <a:rPr lang="en-US" sz="2400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400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công</a:t>
              </a:r>
              <a:r>
                <a:rPr lang="en-US" sz="2400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400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nghệ</a:t>
              </a:r>
              <a:r>
                <a:rPr lang="en-US" sz="2400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400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Fuzzing</a:t>
              </a:r>
              <a:endParaRPr lang="en-US" sz="2400" b="1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E0626C-54F7-41FD-AFC7-F1B8821C667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76200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smtClean="0">
                <a:latin typeface="Segoe UI" pitchFamily="34" charset="0"/>
                <a:ea typeface="Segoe UI" pitchFamily="34" charset="0"/>
                <a:cs typeface="Segoe UI" pitchFamily="34" charset="0"/>
              </a:rPr>
              <a:t>Giải pháp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533400" y="1066800"/>
            <a:ext cx="8153400" cy="2103123"/>
            <a:chOff x="1600200" y="1066798"/>
            <a:chExt cx="6096000" cy="2103123"/>
          </a:xfrm>
        </p:grpSpPr>
        <p:sp>
          <p:nvSpPr>
            <p:cNvPr id="36" name="TextBox 35"/>
            <p:cNvSpPr txBox="1"/>
            <p:nvPr/>
          </p:nvSpPr>
          <p:spPr>
            <a:xfrm>
              <a:off x="1600200" y="1524001"/>
              <a:ext cx="6096000" cy="164592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lvl="3"/>
              <a:r>
                <a:rPr lang="en-US" sz="2000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	</a:t>
              </a:r>
            </a:p>
            <a:p>
              <a:pPr lvl="3"/>
              <a:r>
                <a:rPr lang="en-US" sz="2000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	</a:t>
              </a:r>
              <a:endParaRPr lang="en-US" sz="2400" b="1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00200" y="1066798"/>
              <a:ext cx="6096000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 </a:t>
              </a:r>
              <a:r>
                <a:rPr lang="en-US" sz="2400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Kiểm</a:t>
              </a:r>
              <a:r>
                <a:rPr lang="en-US" sz="2400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400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thử</a:t>
              </a:r>
              <a:r>
                <a:rPr lang="en-US" sz="2400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400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phần</a:t>
              </a:r>
              <a:r>
                <a:rPr lang="en-US" sz="2400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400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mềm</a:t>
              </a:r>
              <a:r>
                <a:rPr lang="en-US" sz="2000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	</a:t>
              </a:r>
              <a:endParaRPr lang="en-US" sz="2400" b="1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0" y="0"/>
            <a:ext cx="762000" cy="76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24" name="Group 23"/>
          <p:cNvGrpSpPr/>
          <p:nvPr/>
        </p:nvGrpSpPr>
        <p:grpSpPr>
          <a:xfrm>
            <a:off x="5867400" y="1905002"/>
            <a:ext cx="2590800" cy="707886"/>
            <a:chOff x="5334000" y="3124198"/>
            <a:chExt cx="2831805" cy="1075059"/>
          </a:xfrm>
        </p:grpSpPr>
        <p:sp>
          <p:nvSpPr>
            <p:cNvPr id="23" name="TextBox 22"/>
            <p:cNvSpPr txBox="1"/>
            <p:nvPr/>
          </p:nvSpPr>
          <p:spPr>
            <a:xfrm>
              <a:off x="5334000" y="3124198"/>
              <a:ext cx="2831805" cy="1075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sz="2000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Thủ</a:t>
              </a:r>
              <a:r>
                <a:rPr lang="en-US" sz="2000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công</a:t>
              </a:r>
              <a:r>
                <a:rPr lang="en-US" sz="2000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</a:t>
              </a:r>
            </a:p>
            <a:p>
              <a:pPr lvl="1"/>
              <a:r>
                <a:rPr lang="en-US" sz="2000" u="sng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Lỗ</a:t>
              </a:r>
              <a:r>
                <a:rPr lang="en-US" sz="2000" u="sng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u="sng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hổng</a:t>
              </a:r>
              <a:r>
                <a:rPr lang="en-US" sz="2000" u="sng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an </a:t>
              </a:r>
              <a:r>
                <a:rPr lang="en-US" sz="2000" u="sng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ninh</a:t>
              </a:r>
              <a:r>
                <a:rPr lang="en-US" sz="2000" u="sng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?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pic>
          <p:nvPicPr>
            <p:cNvPr id="20" name="Picture 19" descr="arrowdown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7288" y="3232870"/>
              <a:ext cx="381000" cy="932844"/>
            </a:xfrm>
            <a:prstGeom prst="rect">
              <a:avLst/>
            </a:prstGeom>
          </p:spPr>
        </p:pic>
      </p:grpSp>
      <p:pic>
        <p:nvPicPr>
          <p:cNvPr id="25" name=" 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9883025">
            <a:off x="3228318" y="1790344"/>
            <a:ext cx="1393383" cy="11024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90600" y="1752602"/>
            <a:ext cx="714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6" name="Group 45"/>
          <p:cNvGrpSpPr/>
          <p:nvPr/>
        </p:nvGrpSpPr>
        <p:grpSpPr>
          <a:xfrm>
            <a:off x="914400" y="5029200"/>
            <a:ext cx="3963942" cy="707886"/>
            <a:chOff x="989058" y="5029200"/>
            <a:chExt cx="3963942" cy="707886"/>
          </a:xfrm>
        </p:grpSpPr>
        <p:pic>
          <p:nvPicPr>
            <p:cNvPr id="22" name="Picture 21" descr="arrow-down-green_benji_p_01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989058" y="5089676"/>
              <a:ext cx="306341" cy="625324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1295400" y="5029200"/>
              <a:ext cx="3657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Tự động hóa cao độ</a:t>
              </a:r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.</a:t>
              </a:r>
              <a:endParaRPr lang="vi-VN" sz="20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vi-VN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Phát hiện lỗ hổng an ninh tốt</a:t>
              </a:r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.</a:t>
              </a:r>
              <a:endParaRPr lang="en-US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660305" y="5050985"/>
            <a:ext cx="2820452" cy="689855"/>
            <a:chOff x="963535" y="2002985"/>
            <a:chExt cx="2820452" cy="689855"/>
          </a:xfrm>
        </p:grpSpPr>
        <p:pic>
          <p:nvPicPr>
            <p:cNvPr id="43" name="Picture 7"/>
            <p:cNvPicPr>
              <a:picLocks noChangeAspect="1" noChangeArrowheads="1"/>
            </p:cNvPicPr>
            <p:nvPr/>
          </p:nvPicPr>
          <p:blipFill>
            <a:blip r:embed="rId7"/>
            <a:stretch>
              <a:fillRect/>
            </a:stretch>
          </p:blipFill>
          <p:spPr bwMode="auto">
            <a:xfrm>
              <a:off x="963535" y="2002985"/>
              <a:ext cx="689855" cy="6898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4" name="TextBox 43"/>
            <p:cNvSpPr txBox="1"/>
            <p:nvPr/>
          </p:nvSpPr>
          <p:spPr>
            <a:xfrm>
              <a:off x="1500990" y="2145268"/>
              <a:ext cx="22829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u="sng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Cải</a:t>
              </a:r>
              <a:r>
                <a:rPr lang="en-US" sz="2000" u="sng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u="sng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thiện</a:t>
              </a:r>
              <a:r>
                <a:rPr lang="en-US" sz="2000" u="sng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u="sng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hiệu</a:t>
              </a:r>
              <a:r>
                <a:rPr lang="en-US" sz="2000" u="sng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u="sng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suất</a:t>
              </a:r>
              <a:endParaRPr lang="en-US" sz="2000" u="sng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45" name="Down Arrow 44"/>
          <p:cNvSpPr/>
          <p:nvPr/>
        </p:nvSpPr>
        <p:spPr>
          <a:xfrm>
            <a:off x="4114800" y="3352800"/>
            <a:ext cx="609600" cy="609600"/>
          </a:xfrm>
          <a:prstGeom prst="downArrow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391400" y="4724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E0626C-54F7-41FD-AFC7-F1B8821C667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76200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2. </a:t>
            </a:r>
            <a:r>
              <a:rPr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Kĩ thuật Fuzzing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" name="Group 12"/>
          <p:cNvGrpSpPr/>
          <p:nvPr/>
        </p:nvGrpSpPr>
        <p:grpSpPr>
          <a:xfrm>
            <a:off x="228600" y="990600"/>
            <a:ext cx="8305800" cy="1628239"/>
            <a:chOff x="381000" y="2895600"/>
            <a:chExt cx="8305800" cy="1628239"/>
          </a:xfrm>
        </p:grpSpPr>
        <p:pic>
          <p:nvPicPr>
            <p:cNvPr id="45059" name="Picture 3"/>
            <p:cNvPicPr>
              <a:picLocks noChangeAspect="1" noChangeArrowheads="1"/>
            </p:cNvPicPr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381000" y="2895600"/>
              <a:ext cx="1600200" cy="16002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12" name="TextBox 11"/>
            <p:cNvSpPr txBox="1"/>
            <p:nvPr/>
          </p:nvSpPr>
          <p:spPr>
            <a:xfrm>
              <a:off x="2133600" y="3200400"/>
              <a:ext cx="65532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Fuzzing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là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kỹ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thuật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được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tự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động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hoá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cao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độ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nhằm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phát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hiện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lỗi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phần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mềm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vi-VN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bằng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cung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cấp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dữ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liệu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đầu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vào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cho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chương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trình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sau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đó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theo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dõi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và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ghi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lại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lỗi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xảy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ra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trong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quá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trình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xử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lý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của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chương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trình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</a:t>
              </a:r>
              <a:endParaRPr lang="en-US" sz="2000" i="1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0" y="0"/>
            <a:ext cx="762000" cy="76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0" y="542290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          </a:t>
            </a:r>
            <a:r>
              <a:rPr lang="en-US" sz="2000" i="1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Mô</a:t>
            </a:r>
            <a:r>
              <a:rPr lang="en-US" sz="2000" i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i="1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hình</a:t>
            </a:r>
            <a:r>
              <a:rPr lang="en-US" sz="2000" i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i="1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Fuzzing</a:t>
            </a:r>
            <a:r>
              <a:rPr lang="en-US" sz="2000" i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i="1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cổ</a:t>
            </a:r>
            <a:r>
              <a:rPr lang="en-US" sz="2000" i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vi-VN" sz="2000" i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đ</a:t>
            </a:r>
            <a:r>
              <a:rPr lang="en-US" sz="2000" i="1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iển</a:t>
            </a:r>
            <a:endParaRPr lang="en-US" sz="2000" i="1" dirty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81200" y="9144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Khái</a:t>
            </a:r>
            <a:r>
              <a:rPr lang="en-US" sz="24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niệm</a:t>
            </a:r>
            <a:r>
              <a:rPr lang="en-US" sz="2400" dirty="0" smtClean="0">
                <a:solidFill>
                  <a:srgbClr val="002060"/>
                </a:solidFill>
              </a:rPr>
              <a:t>:</a:t>
            </a:r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7400" y="2667000"/>
            <a:ext cx="6248400" cy="28215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7" name="Group 16"/>
          <p:cNvGrpSpPr/>
          <p:nvPr/>
        </p:nvGrpSpPr>
        <p:grpSpPr>
          <a:xfrm>
            <a:off x="2159000" y="5829300"/>
            <a:ext cx="6045200" cy="898351"/>
            <a:chOff x="4927600" y="5880100"/>
            <a:chExt cx="6045200" cy="898351"/>
          </a:xfrm>
        </p:grpSpPr>
        <p:sp>
          <p:nvSpPr>
            <p:cNvPr id="14" name="TextBox 13"/>
            <p:cNvSpPr txBox="1"/>
            <p:nvPr/>
          </p:nvSpPr>
          <p:spPr>
            <a:xfrm>
              <a:off x="6070600" y="6119415"/>
              <a:ext cx="4902200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 anchor="b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~350 000 000 l</a:t>
              </a:r>
              <a:r>
                <a:rPr lang="vi-VN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ượ</a:t>
              </a:r>
              <a:r>
                <a:rPr lang="en-US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 </a:t>
              </a:r>
              <a:r>
                <a:rPr lang="en-US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fuzzing</a:t>
              </a:r>
              <a:r>
                <a:rPr lang="en-US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được</a:t>
              </a:r>
              <a:r>
                <a:rPr lang="en-US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tiến</a:t>
              </a:r>
              <a:r>
                <a:rPr lang="en-US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hành</a:t>
              </a:r>
              <a:endParaRPr lang="en-US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5" name="Picture 5"/>
            <p:cNvPicPr>
              <a:picLocks noChangeAspect="1" noChangeArrowheads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4927600" y="5880100"/>
              <a:ext cx="1130300" cy="898351"/>
            </a:xfrm>
            <a:prstGeom prst="rect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  <a:effectLst/>
          </p:spPr>
        </p:pic>
      </p:grpSp>
      <p:grpSp>
        <p:nvGrpSpPr>
          <p:cNvPr id="21" name="Group 20"/>
          <p:cNvGrpSpPr/>
          <p:nvPr/>
        </p:nvGrpSpPr>
        <p:grpSpPr>
          <a:xfrm>
            <a:off x="3835400" y="926997"/>
            <a:ext cx="5087819" cy="2921103"/>
            <a:chOff x="3314700" y="1371497"/>
            <a:chExt cx="5087819" cy="2921103"/>
          </a:xfrm>
        </p:grpSpPr>
        <p:pic>
          <p:nvPicPr>
            <p:cNvPr id="18" name="Picture 17" descr="image_thumb_1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14881" y="1371497"/>
              <a:ext cx="4587638" cy="2362405"/>
            </a:xfrm>
            <a:prstGeom prst="rect">
              <a:avLst/>
            </a:prstGeom>
          </p:spPr>
        </p:pic>
        <p:cxnSp>
          <p:nvCxnSpPr>
            <p:cNvPr id="20" name="Straight Arrow Connector 19"/>
            <p:cNvCxnSpPr/>
            <p:nvPr/>
          </p:nvCxnSpPr>
          <p:spPr>
            <a:xfrm flipV="1">
              <a:off x="3314700" y="3721100"/>
              <a:ext cx="584200" cy="5715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E0626C-54F7-41FD-AFC7-F1B8821C667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76200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2. </a:t>
            </a:r>
            <a:r>
              <a:rPr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Kĩ thuật Fuzzing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" name="Group 12"/>
          <p:cNvGrpSpPr/>
          <p:nvPr/>
        </p:nvGrpSpPr>
        <p:grpSpPr>
          <a:xfrm>
            <a:off x="228600" y="990600"/>
            <a:ext cx="8305800" cy="1628239"/>
            <a:chOff x="381000" y="2895600"/>
            <a:chExt cx="8305800" cy="1628239"/>
          </a:xfrm>
        </p:grpSpPr>
        <p:pic>
          <p:nvPicPr>
            <p:cNvPr id="45059" name="Picture 3"/>
            <p:cNvPicPr>
              <a:picLocks noChangeAspect="1" noChangeArrowheads="1"/>
            </p:cNvPicPr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381000" y="2895600"/>
              <a:ext cx="1600200" cy="16002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12" name="TextBox 11"/>
            <p:cNvSpPr txBox="1"/>
            <p:nvPr/>
          </p:nvSpPr>
          <p:spPr>
            <a:xfrm>
              <a:off x="2133600" y="3200400"/>
              <a:ext cx="65532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Fuzzing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là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kỹ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thuật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được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tự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động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hoá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cao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độ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nhằm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phát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hiện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lỗi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phần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mềm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vi-VN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bằng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cung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cấp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dữ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liệu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đầu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vào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cho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chương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trình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sau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đó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theo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dõi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và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ghi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lại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lỗi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xảy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ra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trong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quá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trình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xử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lý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của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chương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000" i="1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trình</a:t>
              </a:r>
              <a:r>
                <a:rPr lang="en-US" sz="2000" i="1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</a:t>
              </a:r>
              <a:endParaRPr lang="en-US" sz="2000" i="1" dirty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0" y="0"/>
            <a:ext cx="762000" cy="76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0" y="543560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          </a:t>
            </a:r>
            <a:r>
              <a:rPr lang="en-US" sz="2000" b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		</a:t>
            </a:r>
            <a:r>
              <a:rPr lang="en-US" sz="2000" i="1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Mô</a:t>
            </a:r>
            <a:r>
              <a:rPr lang="en-US" sz="2000" i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i="1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hình</a:t>
            </a:r>
            <a:r>
              <a:rPr lang="en-US" sz="2000" i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i="1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Fuzzing</a:t>
            </a:r>
            <a:r>
              <a:rPr lang="en-US" sz="2000" i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i="1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cổ</a:t>
            </a:r>
            <a:r>
              <a:rPr lang="en-US" sz="2000" i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vi-VN" sz="2000" i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đ</a:t>
            </a:r>
            <a:r>
              <a:rPr lang="en-US" sz="2000" i="1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iển</a:t>
            </a:r>
            <a:endParaRPr lang="en-US" sz="2000" i="1" dirty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81200" y="9144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Khái</a:t>
            </a:r>
            <a:r>
              <a:rPr lang="en-US" sz="24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niệm</a:t>
            </a:r>
            <a:r>
              <a:rPr lang="en-US" sz="2400" dirty="0" smtClean="0">
                <a:solidFill>
                  <a:srgbClr val="002060"/>
                </a:solidFill>
              </a:rPr>
              <a:t>:</a:t>
            </a:r>
            <a:endParaRPr lang="en-US" sz="2400" dirty="0">
              <a:solidFill>
                <a:srgbClr val="002060"/>
              </a:solidFill>
            </a:endParaRPr>
          </a:p>
        </p:txBody>
      </p:sp>
      <p:grpSp>
        <p:nvGrpSpPr>
          <p:cNvPr id="7" name="Group 16"/>
          <p:cNvGrpSpPr/>
          <p:nvPr/>
        </p:nvGrpSpPr>
        <p:grpSpPr>
          <a:xfrm>
            <a:off x="2159000" y="5829300"/>
            <a:ext cx="6045200" cy="898351"/>
            <a:chOff x="4927600" y="5880100"/>
            <a:chExt cx="6045200" cy="898351"/>
          </a:xfrm>
        </p:grpSpPr>
        <p:sp>
          <p:nvSpPr>
            <p:cNvPr id="14" name="TextBox 13"/>
            <p:cNvSpPr txBox="1"/>
            <p:nvPr/>
          </p:nvSpPr>
          <p:spPr>
            <a:xfrm>
              <a:off x="6070600" y="6119415"/>
              <a:ext cx="4902200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 anchor="b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~350 000 000 l</a:t>
              </a:r>
              <a:r>
                <a:rPr lang="vi-VN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ượ</a:t>
              </a:r>
              <a:r>
                <a:rPr lang="en-US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 </a:t>
              </a:r>
              <a:r>
                <a:rPr lang="en-US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fuzzing</a:t>
              </a:r>
              <a:r>
                <a:rPr lang="en-US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được</a:t>
              </a:r>
              <a:r>
                <a:rPr lang="en-US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tiến</a:t>
              </a:r>
              <a:r>
                <a:rPr lang="en-US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hành</a:t>
              </a:r>
              <a:endParaRPr lang="en-US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5" name="Picture 5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4927600" y="5880100"/>
              <a:ext cx="1130300" cy="898351"/>
            </a:xfrm>
            <a:prstGeom prst="rect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  <a:effectLst/>
          </p:spPr>
        </p:pic>
      </p:grp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73275" y="2622550"/>
            <a:ext cx="6191250" cy="29337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8" name="Group 20"/>
          <p:cNvGrpSpPr/>
          <p:nvPr/>
        </p:nvGrpSpPr>
        <p:grpSpPr>
          <a:xfrm>
            <a:off x="1566981" y="799997"/>
            <a:ext cx="5138619" cy="2527403"/>
            <a:chOff x="3814881" y="1371497"/>
            <a:chExt cx="5138619" cy="2527403"/>
          </a:xfrm>
        </p:grpSpPr>
        <p:pic>
          <p:nvPicPr>
            <p:cNvPr id="18" name="Picture 17" descr="image_thumb_1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14881" y="1371497"/>
              <a:ext cx="4587638" cy="2362405"/>
            </a:xfrm>
            <a:prstGeom prst="rect">
              <a:avLst/>
            </a:prstGeom>
          </p:spPr>
        </p:pic>
        <p:cxnSp>
          <p:nvCxnSpPr>
            <p:cNvPr id="20" name="Straight Arrow Connector 19"/>
            <p:cNvCxnSpPr/>
            <p:nvPr/>
          </p:nvCxnSpPr>
          <p:spPr>
            <a:xfrm rot="10800000">
              <a:off x="8356600" y="3492500"/>
              <a:ext cx="596900" cy="4064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E0626C-54F7-41FD-AFC7-F1B8821C667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76200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2. </a:t>
            </a:r>
            <a:r>
              <a:rPr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Kỹ </a:t>
            </a:r>
            <a:r>
              <a:rPr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thuật Fuzzing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0" y="0"/>
            <a:ext cx="762000" cy="76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0" name="TextBox 19"/>
          <p:cNvSpPr txBox="1">
            <a:spLocks/>
          </p:cNvSpPr>
          <p:nvPr/>
        </p:nvSpPr>
        <p:spPr>
          <a:xfrm>
            <a:off x="4876800" y="1143000"/>
            <a:ext cx="3840480" cy="5029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en-US" sz="2000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Xử</a:t>
            </a:r>
            <a:r>
              <a:rPr lang="en-US" sz="20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lý</a:t>
            </a:r>
            <a:r>
              <a:rPr lang="en-US" sz="20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file:</a:t>
            </a:r>
          </a:p>
          <a:p>
            <a:endParaRPr lang="en-US" dirty="0" smtClean="0">
              <a:solidFill>
                <a:srgbClr val="0000CC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dirty="0" smtClean="0">
              <a:solidFill>
                <a:srgbClr val="0000CC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dirty="0" smtClean="0">
              <a:solidFill>
                <a:srgbClr val="0000CC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dirty="0" smtClean="0">
              <a:solidFill>
                <a:srgbClr val="0000CC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dirty="0" smtClean="0">
              <a:solidFill>
                <a:srgbClr val="0000CC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u="sng" dirty="0" smtClean="0">
              <a:solidFill>
                <a:srgbClr val="0000CC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u="sng" dirty="0" smtClean="0">
              <a:solidFill>
                <a:srgbClr val="0000CC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u="sng" dirty="0" smtClean="0">
              <a:solidFill>
                <a:srgbClr val="0000CC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000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Xử</a:t>
            </a:r>
            <a:r>
              <a:rPr lang="en-US" sz="20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lý</a:t>
            </a:r>
            <a:r>
              <a:rPr lang="en-US" sz="20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giao</a:t>
            </a:r>
            <a:r>
              <a:rPr lang="en-US" sz="20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thức</a:t>
            </a:r>
            <a:r>
              <a:rPr lang="en-US" sz="20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  <a:p>
            <a:endParaRPr lang="en-US" u="sng" dirty="0" smtClean="0">
              <a:solidFill>
                <a:srgbClr val="0000CC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u="sng" dirty="0" smtClean="0">
              <a:solidFill>
                <a:srgbClr val="0000CC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u="sng" dirty="0" smtClean="0">
              <a:solidFill>
                <a:srgbClr val="0000CC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dirty="0">
              <a:solidFill>
                <a:srgbClr val="0000CC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5105400" y="1905000"/>
            <a:ext cx="3429000" cy="990600"/>
            <a:chOff x="5181600" y="1905000"/>
            <a:chExt cx="3429000" cy="990600"/>
          </a:xfrm>
        </p:grpSpPr>
        <p:pic>
          <p:nvPicPr>
            <p:cNvPr id="23553" name="Picture 1" descr="D:\Setup\Graphics\Style\Misc Icon\Aeon\Apps\Flash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181600" y="1981200"/>
              <a:ext cx="914400" cy="914400"/>
            </a:xfrm>
            <a:prstGeom prst="rect">
              <a:avLst/>
            </a:prstGeom>
            <a:noFill/>
          </p:spPr>
        </p:pic>
        <p:pic>
          <p:nvPicPr>
            <p:cNvPr id="23554" name="Picture 2" descr="D:\Setup\Graphics\Style\Misc Icon\IconAIO\Win Type Icons\Win Type Icons\XLS.File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324600" y="1905000"/>
              <a:ext cx="990600" cy="990600"/>
            </a:xfrm>
            <a:prstGeom prst="rect">
              <a:avLst/>
            </a:prstGeom>
            <a:noFill/>
          </p:spPr>
        </p:pic>
        <p:pic>
          <p:nvPicPr>
            <p:cNvPr id="23556" name="Picture 4" descr="D:\Setup\Graphics\Style\Misc Icon\Icon.Plus.500.000.icons\Icone (png)\AQUA ICONS FILE MP3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620000" y="1905000"/>
              <a:ext cx="990600" cy="990600"/>
            </a:xfrm>
            <a:prstGeom prst="rect">
              <a:avLst/>
            </a:prstGeom>
            <a:noFill/>
          </p:spPr>
        </p:pic>
      </p:grpSp>
      <p:sp>
        <p:nvSpPr>
          <p:cNvPr id="22" name="Right Arrow 21"/>
          <p:cNvSpPr/>
          <p:nvPr/>
        </p:nvSpPr>
        <p:spPr>
          <a:xfrm>
            <a:off x="4419600" y="1295400"/>
            <a:ext cx="3810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5029200" y="4400550"/>
            <a:ext cx="3505200" cy="1009650"/>
            <a:chOff x="5029200" y="4572000"/>
            <a:chExt cx="3505200" cy="1009650"/>
          </a:xfrm>
        </p:grpSpPr>
        <p:pic>
          <p:nvPicPr>
            <p:cNvPr id="23557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029200" y="4572000"/>
              <a:ext cx="1076325" cy="800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3558" name="Picture 6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6553200" y="4572000"/>
              <a:ext cx="952500" cy="1009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3560" name="Picture 8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7772400" y="4648200"/>
              <a:ext cx="762000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6" name="Group 17"/>
          <p:cNvGrpSpPr/>
          <p:nvPr/>
        </p:nvGrpSpPr>
        <p:grpSpPr>
          <a:xfrm>
            <a:off x="457200" y="1143000"/>
            <a:ext cx="3840480" cy="731520"/>
            <a:chOff x="3581400" y="2743200"/>
            <a:chExt cx="3840480" cy="731520"/>
          </a:xfrm>
        </p:grpSpPr>
        <p:sp>
          <p:nvSpPr>
            <p:cNvPr id="27" name="TextBox 26"/>
            <p:cNvSpPr txBox="1"/>
            <p:nvPr/>
          </p:nvSpPr>
          <p:spPr>
            <a:xfrm>
              <a:off x="3581400" y="2743200"/>
              <a:ext cx="3840480" cy="73152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>
                <a:tabLst>
                  <a:tab pos="746125" algn="l"/>
                </a:tabLst>
              </a:pPr>
              <a:r>
                <a:rPr lang="en-US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	1. </a:t>
              </a:r>
              <a:r>
                <a:rPr lang="vi-VN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Xác định mục tiêu</a:t>
              </a:r>
              <a:endParaRPr lang="en-US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8" name="Picture 27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3657600" y="2813840"/>
              <a:ext cx="762000" cy="628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9" name="Group 16"/>
          <p:cNvGrpSpPr/>
          <p:nvPr/>
        </p:nvGrpSpPr>
        <p:grpSpPr>
          <a:xfrm>
            <a:off x="457200" y="2575560"/>
            <a:ext cx="3840480" cy="731520"/>
            <a:chOff x="3581400" y="3865214"/>
            <a:chExt cx="3840480" cy="731520"/>
          </a:xfrm>
        </p:grpSpPr>
        <p:sp>
          <p:nvSpPr>
            <p:cNvPr id="42" name="TextBox 41"/>
            <p:cNvSpPr txBox="1"/>
            <p:nvPr/>
          </p:nvSpPr>
          <p:spPr>
            <a:xfrm>
              <a:off x="3581400" y="3865214"/>
              <a:ext cx="3840480" cy="73152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>
                <a:tabLst>
                  <a:tab pos="576263" algn="l"/>
                </a:tabLst>
              </a:pPr>
              <a:r>
                <a:rPr lang="en-US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	   2. </a:t>
              </a:r>
              <a:r>
                <a:rPr lang="vi-VN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Sinh dữ liệu fuzzing</a:t>
              </a:r>
            </a:p>
          </p:txBody>
        </p:sp>
        <p:pic>
          <p:nvPicPr>
            <p:cNvPr id="43" name="Picture 28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3657600" y="3886200"/>
              <a:ext cx="685800" cy="637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4" name="Group 15"/>
          <p:cNvGrpSpPr/>
          <p:nvPr/>
        </p:nvGrpSpPr>
        <p:grpSpPr>
          <a:xfrm>
            <a:off x="457200" y="4008119"/>
            <a:ext cx="3840480" cy="731520"/>
            <a:chOff x="3581400" y="4800599"/>
            <a:chExt cx="3840480" cy="731520"/>
          </a:xfrm>
        </p:grpSpPr>
        <p:sp>
          <p:nvSpPr>
            <p:cNvPr id="45" name="TextBox 44"/>
            <p:cNvSpPr txBox="1"/>
            <p:nvPr/>
          </p:nvSpPr>
          <p:spPr>
            <a:xfrm>
              <a:off x="3581400" y="4800599"/>
              <a:ext cx="3840480" cy="73152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       3. </a:t>
              </a:r>
              <a:r>
                <a:rPr lang="vi-VN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Gửi dữ liệu cho ứng dụng</a:t>
              </a:r>
            </a:p>
          </p:txBody>
        </p:sp>
        <p:pic>
          <p:nvPicPr>
            <p:cNvPr id="46" name="Picture 25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3657600" y="4875644"/>
              <a:ext cx="609600" cy="610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7" name="Group 17"/>
          <p:cNvGrpSpPr/>
          <p:nvPr/>
        </p:nvGrpSpPr>
        <p:grpSpPr>
          <a:xfrm>
            <a:off x="457200" y="5440680"/>
            <a:ext cx="3840480" cy="731520"/>
            <a:chOff x="685800" y="4038600"/>
            <a:chExt cx="3840480" cy="731520"/>
          </a:xfrm>
        </p:grpSpPr>
        <p:sp>
          <p:nvSpPr>
            <p:cNvPr id="48" name="TextBox 47"/>
            <p:cNvSpPr txBox="1"/>
            <p:nvPr/>
          </p:nvSpPr>
          <p:spPr>
            <a:xfrm>
              <a:off x="685800" y="4038600"/>
              <a:ext cx="3840480" cy="73152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       4. </a:t>
              </a:r>
              <a:r>
                <a:rPr lang="vi-VN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Theo dõi lỗi và phân tích</a:t>
              </a:r>
              <a:endParaRPr lang="en-US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9" name="Picture 1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762000" y="4114800"/>
              <a:ext cx="640080" cy="64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E0626C-54F7-41FD-AFC7-F1B8821C667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76200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2. </a:t>
            </a:r>
            <a:r>
              <a:rPr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Kĩ thuật Fuzzing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0" y="0"/>
            <a:ext cx="762000" cy="76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0" name="TextBox 19"/>
          <p:cNvSpPr txBox="1">
            <a:spLocks/>
          </p:cNvSpPr>
          <p:nvPr/>
        </p:nvSpPr>
        <p:spPr>
          <a:xfrm>
            <a:off x="4876800" y="1142997"/>
            <a:ext cx="3840480" cy="5029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en-US" sz="2400" b="1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Dữ</a:t>
            </a:r>
            <a:r>
              <a:rPr lang="en-US" sz="2400" b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liệu</a:t>
            </a:r>
            <a:r>
              <a:rPr lang="en-US" sz="2400" b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fuzzing</a:t>
            </a:r>
            <a:r>
              <a:rPr lang="en-US" sz="2400" b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  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</a:t>
            </a:r>
            <a:r>
              <a:rPr lang="en-US" sz="2000" b="1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Có</a:t>
            </a:r>
            <a:r>
              <a:rPr lang="en-US" sz="2000" b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dạng</a:t>
            </a:r>
            <a:r>
              <a:rPr lang="en-US" sz="2000" b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vi-VN" sz="2000" b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đặc</a:t>
            </a:r>
            <a:r>
              <a:rPr lang="en-US" sz="2000" b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biệt</a:t>
            </a:r>
            <a:endParaRPr lang="en-US" sz="2000" b="1" dirty="0" smtClean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0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</a:t>
            </a:r>
            <a:r>
              <a:rPr lang="en-US" sz="20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  <a:sym typeface="Wingdings" pitchFamily="2" charset="2"/>
              </a:rPr>
              <a:t></a:t>
            </a:r>
            <a:r>
              <a:rPr lang="en-US" sz="20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các</a:t>
            </a:r>
            <a:r>
              <a:rPr lang="en-US" sz="20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giá</a:t>
            </a:r>
            <a:r>
              <a:rPr lang="en-US" sz="20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trị</a:t>
            </a:r>
            <a:r>
              <a:rPr lang="en-US" sz="20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vượt</a:t>
            </a:r>
            <a:r>
              <a:rPr lang="en-US" sz="20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	</a:t>
            </a:r>
            <a:r>
              <a:rPr lang="en-US" sz="2000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biên</a:t>
            </a:r>
            <a:r>
              <a:rPr lang="en-US" sz="20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2000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hoặc</a:t>
            </a:r>
            <a:r>
              <a:rPr lang="en-US" sz="20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chứa</a:t>
            </a:r>
            <a:r>
              <a:rPr lang="en-US" sz="20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các</a:t>
            </a:r>
            <a:r>
              <a:rPr lang="en-US" sz="20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kí</a:t>
            </a:r>
            <a:r>
              <a:rPr lang="en-US" sz="20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	</a:t>
            </a:r>
            <a:r>
              <a:rPr lang="en-US" sz="2000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tự</a:t>
            </a:r>
            <a:r>
              <a:rPr lang="en-US" sz="20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đặc</a:t>
            </a:r>
            <a:r>
              <a:rPr lang="en-US" sz="20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biệt</a:t>
            </a:r>
            <a:r>
              <a:rPr lang="en-US" sz="20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…</a:t>
            </a:r>
            <a:endParaRPr lang="en-US" sz="2000" dirty="0" smtClean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0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	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</a:t>
            </a:r>
            <a:r>
              <a:rPr lang="en-US" sz="2000" b="1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Hiệu</a:t>
            </a:r>
            <a:r>
              <a:rPr lang="en-US" sz="2000" b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suất</a:t>
            </a:r>
            <a:r>
              <a:rPr lang="en-US" sz="2000" b="1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fuzzing</a:t>
            </a:r>
            <a:endParaRPr lang="en-US" sz="2000" b="1" dirty="0" smtClean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0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</a:t>
            </a:r>
            <a:r>
              <a:rPr lang="en-US" sz="20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  <a:sym typeface="Wingdings" pitchFamily="2" charset="2"/>
              </a:rPr>
              <a:t> </a:t>
            </a:r>
            <a:r>
              <a:rPr lang="en-US" sz="2000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Số</a:t>
            </a:r>
            <a:r>
              <a:rPr lang="en-US" sz="20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lần</a:t>
            </a:r>
            <a:r>
              <a:rPr lang="en-US" sz="20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lặp</a:t>
            </a:r>
            <a:r>
              <a:rPr lang="en-US" sz="20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fuzzing</a:t>
            </a:r>
            <a:r>
              <a:rPr lang="en-US" sz="20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	</a:t>
            </a:r>
            <a:r>
              <a:rPr lang="en-US" sz="2000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trong</a:t>
            </a:r>
            <a:r>
              <a:rPr lang="en-US" sz="20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một</a:t>
            </a:r>
            <a:r>
              <a:rPr lang="en-US" sz="20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đơn</a:t>
            </a:r>
            <a:r>
              <a:rPr lang="en-US" sz="20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vị</a:t>
            </a:r>
            <a:r>
              <a:rPr lang="en-US" sz="20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thời</a:t>
            </a:r>
            <a:r>
              <a:rPr lang="en-US" sz="20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	</a:t>
            </a:r>
            <a:r>
              <a:rPr lang="en-US" sz="2000" dirty="0" err="1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gian</a:t>
            </a:r>
            <a:r>
              <a:rPr lang="en-US" sz="20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  <a:endParaRPr lang="en-US" sz="2000" dirty="0" smtClean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2000" dirty="0" smtClean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2000" dirty="0" smtClean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2000" dirty="0" smtClean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2000" u="sng" dirty="0" smtClean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2000" u="sng" dirty="0" smtClean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2000" u="sng" dirty="0" smtClean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2000" u="sng" dirty="0" smtClean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2000" u="sng" dirty="0" smtClean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2000" u="sng" dirty="0" smtClean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2000" u="sng" dirty="0" smtClean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2000" dirty="0">
              <a:solidFill>
                <a:srgbClr val="00206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45100" y="170815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86375" y="3270250"/>
            <a:ext cx="5048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" name="Group 17"/>
          <p:cNvGrpSpPr/>
          <p:nvPr/>
        </p:nvGrpSpPr>
        <p:grpSpPr>
          <a:xfrm>
            <a:off x="457200" y="1143000"/>
            <a:ext cx="3840480" cy="731520"/>
            <a:chOff x="3581400" y="2743200"/>
            <a:chExt cx="3840480" cy="731520"/>
          </a:xfrm>
        </p:grpSpPr>
        <p:sp>
          <p:nvSpPr>
            <p:cNvPr id="45" name="TextBox 44"/>
            <p:cNvSpPr txBox="1"/>
            <p:nvPr/>
          </p:nvSpPr>
          <p:spPr>
            <a:xfrm>
              <a:off x="3581400" y="2743200"/>
              <a:ext cx="3840480" cy="73152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>
                <a:tabLst>
                  <a:tab pos="746125" algn="l"/>
                </a:tabLst>
              </a:pPr>
              <a:r>
                <a:rPr lang="en-US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	1. </a:t>
              </a:r>
              <a:r>
                <a:rPr lang="vi-VN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Xác định mục tiêu</a:t>
              </a:r>
              <a:endParaRPr lang="en-US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6" name="Picture 4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657600" y="2813840"/>
              <a:ext cx="762000" cy="628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Group 16"/>
          <p:cNvGrpSpPr/>
          <p:nvPr/>
        </p:nvGrpSpPr>
        <p:grpSpPr>
          <a:xfrm>
            <a:off x="457200" y="2575560"/>
            <a:ext cx="3840480" cy="731520"/>
            <a:chOff x="3581400" y="3865214"/>
            <a:chExt cx="3840480" cy="731520"/>
          </a:xfrm>
        </p:grpSpPr>
        <p:sp>
          <p:nvSpPr>
            <p:cNvPr id="48" name="TextBox 47"/>
            <p:cNvSpPr txBox="1"/>
            <p:nvPr/>
          </p:nvSpPr>
          <p:spPr>
            <a:xfrm>
              <a:off x="3581400" y="3865214"/>
              <a:ext cx="3840480" cy="73152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>
                <a:tabLst>
                  <a:tab pos="576263" algn="l"/>
                </a:tabLst>
              </a:pPr>
              <a:r>
                <a:rPr lang="en-US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	   2. </a:t>
              </a:r>
              <a:r>
                <a:rPr lang="vi-VN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Sinh dữ liệu fuzzing</a:t>
              </a:r>
            </a:p>
          </p:txBody>
        </p:sp>
        <p:pic>
          <p:nvPicPr>
            <p:cNvPr id="49" name="Picture 28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657600" y="3886200"/>
              <a:ext cx="685800" cy="637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15"/>
          <p:cNvGrpSpPr/>
          <p:nvPr/>
        </p:nvGrpSpPr>
        <p:grpSpPr>
          <a:xfrm>
            <a:off x="457200" y="4008119"/>
            <a:ext cx="3840480" cy="731520"/>
            <a:chOff x="3581400" y="4800599"/>
            <a:chExt cx="3840480" cy="731520"/>
          </a:xfrm>
        </p:grpSpPr>
        <p:sp>
          <p:nvSpPr>
            <p:cNvPr id="51" name="TextBox 50"/>
            <p:cNvSpPr txBox="1"/>
            <p:nvPr/>
          </p:nvSpPr>
          <p:spPr>
            <a:xfrm>
              <a:off x="3581400" y="4800599"/>
              <a:ext cx="3840480" cy="73152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       3. </a:t>
              </a:r>
              <a:r>
                <a:rPr lang="vi-VN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Gửi dữ liệu cho ứng dụng</a:t>
              </a:r>
            </a:p>
          </p:txBody>
        </p:sp>
        <p:pic>
          <p:nvPicPr>
            <p:cNvPr id="52" name="Picture 25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657600" y="4875644"/>
              <a:ext cx="609600" cy="610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" name="Group 17"/>
          <p:cNvGrpSpPr/>
          <p:nvPr/>
        </p:nvGrpSpPr>
        <p:grpSpPr>
          <a:xfrm>
            <a:off x="457200" y="5440680"/>
            <a:ext cx="3840480" cy="731520"/>
            <a:chOff x="685800" y="4038600"/>
            <a:chExt cx="3840480" cy="731520"/>
          </a:xfrm>
        </p:grpSpPr>
        <p:sp>
          <p:nvSpPr>
            <p:cNvPr id="54" name="TextBox 53"/>
            <p:cNvSpPr txBox="1"/>
            <p:nvPr/>
          </p:nvSpPr>
          <p:spPr>
            <a:xfrm>
              <a:off x="685800" y="4038600"/>
              <a:ext cx="3840480" cy="73152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       4. </a:t>
              </a:r>
              <a:r>
                <a:rPr lang="vi-VN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Theo dõi lỗi và phân tích</a:t>
              </a:r>
              <a:endParaRPr lang="en-US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5" name="Picture 1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762000" y="4114800"/>
              <a:ext cx="640080" cy="64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0" name="Group 29"/>
          <p:cNvGrpSpPr/>
          <p:nvPr/>
        </p:nvGrpSpPr>
        <p:grpSpPr>
          <a:xfrm>
            <a:off x="457199" y="1143000"/>
            <a:ext cx="3886201" cy="5105400"/>
            <a:chOff x="457199" y="1143000"/>
            <a:chExt cx="3886201" cy="5105400"/>
          </a:xfrm>
        </p:grpSpPr>
        <p:pic>
          <p:nvPicPr>
            <p:cNvPr id="21" name="Picture 1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457199" y="1143000"/>
              <a:ext cx="3886201" cy="5105400"/>
            </a:xfrm>
            <a:prstGeom prst="rect">
              <a:avLst/>
            </a:prstGeom>
            <a:ln w="6350" cap="sq">
              <a:solidFill>
                <a:srgbClr val="00FF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27" name="TextBox 26"/>
            <p:cNvSpPr txBox="1"/>
            <p:nvPr/>
          </p:nvSpPr>
          <p:spPr>
            <a:xfrm>
              <a:off x="1358900" y="1143000"/>
              <a:ext cx="2120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err="1" smtClean="0">
                  <a:solidFill>
                    <a:srgbClr val="002060"/>
                  </a:solidFill>
                </a:rPr>
                <a:t>Giao</a:t>
              </a:r>
              <a:r>
                <a:rPr lang="en-US" i="1" dirty="0" smtClean="0">
                  <a:solidFill>
                    <a:srgbClr val="002060"/>
                  </a:solidFill>
                </a:rPr>
                <a:t> </a:t>
              </a:r>
              <a:r>
                <a:rPr lang="en-US" i="1" dirty="0" err="1" smtClean="0">
                  <a:solidFill>
                    <a:srgbClr val="002060"/>
                  </a:solidFill>
                </a:rPr>
                <a:t>thức</a:t>
              </a:r>
              <a:r>
                <a:rPr lang="en-US" i="1" dirty="0" smtClean="0">
                  <a:solidFill>
                    <a:srgbClr val="002060"/>
                  </a:solidFill>
                </a:rPr>
                <a:t> SMTP</a:t>
              </a:r>
              <a:endParaRPr lang="en-US" i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419600" y="1130300"/>
            <a:ext cx="4292600" cy="5130800"/>
            <a:chOff x="4419600" y="1130300"/>
            <a:chExt cx="4292600" cy="5130800"/>
          </a:xfrm>
        </p:grpSpPr>
        <p:sp>
          <p:nvSpPr>
            <p:cNvPr id="22" name="Right Arrow 21"/>
            <p:cNvSpPr/>
            <p:nvPr/>
          </p:nvSpPr>
          <p:spPr>
            <a:xfrm>
              <a:off x="4419600" y="2667000"/>
              <a:ext cx="381000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4860925" y="1130300"/>
              <a:ext cx="3851275" cy="5130800"/>
              <a:chOff x="4860925" y="1130300"/>
              <a:chExt cx="3851275" cy="5130800"/>
            </a:xfrm>
          </p:grpSpPr>
          <p:pic>
            <p:nvPicPr>
              <p:cNvPr id="26" name="Picture 2"/>
              <p:cNvPicPr>
                <a:picLocks noChangeAspect="1" noChangeArrowheads="1"/>
              </p:cNvPicPr>
              <p:nvPr/>
            </p:nvPicPr>
            <p:blipFill>
              <a:blip r:embed="rId11"/>
              <a:srcRect/>
              <a:stretch>
                <a:fillRect/>
              </a:stretch>
            </p:blipFill>
            <p:spPr bwMode="auto">
              <a:xfrm>
                <a:off x="4860925" y="1143000"/>
                <a:ext cx="3851275" cy="5118100"/>
              </a:xfrm>
              <a:prstGeom prst="rect">
                <a:avLst/>
              </a:prstGeom>
              <a:noFill/>
              <a:ln w="9525">
                <a:solidFill>
                  <a:srgbClr val="00FF00"/>
                </a:solidFill>
                <a:miter lim="800000"/>
                <a:headEnd/>
                <a:tailEnd/>
              </a:ln>
              <a:effectLst/>
            </p:spPr>
          </p:pic>
          <p:sp>
            <p:nvSpPr>
              <p:cNvPr id="28" name="TextBox 27"/>
              <p:cNvSpPr txBox="1"/>
              <p:nvPr/>
            </p:nvSpPr>
            <p:spPr>
              <a:xfrm>
                <a:off x="4864100" y="1130300"/>
                <a:ext cx="3848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 err="1" smtClean="0">
                    <a:solidFill>
                      <a:srgbClr val="002060"/>
                    </a:solidFill>
                  </a:rPr>
                  <a:t>Giao</a:t>
                </a:r>
                <a:r>
                  <a:rPr lang="en-US" i="1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i="1" dirty="0" err="1" smtClean="0">
                    <a:solidFill>
                      <a:srgbClr val="002060"/>
                    </a:solidFill>
                  </a:rPr>
                  <a:t>thức</a:t>
                </a:r>
                <a:r>
                  <a:rPr lang="en-US" i="1" dirty="0" smtClean="0">
                    <a:solidFill>
                      <a:srgbClr val="002060"/>
                    </a:solidFill>
                  </a:rPr>
                  <a:t> SMTP</a:t>
                </a:r>
                <a:endParaRPr lang="en-US" i="1" dirty="0">
                  <a:solidFill>
                    <a:srgbClr val="002060"/>
                  </a:solidFill>
                </a:endParaRPr>
              </a:p>
            </p:txBody>
          </p:sp>
        </p:grpSp>
      </p:grpSp>
    </p:spTree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uman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Human">
      <a:majorFont>
        <a:latin typeface="Candara"/>
        <a:ea typeface=""/>
        <a:cs typeface=""/>
        <a:font script="Jpan" typeface="ＭＳ Ｐゴシック"/>
        <a:font script="Hang" typeface="HY견명조"/>
        <a:font script="Hans" typeface="华文新魏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Human">
      <a:fillStyleLst>
        <a:solidFill>
          <a:schemeClr val="phClr"/>
        </a:solidFill>
        <a:gradFill>
          <a:gsLst>
            <a:gs pos="0">
              <a:schemeClr val="phClr">
                <a:tint val="30000"/>
                <a:satMod val="175000"/>
              </a:schemeClr>
            </a:gs>
            <a:gs pos="50000">
              <a:schemeClr val="phClr">
                <a:tint val="55000"/>
                <a:satMod val="200000"/>
              </a:schemeClr>
            </a:gs>
            <a:gs pos="70000">
              <a:schemeClr val="phClr">
                <a:tint val="70000"/>
                <a:satMod val="175000"/>
              </a:schemeClr>
            </a:gs>
            <a:gs pos="100000">
              <a:schemeClr val="phClr">
                <a:tint val="85000"/>
                <a:satMod val="175000"/>
              </a:schemeClr>
            </a:gs>
          </a:gsLst>
          <a:lin ang="8000000" scaled="1"/>
        </a:gradFill>
        <a:gradFill>
          <a:gsLst>
            <a:gs pos="0">
              <a:schemeClr val="phClr">
                <a:shade val="100000"/>
                <a:satMod val="140000"/>
              </a:schemeClr>
            </a:gs>
            <a:gs pos="40000">
              <a:schemeClr val="phClr">
                <a:shade val="65000"/>
                <a:satMod val="140000"/>
              </a:schemeClr>
            </a:gs>
            <a:gs pos="70000">
              <a:schemeClr val="phClr">
                <a:shade val="40000"/>
                <a:satMod val="115000"/>
              </a:schemeClr>
            </a:gs>
            <a:gs pos="100000">
              <a:schemeClr val="phClr">
                <a:shade val="20000"/>
                <a:satMod val="115000"/>
              </a:schemeClr>
            </a:gs>
          </a:gsLst>
          <a:lin ang="8000000" scaled="1"/>
        </a:gradFill>
      </a:fillStyleLst>
      <a:lnStyleLst>
        <a:ln w="5000" cap="rnd" cmpd="sng" algn="ctr">
          <a:solidFill>
            <a:schemeClr val="phClr"/>
          </a:solidFill>
          <a:prstDash val="solid"/>
        </a:ln>
        <a:ln w="12700" cap="rnd" cmpd="sng" algn="ctr">
          <a:solidFill>
            <a:schemeClr val="phClr"/>
          </a:solidFill>
          <a:prstDash val="solid"/>
        </a:ln>
        <a:ln w="2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9000" dist="25400" dir="9000000" rotWithShape="0">
              <a:srgbClr val="1A0000">
                <a:alpha val="35000"/>
              </a:srgbClr>
            </a:outerShdw>
          </a:effectLst>
        </a:effectStyle>
        <a:effectStyle>
          <a:effectLst>
            <a:outerShdw blurRad="39000" dist="25400" dir="9000000" rotWithShape="0">
              <a:srgbClr val="1A0000">
                <a:alpha val="40000"/>
              </a:srgbClr>
            </a:outerShdw>
          </a:effectLst>
        </a:effectStyle>
        <a:effectStyle>
          <a:effectLst>
            <a:outerShdw blurRad="39000" dist="25400" dir="90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r">
              <a:rot lat="0" lon="0" rev="3540000"/>
            </a:lightRig>
          </a:scene3d>
          <a:sp3d prstMaterial="matte">
            <a:bevelT w="190500" h="44450" prst="cross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275000"/>
              </a:schemeClr>
            </a:gs>
            <a:gs pos="3000">
              <a:schemeClr val="phClr">
                <a:tint val="87000"/>
                <a:satMod val="275000"/>
              </a:schemeClr>
            </a:gs>
            <a:gs pos="10000">
              <a:schemeClr val="phClr">
                <a:tint val="90000"/>
                <a:satMod val="275000"/>
              </a:schemeClr>
            </a:gs>
            <a:gs pos="70000">
              <a:schemeClr val="phClr">
                <a:shade val="38000"/>
                <a:satMod val="275000"/>
              </a:schemeClr>
            </a:gs>
            <a:gs pos="90000">
              <a:schemeClr val="phClr">
                <a:shade val="25000"/>
                <a:satMod val="300000"/>
              </a:schemeClr>
            </a:gs>
            <a:gs pos="100000">
              <a:schemeClr val="phClr">
                <a:shade val="22000"/>
                <a:satMod val="300000"/>
              </a:schemeClr>
            </a:gs>
          </a:gsLst>
          <a:path path="circle">
            <a:fillToRect l="60000" t="-3300" b="200000"/>
          </a:path>
        </a:gradFill>
        <a:gradFill rotWithShape="1">
          <a:gsLst>
            <a:gs pos="0">
              <a:schemeClr val="phClr">
                <a:tint val="57000"/>
                <a:satMod val="400000"/>
              </a:schemeClr>
            </a:gs>
            <a:gs pos="100000">
              <a:schemeClr val="phClr">
                <a:tint val="87000"/>
                <a:shade val="40000"/>
                <a:satMod val="5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4700</TotalTime>
  <Words>638</Words>
  <Application>Microsoft Office PowerPoint</Application>
  <PresentationFormat>On-screen Show (4:3)</PresentationFormat>
  <Paragraphs>197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Human</vt:lpstr>
      <vt:lpstr>Slide 1</vt:lpstr>
      <vt:lpstr>Nội dung</vt:lpstr>
      <vt:lpstr>1. Đặt vấn đề</vt:lpstr>
      <vt:lpstr>1. Đặt vấn đề</vt:lpstr>
      <vt:lpstr>Giải pháp</vt:lpstr>
      <vt:lpstr>2. Kĩ thuật Fuzzing</vt:lpstr>
      <vt:lpstr>2. Kĩ thuật Fuzzing</vt:lpstr>
      <vt:lpstr>2. Kỹ thuật Fuzzing</vt:lpstr>
      <vt:lpstr>2. Kĩ thuật Fuzzing</vt:lpstr>
      <vt:lpstr>2. Kĩ thuật Fuzzing</vt:lpstr>
      <vt:lpstr>2. Kĩ thuật Fuzzing</vt:lpstr>
      <vt:lpstr>3. Xây dựng hệ thống</vt:lpstr>
      <vt:lpstr>Kiến trúc zFramework</vt:lpstr>
      <vt:lpstr>4. Kết quả</vt:lpstr>
      <vt:lpstr>4. Kết quả</vt:lpstr>
      <vt:lpstr>4. Kết quả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Giao thức POP3/SMTP: lý thuyết và ứng dụng</dc:title>
  <dc:creator>AnhLD</dc:creator>
  <cp:lastModifiedBy>Le Duc Anh</cp:lastModifiedBy>
  <cp:revision>365</cp:revision>
  <dcterms:created xsi:type="dcterms:W3CDTF">2008-11-21T14:24:09Z</dcterms:created>
  <dcterms:modified xsi:type="dcterms:W3CDTF">2010-06-08T13:35:46Z</dcterms:modified>
</cp:coreProperties>
</file>