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3" r:id="rId27"/>
    <p:sldId id="281" r:id="rId28"/>
    <p:sldId id="282" r:id="rId29"/>
    <p:sldId id="284" r:id="rId30"/>
    <p:sldId id="285" r:id="rId31"/>
    <p:sldId id="286" r:id="rId32"/>
    <p:sldId id="287" r:id="rId33"/>
    <p:sldId id="289" r:id="rId34"/>
    <p:sldId id="288" r:id="rId35"/>
    <p:sldId id="290" r:id="rId36"/>
    <p:sldId id="302" r:id="rId37"/>
    <p:sldId id="291" r:id="rId38"/>
    <p:sldId id="292" r:id="rId39"/>
    <p:sldId id="293" r:id="rId40"/>
    <p:sldId id="294" r:id="rId41"/>
    <p:sldId id="295" r:id="rId42"/>
    <p:sldId id="296" r:id="rId43"/>
    <p:sldId id="297" r:id="rId44"/>
    <p:sldId id="298" r:id="rId45"/>
    <p:sldId id="299" r:id="rId46"/>
    <p:sldId id="300" r:id="rId47"/>
    <p:sldId id="301"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55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vi.wikipedia.org/wiki/Nh%E1%BA%ADn_d%E1%BA%A1ng_m%E1%BA%ABu"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1"/>
            <a:ext cx="7772400" cy="2838450"/>
          </a:xfrm>
        </p:spPr>
        <p:txBody>
          <a:bodyPr>
            <a:normAutofit fontScale="90000"/>
          </a:bodyPr>
          <a:lstStyle/>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ĐỒ ÁN</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TỐT NGHIỆP ĐẠI HỌC</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NGÀNH CÔNG NGHỆ THÔNG TIN</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fontScale="92500"/>
          </a:bodyPr>
          <a:lstStyle/>
          <a:p>
            <a:r>
              <a:rPr lang="en-US" dirty="0" smtClean="0">
                <a:latin typeface="Times New Roman" pitchFamily="18" charset="0"/>
                <a:cs typeface="Times New Roman" pitchFamily="18" charset="0"/>
              </a:rPr>
              <a:t>ĐỀ TÀI : </a:t>
            </a:r>
          </a:p>
          <a:p>
            <a:r>
              <a:rPr lang="en-US" dirty="0" smtClean="0">
                <a:latin typeface="Times New Roman" pitchFamily="18" charset="0"/>
                <a:cs typeface="Times New Roman" pitchFamily="18" charset="0"/>
              </a:rPr>
              <a:t>NHẬN DẠNG TIẾNG VIỆT RỜI RẠC TRÊN ĐIỆN THOẠI DI ĐỘNG</a:t>
            </a:r>
          </a:p>
          <a:p>
            <a:endParaRPr lang="en-US" dirty="0">
              <a:latin typeface="Times New Roman" pitchFamily="18" charset="0"/>
              <a:cs typeface="Times New Roman" pitchFamily="18" charset="0"/>
            </a:endParaRPr>
          </a:p>
        </p:txBody>
      </p:sp>
      <p:sp>
        <p:nvSpPr>
          <p:cNvPr id="4" name="TextBox 3"/>
          <p:cNvSpPr txBox="1"/>
          <p:nvPr/>
        </p:nvSpPr>
        <p:spPr>
          <a:xfrm>
            <a:off x="685800" y="457200"/>
            <a:ext cx="601980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TRƯỜNG ĐẠI HỌC BÁCH KHOA HÀ NỘI</a:t>
            </a:r>
          </a:p>
          <a:p>
            <a:r>
              <a:rPr lang="en-US" dirty="0" err="1" smtClean="0">
                <a:latin typeface="Arial" pitchFamily="34" charset="0"/>
                <a:cs typeface="Arial" pitchFamily="34" charset="0"/>
              </a:rPr>
              <a:t>ViỆN</a:t>
            </a:r>
            <a:r>
              <a:rPr lang="en-US" dirty="0" smtClean="0">
                <a:latin typeface="Arial" pitchFamily="34" charset="0"/>
                <a:cs typeface="Arial" pitchFamily="34" charset="0"/>
              </a:rPr>
              <a:t> CÔNG NGHỆ THÔNG TIN VÀ TRUYỀN THÔNG</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58962"/>
          </a:xfrm>
        </p:spPr>
        <p:txBody>
          <a:bodyPr>
            <a:noAutofit/>
          </a:bodyPr>
          <a:lstStyle/>
          <a:p>
            <a:pPr algn="l"/>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Trong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môi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trường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không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quá</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ồn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giải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thuật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này</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có</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thể</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chấp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nhận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được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Người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có</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thể</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kết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hợp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với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Tần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suất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biến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thiên</a:t>
            </a:r>
            <a:r>
              <a:rPr lang="en-US" sz="2500" dirty="0" smtClean="0">
                <a:latin typeface="Times New Roman" pitchFamily="18" charset="0"/>
                <a:cs typeface="Times New Roman" pitchFamily="18" charset="0"/>
              </a:rPr>
              <a:t> qua 0. </a:t>
            </a:r>
            <a:r>
              <a:rPr lang="en-US" sz="2500" dirty="0" err="1" smtClean="0">
                <a:latin typeface="Times New Roman" pitchFamily="18" charset="0"/>
                <a:cs typeface="Times New Roman" pitchFamily="18" charset="0"/>
              </a:rPr>
              <a:t>Tần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suất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biến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thiên</a:t>
            </a:r>
            <a:r>
              <a:rPr lang="en-US" sz="2500" dirty="0" smtClean="0">
                <a:latin typeface="Times New Roman" pitchFamily="18" charset="0"/>
                <a:cs typeface="Times New Roman" pitchFamily="18" charset="0"/>
              </a:rPr>
              <a:t> qua </a:t>
            </a:r>
            <a:r>
              <a:rPr lang="en-US" sz="2500" dirty="0" err="1" smtClean="0">
                <a:latin typeface="Times New Roman" pitchFamily="18" charset="0"/>
                <a:cs typeface="Times New Roman" pitchFamily="18" charset="0"/>
              </a:rPr>
              <a:t>trục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không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của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tín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hiệu</a:t>
            </a:r>
            <a:r>
              <a:rPr lang="en-US" sz="2500" dirty="0" smtClean="0">
                <a:latin typeface="Times New Roman" pitchFamily="18" charset="0"/>
                <a:cs typeface="Times New Roman" pitchFamily="18" charset="0"/>
              </a:rPr>
              <a:t> :               </a:t>
            </a:r>
            <a:endParaRPr lang="en-US" sz="2500" dirty="0">
              <a:latin typeface="Times New Roman" pitchFamily="18" charset="0"/>
              <a:cs typeface="Times New Roman" pitchFamily="18" charset="0"/>
            </a:endParaRPr>
          </a:p>
        </p:txBody>
      </p:sp>
      <p:pic>
        <p:nvPicPr>
          <p:cNvPr id="22530" name="Picture 2" descr="C:\Users\Admin\Pictures\zero-cross.bmp"/>
          <p:cNvPicPr>
            <a:picLocks noGrp="1" noChangeAspect="1" noChangeArrowheads="1"/>
          </p:cNvPicPr>
          <p:nvPr>
            <p:ph idx="1"/>
          </p:nvPr>
        </p:nvPicPr>
        <p:blipFill>
          <a:blip r:embed="rId2"/>
          <a:srcRect/>
          <a:stretch>
            <a:fillRect/>
          </a:stretch>
        </p:blipFill>
        <p:spPr bwMode="auto">
          <a:xfrm>
            <a:off x="914400" y="2590800"/>
            <a:ext cx="7315200" cy="3334544"/>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1.3.3.Tiền </a:t>
            </a:r>
            <a:r>
              <a:rPr lang="en-US" sz="3600" dirty="0" err="1" smtClean="0"/>
              <a:t>xử</a:t>
            </a:r>
            <a:r>
              <a:rPr lang="en-US" sz="3600" dirty="0" smtClean="0"/>
              <a:t> </a:t>
            </a:r>
            <a:r>
              <a:rPr lang="en-US" sz="3600" dirty="0" err="1" smtClean="0"/>
              <a:t>lý</a:t>
            </a:r>
            <a:r>
              <a:rPr lang="en-US" sz="3600" dirty="0" smtClean="0"/>
              <a:t> </a:t>
            </a:r>
            <a:r>
              <a:rPr lang="en-US" sz="3600" dirty="0" err="1" smtClean="0"/>
              <a:t>và</a:t>
            </a:r>
            <a:r>
              <a:rPr lang="en-US" sz="3600" dirty="0" smtClean="0"/>
              <a:t> </a:t>
            </a:r>
            <a:r>
              <a:rPr lang="en-US" sz="3600" dirty="0" err="1" smtClean="0"/>
              <a:t>trích</a:t>
            </a:r>
            <a:r>
              <a:rPr lang="en-US" sz="3600" dirty="0" smtClean="0"/>
              <a:t> </a:t>
            </a:r>
            <a:r>
              <a:rPr lang="en-US" sz="3600" dirty="0" err="1" smtClean="0"/>
              <a:t>chọn</a:t>
            </a:r>
            <a:r>
              <a:rPr lang="en-US" sz="3600" dirty="0" smtClean="0"/>
              <a:t> </a:t>
            </a:r>
            <a:r>
              <a:rPr lang="en-US" sz="3600" dirty="0" err="1" smtClean="0"/>
              <a:t>đặc</a:t>
            </a:r>
            <a:r>
              <a:rPr lang="en-US" sz="3600" dirty="0" smtClean="0"/>
              <a:t> </a:t>
            </a:r>
            <a:r>
              <a:rPr lang="en-US" sz="3600" dirty="0" err="1" smtClean="0"/>
              <a:t>trưng</a:t>
            </a:r>
            <a:r>
              <a:rPr lang="en-US" sz="3600" dirty="0" smtClean="0"/>
              <a:t>.</a:t>
            </a:r>
            <a:br>
              <a:rPr lang="en-US" sz="3600" dirty="0" smtClean="0"/>
            </a:br>
            <a:endParaRPr lang="en-US" sz="3600" dirty="0"/>
          </a:p>
        </p:txBody>
      </p:sp>
      <p:sp>
        <p:nvSpPr>
          <p:cNvPr id="3" name="Content Placeholder 2"/>
          <p:cNvSpPr>
            <a:spLocks noGrp="1"/>
          </p:cNvSpPr>
          <p:nvPr>
            <p:ph idx="1"/>
          </p:nvPr>
        </p:nvSpPr>
        <p:spPr>
          <a:xfrm>
            <a:off x="457200" y="1219200"/>
            <a:ext cx="8229600" cy="4906963"/>
          </a:xfrm>
        </p:spPr>
        <p:txBody>
          <a:bodyPr>
            <a:normAutofit/>
          </a:bodyPr>
          <a:lstStyle/>
          <a:p>
            <a:r>
              <a:rPr lang="vi-VN" sz="2500" dirty="0" smtClean="0">
                <a:latin typeface="+mj-lt"/>
              </a:rPr>
              <a:t>Chúng ta biết rằng phổ tiếng nói hữu thanh có khuynh hướng suy giảm toàn bộ -6dB/octave khi tần số tăng lên. Điều này là do khuynh hướng suy giảm -12dB/octave của nguồn kích âm hữu thanh và tăng lên +6dB/octave do </a:t>
            </a:r>
            <a:r>
              <a:rPr lang="en-US" sz="2500" dirty="0" err="1" smtClean="0">
                <a:latin typeface="Times New Roman" pitchFamily="18" charset="0"/>
                <a:cs typeface="Times New Roman" pitchFamily="18" charset="0"/>
              </a:rPr>
              <a:t>khoang</a:t>
            </a:r>
            <a:r>
              <a:rPr lang="vi-VN" sz="2500" dirty="0" smtClean="0">
                <a:latin typeface="+mj-lt"/>
              </a:rPr>
              <a:t> miệng.</a:t>
            </a:r>
            <a:endParaRPr lang="en-US" sz="2500" dirty="0" smtClean="0">
              <a:latin typeface="+mj-lt"/>
            </a:endParaRPr>
          </a:p>
        </p:txBody>
      </p:sp>
      <p:pic>
        <p:nvPicPr>
          <p:cNvPr id="23555" name="Picture 3" descr="C:\Users\Admin\Pictures\tin hieu nguon.bmp"/>
          <p:cNvPicPr>
            <a:picLocks noChangeAspect="1" noChangeArrowheads="1"/>
          </p:cNvPicPr>
          <p:nvPr/>
        </p:nvPicPr>
        <p:blipFill>
          <a:blip r:embed="rId2"/>
          <a:srcRect/>
          <a:stretch>
            <a:fillRect/>
          </a:stretch>
        </p:blipFill>
        <p:spPr bwMode="auto">
          <a:xfrm>
            <a:off x="3048000" y="3352800"/>
            <a:ext cx="3867150" cy="2486025"/>
          </a:xfrm>
          <a:prstGeom prst="rect">
            <a:avLst/>
          </a:prstGeom>
          <a:noFill/>
        </p:spPr>
      </p:pic>
      <p:sp>
        <p:nvSpPr>
          <p:cNvPr id="6" name="TextBox 5"/>
          <p:cNvSpPr txBox="1"/>
          <p:nvPr/>
        </p:nvSpPr>
        <p:spPr>
          <a:xfrm>
            <a:off x="2971800" y="6096000"/>
            <a:ext cx="3962400" cy="369332"/>
          </a:xfrm>
          <a:prstGeom prst="rect">
            <a:avLst/>
          </a:prstGeom>
          <a:noFill/>
        </p:spPr>
        <p:txBody>
          <a:bodyPr wrap="square" rtlCol="0">
            <a:spAutoFit/>
          </a:bodyPr>
          <a:lstStyle/>
          <a:p>
            <a:r>
              <a:rPr lang="en-US" dirty="0" err="1" smtClean="0"/>
              <a:t>Hình</a:t>
            </a:r>
            <a:r>
              <a:rPr lang="en-US" dirty="0" smtClean="0"/>
              <a:t>. </a:t>
            </a:r>
            <a:r>
              <a:rPr lang="en-US" dirty="0" err="1" smtClean="0"/>
              <a:t>Tín</a:t>
            </a:r>
            <a:r>
              <a:rPr lang="en-US" dirty="0" smtClean="0"/>
              <a:t> </a:t>
            </a:r>
            <a:r>
              <a:rPr lang="en-US" dirty="0" err="1" smtClean="0"/>
              <a:t>hiệu</a:t>
            </a:r>
            <a:r>
              <a:rPr lang="en-US" dirty="0" smtClean="0"/>
              <a:t> </a:t>
            </a:r>
            <a:r>
              <a:rPr lang="en-US" dirty="0" err="1" smtClean="0"/>
              <a:t>nguồn</a:t>
            </a:r>
            <a:r>
              <a:rPr lang="en-US" dirty="0" smtClean="0"/>
              <a:t> </a:t>
            </a:r>
            <a:r>
              <a:rPr lang="en-US" dirty="0" err="1" smtClean="0"/>
              <a:t>dốc</a:t>
            </a:r>
            <a:r>
              <a:rPr lang="en-US" dirty="0" smtClean="0"/>
              <a:t> </a:t>
            </a:r>
            <a:r>
              <a:rPr lang="en-US" dirty="0" err="1" smtClean="0"/>
              <a:t>cỡ</a:t>
            </a:r>
            <a:r>
              <a:rPr lang="en-US" dirty="0" smtClean="0"/>
              <a:t> -12dB</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vi-VN" sz="2800" dirty="0" smtClean="0">
                <a:latin typeface="Times New Roman" pitchFamily="18" charset="0"/>
                <a:cs typeface="Times New Roman" pitchFamily="18" charset="0"/>
              </a:rPr>
              <a:t> Do đó cần phải bù +6dB/octave trên </a:t>
            </a:r>
          </a:p>
          <a:p>
            <a:pPr>
              <a:buNone/>
            </a:pP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toàn bộ băng tần. Điều này được gọi là </a:t>
            </a:r>
            <a:r>
              <a:rPr lang="en-US" sz="2800" dirty="0" err="1" smtClean="0">
                <a:latin typeface="Times New Roman" pitchFamily="18" charset="0"/>
                <a:cs typeface="Times New Roman" pitchFamily="18" charset="0"/>
              </a:rPr>
              <a:t>tiền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nhấn</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pre-emphasis</a:t>
            </a:r>
            <a:r>
              <a:rPr lang="en-US" sz="2800" dirty="0" smtClean="0">
                <a:latin typeface="Times New Roman" pitchFamily="18" charset="0"/>
                <a:cs typeface="Times New Roman" pitchFamily="18" charset="0"/>
              </a:rPr>
              <a:t>).</a:t>
            </a:r>
          </a:p>
          <a:p>
            <a:r>
              <a:rPr lang="en-US" sz="2800" dirty="0" err="1" smtClean="0">
                <a:latin typeface="Times New Roman" pitchFamily="18" charset="0"/>
                <a:cs typeface="Times New Roman" pitchFamily="18" charset="0"/>
              </a:rPr>
              <a:t>Để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hiện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tiền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nhấn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người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dụng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bộ</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lọc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cao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đối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với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tín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hiệu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tiếng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nói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thường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bộ</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lọc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được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chọn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p>
          <a:p>
            <a:endParaRPr lang="en-US" sz="2800" dirty="0" smtClean="0">
              <a:latin typeface="Times New Roman" pitchFamily="18" charset="0"/>
              <a:cs typeface="Times New Roman" pitchFamily="18" charset="0"/>
            </a:endParaRPr>
          </a:p>
          <a:p>
            <a:pPr>
              <a:buNone/>
            </a:pPr>
            <a:r>
              <a:rPr lang="en-US" sz="2800" i="1" dirty="0" smtClean="0">
                <a:latin typeface="Times New Roman" pitchFamily="18" charset="0"/>
                <a:cs typeface="Times New Roman" pitchFamily="18" charset="0"/>
              </a:rPr>
              <a:t>	H(z) = 1 – a z</a:t>
            </a:r>
            <a:r>
              <a:rPr lang="en-US" sz="2800" i="1" baseline="30000" dirty="0" smtClean="0">
                <a:latin typeface="Times New Roman" pitchFamily="18" charset="0"/>
                <a:cs typeface="Times New Roman" pitchFamily="18" charset="0"/>
              </a:rPr>
              <a:t>-1</a:t>
            </a:r>
            <a:r>
              <a:rPr lang="en-US" sz="2800" i="1" dirty="0" smtClean="0">
                <a:latin typeface="Times New Roman" pitchFamily="18" charset="0"/>
                <a:cs typeface="Times New Roman" pitchFamily="18" charset="0"/>
              </a:rPr>
              <a:t>              0.9 &lt;= a &lt;= 1</a:t>
            </a:r>
            <a:r>
              <a:rPr lang="en-US" sz="2800" i="1" baseline="-250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pPr>
              <a:buNone/>
            </a:pPr>
            <a:r>
              <a:rPr lang="en-US" sz="2800" dirty="0" err="1" smtClean="0">
                <a:latin typeface="Times New Roman" pitchFamily="18" charset="0"/>
                <a:cs typeface="Times New Roman" pitchFamily="18" charset="0"/>
              </a:rPr>
              <a:t>Đã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chọn</a:t>
            </a:r>
            <a:r>
              <a:rPr lang="en-US" sz="2800" dirty="0" smtClean="0">
                <a:latin typeface="Times New Roman" pitchFamily="18" charset="0"/>
                <a:cs typeface="Times New Roman" pitchFamily="18" charset="0"/>
              </a:rPr>
              <a:t> a=0.97 </a:t>
            </a:r>
            <a:r>
              <a:rPr lang="en-US" sz="2800" dirty="0" err="1" smtClean="0">
                <a:latin typeface="Times New Roman" pitchFamily="18" charset="0"/>
                <a:cs typeface="Times New Roman" pitchFamily="18" charset="0"/>
              </a:rPr>
              <a:t>theo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luận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văn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Ths</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Lê</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Vui</a:t>
            </a:r>
            <a:r>
              <a:rPr lang="en-US" sz="2800" dirty="0" smtClean="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a:p>
            <a:r>
              <a:rPr lang="en-US" sz="2800" dirty="0" err="1" smtClean="0">
                <a:latin typeface="Times New Roman" pitchFamily="18" charset="0"/>
                <a:cs typeface="Times New Roman" pitchFamily="18" charset="0"/>
              </a:rPr>
              <a:t>Trong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miền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thời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đầu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bộ</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lọc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dạng</a:t>
            </a:r>
            <a:r>
              <a:rPr lang="en-US" sz="2800" dirty="0" smtClean="0">
                <a:latin typeface="Times New Roman" pitchFamily="18" charset="0"/>
                <a:cs typeface="Times New Roman" pitchFamily="18" charset="0"/>
              </a:rPr>
              <a:t>: </a:t>
            </a:r>
          </a:p>
          <a:p>
            <a:pPr>
              <a:buNone/>
            </a:pPr>
            <a:r>
              <a:rPr lang="en-US" sz="2800" i="1" dirty="0" smtClean="0">
                <a:latin typeface="Times New Roman" pitchFamily="18" charset="0"/>
                <a:cs typeface="Times New Roman" pitchFamily="18" charset="0"/>
              </a:rPr>
              <a:t> 			s</a:t>
            </a:r>
            <a:r>
              <a:rPr lang="en-US" sz="2800" i="1" baseline="30000" dirty="0" smtClean="0">
                <a:latin typeface="Times New Roman" pitchFamily="18" charset="0"/>
                <a:cs typeface="Times New Roman" pitchFamily="18" charset="0"/>
              </a:rPr>
              <a:t>*</a:t>
            </a:r>
            <a:r>
              <a:rPr lang="en-US" sz="2800" i="1" dirty="0" smtClean="0">
                <a:latin typeface="Times New Roman" pitchFamily="18" charset="0"/>
                <a:cs typeface="Times New Roman" pitchFamily="18" charset="0"/>
              </a:rPr>
              <a:t>(n) = s(n) – as(n-1)</a:t>
            </a:r>
            <a:endParaRPr lang="en-US" sz="2800" dirty="0" smtClean="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pic>
        <p:nvPicPr>
          <p:cNvPr id="24580" name="Picture 4"/>
          <p:cNvPicPr>
            <a:picLocks noChangeAspect="1" noChangeArrowheads="1"/>
          </p:cNvPicPr>
          <p:nvPr/>
        </p:nvPicPr>
        <p:blipFill>
          <a:blip r:embed="rId2"/>
          <a:srcRect/>
          <a:stretch>
            <a:fillRect/>
          </a:stretch>
        </p:blipFill>
        <p:spPr bwMode="auto">
          <a:xfrm>
            <a:off x="762000" y="3657600"/>
            <a:ext cx="6524625" cy="68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Trích</a:t>
            </a:r>
            <a:r>
              <a:rPr lang="en-US" dirty="0" smtClean="0"/>
              <a:t> </a:t>
            </a:r>
            <a:r>
              <a:rPr lang="en-US" dirty="0" err="1" smtClean="0"/>
              <a:t>chọn</a:t>
            </a:r>
            <a:r>
              <a:rPr lang="en-US" dirty="0" smtClean="0"/>
              <a:t> </a:t>
            </a:r>
            <a:r>
              <a:rPr lang="en-US" dirty="0" err="1" smtClean="0"/>
              <a:t>đặc</a:t>
            </a:r>
            <a:r>
              <a:rPr lang="en-US" dirty="0" smtClean="0"/>
              <a:t> </a:t>
            </a:r>
            <a:r>
              <a:rPr lang="en-US" dirty="0" err="1" smtClean="0"/>
              <a:t>trưng</a:t>
            </a:r>
            <a:endParaRPr lang="en-US" dirty="0"/>
          </a:p>
        </p:txBody>
      </p:sp>
      <p:sp>
        <p:nvSpPr>
          <p:cNvPr id="3" name="Content Placeholder 2"/>
          <p:cNvSpPr>
            <a:spLocks noGrp="1"/>
          </p:cNvSpPr>
          <p:nvPr>
            <p:ph idx="1"/>
          </p:nvPr>
        </p:nvSpPr>
        <p:spPr/>
        <p:txBody>
          <a:bodyPr>
            <a:noAutofit/>
          </a:bodyPr>
          <a:lstStyle/>
          <a:p>
            <a:pPr>
              <a:buNone/>
            </a:pPr>
            <a:r>
              <a:rPr lang="en-US" sz="2500" dirty="0" smtClean="0">
                <a:latin typeface="Times New Roman" pitchFamily="18" charset="0"/>
                <a:cs typeface="Times New Roman" pitchFamily="18" charset="0"/>
              </a:rPr>
              <a:t>            </a:t>
            </a:r>
            <a:r>
              <a:rPr lang="vi-VN" sz="2500" dirty="0" smtClean="0">
                <a:latin typeface="Times New Roman" pitchFamily="18" charset="0"/>
                <a:cs typeface="Times New Roman" pitchFamily="18" charset="0"/>
              </a:rPr>
              <a:t>Trong các lĩnh vực xử lý tiếng nói như nhận</a:t>
            </a:r>
            <a:r>
              <a:rPr lang="en-US" sz="2500" dirty="0" smtClean="0">
                <a:latin typeface="Times New Roman" pitchFamily="18" charset="0"/>
                <a:cs typeface="Times New Roman" pitchFamily="18" charset="0"/>
              </a:rPr>
              <a:t>  </a:t>
            </a:r>
            <a:r>
              <a:rPr lang="vi-VN" sz="2500" dirty="0" smtClean="0">
                <a:latin typeface="Times New Roman" pitchFamily="18" charset="0"/>
                <a:cs typeface="Times New Roman" pitchFamily="18" charset="0"/>
              </a:rPr>
              <a:t>dạng,</a:t>
            </a:r>
            <a:r>
              <a:rPr lang="en-US" sz="2500" dirty="0" smtClean="0">
                <a:latin typeface="Times New Roman" pitchFamily="18" charset="0"/>
                <a:cs typeface="Times New Roman" pitchFamily="18" charset="0"/>
              </a:rPr>
              <a:t> </a:t>
            </a:r>
            <a:r>
              <a:rPr lang="vi-VN" sz="2500" dirty="0" smtClean="0">
                <a:latin typeface="Times New Roman" pitchFamily="18" charset="0"/>
                <a:cs typeface="Times New Roman" pitchFamily="18" charset="0"/>
              </a:rPr>
              <a:t>tổng hợp, mã hóa đều cần phải phân tích tham số tiếng nói.</a:t>
            </a:r>
            <a:endParaRPr lang="en-US" sz="2500" dirty="0" smtClean="0">
              <a:latin typeface="Times New Roman" pitchFamily="18" charset="0"/>
              <a:cs typeface="Times New Roman" pitchFamily="18" charset="0"/>
            </a:endParaRPr>
          </a:p>
          <a:p>
            <a:pPr>
              <a:buNone/>
            </a:pPr>
            <a:endParaRPr lang="en-US" sz="2500" dirty="0" smtClean="0">
              <a:latin typeface="Times New Roman" pitchFamily="18" charset="0"/>
              <a:cs typeface="Times New Roman" pitchFamily="18" charset="0"/>
            </a:endParaRPr>
          </a:p>
          <a:p>
            <a:pPr>
              <a:buNone/>
            </a:pPr>
            <a:r>
              <a:rPr lang="vi-VN" sz="2500" dirty="0" smtClean="0">
                <a:latin typeface="Times New Roman" pitchFamily="18" charset="0"/>
                <a:cs typeface="Times New Roman" pitchFamily="18" charset="0"/>
              </a:rPr>
              <a:t>Có nhiều phương pháp trích chọn đặc trưng đã và đang được sử dụng (FBA, MFCC, LPC, </a:t>
            </a:r>
          </a:p>
          <a:p>
            <a:pPr>
              <a:buNone/>
            </a:pPr>
            <a:r>
              <a:rPr lang="vi-VN" sz="2500" dirty="0" smtClean="0">
                <a:latin typeface="Times New Roman" pitchFamily="18" charset="0"/>
                <a:cs typeface="Times New Roman" pitchFamily="18" charset="0"/>
              </a:rPr>
              <a:t>PLP...). Mỗi phương pháp có những ưu điểm và nhược điểm riêng. Hiện nay MFCC (Mel-scale </a:t>
            </a:r>
          </a:p>
          <a:p>
            <a:pPr>
              <a:buNone/>
            </a:pPr>
            <a:r>
              <a:rPr lang="vi-VN" sz="2500" dirty="0" smtClean="0">
                <a:latin typeface="Times New Roman" pitchFamily="18" charset="0"/>
                <a:cs typeface="Times New Roman" pitchFamily="18" charset="0"/>
              </a:rPr>
              <a:t>Frequency Cepstral Coefficient) được sử dụng phổ biến và hiệu quả nhất. Vì vậy sử dụng </a:t>
            </a:r>
          </a:p>
          <a:p>
            <a:pPr>
              <a:buNone/>
            </a:pPr>
            <a:r>
              <a:rPr lang="vi-VN" sz="2500" dirty="0" smtClean="0">
                <a:latin typeface="Times New Roman" pitchFamily="18" charset="0"/>
                <a:cs typeface="Times New Roman" pitchFamily="18" charset="0"/>
              </a:rPr>
              <a:t>MFCC làm đặc trưng của hệ nhận dạng được trình bày trong đề tài này. </a:t>
            </a:r>
            <a:endParaRPr lang="en-US" sz="2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smtClean="0">
                <a:latin typeface="Times New Roman" pitchFamily="18" charset="0"/>
                <a:cs typeface="Times New Roman" pitchFamily="18" charset="0"/>
              </a:rPr>
              <a:t>Sơ</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đồ</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quá</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trình</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trích</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chọn</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đặc</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trưng</a:t>
            </a:r>
            <a:r>
              <a:rPr lang="en-US" sz="3600" dirty="0" smtClean="0">
                <a:latin typeface="Times New Roman" pitchFamily="18" charset="0"/>
                <a:cs typeface="Times New Roman" pitchFamily="18" charset="0"/>
              </a:rPr>
              <a:t> MFCC</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dirty="0"/>
          </a:p>
        </p:txBody>
      </p:sp>
      <p:pic>
        <p:nvPicPr>
          <p:cNvPr id="4" name="Picture 3" descr="C:\Users\Admin\Pictures\mfccc.png"/>
          <p:cNvPicPr/>
          <p:nvPr/>
        </p:nvPicPr>
        <p:blipFill>
          <a:blip r:embed="rId2"/>
          <a:srcRect/>
          <a:stretch>
            <a:fillRect/>
          </a:stretch>
        </p:blipFill>
        <p:spPr bwMode="auto">
          <a:xfrm>
            <a:off x="533400" y="1447800"/>
            <a:ext cx="8153400"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sz="2500" dirty="0" err="1" smtClean="0">
                <a:latin typeface="Times New Roman" pitchFamily="18" charset="0"/>
                <a:cs typeface="Times New Roman" pitchFamily="18" charset="0"/>
              </a:rPr>
              <a:t>Bộ</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lọc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hiệu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chỉnh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như</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đã</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nói</a:t>
            </a:r>
            <a:r>
              <a:rPr lang="en-US" sz="2500" dirty="0" smtClean="0">
                <a:latin typeface="Times New Roman" pitchFamily="18" charset="0"/>
                <a:cs typeface="Times New Roman" pitchFamily="18" charset="0"/>
              </a:rPr>
              <a:t>.</a:t>
            </a:r>
          </a:p>
          <a:p>
            <a:r>
              <a:rPr lang="en-US" sz="2500" dirty="0" err="1" smtClean="0">
                <a:latin typeface="Times New Roman" pitchFamily="18" charset="0"/>
                <a:cs typeface="Times New Roman" pitchFamily="18" charset="0"/>
              </a:rPr>
              <a:t>Lấy</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cửa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sổ</a:t>
            </a:r>
            <a:r>
              <a:rPr lang="en-US" sz="2500" dirty="0" smtClean="0">
                <a:latin typeface="Times New Roman" pitchFamily="18" charset="0"/>
                <a:cs typeface="Times New Roman" pitchFamily="18" charset="0"/>
              </a:rPr>
              <a:t> : </a:t>
            </a:r>
            <a:r>
              <a:rPr lang="en-US" sz="2500" dirty="0" err="1" smtClean="0">
                <a:latin typeface="Times New Roman" pitchFamily="18" charset="0"/>
                <a:cs typeface="Times New Roman" pitchFamily="18" charset="0"/>
              </a:rPr>
              <a:t>là</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lấy</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cửa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sổ</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cho</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mỗi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khung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riêng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rẽ</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nhằm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giảm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sự</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gián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đoạn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của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tín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hiệu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tiếng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nói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tại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đầu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và</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cuối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mỗi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khung</a:t>
            </a:r>
            <a:r>
              <a:rPr lang="en-US" sz="2500" dirty="0" smtClean="0">
                <a:latin typeface="Times New Roman" pitchFamily="18" charset="0"/>
                <a:cs typeface="Times New Roman" pitchFamily="18" charset="0"/>
              </a:rPr>
              <a:t>.</a:t>
            </a:r>
            <a:br>
              <a:rPr lang="en-US" sz="2500" dirty="0" smtClean="0">
                <a:latin typeface="Times New Roman" pitchFamily="18" charset="0"/>
                <a:cs typeface="Times New Roman" pitchFamily="18" charset="0"/>
              </a:rPr>
            </a:br>
            <a:r>
              <a:rPr lang="en-US" sz="2500" dirty="0" err="1" smtClean="0">
                <a:latin typeface="Times New Roman" pitchFamily="18" charset="0"/>
                <a:cs typeface="Times New Roman" pitchFamily="18" charset="0"/>
              </a:rPr>
              <a:t>Thông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thường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của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sổ</a:t>
            </a:r>
            <a:r>
              <a:rPr lang="en-US" sz="2500" dirty="0" smtClean="0">
                <a:latin typeface="Times New Roman" pitchFamily="18" charset="0"/>
                <a:cs typeface="Times New Roman" pitchFamily="18" charset="0"/>
              </a:rPr>
              <a:t> Hamming </a:t>
            </a:r>
            <a:r>
              <a:rPr lang="en-US" sz="2500" dirty="0" err="1" smtClean="0">
                <a:latin typeface="Times New Roman" pitchFamily="18" charset="0"/>
                <a:cs typeface="Times New Roman" pitchFamily="18" charset="0"/>
              </a:rPr>
              <a:t>được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sử</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dụng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Cửa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sổ</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này</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có</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dạng</a:t>
            </a:r>
            <a:r>
              <a:rPr lang="en-US" sz="2500" dirty="0" smtClean="0">
                <a:latin typeface="Times New Roman" pitchFamily="18" charset="0"/>
                <a:cs typeface="Times New Roman" pitchFamily="18" charset="0"/>
              </a:rPr>
              <a:t>:</a:t>
            </a:r>
          </a:p>
          <a:p>
            <a:endParaRPr lang="en-US" sz="2500" dirty="0" smtClean="0">
              <a:latin typeface="Times New Roman" pitchFamily="18" charset="0"/>
              <a:cs typeface="Times New Roman" pitchFamily="18" charset="0"/>
            </a:endParaRPr>
          </a:p>
        </p:txBody>
      </p:sp>
      <p:pic>
        <p:nvPicPr>
          <p:cNvPr id="1026" name="Picture 2" descr="C:\Users\Admin\Pictures\hamming.bmp"/>
          <p:cNvPicPr>
            <a:picLocks noChangeAspect="1" noChangeArrowheads="1"/>
          </p:cNvPicPr>
          <p:nvPr/>
        </p:nvPicPr>
        <p:blipFill>
          <a:blip r:embed="rId2"/>
          <a:srcRect/>
          <a:stretch>
            <a:fillRect/>
          </a:stretch>
        </p:blipFill>
        <p:spPr bwMode="auto">
          <a:xfrm>
            <a:off x="533400" y="3124200"/>
            <a:ext cx="8448675" cy="1209675"/>
          </a:xfrm>
          <a:prstGeom prst="rect">
            <a:avLst/>
          </a:prstGeom>
          <a:noFill/>
        </p:spPr>
      </p:pic>
      <p:pic>
        <p:nvPicPr>
          <p:cNvPr id="1027" name="Picture 3"/>
          <p:cNvPicPr>
            <a:picLocks noChangeAspect="1" noChangeArrowheads="1"/>
          </p:cNvPicPr>
          <p:nvPr/>
        </p:nvPicPr>
        <p:blipFill>
          <a:blip r:embed="rId3"/>
          <a:srcRect/>
          <a:stretch>
            <a:fillRect/>
          </a:stretch>
        </p:blipFill>
        <p:spPr bwMode="auto">
          <a:xfrm>
            <a:off x="1219200" y="4648200"/>
            <a:ext cx="2333625" cy="1790700"/>
          </a:xfrm>
          <a:prstGeom prst="rect">
            <a:avLst/>
          </a:prstGeom>
          <a:noFill/>
          <a:ln w="9525">
            <a:noFill/>
            <a:miter lim="800000"/>
            <a:headEnd/>
            <a:tailEnd/>
          </a:ln>
        </p:spPr>
      </p:pic>
      <p:sp>
        <p:nvSpPr>
          <p:cNvPr id="7" name="TextBox 6"/>
          <p:cNvSpPr txBox="1"/>
          <p:nvPr/>
        </p:nvSpPr>
        <p:spPr>
          <a:xfrm>
            <a:off x="3810000" y="5791200"/>
            <a:ext cx="4419600" cy="381000"/>
          </a:xfrm>
          <a:prstGeom prst="rect">
            <a:avLst/>
          </a:prstGeom>
          <a:noFill/>
        </p:spPr>
        <p:txBody>
          <a:bodyPr wrap="square" rtlCol="0">
            <a:spAutoFit/>
          </a:bodyPr>
          <a:lstStyle/>
          <a:p>
            <a:r>
              <a:rPr lang="en-US" dirty="0" err="1" smtClean="0"/>
              <a:t>Cửa</a:t>
            </a:r>
            <a:r>
              <a:rPr lang="en-US" dirty="0" smtClean="0"/>
              <a:t> </a:t>
            </a:r>
            <a:r>
              <a:rPr lang="en-US" dirty="0" err="1" smtClean="0"/>
              <a:t>sổ</a:t>
            </a:r>
            <a:r>
              <a:rPr lang="en-US" dirty="0" smtClean="0"/>
              <a:t> Hamming</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smtClean="0">
                <a:latin typeface="Times New Roman" pitchFamily="18" charset="0"/>
                <a:cs typeface="Times New Roman" pitchFamily="18" charset="0"/>
              </a:rPr>
              <a:t>Phân</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tích</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tham</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số</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đặc</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trưng</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228600" y="1524000"/>
            <a:ext cx="8715703"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smtClean="0"/>
              <a:t>Các</a:t>
            </a:r>
            <a:r>
              <a:rPr lang="en-US" sz="3600" dirty="0" smtClean="0"/>
              <a:t> </a:t>
            </a:r>
            <a:r>
              <a:rPr lang="en-US" sz="3600" dirty="0" err="1" smtClean="0"/>
              <a:t>bộ</a:t>
            </a:r>
            <a:r>
              <a:rPr lang="en-US" sz="3600" dirty="0" smtClean="0"/>
              <a:t> </a:t>
            </a:r>
            <a:r>
              <a:rPr lang="en-US" sz="3600" dirty="0" err="1" smtClean="0"/>
              <a:t>lọc</a:t>
            </a:r>
            <a:r>
              <a:rPr lang="en-US" sz="3600" dirty="0" smtClean="0"/>
              <a:t> tam </a:t>
            </a:r>
            <a:r>
              <a:rPr lang="en-US" sz="3600" dirty="0" err="1" smtClean="0"/>
              <a:t>giác</a:t>
            </a:r>
            <a:endParaRPr lang="en-US" sz="3600"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838200" y="2209800"/>
            <a:ext cx="7543800" cy="35910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Times New Roman" pitchFamily="18" charset="0"/>
                <a:cs typeface="Times New Roman" pitchFamily="18" charset="0"/>
              </a:rPr>
              <a:t>1.3.4.Lượng </a:t>
            </a:r>
            <a:r>
              <a:rPr lang="en-US" sz="3600" b="1" dirty="0" err="1" smtClean="0">
                <a:latin typeface="Times New Roman" pitchFamily="18" charset="0"/>
                <a:cs typeface="Times New Roman" pitchFamily="18" charset="0"/>
              </a:rPr>
              <a:t>tử</a:t>
            </a:r>
            <a:r>
              <a:rPr lang="en-US" sz="3600" b="1" dirty="0" smtClean="0">
                <a:latin typeface="Times New Roman" pitchFamily="18" charset="0"/>
                <a:cs typeface="Times New Roman" pitchFamily="18" charset="0"/>
              </a:rPr>
              <a:t> vector</a:t>
            </a:r>
            <a:br>
              <a:rPr lang="en-US" sz="3600" b="1" dirty="0" smtClean="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US" dirty="0" err="1" smtClean="0">
                <a:latin typeface="Times New Roman" pitchFamily="18" charset="0"/>
                <a:cs typeface="Times New Roman" pitchFamily="18" charset="0"/>
              </a:rPr>
              <a:t>Khi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đặc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trưng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tiếng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nói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chúng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nhận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vector </a:t>
            </a:r>
            <a:r>
              <a:rPr lang="en-US" dirty="0" err="1" smtClean="0">
                <a:latin typeface="Times New Roman" pitchFamily="18" charset="0"/>
                <a:cs typeface="Times New Roman" pitchFamily="18" charset="0"/>
              </a:rPr>
              <a:t>đặc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trưng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đặc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phổ</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biến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tiếng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nói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vector </a:t>
            </a:r>
            <a:r>
              <a:rPr lang="en-US" dirty="0" err="1" smtClean="0">
                <a:latin typeface="Times New Roman" pitchFamily="18" charset="0"/>
                <a:cs typeface="Times New Roman" pitchFamily="18" charset="0"/>
              </a:rPr>
              <a:t>phổ</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vl</a:t>
            </a:r>
            <a:r>
              <a:rPr lang="en-US" dirty="0" smtClean="0">
                <a:latin typeface="Times New Roman" pitchFamily="18" charset="0"/>
                <a:cs typeface="Times New Roman" pitchFamily="18" charset="0"/>
              </a:rPr>
              <a:t>, l=1,2,…,L. </a:t>
            </a:r>
            <a:r>
              <a:rPr lang="en-US" dirty="0" err="1" smtClean="0">
                <a:latin typeface="Times New Roman" pitchFamily="18" charset="0"/>
                <a:cs typeface="Times New Roman" pitchFamily="18" charset="0"/>
              </a:rPr>
              <a:t>Mỗi</a:t>
            </a:r>
            <a:r>
              <a:rPr lang="en-US" dirty="0" smtClean="0">
                <a:latin typeface="Times New Roman" pitchFamily="18" charset="0"/>
                <a:cs typeface="Times New Roman" pitchFamily="18" charset="0"/>
              </a:rPr>
              <a:t> vector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P </a:t>
            </a:r>
            <a:r>
              <a:rPr lang="en-US" dirty="0" err="1" smtClean="0">
                <a:latin typeface="Times New Roman" pitchFamily="18" charset="0"/>
                <a:cs typeface="Times New Roman" pitchFamily="18" charset="0"/>
              </a:rPr>
              <a:t>chiều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24 </a:t>
            </a:r>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MFCC </a:t>
            </a:r>
            <a:r>
              <a:rPr lang="en-US" dirty="0" err="1" smtClean="0">
                <a:latin typeface="Times New Roman" pitchFamily="18" charset="0"/>
                <a:cs typeface="Times New Roman" pitchFamily="18" charset="0"/>
              </a:rPr>
              <a:t>ta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P=24). Do </a:t>
            </a: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mô</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hình</a:t>
            </a:r>
            <a:r>
              <a:rPr lang="en-US" dirty="0" smtClean="0">
                <a:latin typeface="Times New Roman" pitchFamily="18" charset="0"/>
                <a:cs typeface="Times New Roman" pitchFamily="18" charset="0"/>
              </a:rPr>
              <a:t> HMM </a:t>
            </a:r>
            <a:r>
              <a:rPr lang="en-US" dirty="0" err="1" smtClean="0">
                <a:latin typeface="Times New Roman" pitchFamily="18" charset="0"/>
                <a:cs typeface="Times New Roman" pitchFamily="18" charset="0"/>
              </a:rPr>
              <a:t>rời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nhận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vector </a:t>
            </a:r>
            <a:r>
              <a:rPr lang="en-US" dirty="0" err="1" smtClean="0">
                <a:latin typeface="Times New Roman" pitchFamily="18" charset="0"/>
                <a:cs typeface="Times New Roman" pitchFamily="18" charset="0"/>
              </a:rPr>
              <a:t>phổ</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này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lượng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tử</a:t>
            </a:r>
            <a:r>
              <a:rPr lang="en-US" dirty="0" smtClean="0">
                <a:latin typeface="Times New Roman" pitchFamily="18" charset="0"/>
                <a:cs typeface="Times New Roman" pitchFamily="18" charset="0"/>
              </a:rPr>
              <a:t> (Vector Quantization-VQ) </a:t>
            </a:r>
            <a:r>
              <a:rPr lang="en-US" dirty="0" err="1" smtClean="0">
                <a:latin typeface="Times New Roman" pitchFamily="18" charset="0"/>
                <a:cs typeface="Times New Roman" pitchFamily="18" charset="0"/>
              </a:rPr>
              <a:t>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chỉ</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codebook </a:t>
            </a:r>
            <a:r>
              <a:rPr lang="en-US" dirty="0" err="1" smtClean="0">
                <a:latin typeface="Times New Roman" pitchFamily="18" charset="0"/>
                <a:cs typeface="Times New Roman" pitchFamily="18" charset="0"/>
              </a:rPr>
              <a:t>rời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đánh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cho</a:t>
            </a:r>
            <a:r>
              <a:rPr lang="en-US" dirty="0" smtClean="0">
                <a:latin typeface="Times New Roman" pitchFamily="18" charset="0"/>
                <a:cs typeface="Times New Roman" pitchFamily="18" charset="0"/>
              </a:rPr>
              <a:t> vector </a:t>
            </a:r>
            <a:r>
              <a:rPr lang="en-US" dirty="0" err="1" smtClean="0">
                <a:latin typeface="Times New Roman" pitchFamily="18" charset="0"/>
                <a:cs typeface="Times New Roman" pitchFamily="18" charset="0"/>
              </a:rPr>
              <a:t>phổ</a:t>
            </a:r>
            <a:r>
              <a:rPr lang="en-US" dirty="0" smtClean="0">
                <a:latin typeface="Times New Roman" pitchFamily="18" charset="0"/>
                <a:cs typeface="Times New Roman" pitchFamily="18" charset="0"/>
              </a:rPr>
              <a:t>). VQ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biểu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diễn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phổ</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Tại</a:t>
            </a:r>
            <a:r>
              <a:rPr lang="en-US" dirty="0" smtClean="0"/>
              <a:t> </a:t>
            </a:r>
            <a:r>
              <a:rPr lang="en-US" dirty="0" err="1" smtClean="0"/>
              <a:t>sao</a:t>
            </a:r>
            <a:r>
              <a:rPr lang="en-US" dirty="0" smtClean="0"/>
              <a:t> </a:t>
            </a:r>
            <a:r>
              <a:rPr lang="en-US" dirty="0" err="1" smtClean="0"/>
              <a:t>dùng</a:t>
            </a:r>
            <a:r>
              <a:rPr lang="en-US" dirty="0" smtClean="0"/>
              <a:t> VQ</a:t>
            </a:r>
            <a:endParaRPr lang="en-US" dirty="0"/>
          </a:p>
        </p:txBody>
      </p:sp>
      <p:sp>
        <p:nvSpPr>
          <p:cNvPr id="3" name="Content Placeholder 2"/>
          <p:cNvSpPr>
            <a:spLocks noGrp="1"/>
          </p:cNvSpPr>
          <p:nvPr>
            <p:ph idx="1"/>
          </p:nvPr>
        </p:nvSpPr>
        <p:spPr/>
        <p:txBody>
          <a:bodyPr>
            <a:normAutofit/>
          </a:bodyPr>
          <a:lstStyle/>
          <a:p>
            <a:r>
              <a:rPr lang="en-US" sz="2500" dirty="0" err="1" smtClean="0"/>
              <a:t>Các</a:t>
            </a:r>
            <a:r>
              <a:rPr lang="en-US" sz="2500" dirty="0" smtClean="0"/>
              <a:t> </a:t>
            </a:r>
            <a:r>
              <a:rPr lang="en-US" sz="2500" dirty="0" err="1" smtClean="0"/>
              <a:t>đặc</a:t>
            </a:r>
            <a:r>
              <a:rPr lang="en-US" sz="2500" dirty="0" smtClean="0"/>
              <a:t> </a:t>
            </a:r>
            <a:r>
              <a:rPr lang="en-US" sz="2500" dirty="0" err="1" smtClean="0"/>
              <a:t>tính</a:t>
            </a:r>
            <a:r>
              <a:rPr lang="en-US" sz="2500" dirty="0" smtClean="0"/>
              <a:t> </a:t>
            </a:r>
            <a:r>
              <a:rPr lang="en-US" sz="2500" dirty="0" err="1" smtClean="0"/>
              <a:t>của</a:t>
            </a:r>
            <a:r>
              <a:rPr lang="en-US" sz="2500" dirty="0" smtClean="0"/>
              <a:t> VQ:</a:t>
            </a:r>
          </a:p>
          <a:p>
            <a:r>
              <a:rPr lang="en-US" sz="2500" dirty="0" err="1" smtClean="0"/>
              <a:t>Giảm</a:t>
            </a:r>
            <a:r>
              <a:rPr lang="en-US" sz="2500" dirty="0" smtClean="0"/>
              <a:t> </a:t>
            </a:r>
            <a:r>
              <a:rPr lang="en-US" sz="2500" dirty="0" err="1" smtClean="0"/>
              <a:t>thiểu</a:t>
            </a:r>
            <a:r>
              <a:rPr lang="en-US" sz="2500" dirty="0" smtClean="0"/>
              <a:t> </a:t>
            </a:r>
            <a:r>
              <a:rPr lang="en-US" sz="2500" dirty="0" err="1" smtClean="0"/>
              <a:t>không</a:t>
            </a:r>
            <a:r>
              <a:rPr lang="en-US" sz="2500" dirty="0" smtClean="0"/>
              <a:t> </a:t>
            </a:r>
            <a:r>
              <a:rPr lang="en-US" sz="2500" dirty="0" err="1" smtClean="0"/>
              <a:t>gian</a:t>
            </a:r>
            <a:r>
              <a:rPr lang="en-US" sz="2500" dirty="0" smtClean="0"/>
              <a:t> </a:t>
            </a:r>
            <a:r>
              <a:rPr lang="en-US" sz="2500" dirty="0" err="1" smtClean="0"/>
              <a:t>lưu</a:t>
            </a:r>
            <a:r>
              <a:rPr lang="en-US" sz="2500" dirty="0" smtClean="0"/>
              <a:t> </a:t>
            </a:r>
            <a:r>
              <a:rPr lang="en-US" sz="2500" dirty="0" err="1" smtClean="0"/>
              <a:t>trữ</a:t>
            </a:r>
            <a:r>
              <a:rPr lang="en-US" sz="2500" dirty="0" smtClean="0"/>
              <a:t> </a:t>
            </a:r>
            <a:r>
              <a:rPr lang="en-US" sz="2500" dirty="0" err="1" smtClean="0"/>
              <a:t>của</a:t>
            </a:r>
            <a:r>
              <a:rPr lang="en-US" sz="2500" dirty="0" smtClean="0"/>
              <a:t> vector </a:t>
            </a:r>
            <a:r>
              <a:rPr lang="en-US" sz="2500" dirty="0" err="1" smtClean="0"/>
              <a:t>phổ</a:t>
            </a:r>
            <a:endParaRPr lang="en-US" sz="2500" dirty="0" smtClean="0"/>
          </a:p>
          <a:p>
            <a:r>
              <a:rPr lang="en-US" sz="2500" dirty="0" err="1" smtClean="0"/>
              <a:t>Giảm</a:t>
            </a:r>
            <a:r>
              <a:rPr lang="en-US" sz="2500" dirty="0" smtClean="0"/>
              <a:t> </a:t>
            </a:r>
            <a:r>
              <a:rPr lang="en-US" sz="2500" dirty="0" err="1" smtClean="0"/>
              <a:t>thời</a:t>
            </a:r>
            <a:r>
              <a:rPr lang="en-US" sz="2500" dirty="0" smtClean="0"/>
              <a:t> </a:t>
            </a:r>
            <a:r>
              <a:rPr lang="en-US" sz="2500" dirty="0" err="1" smtClean="0"/>
              <a:t>gian</a:t>
            </a:r>
            <a:r>
              <a:rPr lang="en-US" sz="2500" dirty="0" smtClean="0"/>
              <a:t> </a:t>
            </a:r>
            <a:r>
              <a:rPr lang="en-US" sz="2500" dirty="0" err="1" smtClean="0"/>
              <a:t>tính</a:t>
            </a:r>
            <a:r>
              <a:rPr lang="en-US" sz="2500" dirty="0" smtClean="0"/>
              <a:t> </a:t>
            </a:r>
            <a:r>
              <a:rPr lang="en-US" sz="2500" dirty="0" err="1" smtClean="0"/>
              <a:t>toán</a:t>
            </a:r>
            <a:r>
              <a:rPr lang="en-US" sz="2500" dirty="0" smtClean="0"/>
              <a:t> </a:t>
            </a:r>
            <a:r>
              <a:rPr lang="en-US" sz="2500" dirty="0" err="1" smtClean="0"/>
              <a:t>độ</a:t>
            </a:r>
            <a:r>
              <a:rPr lang="en-US" sz="2500" dirty="0" smtClean="0"/>
              <a:t> </a:t>
            </a:r>
            <a:r>
              <a:rPr lang="en-US" sz="2500" dirty="0" err="1" smtClean="0"/>
              <a:t>giống</a:t>
            </a:r>
            <a:r>
              <a:rPr lang="en-US" sz="2500" dirty="0" smtClean="0"/>
              <a:t> </a:t>
            </a:r>
            <a:r>
              <a:rPr lang="en-US" sz="2500" dirty="0" err="1" smtClean="0"/>
              <a:t>nhau</a:t>
            </a:r>
            <a:r>
              <a:rPr lang="en-US" sz="2500" dirty="0" smtClean="0"/>
              <a:t> </a:t>
            </a:r>
            <a:r>
              <a:rPr lang="en-US" sz="2500" dirty="0" err="1" smtClean="0"/>
              <a:t>giữa</a:t>
            </a:r>
            <a:r>
              <a:rPr lang="en-US" sz="2500" dirty="0" smtClean="0"/>
              <a:t> </a:t>
            </a:r>
            <a:r>
              <a:rPr lang="en-US" sz="2500" dirty="0" err="1" smtClean="0"/>
              <a:t>các</a:t>
            </a:r>
            <a:r>
              <a:rPr lang="en-US" sz="2500" dirty="0" smtClean="0"/>
              <a:t> vector </a:t>
            </a:r>
            <a:r>
              <a:rPr lang="en-US" sz="2500" dirty="0" err="1" smtClean="0"/>
              <a:t>phổ</a:t>
            </a:r>
            <a:r>
              <a:rPr lang="en-US" sz="2500" dirty="0" smtClean="0"/>
              <a:t>. </a:t>
            </a:r>
          </a:p>
          <a:p>
            <a:r>
              <a:rPr lang="en-US" sz="2500" dirty="0" smtClean="0"/>
              <a:t>    </a:t>
            </a:r>
            <a:r>
              <a:rPr lang="en-US" sz="2500" dirty="0" err="1" smtClean="0"/>
              <a:t>Trong</a:t>
            </a:r>
            <a:r>
              <a:rPr lang="en-US" sz="2500" dirty="0" smtClean="0"/>
              <a:t> </a:t>
            </a:r>
            <a:r>
              <a:rPr lang="en-US" sz="2500" dirty="0" err="1" smtClean="0"/>
              <a:t>nhận</a:t>
            </a:r>
            <a:r>
              <a:rPr lang="en-US" sz="2500" dirty="0" smtClean="0"/>
              <a:t> </a:t>
            </a:r>
            <a:r>
              <a:rPr lang="en-US" sz="2500" dirty="0" err="1" smtClean="0"/>
              <a:t>dạng</a:t>
            </a:r>
            <a:r>
              <a:rPr lang="en-US" sz="2500" dirty="0" smtClean="0"/>
              <a:t> </a:t>
            </a:r>
            <a:r>
              <a:rPr lang="en-US" sz="2500" dirty="0" err="1" smtClean="0"/>
              <a:t>tiếng</a:t>
            </a:r>
            <a:r>
              <a:rPr lang="en-US" sz="2500" dirty="0" smtClean="0"/>
              <a:t> </a:t>
            </a:r>
            <a:r>
              <a:rPr lang="en-US" sz="2500" dirty="0" err="1" smtClean="0"/>
              <a:t>nói</a:t>
            </a:r>
            <a:r>
              <a:rPr lang="en-US" sz="2500" dirty="0" smtClean="0"/>
              <a:t>, </a:t>
            </a:r>
            <a:r>
              <a:rPr lang="en-US" sz="2500" dirty="0" err="1" smtClean="0"/>
              <a:t>một</a:t>
            </a:r>
            <a:r>
              <a:rPr lang="en-US" sz="2500" dirty="0" smtClean="0"/>
              <a:t> </a:t>
            </a:r>
            <a:r>
              <a:rPr lang="en-US" sz="2500" dirty="0" err="1" smtClean="0"/>
              <a:t>lượng</a:t>
            </a:r>
            <a:r>
              <a:rPr lang="en-US" sz="2500" dirty="0" smtClean="0"/>
              <a:t> </a:t>
            </a:r>
            <a:r>
              <a:rPr lang="en-US" sz="2500" dirty="0" err="1" smtClean="0"/>
              <a:t>lớn</a:t>
            </a:r>
            <a:r>
              <a:rPr lang="en-US" sz="2500" dirty="0" smtClean="0"/>
              <a:t> </a:t>
            </a:r>
            <a:r>
              <a:rPr lang="en-US" sz="2500" dirty="0" err="1" smtClean="0"/>
              <a:t>phép</a:t>
            </a:r>
            <a:r>
              <a:rPr lang="en-US" sz="2500" dirty="0" smtClean="0"/>
              <a:t> </a:t>
            </a:r>
            <a:r>
              <a:rPr lang="en-US" sz="2500" dirty="0" err="1" smtClean="0"/>
              <a:t>tính</a:t>
            </a:r>
            <a:r>
              <a:rPr lang="en-US" sz="2500" dirty="0" smtClean="0"/>
              <a:t> </a:t>
            </a:r>
            <a:r>
              <a:rPr lang="en-US" sz="2500" dirty="0" err="1" smtClean="0"/>
              <a:t>dùng</a:t>
            </a:r>
            <a:r>
              <a:rPr lang="en-US" sz="2500" dirty="0" smtClean="0"/>
              <a:t> </a:t>
            </a:r>
            <a:r>
              <a:rPr lang="en-US" sz="2500" dirty="0" err="1" smtClean="0"/>
              <a:t>để</a:t>
            </a:r>
            <a:r>
              <a:rPr lang="en-US" sz="2500" dirty="0" smtClean="0"/>
              <a:t> </a:t>
            </a:r>
            <a:r>
              <a:rPr lang="en-US" sz="2500" dirty="0" err="1" smtClean="0"/>
              <a:t>tính</a:t>
            </a:r>
            <a:r>
              <a:rPr lang="en-US" sz="2500" dirty="0" smtClean="0"/>
              <a:t> </a:t>
            </a:r>
            <a:r>
              <a:rPr lang="en-US" sz="2500" dirty="0" err="1" smtClean="0"/>
              <a:t>sự</a:t>
            </a:r>
            <a:r>
              <a:rPr lang="en-US" sz="2500" dirty="0" smtClean="0"/>
              <a:t> </a:t>
            </a:r>
            <a:r>
              <a:rPr lang="en-US" sz="2500" dirty="0" err="1" smtClean="0"/>
              <a:t>giống</a:t>
            </a:r>
            <a:r>
              <a:rPr lang="en-US" sz="2500" dirty="0" smtClean="0"/>
              <a:t> </a:t>
            </a:r>
            <a:r>
              <a:rPr lang="en-US" sz="2500" dirty="0" err="1" smtClean="0"/>
              <a:t>nhau</a:t>
            </a:r>
            <a:r>
              <a:rPr lang="en-US" sz="2500" dirty="0" smtClean="0"/>
              <a:t> </a:t>
            </a:r>
            <a:r>
              <a:rPr lang="en-US" sz="2500" dirty="0" err="1" smtClean="0"/>
              <a:t>giữa</a:t>
            </a:r>
            <a:r>
              <a:rPr lang="en-US" sz="2500" dirty="0" smtClean="0"/>
              <a:t> </a:t>
            </a:r>
            <a:r>
              <a:rPr lang="en-US" sz="2500" dirty="0" err="1" smtClean="0"/>
              <a:t>hai</a:t>
            </a:r>
            <a:r>
              <a:rPr lang="en-US" sz="2500" dirty="0" smtClean="0"/>
              <a:t> </a:t>
            </a:r>
            <a:r>
              <a:rPr lang="en-US" sz="2500" dirty="0" err="1" smtClean="0"/>
              <a:t>cặp</a:t>
            </a:r>
            <a:r>
              <a:rPr lang="en-US" sz="2500" dirty="0" smtClean="0"/>
              <a:t> </a:t>
            </a:r>
            <a:r>
              <a:rPr lang="en-US" sz="2500" dirty="0" err="1" smtClean="0"/>
              <a:t>phổ</a:t>
            </a:r>
            <a:r>
              <a:rPr lang="en-US" sz="2500" dirty="0" smtClean="0"/>
              <a:t>. </a:t>
            </a:r>
            <a:r>
              <a:rPr lang="en-US" sz="2500" dirty="0" err="1" smtClean="0"/>
              <a:t>Dựa</a:t>
            </a:r>
            <a:r>
              <a:rPr lang="en-US" sz="2500" dirty="0" smtClean="0"/>
              <a:t> </a:t>
            </a:r>
            <a:r>
              <a:rPr lang="en-US" sz="2500" dirty="0" err="1" smtClean="0"/>
              <a:t>vào</a:t>
            </a:r>
            <a:r>
              <a:rPr lang="en-US" sz="2500" dirty="0" smtClean="0"/>
              <a:t> VQ, </a:t>
            </a:r>
            <a:r>
              <a:rPr lang="en-US" sz="2500" dirty="0" err="1" smtClean="0"/>
              <a:t>việc</a:t>
            </a:r>
            <a:r>
              <a:rPr lang="en-US" sz="2500" dirty="0" smtClean="0"/>
              <a:t> </a:t>
            </a:r>
            <a:r>
              <a:rPr lang="en-US" sz="2500" dirty="0" err="1" smtClean="0"/>
              <a:t>tính</a:t>
            </a:r>
            <a:r>
              <a:rPr lang="en-US" sz="2500" dirty="0" smtClean="0"/>
              <a:t> </a:t>
            </a:r>
            <a:r>
              <a:rPr lang="en-US" sz="2500" dirty="0" err="1" smtClean="0"/>
              <a:t>toán</a:t>
            </a:r>
            <a:r>
              <a:rPr lang="en-US" sz="2500" dirty="0" smtClean="0"/>
              <a:t> </a:t>
            </a:r>
            <a:r>
              <a:rPr lang="en-US" sz="2500" dirty="0" err="1" smtClean="0"/>
              <a:t>đó</a:t>
            </a:r>
            <a:r>
              <a:rPr lang="en-US" sz="2500" dirty="0" smtClean="0"/>
              <a:t> </a:t>
            </a:r>
            <a:r>
              <a:rPr lang="en-US" sz="2500" dirty="0" err="1" smtClean="0"/>
              <a:t>được</a:t>
            </a:r>
            <a:r>
              <a:rPr lang="en-US" sz="2500" dirty="0" smtClean="0"/>
              <a:t> </a:t>
            </a:r>
            <a:r>
              <a:rPr lang="en-US" sz="2500" dirty="0" err="1" smtClean="0"/>
              <a:t>giảm</a:t>
            </a:r>
            <a:r>
              <a:rPr lang="en-US" sz="2500" dirty="0" smtClean="0"/>
              <a:t> </a:t>
            </a:r>
            <a:r>
              <a:rPr lang="en-US" sz="2500" dirty="0" err="1" smtClean="0"/>
              <a:t>xuống</a:t>
            </a:r>
            <a:r>
              <a:rPr lang="en-US" sz="2500" dirty="0" smtClean="0"/>
              <a:t> qua </a:t>
            </a:r>
            <a:r>
              <a:rPr lang="en-US" sz="2500" dirty="0" err="1" smtClean="0"/>
              <a:t>việc</a:t>
            </a:r>
            <a:r>
              <a:rPr lang="en-US" sz="2500" dirty="0" smtClean="0"/>
              <a:t> </a:t>
            </a:r>
            <a:r>
              <a:rPr lang="en-US" sz="2500" dirty="0" err="1" smtClean="0"/>
              <a:t>tìm</a:t>
            </a:r>
            <a:r>
              <a:rPr lang="en-US" sz="2500" dirty="0" smtClean="0"/>
              <a:t> </a:t>
            </a:r>
            <a:r>
              <a:rPr lang="en-US" sz="2500" dirty="0" err="1" smtClean="0"/>
              <a:t>sự</a:t>
            </a:r>
            <a:r>
              <a:rPr lang="en-US" sz="2500" dirty="0" smtClean="0"/>
              <a:t> </a:t>
            </a:r>
            <a:r>
              <a:rPr lang="en-US" sz="2500" dirty="0" err="1" smtClean="0"/>
              <a:t>giống</a:t>
            </a:r>
            <a:r>
              <a:rPr lang="en-US" sz="2500" dirty="0" smtClean="0"/>
              <a:t> </a:t>
            </a:r>
            <a:r>
              <a:rPr lang="en-US" sz="2500" dirty="0" err="1" smtClean="0"/>
              <a:t>nhau</a:t>
            </a:r>
            <a:r>
              <a:rPr lang="en-US" sz="2500" dirty="0" smtClean="0"/>
              <a:t> </a:t>
            </a:r>
            <a:r>
              <a:rPr lang="en-US" sz="2500" dirty="0" err="1" smtClean="0"/>
              <a:t>của</a:t>
            </a:r>
            <a:r>
              <a:rPr lang="en-US" sz="2500" dirty="0" smtClean="0"/>
              <a:t> 2 </a:t>
            </a:r>
            <a:r>
              <a:rPr lang="en-US" sz="2500" dirty="0" err="1" smtClean="0"/>
              <a:t>cặp</a:t>
            </a:r>
            <a:r>
              <a:rPr lang="en-US" sz="2500" dirty="0" smtClean="0"/>
              <a:t> vector codebook </a:t>
            </a:r>
            <a:r>
              <a:rPr lang="en-US" sz="2500" dirty="0" err="1" smtClean="0"/>
              <a:t>trong</a:t>
            </a:r>
            <a:r>
              <a:rPr lang="en-US" sz="2500" dirty="0" smtClean="0"/>
              <a:t> </a:t>
            </a:r>
            <a:r>
              <a:rPr lang="en-US" sz="2500" dirty="0" err="1" smtClean="0"/>
              <a:t>bảng</a:t>
            </a:r>
            <a:r>
              <a:rPr lang="en-US" sz="2500" dirty="0" smtClean="0"/>
              <a:t> </a:t>
            </a:r>
            <a:r>
              <a:rPr lang="en-US" sz="2500" dirty="0" err="1" smtClean="0"/>
              <a:t>tìm</a:t>
            </a:r>
            <a:r>
              <a:rPr lang="en-US" sz="2500" dirty="0" smtClean="0"/>
              <a:t> </a:t>
            </a:r>
            <a:r>
              <a:rPr lang="en-US" sz="2500" dirty="0" err="1" smtClean="0"/>
              <a:t>kiếm</a:t>
            </a:r>
            <a:r>
              <a:rPr lang="en-US" sz="2500" dirty="0" smtClean="0"/>
              <a:t>.</a:t>
            </a:r>
          </a:p>
          <a:p>
            <a:endParaRPr lang="en-US" sz="25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err="1" smtClean="0">
                <a:latin typeface="Times New Roman" pitchFamily="18" charset="0"/>
                <a:cs typeface="Times New Roman" pitchFamily="18" charset="0"/>
              </a:rPr>
              <a:t>Sinh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Nguyễn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Trọng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Bằng</a:t>
            </a:r>
            <a:r>
              <a:rPr lang="en-US" b="1" i="1"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Lớp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Kĩ</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Máy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 K51</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Trường</a:t>
            </a:r>
            <a:r>
              <a:rPr lang="en-US" dirty="0" smtClean="0">
                <a:latin typeface="Times New Roman" pitchFamily="18" charset="0"/>
                <a:cs typeface="Times New Roman" pitchFamily="18" charset="0"/>
              </a:rPr>
              <a:t> ĐHBK </a:t>
            </a:r>
            <a:r>
              <a:rPr lang="en-US" dirty="0" err="1" smtClean="0">
                <a:latin typeface="Times New Roman" pitchFamily="18" charset="0"/>
                <a:cs typeface="Times New Roman" pitchFamily="18" charset="0"/>
              </a:rPr>
              <a:t>Hà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Nội</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Giáo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hướng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dẫn</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PGS. TS </a:t>
            </a:r>
            <a:r>
              <a:rPr lang="en-US" b="1" dirty="0" err="1" smtClean="0">
                <a:latin typeface="Times New Roman" pitchFamily="18" charset="0"/>
                <a:cs typeface="Times New Roman" pitchFamily="18" charset="0"/>
              </a:rPr>
              <a:t>Trịnh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Văn</a:t>
            </a:r>
            <a:r>
              <a:rPr lang="en-US" b="1" dirty="0" smtClean="0">
                <a:latin typeface="Times New Roman" pitchFamily="18" charset="0"/>
                <a:cs typeface="Times New Roman" pitchFamily="18" charset="0"/>
              </a:rPr>
              <a:t> Loan</a:t>
            </a: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Khuyết</a:t>
            </a:r>
            <a:r>
              <a:rPr lang="en-US" dirty="0" smtClean="0"/>
              <a:t> </a:t>
            </a:r>
            <a:r>
              <a:rPr lang="en-US" dirty="0" err="1" smtClean="0"/>
              <a:t>điểm</a:t>
            </a:r>
            <a:r>
              <a:rPr lang="en-US" dirty="0" smtClean="0"/>
              <a:t> </a:t>
            </a:r>
            <a:r>
              <a:rPr lang="en-US" dirty="0" err="1" smtClean="0"/>
              <a:t>của</a:t>
            </a:r>
            <a:r>
              <a:rPr lang="en-US" dirty="0" smtClean="0"/>
              <a:t> VQ:</a:t>
            </a:r>
            <a:br>
              <a:rPr lang="en-US" dirty="0" smtClean="0"/>
            </a:br>
            <a:endParaRPr lang="en-US" dirty="0"/>
          </a:p>
        </p:txBody>
      </p:sp>
      <p:sp>
        <p:nvSpPr>
          <p:cNvPr id="3" name="Content Placeholder 2"/>
          <p:cNvSpPr>
            <a:spLocks noGrp="1"/>
          </p:cNvSpPr>
          <p:nvPr>
            <p:ph idx="1"/>
          </p:nvPr>
        </p:nvSpPr>
        <p:spPr/>
        <p:txBody>
          <a:bodyPr>
            <a:normAutofit/>
          </a:bodyPr>
          <a:lstStyle/>
          <a:p>
            <a:r>
              <a:rPr lang="en-US" sz="2800" dirty="0" smtClean="0"/>
              <a:t>+ </a:t>
            </a:r>
            <a:r>
              <a:rPr lang="en-US" sz="2800" dirty="0" err="1" smtClean="0"/>
              <a:t>Việc</a:t>
            </a:r>
            <a:r>
              <a:rPr lang="en-US" sz="2800" dirty="0" smtClean="0"/>
              <a:t> </a:t>
            </a:r>
            <a:r>
              <a:rPr lang="en-US" sz="2800" dirty="0" err="1" smtClean="0"/>
              <a:t>lượng</a:t>
            </a:r>
            <a:r>
              <a:rPr lang="en-US" sz="2800" dirty="0" smtClean="0"/>
              <a:t> </a:t>
            </a:r>
            <a:r>
              <a:rPr lang="en-US" sz="2800" dirty="0" err="1" smtClean="0"/>
              <a:t>tử</a:t>
            </a:r>
            <a:r>
              <a:rPr lang="en-US" sz="2800" dirty="0" smtClean="0"/>
              <a:t> vector </a:t>
            </a:r>
            <a:r>
              <a:rPr lang="en-US" sz="2800" dirty="0" err="1" smtClean="0"/>
              <a:t>chắc</a:t>
            </a:r>
            <a:r>
              <a:rPr lang="en-US" sz="2800" dirty="0" smtClean="0"/>
              <a:t> </a:t>
            </a:r>
            <a:r>
              <a:rPr lang="en-US" sz="2800" dirty="0" err="1" smtClean="0"/>
              <a:t>chắn</a:t>
            </a:r>
            <a:r>
              <a:rPr lang="en-US" sz="2800" dirty="0" smtClean="0"/>
              <a:t> </a:t>
            </a:r>
            <a:r>
              <a:rPr lang="en-US" sz="2800" dirty="0" err="1" smtClean="0"/>
              <a:t>dẫn</a:t>
            </a:r>
            <a:r>
              <a:rPr lang="en-US" sz="2800" dirty="0" smtClean="0"/>
              <a:t> </a:t>
            </a:r>
            <a:r>
              <a:rPr lang="en-US" sz="2800" dirty="0" err="1" smtClean="0"/>
              <a:t>đến</a:t>
            </a:r>
            <a:r>
              <a:rPr lang="en-US" sz="2800" dirty="0" smtClean="0"/>
              <a:t> </a:t>
            </a:r>
            <a:r>
              <a:rPr lang="en-US" sz="2800" dirty="0" err="1" smtClean="0"/>
              <a:t>sai</a:t>
            </a:r>
            <a:r>
              <a:rPr lang="en-US" sz="2800" dirty="0" smtClean="0"/>
              <a:t> </a:t>
            </a:r>
            <a:r>
              <a:rPr lang="en-US" sz="2800" dirty="0" err="1" smtClean="0"/>
              <a:t>số</a:t>
            </a:r>
            <a:r>
              <a:rPr lang="en-US" sz="2800" dirty="0" smtClean="0"/>
              <a:t> </a:t>
            </a:r>
            <a:r>
              <a:rPr lang="en-US" sz="2800" dirty="0" err="1" smtClean="0"/>
              <a:t>lượng</a:t>
            </a:r>
            <a:r>
              <a:rPr lang="en-US" sz="2800" dirty="0" smtClean="0"/>
              <a:t> </a:t>
            </a:r>
            <a:r>
              <a:rPr lang="en-US" sz="2800" dirty="0" err="1" smtClean="0"/>
              <a:t>tử</a:t>
            </a:r>
            <a:r>
              <a:rPr lang="en-US" sz="2800" dirty="0" smtClean="0"/>
              <a:t> </a:t>
            </a:r>
            <a:r>
              <a:rPr lang="en-US" sz="2800" dirty="0" err="1" smtClean="0"/>
              <a:t>hóa</a:t>
            </a:r>
            <a:r>
              <a:rPr lang="en-US" sz="2800" dirty="0" smtClean="0"/>
              <a:t>. </a:t>
            </a:r>
            <a:r>
              <a:rPr lang="en-US" sz="2800" dirty="0" err="1" smtClean="0"/>
              <a:t>Điều</a:t>
            </a:r>
            <a:r>
              <a:rPr lang="en-US" sz="2800" dirty="0" smtClean="0"/>
              <a:t> </a:t>
            </a:r>
            <a:r>
              <a:rPr lang="en-US" sz="2800" dirty="0" err="1" smtClean="0"/>
              <a:t>này</a:t>
            </a:r>
            <a:r>
              <a:rPr lang="en-US" sz="2800" dirty="0" smtClean="0"/>
              <a:t> </a:t>
            </a:r>
            <a:r>
              <a:rPr lang="en-US" sz="2800" dirty="0" err="1" smtClean="0"/>
              <a:t>dẫn</a:t>
            </a:r>
            <a:r>
              <a:rPr lang="en-US" sz="2800" dirty="0" smtClean="0"/>
              <a:t> </a:t>
            </a:r>
            <a:r>
              <a:rPr lang="en-US" sz="2800" dirty="0" err="1" smtClean="0"/>
              <a:t>đến</a:t>
            </a:r>
            <a:r>
              <a:rPr lang="en-US" sz="2800" dirty="0" smtClean="0"/>
              <a:t> </a:t>
            </a:r>
            <a:r>
              <a:rPr lang="en-US" sz="2800" dirty="0" err="1" smtClean="0"/>
              <a:t>thông</a:t>
            </a:r>
            <a:r>
              <a:rPr lang="en-US" sz="2800" dirty="0" smtClean="0"/>
              <a:t> tin </a:t>
            </a:r>
            <a:r>
              <a:rPr lang="en-US" sz="2800" dirty="0" err="1" smtClean="0"/>
              <a:t>phổ</a:t>
            </a:r>
            <a:r>
              <a:rPr lang="en-US" sz="2800" dirty="0" smtClean="0"/>
              <a:t> </a:t>
            </a:r>
            <a:r>
              <a:rPr lang="en-US" sz="2800" dirty="0" err="1" smtClean="0"/>
              <a:t>bị</a:t>
            </a:r>
            <a:r>
              <a:rPr lang="en-US" sz="2800" dirty="0" smtClean="0"/>
              <a:t> </a:t>
            </a:r>
            <a:r>
              <a:rPr lang="en-US" sz="2800" dirty="0" err="1" smtClean="0"/>
              <a:t>sai</a:t>
            </a:r>
            <a:r>
              <a:rPr lang="en-US" sz="2800" dirty="0" smtClean="0"/>
              <a:t> </a:t>
            </a:r>
            <a:r>
              <a:rPr lang="en-US" sz="2800" dirty="0" err="1" smtClean="0"/>
              <a:t>lệch</a:t>
            </a:r>
            <a:r>
              <a:rPr lang="en-US" sz="2800" dirty="0" smtClean="0"/>
              <a:t>.</a:t>
            </a:r>
          </a:p>
          <a:p>
            <a:endParaRPr lang="en-US" sz="2800" dirty="0" smtClean="0"/>
          </a:p>
          <a:p>
            <a:r>
              <a:rPr lang="en-US" sz="2800" dirty="0" smtClean="0"/>
              <a:t>+ </a:t>
            </a:r>
            <a:r>
              <a:rPr lang="en-US" sz="2800" dirty="0" err="1" smtClean="0"/>
              <a:t>Việc</a:t>
            </a:r>
            <a:r>
              <a:rPr lang="en-US" sz="2800" dirty="0" smtClean="0"/>
              <a:t> </a:t>
            </a:r>
            <a:r>
              <a:rPr lang="en-US" sz="2800" dirty="0" err="1" smtClean="0"/>
              <a:t>chọn</a:t>
            </a:r>
            <a:r>
              <a:rPr lang="en-US" sz="2800" dirty="0" smtClean="0"/>
              <a:t> </a:t>
            </a:r>
            <a:r>
              <a:rPr lang="en-US" sz="2800" dirty="0" err="1" smtClean="0"/>
              <a:t>kích</a:t>
            </a:r>
            <a:r>
              <a:rPr lang="en-US" sz="2800" dirty="0" smtClean="0"/>
              <a:t> </a:t>
            </a:r>
            <a:r>
              <a:rPr lang="en-US" sz="2800" dirty="0" err="1" smtClean="0"/>
              <a:t>thước</a:t>
            </a:r>
            <a:r>
              <a:rPr lang="en-US" sz="2800" dirty="0" smtClean="0"/>
              <a:t> codebook </a:t>
            </a:r>
            <a:r>
              <a:rPr lang="en-US" sz="2800" dirty="0" err="1" smtClean="0"/>
              <a:t>cho</a:t>
            </a:r>
            <a:r>
              <a:rPr lang="en-US" sz="2800" dirty="0" smtClean="0"/>
              <a:t> VQ </a:t>
            </a:r>
            <a:r>
              <a:rPr lang="en-US" sz="2800" dirty="0" err="1" smtClean="0"/>
              <a:t>không</a:t>
            </a:r>
            <a:r>
              <a:rPr lang="en-US" sz="2800" dirty="0" smtClean="0"/>
              <a:t> </a:t>
            </a:r>
            <a:r>
              <a:rPr lang="en-US" sz="2800" dirty="0" err="1" smtClean="0"/>
              <a:t>đơn</a:t>
            </a:r>
            <a:r>
              <a:rPr lang="en-US" sz="2800" dirty="0" smtClean="0"/>
              <a:t> </a:t>
            </a:r>
            <a:r>
              <a:rPr lang="en-US" sz="2800" dirty="0" err="1" smtClean="0"/>
              <a:t>giản</a:t>
            </a:r>
            <a:r>
              <a:rPr lang="en-US" sz="2800" dirty="0" smtClean="0"/>
              <a:t>. </a:t>
            </a:r>
          </a:p>
          <a:p>
            <a:endParaRPr 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dirty="0" err="1" smtClean="0"/>
              <a:t>Sơ</a:t>
            </a:r>
            <a:r>
              <a:rPr lang="en-US" dirty="0" smtClean="0"/>
              <a:t> </a:t>
            </a:r>
            <a:r>
              <a:rPr lang="en-US" dirty="0" err="1" smtClean="0"/>
              <a:t>đồ</a:t>
            </a:r>
            <a:r>
              <a:rPr lang="en-US" dirty="0" smtClean="0"/>
              <a:t> </a:t>
            </a:r>
            <a:r>
              <a:rPr lang="en-US" dirty="0" err="1" smtClean="0"/>
              <a:t>khối</a:t>
            </a:r>
            <a:r>
              <a:rPr lang="en-US" dirty="0" smtClean="0"/>
              <a:t> </a:t>
            </a:r>
            <a:r>
              <a:rPr lang="en-US" dirty="0" err="1" smtClean="0"/>
              <a:t>cấu</a:t>
            </a:r>
            <a:r>
              <a:rPr lang="en-US" dirty="0" smtClean="0"/>
              <a:t> </a:t>
            </a:r>
            <a:r>
              <a:rPr lang="en-US" dirty="0" err="1" smtClean="0"/>
              <a:t>trúc</a:t>
            </a:r>
            <a:r>
              <a:rPr lang="en-US" dirty="0" smtClean="0"/>
              <a:t> VQ </a:t>
            </a:r>
            <a:r>
              <a:rPr lang="en-US" dirty="0" err="1" smtClean="0"/>
              <a:t>huấn</a:t>
            </a:r>
            <a:r>
              <a:rPr lang="en-US" dirty="0" smtClean="0"/>
              <a:t> </a:t>
            </a:r>
            <a:r>
              <a:rPr lang="en-US" dirty="0" err="1" smtClean="0"/>
              <a:t>luyện</a:t>
            </a:r>
            <a:r>
              <a:rPr lang="en-US" dirty="0" smtClean="0"/>
              <a:t> </a:t>
            </a:r>
            <a:r>
              <a:rPr lang="en-US" dirty="0" err="1" smtClean="0"/>
              <a:t>và</a:t>
            </a:r>
            <a:r>
              <a:rPr lang="en-US" dirty="0" smtClean="0"/>
              <a:t> </a:t>
            </a:r>
            <a:r>
              <a:rPr lang="en-US" dirty="0" err="1" smtClean="0"/>
              <a:t>phân</a:t>
            </a:r>
            <a:r>
              <a:rPr lang="en-US" dirty="0" smtClean="0"/>
              <a:t> </a:t>
            </a:r>
            <a:r>
              <a:rPr lang="en-US" dirty="0" err="1" smtClean="0"/>
              <a:t>lớp</a:t>
            </a:r>
            <a:r>
              <a:rPr lang="en-US" dirty="0" smtClean="0"/>
              <a:t> </a:t>
            </a:r>
            <a:endParaRPr lang="en-US" dirty="0"/>
          </a:p>
        </p:txBody>
      </p:sp>
      <p:sp>
        <p:nvSpPr>
          <p:cNvPr id="3" name="Content Placeholder 2"/>
          <p:cNvSpPr>
            <a:spLocks noGrp="1"/>
          </p:cNvSpPr>
          <p:nvPr>
            <p:ph idx="1"/>
          </p:nvPr>
        </p:nvSpPr>
        <p:spPr/>
        <p:txBody>
          <a:bodyPr/>
          <a:lstStyle/>
          <a:p>
            <a:endParaRPr lang="en-US"/>
          </a:p>
        </p:txBody>
      </p:sp>
      <p:pic>
        <p:nvPicPr>
          <p:cNvPr id="4" name="Picture 3" descr="C:\Users\Admin\Pictures\33.bmp"/>
          <p:cNvPicPr/>
          <p:nvPr/>
        </p:nvPicPr>
        <p:blipFill>
          <a:blip r:embed="rId2"/>
          <a:srcRect/>
          <a:stretch>
            <a:fillRect/>
          </a:stretch>
        </p:blipFill>
        <p:spPr bwMode="auto">
          <a:xfrm>
            <a:off x="381000" y="2209800"/>
            <a:ext cx="8458200" cy="354401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Có</a:t>
            </a:r>
            <a:r>
              <a:rPr lang="en-US" dirty="0" smtClean="0"/>
              <a:t> 2 </a:t>
            </a:r>
            <a:r>
              <a:rPr lang="en-US" dirty="0" err="1" smtClean="0"/>
              <a:t>giải</a:t>
            </a:r>
            <a:r>
              <a:rPr lang="en-US" dirty="0" smtClean="0"/>
              <a:t> </a:t>
            </a:r>
            <a:r>
              <a:rPr lang="en-US" dirty="0" err="1" smtClean="0"/>
              <a:t>thuật</a:t>
            </a:r>
            <a:r>
              <a:rPr lang="en-US" dirty="0" smtClean="0"/>
              <a:t> </a:t>
            </a:r>
            <a:r>
              <a:rPr lang="en-US" dirty="0" err="1" smtClean="0"/>
              <a:t>phân</a:t>
            </a:r>
            <a:r>
              <a:rPr lang="en-US" dirty="0" smtClean="0"/>
              <a:t> </a:t>
            </a:r>
            <a:r>
              <a:rPr lang="en-US" dirty="0" err="1" smtClean="0"/>
              <a:t>nhóm</a:t>
            </a:r>
            <a:r>
              <a:rPr lang="en-US" dirty="0" smtClean="0"/>
              <a:t>: </a:t>
            </a:r>
            <a:br>
              <a:rPr lang="en-US" dirty="0" smtClean="0"/>
            </a:br>
            <a:endParaRPr lang="en-US" dirty="0"/>
          </a:p>
        </p:txBody>
      </p:sp>
      <p:sp>
        <p:nvSpPr>
          <p:cNvPr id="3" name="Content Placeholder 2"/>
          <p:cNvSpPr>
            <a:spLocks noGrp="1"/>
          </p:cNvSpPr>
          <p:nvPr>
            <p:ph idx="1"/>
          </p:nvPr>
        </p:nvSpPr>
        <p:spPr/>
        <p:txBody>
          <a:bodyPr/>
          <a:lstStyle/>
          <a:p>
            <a:r>
              <a:rPr lang="en-US" b="1" dirty="0" smtClean="0"/>
              <a:t>  </a:t>
            </a:r>
            <a:r>
              <a:rPr lang="en-US" b="1" dirty="0" err="1" smtClean="0"/>
              <a:t>Giải</a:t>
            </a:r>
            <a:r>
              <a:rPr lang="en-US" b="1" dirty="0" smtClean="0"/>
              <a:t> </a:t>
            </a:r>
            <a:r>
              <a:rPr lang="en-US" b="1" dirty="0" err="1" smtClean="0"/>
              <a:t>thuật</a:t>
            </a:r>
            <a:r>
              <a:rPr lang="en-US" b="1" dirty="0" smtClean="0"/>
              <a:t> </a:t>
            </a:r>
            <a:r>
              <a:rPr lang="en-US" b="1" dirty="0" err="1" smtClean="0"/>
              <a:t>cụm</a:t>
            </a:r>
            <a:r>
              <a:rPr lang="en-US" b="1" dirty="0" smtClean="0"/>
              <a:t> </a:t>
            </a:r>
            <a:r>
              <a:rPr lang="en-US" b="1" dirty="0" err="1" smtClean="0"/>
              <a:t>thông</a:t>
            </a:r>
            <a:r>
              <a:rPr lang="en-US" b="1" dirty="0" smtClean="0"/>
              <a:t> tin (Cluster Algorithm): </a:t>
            </a:r>
            <a:endParaRPr lang="en-US" dirty="0" smtClean="0"/>
          </a:p>
          <a:p>
            <a:r>
              <a:rPr lang="en-US" dirty="0" err="1" smtClean="0"/>
              <a:t>Giải</a:t>
            </a:r>
            <a:r>
              <a:rPr lang="en-US" dirty="0" smtClean="0"/>
              <a:t> </a:t>
            </a:r>
            <a:r>
              <a:rPr lang="en-US" dirty="0" err="1" smtClean="0"/>
              <a:t>thuật</a:t>
            </a:r>
            <a:r>
              <a:rPr lang="en-US" dirty="0" smtClean="0"/>
              <a:t> </a:t>
            </a:r>
            <a:r>
              <a:rPr lang="en-US" dirty="0" err="1" smtClean="0"/>
              <a:t>này</a:t>
            </a:r>
            <a:r>
              <a:rPr lang="en-US" dirty="0" smtClean="0"/>
              <a:t> </a:t>
            </a:r>
            <a:r>
              <a:rPr lang="en-US" dirty="0" err="1" smtClean="0"/>
              <a:t>còn</a:t>
            </a:r>
            <a:r>
              <a:rPr lang="en-US" dirty="0" smtClean="0"/>
              <a:t> </a:t>
            </a:r>
            <a:r>
              <a:rPr lang="en-US" dirty="0" err="1" smtClean="0"/>
              <a:t>gọi</a:t>
            </a:r>
            <a:r>
              <a:rPr lang="en-US" dirty="0" smtClean="0"/>
              <a:t> </a:t>
            </a:r>
            <a:r>
              <a:rPr lang="en-US" dirty="0" err="1" smtClean="0"/>
              <a:t>là</a:t>
            </a:r>
            <a:r>
              <a:rPr lang="en-US" dirty="0" smtClean="0"/>
              <a:t> </a:t>
            </a:r>
            <a:r>
              <a:rPr lang="en-US" dirty="0" err="1" smtClean="0"/>
              <a:t>thuật</a:t>
            </a:r>
            <a:r>
              <a:rPr lang="en-US" dirty="0" smtClean="0"/>
              <a:t> </a:t>
            </a:r>
            <a:r>
              <a:rPr lang="en-US" dirty="0" err="1" smtClean="0"/>
              <a:t>toán</a:t>
            </a:r>
            <a:r>
              <a:rPr lang="en-US" dirty="0" smtClean="0"/>
              <a:t> Lloyd hay K-means hay </a:t>
            </a:r>
            <a:r>
              <a:rPr lang="en-US" dirty="0" err="1" smtClean="0"/>
              <a:t>Linde</a:t>
            </a:r>
            <a:r>
              <a:rPr lang="en-US" dirty="0" smtClean="0"/>
              <a:t>-</a:t>
            </a:r>
            <a:r>
              <a:rPr lang="en-US" dirty="0" err="1" smtClean="0"/>
              <a:t>Buzo</a:t>
            </a:r>
            <a:r>
              <a:rPr lang="en-US" dirty="0" smtClean="0"/>
              <a:t>-Gray (LBG). </a:t>
            </a:r>
          </a:p>
          <a:p>
            <a:endParaRPr lang="en-US" dirty="0" smtClean="0"/>
          </a:p>
          <a:p>
            <a:r>
              <a:rPr lang="en-US" b="1" dirty="0" smtClean="0"/>
              <a:t>.  </a:t>
            </a:r>
            <a:r>
              <a:rPr lang="en-US" b="1" dirty="0" err="1" smtClean="0"/>
              <a:t>Giải</a:t>
            </a:r>
            <a:r>
              <a:rPr lang="en-US" b="1" dirty="0" smtClean="0"/>
              <a:t> </a:t>
            </a:r>
            <a:r>
              <a:rPr lang="en-US" b="1" dirty="0" err="1" smtClean="0"/>
              <a:t>thuật</a:t>
            </a:r>
            <a:r>
              <a:rPr lang="en-US" b="1" dirty="0" smtClean="0"/>
              <a:t> Binary Split </a:t>
            </a:r>
            <a:endParaRPr lang="en-US"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t>
            </a:r>
            <a:r>
              <a:rPr lang="en-US" b="1" dirty="0" err="1" smtClean="0"/>
              <a:t>Giải</a:t>
            </a:r>
            <a:r>
              <a:rPr lang="en-US" b="1" dirty="0" smtClean="0"/>
              <a:t> </a:t>
            </a:r>
            <a:r>
              <a:rPr lang="en-US" b="1" dirty="0" err="1" smtClean="0"/>
              <a:t>thuật</a:t>
            </a:r>
            <a:r>
              <a:rPr lang="en-US" b="1" dirty="0" smtClean="0"/>
              <a:t> </a:t>
            </a:r>
            <a:r>
              <a:rPr lang="en-US" b="1" dirty="0" err="1" smtClean="0"/>
              <a:t>cụm</a:t>
            </a:r>
            <a:r>
              <a:rPr lang="en-US" b="1" dirty="0" smtClean="0"/>
              <a:t> </a:t>
            </a:r>
            <a:r>
              <a:rPr lang="en-US" b="1" dirty="0" err="1" smtClean="0"/>
              <a:t>thông</a:t>
            </a:r>
            <a:r>
              <a:rPr lang="en-US" b="1" dirty="0" smtClean="0"/>
              <a:t> tin (Cluster Algorithm): </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p:nvPr/>
        </p:nvPicPr>
        <p:blipFill>
          <a:blip r:embed="rId2"/>
          <a:srcRect/>
          <a:stretch>
            <a:fillRect/>
          </a:stretch>
        </p:blipFill>
        <p:spPr bwMode="auto">
          <a:xfrm>
            <a:off x="838200" y="2286000"/>
            <a:ext cx="7620000" cy="3718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Lưu</a:t>
            </a:r>
            <a:r>
              <a:rPr lang="en-US" dirty="0" smtClean="0"/>
              <a:t> </a:t>
            </a:r>
            <a:r>
              <a:rPr lang="en-US" dirty="0" err="1" smtClean="0"/>
              <a:t>đồ</a:t>
            </a:r>
            <a:r>
              <a:rPr lang="en-US" dirty="0" smtClean="0"/>
              <a:t> </a:t>
            </a:r>
            <a:r>
              <a:rPr lang="en-US" dirty="0" err="1" smtClean="0"/>
              <a:t>giải</a:t>
            </a:r>
            <a:r>
              <a:rPr lang="en-US" dirty="0" smtClean="0"/>
              <a:t> </a:t>
            </a:r>
            <a:r>
              <a:rPr lang="en-US" dirty="0" err="1" smtClean="0"/>
              <a:t>thuật</a:t>
            </a:r>
            <a:r>
              <a:rPr lang="en-US" dirty="0" smtClean="0"/>
              <a:t> Binary Split.</a:t>
            </a:r>
            <a:endParaRPr lang="en-US" dirty="0"/>
          </a:p>
        </p:txBody>
      </p:sp>
      <p:sp>
        <p:nvSpPr>
          <p:cNvPr id="3" name="Content Placeholder 2"/>
          <p:cNvSpPr>
            <a:spLocks noGrp="1"/>
          </p:cNvSpPr>
          <p:nvPr>
            <p:ph idx="1"/>
          </p:nvPr>
        </p:nvSpPr>
        <p:spPr/>
        <p:txBody>
          <a:bodyPr/>
          <a:lstStyle/>
          <a:p>
            <a:endParaRPr lang="en-US"/>
          </a:p>
        </p:txBody>
      </p:sp>
      <p:pic>
        <p:nvPicPr>
          <p:cNvPr id="4" name="Picture 3" descr="C:\Users\Admin\Pictures\binarys.bmp"/>
          <p:cNvPicPr/>
          <p:nvPr/>
        </p:nvPicPr>
        <p:blipFill>
          <a:blip r:embed="rId2"/>
          <a:srcRect/>
          <a:stretch>
            <a:fillRect/>
          </a:stretch>
        </p:blipFill>
        <p:spPr bwMode="auto">
          <a:xfrm>
            <a:off x="1143000" y="2133600"/>
            <a:ext cx="6705600"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1.3.5.Mô </a:t>
            </a:r>
            <a:r>
              <a:rPr lang="en-US" b="1" dirty="0" err="1" smtClean="0"/>
              <a:t>hình</a:t>
            </a:r>
            <a:r>
              <a:rPr lang="en-US" b="1" dirty="0" smtClean="0"/>
              <a:t> Markov </a:t>
            </a:r>
            <a:r>
              <a:rPr lang="en-US" b="1" dirty="0" err="1" smtClean="0"/>
              <a:t>trong</a:t>
            </a:r>
            <a:r>
              <a:rPr lang="en-US" b="1" dirty="0" smtClean="0"/>
              <a:t> </a:t>
            </a:r>
            <a:r>
              <a:rPr lang="en-US" b="1" dirty="0" err="1" smtClean="0"/>
              <a:t>nhận</a:t>
            </a:r>
            <a:r>
              <a:rPr lang="en-US" b="1" dirty="0" smtClean="0"/>
              <a:t> </a:t>
            </a:r>
            <a:r>
              <a:rPr lang="en-US" b="1" dirty="0" err="1" smtClean="0"/>
              <a:t>dạng</a:t>
            </a:r>
            <a:r>
              <a:rPr lang="en-US" b="1" dirty="0" smtClean="0"/>
              <a:t> </a:t>
            </a:r>
            <a:r>
              <a:rPr lang="en-US" b="1" dirty="0" err="1" smtClean="0"/>
              <a:t>tiếng</a:t>
            </a:r>
            <a:r>
              <a:rPr lang="en-US" b="1" dirty="0" smtClean="0"/>
              <a:t> </a:t>
            </a:r>
            <a:r>
              <a:rPr lang="en-US" b="1" dirty="0" err="1" smtClean="0"/>
              <a:t>nói</a:t>
            </a:r>
            <a:r>
              <a:rPr lang="en-US" b="1" dirty="0" smtClean="0"/>
              <a:t>.</a:t>
            </a:r>
            <a:br>
              <a:rPr lang="en-US" b="1" dirty="0" smtClean="0"/>
            </a:b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dùng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mô</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hóa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cấu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trúc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tiếng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nói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mô</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hình</a:t>
            </a:r>
            <a:r>
              <a:rPr lang="en-US" dirty="0" smtClean="0">
                <a:latin typeface="Times New Roman" pitchFamily="18" charset="0"/>
                <a:cs typeface="Times New Roman" pitchFamily="18" charset="0"/>
              </a:rPr>
              <a:t> Markov </a:t>
            </a:r>
            <a:r>
              <a:rPr lang="en-US" dirty="0" err="1" smtClean="0">
                <a:latin typeface="Times New Roman" pitchFamily="18" charset="0"/>
                <a:cs typeface="Times New Roman" pitchFamily="18" charset="0"/>
              </a:rPr>
              <a:t>ẩn</a:t>
            </a:r>
            <a:r>
              <a:rPr lang="en-US" dirty="0" smtClean="0">
                <a:latin typeface="Times New Roman" pitchFamily="18" charset="0"/>
                <a:cs typeface="Times New Roman" pitchFamily="18" charset="0"/>
              </a:rPr>
              <a:t>  (Hidden Markov Models-HMM). </a:t>
            </a:r>
            <a:r>
              <a:rPr lang="en-US" dirty="0" err="1" smtClean="0">
                <a:latin typeface="Times New Roman" pitchFamily="18" charset="0"/>
                <a:cs typeface="Times New Roman" pitchFamily="18" charset="0"/>
              </a:rPr>
              <a:t>Đây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hướng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tiếp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cận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sánh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mẫu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suất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định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rằng</a:t>
            </a:r>
            <a:r>
              <a:rPr lang="en-US" dirty="0" smtClean="0">
                <a:latin typeface="Times New Roman" pitchFamily="18" charset="0"/>
                <a:cs typeface="Times New Roman" pitchFamily="18" charset="0"/>
              </a:rPr>
              <a:t> ở </a:t>
            </a:r>
            <a:r>
              <a:rPr lang="en-US" dirty="0" err="1" smtClean="0">
                <a:latin typeface="Times New Roman" pitchFamily="18" charset="0"/>
                <a:cs typeface="Times New Roman" pitchFamily="18" charset="0"/>
              </a:rPr>
              <a:t>đó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mẫu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tiếng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nói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tuần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kê</a:t>
            </a:r>
            <a:r>
              <a:rPr lang="en-US" dirty="0" smtClean="0">
                <a:latin typeface="Times New Roman" pitchFamily="18" charset="0"/>
                <a:cs typeface="Times New Roman" pitchFamily="18" charset="0"/>
              </a:rPr>
              <a:t> hay </a:t>
            </a:r>
            <a:r>
              <a:rPr lang="en-US" dirty="0" err="1" smtClean="0">
                <a:latin typeface="Times New Roman" pitchFamily="18" charset="0"/>
                <a:cs typeface="Times New Roman" pitchFamily="18" charset="0"/>
              </a:rPr>
              <a:t>ngẫu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Minh </a:t>
            </a:r>
            <a:r>
              <a:rPr lang="en-US" dirty="0" err="1" smtClean="0"/>
              <a:t>họa</a:t>
            </a:r>
            <a:r>
              <a:rPr lang="en-US" dirty="0" smtClean="0"/>
              <a:t> </a:t>
            </a:r>
            <a:r>
              <a:rPr lang="en-US" dirty="0" err="1" smtClean="0"/>
              <a:t>mô</a:t>
            </a:r>
            <a:r>
              <a:rPr lang="en-US" dirty="0" smtClean="0"/>
              <a:t> </a:t>
            </a:r>
            <a:r>
              <a:rPr lang="en-US" dirty="0" err="1" smtClean="0"/>
              <a:t>hình</a:t>
            </a:r>
            <a:r>
              <a:rPr lang="en-US" dirty="0" smtClean="0"/>
              <a:t> Markov.</a:t>
            </a:r>
            <a:br>
              <a:rPr lang="en-US" dirty="0" smtClean="0"/>
            </a:br>
            <a:endParaRPr lang="en-US" dirty="0"/>
          </a:p>
        </p:txBody>
      </p:sp>
      <p:sp>
        <p:nvSpPr>
          <p:cNvPr id="3" name="Content Placeholder 2"/>
          <p:cNvSpPr>
            <a:spLocks noGrp="1"/>
          </p:cNvSpPr>
          <p:nvPr>
            <p:ph idx="1"/>
          </p:nvPr>
        </p:nvSpPr>
        <p:spPr/>
        <p:txBody>
          <a:bodyPr/>
          <a:lstStyle/>
          <a:p>
            <a:endParaRPr lang="en-US"/>
          </a:p>
        </p:txBody>
      </p:sp>
      <p:pic>
        <p:nvPicPr>
          <p:cNvPr id="4" name="Picture 3" descr="C:\Users\Admin\Pictures\markov process.bmp"/>
          <p:cNvPicPr/>
          <p:nvPr/>
        </p:nvPicPr>
        <p:blipFill>
          <a:blip r:embed="rId2"/>
          <a:srcRect/>
          <a:stretch>
            <a:fillRect/>
          </a:stretch>
        </p:blipFill>
        <p:spPr bwMode="auto">
          <a:xfrm>
            <a:off x="685800" y="1676400"/>
            <a:ext cx="754380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Times New Roman" pitchFamily="18" charset="0"/>
                <a:cs typeface="Times New Roman" pitchFamily="18" charset="0"/>
              </a:rPr>
              <a:t>1.3.6. </a:t>
            </a:r>
            <a:r>
              <a:rPr lang="en-US" sz="3600" b="1" dirty="0" err="1" smtClean="0">
                <a:latin typeface="Times New Roman" pitchFamily="18" charset="0"/>
                <a:cs typeface="Times New Roman" pitchFamily="18" charset="0"/>
              </a:rPr>
              <a:t>Ba</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bài</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toán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cơ</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bản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của</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mô</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hình</a:t>
            </a:r>
            <a:r>
              <a:rPr lang="en-US" sz="3600" b="1" dirty="0" smtClean="0">
                <a:latin typeface="Times New Roman" pitchFamily="18" charset="0"/>
                <a:cs typeface="Times New Roman" pitchFamily="18" charset="0"/>
              </a:rPr>
              <a:t> Markov </a:t>
            </a:r>
            <a:r>
              <a:rPr lang="en-US" sz="3600" b="1" dirty="0" err="1" smtClean="0">
                <a:latin typeface="Times New Roman" pitchFamily="18" charset="0"/>
                <a:cs typeface="Times New Roman" pitchFamily="18" charset="0"/>
              </a:rPr>
              <a:t>ẩn</a:t>
            </a:r>
            <a:r>
              <a:rPr lang="en-US" sz="3600" b="1" dirty="0" smtClean="0">
                <a:latin typeface="Times New Roman" pitchFamily="18" charset="0"/>
                <a:cs typeface="Times New Roman" pitchFamily="18" charset="0"/>
              </a:rPr>
              <a:t> (HMM)</a:t>
            </a:r>
            <a:br>
              <a:rPr lang="en-US" sz="3600" b="1" dirty="0" smtClean="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rmAutofit fontScale="92500" lnSpcReduction="10000"/>
          </a:bodyPr>
          <a:lstStyle/>
          <a:p>
            <a:r>
              <a:rPr lang="en-US" b="1" i="1" dirty="0" err="1" smtClean="0">
                <a:latin typeface="Times New Roman" pitchFamily="18" charset="0"/>
                <a:cs typeface="Times New Roman" pitchFamily="18" charset="0"/>
              </a:rPr>
              <a:t>Bai</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toán</a:t>
            </a:r>
            <a:r>
              <a:rPr lang="en-US" b="1" i="1" dirty="0" smtClean="0">
                <a:latin typeface="Times New Roman" pitchFamily="18" charset="0"/>
                <a:cs typeface="Times New Roman" pitchFamily="18" charset="0"/>
              </a:rPr>
              <a:t> 1</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đánh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từ</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mô</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sẵn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chuỗi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bằng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suất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chuỗi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này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từ</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mô</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hình</a:t>
            </a:r>
            <a:r>
              <a:rPr lang="en-US" dirty="0" smtClean="0">
                <a:latin typeface="Times New Roman" pitchFamily="18" charset="0"/>
                <a:cs typeface="Times New Roman" pitchFamily="18" charset="0"/>
              </a:rPr>
              <a:t>.</a:t>
            </a:r>
          </a:p>
          <a:p>
            <a:r>
              <a:rPr lang="en-US" b="1" i="1" dirty="0" err="1" smtClean="0">
                <a:latin typeface="Times New Roman" pitchFamily="18" charset="0"/>
                <a:cs typeface="Times New Roman" pitchFamily="18" charset="0"/>
              </a:rPr>
              <a:t>Bài</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toán</a:t>
            </a:r>
            <a:r>
              <a:rPr lang="en-US" b="1" i="1" dirty="0" smtClean="0">
                <a:latin typeface="Times New Roman" pitchFamily="18" charset="0"/>
                <a:cs typeface="Times New Roman" pitchFamily="18" charset="0"/>
              </a:rPr>
              <a:t> 2</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chúng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gắng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tỏ</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ẩn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mô</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chuỗi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đúng</a:t>
            </a:r>
            <a:r>
              <a:rPr lang="en-US" dirty="0" smtClean="0">
                <a:latin typeface="Times New Roman" pitchFamily="18" charset="0"/>
                <a:cs typeface="Times New Roman" pitchFamily="18" charset="0"/>
              </a:rPr>
              <a:t>.</a:t>
            </a:r>
          </a:p>
          <a:p>
            <a:r>
              <a:rPr lang="en-US" b="1" i="1" dirty="0" err="1" smtClean="0">
                <a:latin typeface="Times New Roman" pitchFamily="18" charset="0"/>
                <a:cs typeface="Times New Roman" pitchFamily="18" charset="0"/>
              </a:rPr>
              <a:t>Bài</a:t>
            </a:r>
            <a:r>
              <a:rPr lang="en-US" b="1" i="1" dirty="0" smtClean="0">
                <a:latin typeface="Times New Roman" pitchFamily="18" charset="0"/>
                <a:cs typeface="Times New Roman" pitchFamily="18" charset="0"/>
              </a:rPr>
              <a:t> toán3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chỉnh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mô</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mô</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mô</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tốt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xuất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1 </a:t>
            </a:r>
            <a:r>
              <a:rPr lang="en-US" dirty="0" err="1" smtClean="0">
                <a:latin typeface="Times New Roman" pitchFamily="18" charset="0"/>
                <a:cs typeface="Times New Roman" pitchFamily="18" charset="0"/>
              </a:rPr>
              <a:t>chuỗi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sát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1.3.7. </a:t>
            </a:r>
            <a:r>
              <a:rPr lang="en-US" b="1" dirty="0" err="1" smtClean="0"/>
              <a:t>Giải</a:t>
            </a:r>
            <a:r>
              <a:rPr lang="en-US" b="1" dirty="0" smtClean="0"/>
              <a:t> </a:t>
            </a:r>
            <a:r>
              <a:rPr lang="en-US" b="1" dirty="0" err="1" smtClean="0"/>
              <a:t>quyết</a:t>
            </a:r>
            <a:r>
              <a:rPr lang="en-US" b="1" dirty="0" smtClean="0"/>
              <a:t> 3 </a:t>
            </a:r>
            <a:r>
              <a:rPr lang="en-US" b="1" dirty="0" err="1" smtClean="0"/>
              <a:t>bài</a:t>
            </a:r>
            <a:r>
              <a:rPr lang="en-US" b="1" dirty="0" smtClean="0"/>
              <a:t> </a:t>
            </a:r>
            <a:r>
              <a:rPr lang="en-US" b="1" dirty="0" err="1" smtClean="0"/>
              <a:t>toán</a:t>
            </a:r>
            <a:r>
              <a:rPr lang="en-US" b="1" dirty="0" smtClean="0"/>
              <a:t> </a:t>
            </a:r>
            <a:r>
              <a:rPr lang="en-US" b="1" dirty="0" err="1" smtClean="0"/>
              <a:t>của</a:t>
            </a:r>
            <a:r>
              <a:rPr lang="en-US" b="1" dirty="0" smtClean="0"/>
              <a:t> </a:t>
            </a:r>
            <a:r>
              <a:rPr lang="en-US" b="1" dirty="0" err="1" smtClean="0"/>
              <a:t>mô</a:t>
            </a:r>
            <a:r>
              <a:rPr lang="en-US" b="1" dirty="0" smtClean="0"/>
              <a:t> </a:t>
            </a:r>
            <a:r>
              <a:rPr lang="en-US" b="1" dirty="0" err="1" smtClean="0"/>
              <a:t>hình</a:t>
            </a:r>
            <a:r>
              <a:rPr lang="en-US" b="1" dirty="0" smtClean="0"/>
              <a:t> Markov </a:t>
            </a:r>
            <a:r>
              <a:rPr lang="en-US" b="1" dirty="0" err="1" smtClean="0"/>
              <a:t>ẩn</a:t>
            </a:r>
            <a:r>
              <a:rPr lang="en-US" b="1" dirty="0" smtClean="0"/>
              <a:t>.</a:t>
            </a:r>
            <a:br>
              <a:rPr lang="en-US" b="1" dirty="0" smtClean="0"/>
            </a:b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err="1" smtClean="0"/>
              <a:t>Các</a:t>
            </a:r>
            <a:r>
              <a:rPr lang="en-US" b="1" dirty="0" smtClean="0"/>
              <a:t> </a:t>
            </a:r>
            <a:r>
              <a:rPr lang="en-US" b="1" dirty="0" err="1" smtClean="0"/>
              <a:t>loại</a:t>
            </a:r>
            <a:r>
              <a:rPr lang="en-US" b="1" dirty="0" smtClean="0"/>
              <a:t> HMM.</a:t>
            </a:r>
            <a:br>
              <a:rPr lang="en-US" b="1" dirty="0" smtClean="0"/>
            </a:br>
            <a:endParaRPr lang="en-US" dirty="0"/>
          </a:p>
        </p:txBody>
      </p:sp>
      <p:sp>
        <p:nvSpPr>
          <p:cNvPr id="3" name="Content Placeholder 2"/>
          <p:cNvSpPr>
            <a:spLocks noGrp="1"/>
          </p:cNvSpPr>
          <p:nvPr>
            <p:ph idx="1"/>
          </p:nvPr>
        </p:nvSpPr>
        <p:spPr/>
        <p:txBody>
          <a:bodyPr/>
          <a:lstStyle/>
          <a:p>
            <a:endParaRPr lang="en-US"/>
          </a:p>
        </p:txBody>
      </p:sp>
      <p:pic>
        <p:nvPicPr>
          <p:cNvPr id="4" name="Picture 3" descr="C:\Users\Admin\Pictures\hmma.png"/>
          <p:cNvPicPr/>
          <p:nvPr/>
        </p:nvPicPr>
        <p:blipFill>
          <a:blip r:embed="rId2"/>
          <a:srcRect/>
          <a:stretch>
            <a:fillRect/>
          </a:stretch>
        </p:blipFill>
        <p:spPr bwMode="auto">
          <a:xfrm>
            <a:off x="838200" y="990600"/>
            <a:ext cx="7391400" cy="50364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NỘI DUNG TRÌNH BÀY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i="1" dirty="0" smtClean="0">
                <a:latin typeface="Times New Roman" pitchFamily="18" charset="0"/>
                <a:cs typeface="Times New Roman" pitchFamily="18" charset="0"/>
              </a:rPr>
              <a:t>I.VẤN ĐỀ ĐẶT RA VÀ CƠ SỞ LÝ THUYẾT</a:t>
            </a:r>
          </a:p>
          <a:p>
            <a:r>
              <a:rPr lang="en-US" sz="2800" i="1" dirty="0" smtClean="0">
                <a:latin typeface="Times New Roman" pitchFamily="18" charset="0"/>
                <a:cs typeface="Times New Roman" pitchFamily="18" charset="0"/>
              </a:rPr>
              <a:t>II.NỘI DUNG THỰC HIỆN VÀ KẾT QUẢ</a:t>
            </a:r>
          </a:p>
          <a:p>
            <a:r>
              <a:rPr lang="en-US" sz="2800" i="1" dirty="0" smtClean="0">
                <a:latin typeface="Times New Roman" pitchFamily="18" charset="0"/>
                <a:cs typeface="Times New Roman" pitchFamily="18" charset="0"/>
              </a:rPr>
              <a:t>III.KẾT LUẬN ĐÁNH GIÁ PHÁT TRIỂN</a:t>
            </a:r>
          </a:p>
          <a:p>
            <a:endParaRPr lang="en-US" sz="2800" i="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PHẦN II . CÁC KẾT QUẢ ĐẠT ĐƯỢC</a:t>
            </a:r>
            <a:br>
              <a:rPr lang="en-US" b="1" dirty="0" smtClean="0"/>
            </a:br>
            <a:endParaRPr lang="en-US" dirty="0"/>
          </a:p>
        </p:txBody>
      </p:sp>
      <p:sp>
        <p:nvSpPr>
          <p:cNvPr id="3" name="Content Placeholder 2"/>
          <p:cNvSpPr>
            <a:spLocks noGrp="1"/>
          </p:cNvSpPr>
          <p:nvPr>
            <p:ph idx="1"/>
          </p:nvPr>
        </p:nvSpPr>
        <p:spPr/>
        <p:txBody>
          <a:bodyPr/>
          <a:lstStyle/>
          <a:p>
            <a:r>
              <a:rPr lang="en-US" dirty="0" smtClean="0"/>
              <a:t>2.1.Tóm </a:t>
            </a:r>
            <a:r>
              <a:rPr lang="en-US" dirty="0" err="1" smtClean="0"/>
              <a:t>tắt</a:t>
            </a:r>
            <a:r>
              <a:rPr lang="en-US" dirty="0" smtClean="0"/>
              <a:t> </a:t>
            </a:r>
            <a:r>
              <a:rPr lang="en-US" dirty="0" err="1" smtClean="0"/>
              <a:t>nội</a:t>
            </a:r>
            <a:r>
              <a:rPr lang="en-US" dirty="0" smtClean="0"/>
              <a:t> dung </a:t>
            </a:r>
          </a:p>
          <a:p>
            <a:r>
              <a:rPr lang="en-US" dirty="0" err="1" smtClean="0"/>
              <a:t>Xây</a:t>
            </a:r>
            <a:r>
              <a:rPr lang="en-US" dirty="0" smtClean="0"/>
              <a:t> </a:t>
            </a:r>
            <a:r>
              <a:rPr lang="en-US" dirty="0" err="1" smtClean="0"/>
              <a:t>dựng</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nhận</a:t>
            </a:r>
            <a:r>
              <a:rPr lang="en-US" dirty="0" smtClean="0"/>
              <a:t> </a:t>
            </a:r>
            <a:r>
              <a:rPr lang="en-US" dirty="0" err="1" smtClean="0"/>
              <a:t>dạng</a:t>
            </a:r>
            <a:r>
              <a:rPr lang="en-US" dirty="0" smtClean="0"/>
              <a:t> </a:t>
            </a:r>
            <a:r>
              <a:rPr lang="en-US" dirty="0" err="1" smtClean="0"/>
              <a:t>tiếng</a:t>
            </a:r>
            <a:r>
              <a:rPr lang="en-US" dirty="0" smtClean="0"/>
              <a:t> </a:t>
            </a:r>
            <a:r>
              <a:rPr lang="en-US" dirty="0" err="1" smtClean="0"/>
              <a:t>nói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mô</a:t>
            </a:r>
            <a:r>
              <a:rPr lang="en-US" dirty="0" smtClean="0"/>
              <a:t> </a:t>
            </a:r>
            <a:r>
              <a:rPr lang="en-US" dirty="0" err="1" smtClean="0"/>
              <a:t>hình</a:t>
            </a:r>
            <a:r>
              <a:rPr lang="en-US" dirty="0" smtClean="0"/>
              <a:t> Markov </a:t>
            </a:r>
            <a:r>
              <a:rPr lang="en-US" dirty="0" err="1" smtClean="0"/>
              <a:t>ẩn</a:t>
            </a:r>
            <a:r>
              <a:rPr lang="en-US" dirty="0" smtClean="0"/>
              <a:t>.</a:t>
            </a:r>
          </a:p>
          <a:p>
            <a:r>
              <a:rPr lang="en-US" dirty="0" err="1" smtClean="0"/>
              <a:t>Viết</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trình</a:t>
            </a:r>
            <a:r>
              <a:rPr lang="en-US" dirty="0" smtClean="0"/>
              <a:t> </a:t>
            </a:r>
            <a:r>
              <a:rPr lang="en-US" dirty="0" err="1" smtClean="0"/>
              <a:t>trên</a:t>
            </a:r>
            <a:r>
              <a:rPr lang="en-US" dirty="0" smtClean="0"/>
              <a:t> </a:t>
            </a:r>
            <a:r>
              <a:rPr lang="en-US" dirty="0" err="1" smtClean="0"/>
              <a:t>điện</a:t>
            </a:r>
            <a:r>
              <a:rPr lang="en-US" dirty="0" smtClean="0"/>
              <a:t> </a:t>
            </a:r>
            <a:r>
              <a:rPr lang="en-US" dirty="0" err="1" smtClean="0"/>
              <a:t>thoại</a:t>
            </a:r>
            <a:r>
              <a:rPr lang="en-US" dirty="0" smtClean="0"/>
              <a:t>, </a:t>
            </a:r>
            <a:r>
              <a:rPr lang="en-US" dirty="0" err="1" smtClean="0"/>
              <a:t>huấn</a:t>
            </a:r>
            <a:r>
              <a:rPr lang="en-US" dirty="0" smtClean="0"/>
              <a:t> </a:t>
            </a:r>
            <a:r>
              <a:rPr lang="en-US" dirty="0" err="1" smtClean="0"/>
              <a:t>luyện</a:t>
            </a:r>
            <a:r>
              <a:rPr lang="en-US" dirty="0" smtClean="0"/>
              <a:t> </a:t>
            </a:r>
            <a:r>
              <a:rPr lang="en-US" dirty="0" err="1" smtClean="0"/>
              <a:t>trên</a:t>
            </a:r>
            <a:r>
              <a:rPr lang="en-US" dirty="0" smtClean="0"/>
              <a:t> PC.</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Ghi</a:t>
            </a:r>
            <a:r>
              <a:rPr lang="en-US" dirty="0" smtClean="0"/>
              <a:t> </a:t>
            </a:r>
            <a:r>
              <a:rPr lang="en-US" dirty="0" err="1" smtClean="0"/>
              <a:t>âm</a:t>
            </a:r>
            <a:r>
              <a:rPr lang="en-US" dirty="0" smtClean="0"/>
              <a:t> </a:t>
            </a:r>
            <a:r>
              <a:rPr lang="en-US" dirty="0" err="1" smtClean="0"/>
              <a:t>để</a:t>
            </a:r>
            <a:r>
              <a:rPr lang="en-US" dirty="0" smtClean="0"/>
              <a:t> </a:t>
            </a:r>
            <a:r>
              <a:rPr lang="en-US" dirty="0" err="1" smtClean="0"/>
              <a:t>huấn</a:t>
            </a:r>
            <a:r>
              <a:rPr lang="en-US" dirty="0" smtClean="0"/>
              <a:t> </a:t>
            </a:r>
            <a:r>
              <a:rPr lang="en-US" dirty="0" err="1" smtClean="0"/>
              <a:t>luyện</a:t>
            </a:r>
            <a:r>
              <a:rPr lang="en-US" dirty="0" smtClean="0"/>
              <a:t>.</a:t>
            </a:r>
            <a:endParaRPr lang="en-US" dirty="0"/>
          </a:p>
        </p:txBody>
      </p:sp>
      <p:sp>
        <p:nvSpPr>
          <p:cNvPr id="3" name="Content Placeholder 2"/>
          <p:cNvSpPr>
            <a:spLocks noGrp="1"/>
          </p:cNvSpPr>
          <p:nvPr>
            <p:ph idx="1"/>
          </p:nvPr>
        </p:nvSpPr>
        <p:spPr/>
        <p:txBody>
          <a:bodyPr/>
          <a:lstStyle/>
          <a:p>
            <a:endParaRPr lang="en-US" dirty="0"/>
          </a:p>
        </p:txBody>
      </p:sp>
      <p:pic>
        <p:nvPicPr>
          <p:cNvPr id="4" name="Picture 3" descr="C:\Users\Admin\Pictures\micro.png"/>
          <p:cNvPicPr/>
          <p:nvPr/>
        </p:nvPicPr>
        <p:blipFill>
          <a:blip r:embed="rId2"/>
          <a:srcRect/>
          <a:stretch>
            <a:fillRect/>
          </a:stretch>
        </p:blipFill>
        <p:spPr bwMode="auto">
          <a:xfrm>
            <a:off x="457200" y="1600200"/>
            <a:ext cx="8153400"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Chuyển</a:t>
            </a:r>
            <a:r>
              <a:rPr lang="en-US" dirty="0" smtClean="0"/>
              <a:t> PCM sang WAV</a:t>
            </a:r>
            <a:endParaRPr lang="en-US" dirty="0"/>
          </a:p>
        </p:txBody>
      </p:sp>
      <p:sp>
        <p:nvSpPr>
          <p:cNvPr id="3" name="Content Placeholder 2"/>
          <p:cNvSpPr>
            <a:spLocks noGrp="1"/>
          </p:cNvSpPr>
          <p:nvPr>
            <p:ph idx="1"/>
          </p:nvPr>
        </p:nvSpPr>
        <p:spPr/>
        <p:txBody>
          <a:bodyPr/>
          <a:lstStyle/>
          <a:p>
            <a:endParaRPr lang="en-US"/>
          </a:p>
        </p:txBody>
      </p:sp>
      <p:pic>
        <p:nvPicPr>
          <p:cNvPr id="4" name="Picture 3" descr="C:\Users\Admin\Pictures\convert.png"/>
          <p:cNvPicPr/>
          <p:nvPr/>
        </p:nvPicPr>
        <p:blipFill>
          <a:blip r:embed="rId2"/>
          <a:srcRect/>
          <a:stretch>
            <a:fillRect/>
          </a:stretch>
        </p:blipFill>
        <p:spPr bwMode="auto">
          <a:xfrm>
            <a:off x="1219200" y="2133600"/>
            <a:ext cx="6781800" cy="387204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Phát</a:t>
            </a:r>
            <a:r>
              <a:rPr lang="en-US" dirty="0" smtClean="0"/>
              <a:t> </a:t>
            </a:r>
            <a:r>
              <a:rPr lang="en-US" dirty="0" err="1" smtClean="0"/>
              <a:t>hiện</a:t>
            </a:r>
            <a:r>
              <a:rPr lang="en-US" dirty="0" smtClean="0"/>
              <a:t> </a:t>
            </a:r>
            <a:r>
              <a:rPr lang="en-US" dirty="0" err="1" smtClean="0"/>
              <a:t>từ</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C:\Users\Admin\Pictures\endpoint.bmp"/>
          <p:cNvPicPr/>
          <p:nvPr/>
        </p:nvPicPr>
        <p:blipFill>
          <a:blip r:embed="rId2"/>
          <a:srcRect/>
          <a:stretch>
            <a:fillRect/>
          </a:stretch>
        </p:blipFill>
        <p:spPr bwMode="auto">
          <a:xfrm>
            <a:off x="304800" y="0"/>
            <a:ext cx="84582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Khối</a:t>
            </a:r>
            <a:r>
              <a:rPr lang="en-US" dirty="0" smtClean="0"/>
              <a:t> </a:t>
            </a:r>
            <a:r>
              <a:rPr lang="en-US" dirty="0" err="1" smtClean="0"/>
              <a:t>trích</a:t>
            </a:r>
            <a:r>
              <a:rPr lang="en-US" dirty="0" smtClean="0"/>
              <a:t> </a:t>
            </a:r>
            <a:r>
              <a:rPr lang="en-US" dirty="0" err="1" smtClean="0"/>
              <a:t>chọn</a:t>
            </a:r>
            <a:r>
              <a:rPr lang="en-US" dirty="0" smtClean="0"/>
              <a:t> </a:t>
            </a:r>
            <a:r>
              <a:rPr lang="en-US" dirty="0" err="1" smtClean="0"/>
              <a:t>đặc</a:t>
            </a:r>
            <a:r>
              <a:rPr lang="en-US" dirty="0" smtClean="0"/>
              <a:t> </a:t>
            </a:r>
            <a:r>
              <a:rPr lang="en-US" dirty="0" err="1" smtClean="0"/>
              <a:t>trưng</a:t>
            </a:r>
            <a:r>
              <a:rPr lang="en-US" dirty="0" smtClean="0"/>
              <a:t> MFCC.</a:t>
            </a:r>
            <a:endParaRPr lang="en-US" dirty="0"/>
          </a:p>
        </p:txBody>
      </p:sp>
      <p:sp>
        <p:nvSpPr>
          <p:cNvPr id="3" name="Content Placeholder 2"/>
          <p:cNvSpPr>
            <a:spLocks noGrp="1"/>
          </p:cNvSpPr>
          <p:nvPr>
            <p:ph idx="1"/>
          </p:nvPr>
        </p:nvSpPr>
        <p:spPr/>
        <p:txBody>
          <a:bodyPr>
            <a:normAutofit/>
          </a:bodyPr>
          <a:lstStyle/>
          <a:p>
            <a:r>
              <a:rPr lang="en-US" sz="2800" b="1" dirty="0" smtClean="0"/>
              <a:t>public</a:t>
            </a:r>
            <a:r>
              <a:rPr lang="en-US" sz="2800" dirty="0" smtClean="0"/>
              <a:t> MFCC(</a:t>
            </a:r>
            <a:r>
              <a:rPr lang="en-US" sz="2800" b="1" dirty="0" err="1" smtClean="0"/>
              <a:t>int</a:t>
            </a:r>
            <a:r>
              <a:rPr lang="en-US" sz="2800" dirty="0" smtClean="0"/>
              <a:t> </a:t>
            </a:r>
            <a:r>
              <a:rPr lang="en-US" sz="2800" dirty="0" err="1" smtClean="0"/>
              <a:t>nnumberOfParameters</a:t>
            </a:r>
            <a:r>
              <a:rPr lang="en-US" sz="2800" dirty="0" smtClean="0"/>
              <a:t>,</a:t>
            </a:r>
          </a:p>
          <a:p>
            <a:r>
              <a:rPr lang="en-US" sz="2800" dirty="0" smtClean="0"/>
              <a:t>				</a:t>
            </a:r>
            <a:r>
              <a:rPr lang="en-US" sz="2800" b="1" dirty="0" smtClean="0"/>
              <a:t>double </a:t>
            </a:r>
            <a:r>
              <a:rPr lang="en-US" sz="2800" dirty="0" err="1" smtClean="0"/>
              <a:t>dsamplingFrequency</a:t>
            </a:r>
            <a:r>
              <a:rPr lang="en-US" sz="2800" dirty="0" smtClean="0"/>
              <a:t>,</a:t>
            </a:r>
          </a:p>
          <a:p>
            <a:r>
              <a:rPr lang="en-US" sz="2800" dirty="0" smtClean="0"/>
              <a:t>				</a:t>
            </a:r>
            <a:r>
              <a:rPr lang="en-US" sz="2800" b="1" dirty="0" err="1" smtClean="0"/>
              <a:t>int</a:t>
            </a:r>
            <a:r>
              <a:rPr lang="en-US" sz="2800" dirty="0" smtClean="0"/>
              <a:t> </a:t>
            </a:r>
            <a:r>
              <a:rPr lang="en-US" sz="2800" dirty="0" err="1" smtClean="0"/>
              <a:t>nnumberofFilters</a:t>
            </a:r>
            <a:r>
              <a:rPr lang="en-US" sz="2800" dirty="0" smtClean="0"/>
              <a:t>,</a:t>
            </a:r>
          </a:p>
          <a:p>
            <a:r>
              <a:rPr lang="en-US" sz="2800" dirty="0" smtClean="0"/>
              <a:t>				</a:t>
            </a:r>
            <a:r>
              <a:rPr lang="en-US" sz="2800" b="1" dirty="0" err="1" smtClean="0"/>
              <a:t>int</a:t>
            </a:r>
            <a:r>
              <a:rPr lang="en-US" sz="2800" dirty="0" smtClean="0"/>
              <a:t> </a:t>
            </a:r>
            <a:r>
              <a:rPr lang="en-US" sz="2800" dirty="0" err="1" smtClean="0"/>
              <a:t>nFFTLength</a:t>
            </a:r>
            <a:r>
              <a:rPr lang="en-US" sz="2800" dirty="0" smtClean="0"/>
              <a:t>,</a:t>
            </a:r>
          </a:p>
          <a:p>
            <a:r>
              <a:rPr lang="en-US" sz="2800" dirty="0" smtClean="0"/>
              <a:t>				</a:t>
            </a:r>
            <a:r>
              <a:rPr lang="en-US" sz="2800" b="1" dirty="0" err="1" smtClean="0"/>
              <a:t>boolean</a:t>
            </a:r>
            <a:r>
              <a:rPr lang="en-US" sz="2800" dirty="0" smtClean="0"/>
              <a:t> </a:t>
            </a:r>
            <a:r>
              <a:rPr lang="en-US" sz="2800" dirty="0" err="1" smtClean="0"/>
              <a:t>oisLifteringEnabled</a:t>
            </a:r>
            <a:r>
              <a:rPr lang="en-US" sz="2800" dirty="0" smtClean="0"/>
              <a:t>,</a:t>
            </a:r>
          </a:p>
          <a:p>
            <a:r>
              <a:rPr lang="en-US" sz="2800" dirty="0" smtClean="0"/>
              <a:t>				</a:t>
            </a:r>
            <a:r>
              <a:rPr lang="en-US" sz="2800" b="1" dirty="0" err="1" smtClean="0"/>
              <a:t>int</a:t>
            </a:r>
            <a:r>
              <a:rPr lang="en-US" sz="2800" dirty="0" smtClean="0"/>
              <a:t> </a:t>
            </a:r>
            <a:r>
              <a:rPr lang="en-US" sz="2800" dirty="0" err="1" smtClean="0"/>
              <a:t>nlifteringCoefficient</a:t>
            </a:r>
            <a:r>
              <a:rPr lang="en-US" sz="2800" dirty="0" smtClean="0"/>
              <a:t>,</a:t>
            </a:r>
          </a:p>
          <a:p>
            <a:r>
              <a:rPr lang="en-US" sz="2800" dirty="0" smtClean="0"/>
              <a:t>				</a:t>
            </a:r>
            <a:r>
              <a:rPr lang="en-US" sz="2800" b="1" dirty="0" err="1" smtClean="0"/>
              <a:t>boolean</a:t>
            </a:r>
            <a:r>
              <a:rPr lang="en-US" sz="2800" dirty="0" smtClean="0"/>
              <a:t> </a:t>
            </a:r>
            <a:r>
              <a:rPr lang="en-US" sz="2800" dirty="0" err="1" smtClean="0"/>
              <a:t>oisZeroThCepstralCoefficientCalculated</a:t>
            </a:r>
            <a:r>
              <a:rPr lang="en-US" sz="2800" dirty="0" smtClean="0"/>
              <a:t>) {</a:t>
            </a:r>
          </a:p>
          <a:p>
            <a:endParaRPr lang="en-US" sz="28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11362"/>
          </a:xfrm>
        </p:spPr>
        <p:txBody>
          <a:bodyPr>
            <a:noAutofit/>
          </a:bodyPr>
          <a:lstStyle/>
          <a:p>
            <a:r>
              <a:rPr lang="en-US" sz="3200" dirty="0" err="1" smtClean="0"/>
              <a:t>Xây</a:t>
            </a:r>
            <a:r>
              <a:rPr lang="en-US" sz="3200" dirty="0" smtClean="0"/>
              <a:t> </a:t>
            </a:r>
            <a:r>
              <a:rPr lang="en-US" sz="3200" dirty="0" err="1" smtClean="0"/>
              <a:t>dựng</a:t>
            </a:r>
            <a:r>
              <a:rPr lang="en-US" sz="3200" dirty="0" smtClean="0"/>
              <a:t> </a:t>
            </a:r>
            <a:r>
              <a:rPr lang="en-US" sz="3200" dirty="0" err="1" smtClean="0"/>
              <a:t>c</a:t>
            </a:r>
            <a:r>
              <a:rPr lang="en-US" sz="3200" dirty="0" err="1" smtClean="0"/>
              <a:t>ác</a:t>
            </a:r>
            <a:r>
              <a:rPr lang="en-US" sz="3200" dirty="0" smtClean="0"/>
              <a:t> HMM.</a:t>
            </a:r>
            <a:br>
              <a:rPr lang="en-US" sz="3200" dirty="0" smtClean="0"/>
            </a:br>
            <a:r>
              <a:rPr lang="en-US" sz="2800" dirty="0" err="1" smtClean="0">
                <a:latin typeface="Times New Roman" pitchFamily="18" charset="0"/>
                <a:cs typeface="Times New Roman" pitchFamily="18" charset="0"/>
              </a:rPr>
              <a:t>Hình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dưới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từ</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quyển</a:t>
            </a:r>
            <a:r>
              <a:rPr lang="en-US" sz="2800" dirty="0" smtClean="0">
                <a:latin typeface="Times New Roman" pitchFamily="18" charset="0"/>
                <a:cs typeface="Times New Roman" pitchFamily="18" charset="0"/>
              </a:rPr>
              <a:t> "fundamental of speech recognition" , </a:t>
            </a:r>
            <a:r>
              <a:rPr lang="en-US" sz="2800" dirty="0" err="1" smtClean="0">
                <a:latin typeface="Times New Roman" pitchFamily="18" charset="0"/>
                <a:cs typeface="Times New Roman" pitchFamily="18" charset="0"/>
              </a:rPr>
              <a:t>cho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thấy</a:t>
            </a:r>
            <a:r>
              <a:rPr lang="en-US" sz="2800" dirty="0" smtClean="0">
                <a:latin typeface="Times New Roman" pitchFamily="18" charset="0"/>
                <a:cs typeface="Times New Roman" pitchFamily="18" charset="0"/>
              </a:rPr>
              <a:t> hmm 6 </a:t>
            </a:r>
            <a:r>
              <a:rPr lang="en-US" sz="2800" dirty="0" err="1" smtClean="0">
                <a:latin typeface="Times New Roman" pitchFamily="18" charset="0"/>
                <a:cs typeface="Times New Roman" pitchFamily="18" charset="0"/>
              </a:rPr>
              <a:t>trạng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thái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hiệu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quả</a:t>
            </a:r>
            <a:r>
              <a:rPr lang="en-US" sz="2800" dirty="0" smtClean="0">
                <a:latin typeface="Times New Roman" pitchFamily="18" charset="0"/>
                <a:cs typeface="Times New Roman" pitchFamily="18" charset="0"/>
              </a:rPr>
              <a:t> , </a:t>
            </a:r>
            <a:r>
              <a:rPr lang="en-US" sz="2800" dirty="0" err="1" smtClean="0">
                <a:latin typeface="Times New Roman" pitchFamily="18" charset="0"/>
                <a:cs typeface="Times New Roman" pitchFamily="18" charset="0"/>
              </a:rPr>
              <a:t>mặt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đảm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bảo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tốc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độ</a:t>
            </a:r>
            <a:r>
              <a:rPr lang="en-US" sz="2800" dirty="0" smtClean="0">
                <a:latin typeface="Times New Roman" pitchFamily="18" charset="0"/>
                <a:cs typeface="Times New Roman" pitchFamily="18" charset="0"/>
              </a:rPr>
              <a:t> .</a:t>
            </a:r>
            <a:r>
              <a:rPr lang="en-US" sz="3200" dirty="0" smtClean="0"/>
              <a:t/>
            </a:r>
            <a:br>
              <a:rPr lang="en-US" sz="3200" dirty="0" smtClean="0"/>
            </a:br>
            <a:endParaRPr lang="en-US" sz="3200" dirty="0"/>
          </a:p>
        </p:txBody>
      </p:sp>
      <p:sp>
        <p:nvSpPr>
          <p:cNvPr id="3" name="Content Placeholder 2"/>
          <p:cNvSpPr>
            <a:spLocks noGrp="1"/>
          </p:cNvSpPr>
          <p:nvPr>
            <p:ph idx="1"/>
          </p:nvPr>
        </p:nvSpPr>
        <p:spPr>
          <a:xfrm>
            <a:off x="457200" y="2133600"/>
            <a:ext cx="8229600" cy="3992563"/>
          </a:xfrm>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838200" y="2133600"/>
            <a:ext cx="7772400" cy="41148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Tổ</a:t>
            </a:r>
            <a:r>
              <a:rPr lang="en-US" b="1" dirty="0" smtClean="0"/>
              <a:t> </a:t>
            </a:r>
            <a:r>
              <a:rPr lang="en-US" b="1" dirty="0" err="1" smtClean="0"/>
              <a:t>chức</a:t>
            </a:r>
            <a:r>
              <a:rPr lang="en-US" b="1" dirty="0" smtClean="0"/>
              <a:t> </a:t>
            </a:r>
            <a:r>
              <a:rPr lang="en-US" b="1" dirty="0" err="1" smtClean="0"/>
              <a:t>hệ</a:t>
            </a:r>
            <a:r>
              <a:rPr lang="en-US" b="1" dirty="0" smtClean="0"/>
              <a:t> </a:t>
            </a:r>
            <a:r>
              <a:rPr lang="en-US" b="1" dirty="0" err="1" smtClean="0"/>
              <a:t>thống</a:t>
            </a:r>
            <a:r>
              <a:rPr lang="en-US" b="1" dirty="0" smtClean="0"/>
              <a:t> </a:t>
            </a:r>
            <a:r>
              <a:rPr lang="en-US" b="1" dirty="0" err="1" smtClean="0"/>
              <a:t>nhận</a:t>
            </a:r>
            <a:r>
              <a:rPr lang="en-US" b="1" dirty="0" smtClean="0"/>
              <a:t> </a:t>
            </a:r>
            <a:r>
              <a:rPr lang="en-US" b="1" dirty="0" err="1" smtClean="0"/>
              <a:t>dạng</a:t>
            </a:r>
            <a:r>
              <a:rPr lang="en-US" b="1" dirty="0" smtClean="0"/>
              <a:t>.</a:t>
            </a:r>
            <a:br>
              <a:rPr lang="en-US" b="1" dirty="0" smtClean="0"/>
            </a:br>
            <a:endParaRPr lang="en-US" dirty="0"/>
          </a:p>
        </p:txBody>
      </p:sp>
      <p:sp>
        <p:nvSpPr>
          <p:cNvPr id="3" name="Content Placeholder 2"/>
          <p:cNvSpPr>
            <a:spLocks noGrp="1"/>
          </p:cNvSpPr>
          <p:nvPr>
            <p:ph idx="1"/>
          </p:nvPr>
        </p:nvSpPr>
        <p:spPr/>
        <p:txBody>
          <a:bodyPr/>
          <a:lstStyle/>
          <a:p>
            <a:endParaRPr lang="en-US"/>
          </a:p>
        </p:txBody>
      </p:sp>
      <p:pic>
        <p:nvPicPr>
          <p:cNvPr id="4" name="Picture 3" descr="hmm_train"/>
          <p:cNvPicPr/>
          <p:nvPr/>
        </p:nvPicPr>
        <p:blipFill>
          <a:blip r:embed="rId2"/>
          <a:srcRect/>
          <a:stretch>
            <a:fillRect/>
          </a:stretch>
        </p:blipFill>
        <p:spPr bwMode="auto">
          <a:xfrm>
            <a:off x="1143000" y="1600200"/>
            <a:ext cx="6781800" cy="4181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2.2.5.Lưu </a:t>
            </a:r>
            <a:r>
              <a:rPr lang="en-US" b="1" dirty="0" err="1" smtClean="0"/>
              <a:t>trữ</a:t>
            </a:r>
            <a:r>
              <a:rPr lang="en-US" b="1" dirty="0" smtClean="0"/>
              <a:t> </a:t>
            </a:r>
            <a:r>
              <a:rPr lang="en-US" b="1" dirty="0" err="1" smtClean="0"/>
              <a:t>vào</a:t>
            </a:r>
            <a:r>
              <a:rPr lang="en-US" b="1" dirty="0" smtClean="0"/>
              <a:t> load </a:t>
            </a:r>
            <a:r>
              <a:rPr lang="en-US" b="1" dirty="0" err="1" smtClean="0"/>
              <a:t>dữ</a:t>
            </a:r>
            <a:r>
              <a:rPr lang="en-US" b="1" dirty="0" smtClean="0"/>
              <a:t> </a:t>
            </a:r>
            <a:r>
              <a:rPr lang="en-US" b="1" dirty="0" err="1" smtClean="0"/>
              <a:t>liệu</a:t>
            </a:r>
            <a:r>
              <a:rPr lang="en-US" b="1" dirty="0" smtClean="0"/>
              <a:t> </a:t>
            </a:r>
            <a:r>
              <a:rPr lang="en-US" b="1" dirty="0" err="1" smtClean="0"/>
              <a:t>trong</a:t>
            </a:r>
            <a:r>
              <a:rPr lang="en-US" b="1" dirty="0" smtClean="0"/>
              <a:t> </a:t>
            </a:r>
            <a:r>
              <a:rPr lang="en-US" b="1" dirty="0" err="1" smtClean="0"/>
              <a:t>cơ</a:t>
            </a:r>
            <a:r>
              <a:rPr lang="en-US" b="1" dirty="0" smtClean="0"/>
              <a:t> </a:t>
            </a:r>
            <a:r>
              <a:rPr lang="en-US" b="1" dirty="0" err="1" smtClean="0"/>
              <a:t>sở</a:t>
            </a:r>
            <a:r>
              <a:rPr lang="en-US" b="1" dirty="0" smtClean="0"/>
              <a:t> </a:t>
            </a:r>
            <a:r>
              <a:rPr lang="en-US" b="1" dirty="0" err="1" smtClean="0"/>
              <a:t>dữ</a:t>
            </a:r>
            <a:r>
              <a:rPr lang="en-US" b="1" dirty="0" smtClean="0"/>
              <a:t> </a:t>
            </a:r>
            <a:r>
              <a:rPr lang="en-US" b="1" dirty="0" err="1" smtClean="0"/>
              <a:t>liệu</a:t>
            </a:r>
            <a:r>
              <a:rPr lang="en-US" b="1" dirty="0" smtClean="0"/>
              <a:t> </a:t>
            </a:r>
            <a:r>
              <a:rPr lang="en-US" b="1" dirty="0" err="1" smtClean="0"/>
              <a:t>SQLite</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android </a:t>
            </a:r>
            <a:r>
              <a:rPr lang="en-US" dirty="0" err="1" smtClean="0"/>
              <a:t>và</a:t>
            </a:r>
            <a:r>
              <a:rPr lang="en-US" dirty="0" smtClean="0"/>
              <a:t> </a:t>
            </a:r>
            <a:r>
              <a:rPr lang="en-US" dirty="0" err="1" smtClean="0"/>
              <a:t>nhiều</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a:t>
            </a:r>
            <a:r>
              <a:rPr lang="en-US" dirty="0" err="1" smtClean="0"/>
              <a:t>di</a:t>
            </a:r>
            <a:r>
              <a:rPr lang="en-US" dirty="0" smtClean="0"/>
              <a:t> </a:t>
            </a:r>
            <a:r>
              <a:rPr lang="en-US" dirty="0" err="1" smtClean="0"/>
              <a:t>đông</a:t>
            </a:r>
            <a:r>
              <a:rPr lang="en-US" dirty="0" smtClean="0"/>
              <a:t> </a:t>
            </a:r>
            <a:r>
              <a:rPr lang="en-US" dirty="0" err="1" smtClean="0"/>
              <a:t>như</a:t>
            </a:r>
            <a:r>
              <a:rPr lang="en-US" dirty="0" smtClean="0"/>
              <a:t> </a:t>
            </a:r>
            <a:r>
              <a:rPr lang="en-US" dirty="0" err="1" smtClean="0"/>
              <a:t>iOS</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SQLite</a:t>
            </a:r>
            <a:r>
              <a:rPr lang="en-US" dirty="0" smtClean="0"/>
              <a:t>, </a:t>
            </a:r>
            <a:r>
              <a:rPr lang="en-US" dirty="0" err="1" smtClean="0"/>
              <a:t>về</a:t>
            </a:r>
            <a:r>
              <a:rPr lang="en-US" dirty="0" smtClean="0"/>
              <a:t> </a:t>
            </a:r>
            <a:r>
              <a:rPr lang="en-US" dirty="0" err="1" smtClean="0"/>
              <a:t>cơ</a:t>
            </a:r>
            <a:r>
              <a:rPr lang="en-US" dirty="0" smtClean="0"/>
              <a:t> </a:t>
            </a:r>
            <a:r>
              <a:rPr lang="en-US" dirty="0" err="1" smtClean="0"/>
              <a:t>bản</a:t>
            </a:r>
            <a:r>
              <a:rPr lang="en-US" dirty="0" smtClean="0"/>
              <a:t> </a:t>
            </a:r>
            <a:r>
              <a:rPr lang="en-US" dirty="0" err="1" smtClean="0"/>
              <a:t>giống</a:t>
            </a:r>
            <a:r>
              <a:rPr lang="en-US" dirty="0" smtClean="0"/>
              <a:t> SQL </a:t>
            </a:r>
            <a:r>
              <a:rPr lang="en-US" dirty="0" err="1" smtClean="0"/>
              <a:t>nhưng</a:t>
            </a:r>
            <a:r>
              <a:rPr lang="en-US" dirty="0" smtClean="0"/>
              <a:t> </a:t>
            </a:r>
            <a:r>
              <a:rPr lang="en-US" dirty="0" err="1" smtClean="0"/>
              <a:t>đơn</a:t>
            </a:r>
            <a:r>
              <a:rPr lang="en-US" dirty="0" smtClean="0"/>
              <a:t> </a:t>
            </a:r>
            <a:r>
              <a:rPr lang="en-US" dirty="0" err="1" smtClean="0"/>
              <a:t>giản</a:t>
            </a:r>
            <a:r>
              <a:rPr lang="en-US" dirty="0" smtClean="0"/>
              <a:t> </a:t>
            </a:r>
            <a:r>
              <a:rPr lang="en-US" dirty="0" err="1" smtClean="0"/>
              <a:t>hơn</a:t>
            </a:r>
            <a:r>
              <a:rPr lang="en-US" dirty="0" smtClean="0"/>
              <a:t> </a:t>
            </a:r>
            <a:r>
              <a:rPr lang="en-US" dirty="0" err="1" smtClean="0"/>
              <a:t>chỉ</a:t>
            </a:r>
            <a:r>
              <a:rPr lang="en-US" dirty="0" smtClean="0"/>
              <a:t> </a:t>
            </a:r>
            <a:r>
              <a:rPr lang="en-US" dirty="0" err="1" smtClean="0"/>
              <a:t>cho</a:t>
            </a:r>
            <a:r>
              <a:rPr lang="en-US" dirty="0" smtClean="0"/>
              <a:t> </a:t>
            </a:r>
            <a:r>
              <a:rPr lang="en-US" dirty="0" err="1" smtClean="0"/>
              <a:t>phép</a:t>
            </a:r>
            <a:r>
              <a:rPr lang="en-US" dirty="0" smtClean="0"/>
              <a:t> 1 </a:t>
            </a:r>
            <a:r>
              <a:rPr lang="en-US" dirty="0" err="1" smtClean="0"/>
              <a:t>luồng</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truy</a:t>
            </a:r>
            <a:r>
              <a:rPr lang="en-US" dirty="0" smtClean="0"/>
              <a:t> </a:t>
            </a:r>
            <a:r>
              <a:rPr lang="en-US" dirty="0" err="1" smtClean="0"/>
              <a:t>cập</a:t>
            </a:r>
            <a:r>
              <a:rPr lang="en-US" dirty="0" smtClean="0"/>
              <a:t> 1 </a:t>
            </a:r>
            <a:r>
              <a:rPr lang="en-US" dirty="0" err="1" smtClean="0"/>
              <a:t>lúc</a:t>
            </a:r>
            <a:r>
              <a:rPr lang="en-US" dirty="0" smtClean="0"/>
              <a:t>. </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2.2.5.1.Lưu </a:t>
            </a:r>
            <a:r>
              <a:rPr lang="en-US" b="1" dirty="0" err="1" smtClean="0"/>
              <a:t>trữ</a:t>
            </a:r>
            <a:r>
              <a:rPr lang="en-US" b="1" dirty="0" smtClean="0"/>
              <a:t> </a:t>
            </a:r>
            <a:r>
              <a:rPr lang="en-US" b="1" dirty="0" err="1" smtClean="0"/>
              <a:t>các</a:t>
            </a:r>
            <a:r>
              <a:rPr lang="en-US" b="1" dirty="0" smtClean="0"/>
              <a:t> </a:t>
            </a:r>
            <a:r>
              <a:rPr lang="en-US" b="1" dirty="0" err="1" smtClean="0"/>
              <a:t>đặc</a:t>
            </a:r>
            <a:r>
              <a:rPr lang="en-US" b="1" dirty="0" smtClean="0"/>
              <a:t> </a:t>
            </a:r>
            <a:r>
              <a:rPr lang="en-US" b="1" dirty="0" err="1" smtClean="0"/>
              <a:t>trưng</a:t>
            </a:r>
            <a:r>
              <a:rPr lang="en-US" b="1" dirty="0" smtClean="0"/>
              <a:t> MFCC.</a:t>
            </a:r>
            <a:r>
              <a:rPr lang="en-US" b="1" i="1" dirty="0" smtClean="0"/>
              <a:t/>
            </a:r>
            <a:br>
              <a:rPr lang="en-US" b="1" i="1" dirty="0" smtClean="0"/>
            </a:br>
            <a:endParaRPr lang="en-US" dirty="0"/>
          </a:p>
        </p:txBody>
      </p:sp>
      <p:sp>
        <p:nvSpPr>
          <p:cNvPr id="3" name="Content Placeholder 2"/>
          <p:cNvSpPr>
            <a:spLocks noGrp="1"/>
          </p:cNvSpPr>
          <p:nvPr>
            <p:ph idx="1"/>
          </p:nvPr>
        </p:nvSpPr>
        <p:spPr/>
        <p:txBody>
          <a:bodyPr/>
          <a:lstStyle/>
          <a:p>
            <a:endParaRPr lang="en-US"/>
          </a:p>
        </p:txBody>
      </p:sp>
      <p:pic>
        <p:nvPicPr>
          <p:cNvPr id="4" name="Picture 3" descr="C:\Users\Admin\Pictures\mfcctable.png"/>
          <p:cNvPicPr/>
          <p:nvPr/>
        </p:nvPicPr>
        <p:blipFill>
          <a:blip r:embed="rId2"/>
          <a:srcRect/>
          <a:stretch>
            <a:fillRect/>
          </a:stretch>
        </p:blipFill>
        <p:spPr bwMode="auto">
          <a:xfrm>
            <a:off x="533400" y="1871932"/>
            <a:ext cx="8382000" cy="42240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smtClean="0">
                <a:latin typeface="Times New Roman" pitchFamily="18" charset="0"/>
                <a:cs typeface="Times New Roman" pitchFamily="18" charset="0"/>
              </a:rPr>
              <a:t>I.VẤN ĐỀ ĐẶT RA VÀ CƠ SỞ LÝ THUYẾT</a:t>
            </a:r>
            <a:br>
              <a:rPr lang="en-US" sz="3200" i="1" dirty="0" smtClean="0">
                <a:latin typeface="Times New Roman" pitchFamily="18" charset="0"/>
                <a:cs typeface="Times New Roman" pitchFamily="18" charset="0"/>
              </a:rPr>
            </a:br>
            <a:endParaRPr lang="en-US" sz="3200" dirty="0"/>
          </a:p>
        </p:txBody>
      </p:sp>
      <p:sp>
        <p:nvSpPr>
          <p:cNvPr id="3" name="Content Placeholder 2"/>
          <p:cNvSpPr>
            <a:spLocks noGrp="1"/>
          </p:cNvSpPr>
          <p:nvPr>
            <p:ph idx="1"/>
          </p:nvPr>
        </p:nvSpPr>
        <p:spPr/>
        <p:txBody>
          <a:bodyPr>
            <a:noAutofit/>
          </a:bodyPr>
          <a:lstStyle/>
          <a:p>
            <a:r>
              <a:rPr lang="vi-VN" sz="2500" b="1" dirty="0" smtClean="0"/>
              <a:t>1.1.  Nhiệm vụ đề tài.</a:t>
            </a:r>
            <a:endParaRPr lang="en-US" sz="2500" b="1" dirty="0" smtClean="0"/>
          </a:p>
          <a:p>
            <a:r>
              <a:rPr lang="en-US" sz="2500" dirty="0" smtClean="0"/>
              <a:t>+ </a:t>
            </a:r>
            <a:r>
              <a:rPr lang="en-US" sz="2500" dirty="0" err="1" smtClean="0"/>
              <a:t>Tìm</a:t>
            </a:r>
            <a:r>
              <a:rPr lang="en-US" sz="2500" dirty="0" smtClean="0"/>
              <a:t> </a:t>
            </a:r>
            <a:r>
              <a:rPr lang="en-US" sz="2500" dirty="0" err="1" smtClean="0"/>
              <a:t>hiểu</a:t>
            </a:r>
            <a:r>
              <a:rPr lang="en-US" sz="2500" dirty="0" smtClean="0"/>
              <a:t> </a:t>
            </a:r>
            <a:r>
              <a:rPr lang="en-US" sz="2500" dirty="0" err="1" smtClean="0"/>
              <a:t>nghiên</a:t>
            </a:r>
            <a:r>
              <a:rPr lang="en-US" sz="2500" dirty="0" smtClean="0"/>
              <a:t> </a:t>
            </a:r>
            <a:r>
              <a:rPr lang="en-US" sz="2500" dirty="0" err="1" smtClean="0"/>
              <a:t>cứu</a:t>
            </a:r>
            <a:r>
              <a:rPr lang="en-US" sz="2500" dirty="0" smtClean="0"/>
              <a:t> </a:t>
            </a:r>
            <a:r>
              <a:rPr lang="en-US" sz="2500" dirty="0" err="1" smtClean="0"/>
              <a:t>lý</a:t>
            </a:r>
            <a:r>
              <a:rPr lang="en-US" sz="2500" dirty="0" smtClean="0"/>
              <a:t> </a:t>
            </a:r>
            <a:r>
              <a:rPr lang="en-US" sz="2500" dirty="0" err="1" smtClean="0"/>
              <a:t>thuyết</a:t>
            </a:r>
            <a:r>
              <a:rPr lang="en-US" sz="2500" dirty="0" smtClean="0"/>
              <a:t> </a:t>
            </a:r>
            <a:r>
              <a:rPr lang="en-US" sz="2500" dirty="0" err="1" smtClean="0"/>
              <a:t>về</a:t>
            </a:r>
            <a:r>
              <a:rPr lang="en-US" sz="2500" dirty="0" smtClean="0"/>
              <a:t> </a:t>
            </a:r>
            <a:r>
              <a:rPr lang="en-US" sz="2500" dirty="0" err="1" smtClean="0"/>
              <a:t>xử</a:t>
            </a:r>
            <a:r>
              <a:rPr lang="en-US" sz="2500" dirty="0" smtClean="0"/>
              <a:t> </a:t>
            </a:r>
            <a:r>
              <a:rPr lang="en-US" sz="2500" dirty="0" err="1" smtClean="0"/>
              <a:t>lý</a:t>
            </a:r>
            <a:r>
              <a:rPr lang="en-US" sz="2500" dirty="0" smtClean="0"/>
              <a:t> </a:t>
            </a:r>
            <a:r>
              <a:rPr lang="en-US" sz="2500" dirty="0" err="1" smtClean="0"/>
              <a:t>tiếng</a:t>
            </a:r>
            <a:r>
              <a:rPr lang="en-US" sz="2500" dirty="0" smtClean="0"/>
              <a:t> </a:t>
            </a:r>
            <a:r>
              <a:rPr lang="en-US" sz="2500" dirty="0" err="1" smtClean="0"/>
              <a:t>nói</a:t>
            </a:r>
            <a:r>
              <a:rPr lang="en-US" sz="2500" dirty="0" smtClean="0"/>
              <a:t>, </a:t>
            </a:r>
            <a:r>
              <a:rPr lang="en-US" sz="2500" dirty="0" err="1" smtClean="0"/>
              <a:t>ứng</a:t>
            </a:r>
            <a:r>
              <a:rPr lang="en-US" sz="2500" dirty="0" smtClean="0"/>
              <a:t> </a:t>
            </a:r>
            <a:r>
              <a:rPr lang="en-US" sz="2500" dirty="0" err="1" smtClean="0"/>
              <a:t>dụng</a:t>
            </a:r>
            <a:r>
              <a:rPr lang="en-US" sz="2500" dirty="0" smtClean="0"/>
              <a:t> </a:t>
            </a:r>
            <a:r>
              <a:rPr lang="en-US" sz="2500" dirty="0" err="1" smtClean="0"/>
              <a:t>của</a:t>
            </a:r>
            <a:r>
              <a:rPr lang="en-US" sz="2500" dirty="0" smtClean="0"/>
              <a:t> </a:t>
            </a:r>
            <a:r>
              <a:rPr lang="en-US" sz="2500" dirty="0" err="1" smtClean="0"/>
              <a:t>nhận</a:t>
            </a:r>
            <a:r>
              <a:rPr lang="en-US" sz="2500" dirty="0" smtClean="0"/>
              <a:t> </a:t>
            </a:r>
            <a:r>
              <a:rPr lang="en-US" sz="2500" dirty="0" err="1" smtClean="0"/>
              <a:t>dạng</a:t>
            </a:r>
            <a:r>
              <a:rPr lang="en-US" sz="2500" dirty="0" smtClean="0"/>
              <a:t> </a:t>
            </a:r>
            <a:r>
              <a:rPr lang="en-US" sz="2500" dirty="0" err="1" smtClean="0"/>
              <a:t>tiếng</a:t>
            </a:r>
            <a:r>
              <a:rPr lang="en-US" sz="2500" dirty="0" smtClean="0"/>
              <a:t> </a:t>
            </a:r>
            <a:r>
              <a:rPr lang="en-US" sz="2500" dirty="0" err="1" smtClean="0"/>
              <a:t>nói</a:t>
            </a:r>
            <a:r>
              <a:rPr lang="en-US" sz="2500" dirty="0" smtClean="0"/>
              <a:t>.</a:t>
            </a:r>
          </a:p>
          <a:p>
            <a:r>
              <a:rPr lang="en-US" sz="2500" dirty="0" smtClean="0"/>
              <a:t>+</a:t>
            </a:r>
            <a:r>
              <a:rPr lang="en-US" sz="2500" dirty="0" err="1" smtClean="0"/>
              <a:t>Các</a:t>
            </a:r>
            <a:r>
              <a:rPr lang="en-US" sz="2500" dirty="0" smtClean="0"/>
              <a:t> </a:t>
            </a:r>
            <a:r>
              <a:rPr lang="en-US" sz="2500" dirty="0" err="1" smtClean="0"/>
              <a:t>phương</a:t>
            </a:r>
            <a:r>
              <a:rPr lang="en-US" sz="2500" dirty="0" smtClean="0"/>
              <a:t> </a:t>
            </a:r>
            <a:r>
              <a:rPr lang="en-US" sz="2500" dirty="0" err="1" smtClean="0"/>
              <a:t>pháp</a:t>
            </a:r>
            <a:r>
              <a:rPr lang="en-US" sz="2500" dirty="0" smtClean="0"/>
              <a:t> </a:t>
            </a:r>
            <a:r>
              <a:rPr lang="en-US" sz="2500" dirty="0" err="1" smtClean="0"/>
              <a:t>nhận</a:t>
            </a:r>
            <a:r>
              <a:rPr lang="en-US" sz="2500" dirty="0" smtClean="0"/>
              <a:t> </a:t>
            </a:r>
            <a:r>
              <a:rPr lang="en-US" sz="2500" dirty="0" err="1" smtClean="0"/>
              <a:t>dạng</a:t>
            </a:r>
            <a:r>
              <a:rPr lang="en-US" sz="2500" dirty="0" smtClean="0"/>
              <a:t> </a:t>
            </a:r>
            <a:r>
              <a:rPr lang="en-US" sz="2500" dirty="0" err="1" smtClean="0"/>
              <a:t>tiếng</a:t>
            </a:r>
            <a:r>
              <a:rPr lang="en-US" sz="2500" dirty="0" smtClean="0"/>
              <a:t> </a:t>
            </a:r>
            <a:r>
              <a:rPr lang="en-US" sz="2500" dirty="0" err="1" smtClean="0"/>
              <a:t>nói</a:t>
            </a:r>
            <a:r>
              <a:rPr lang="en-US" sz="2500" dirty="0" smtClean="0"/>
              <a:t> : </a:t>
            </a:r>
            <a:r>
              <a:rPr lang="en-US" sz="2500" dirty="0" err="1" smtClean="0"/>
              <a:t>Đối</a:t>
            </a:r>
            <a:r>
              <a:rPr lang="en-US" sz="2500" dirty="0" smtClean="0"/>
              <a:t> </a:t>
            </a:r>
            <a:r>
              <a:rPr lang="en-US" sz="2500" dirty="0" err="1" smtClean="0"/>
              <a:t>sánh</a:t>
            </a:r>
            <a:r>
              <a:rPr lang="en-US" sz="2500" dirty="0" smtClean="0"/>
              <a:t> </a:t>
            </a:r>
            <a:r>
              <a:rPr lang="en-US" sz="2500" dirty="0" err="1" smtClean="0"/>
              <a:t>mẫu</a:t>
            </a:r>
            <a:r>
              <a:rPr lang="en-US" sz="2500" dirty="0" smtClean="0"/>
              <a:t>, </a:t>
            </a:r>
            <a:r>
              <a:rPr lang="en-US" sz="2500" dirty="0" err="1" smtClean="0"/>
              <a:t>lượng</a:t>
            </a:r>
            <a:r>
              <a:rPr lang="en-US" sz="2500" dirty="0" smtClean="0"/>
              <a:t> </a:t>
            </a:r>
            <a:r>
              <a:rPr lang="en-US" sz="2500" dirty="0" err="1" smtClean="0"/>
              <a:t>tử</a:t>
            </a:r>
            <a:r>
              <a:rPr lang="en-US" sz="2500" dirty="0" smtClean="0"/>
              <a:t> vector, </a:t>
            </a:r>
            <a:r>
              <a:rPr lang="en-US" sz="2500" dirty="0" err="1" smtClean="0"/>
              <a:t>mô</a:t>
            </a:r>
            <a:r>
              <a:rPr lang="en-US" sz="2500" dirty="0" smtClean="0"/>
              <a:t> </a:t>
            </a:r>
            <a:r>
              <a:rPr lang="en-US" sz="2500" dirty="0" err="1" smtClean="0"/>
              <a:t>hình</a:t>
            </a:r>
            <a:r>
              <a:rPr lang="en-US" sz="2500" dirty="0" smtClean="0"/>
              <a:t> </a:t>
            </a:r>
            <a:r>
              <a:rPr lang="en-US" sz="2500" dirty="0" err="1" smtClean="0"/>
              <a:t>xác</a:t>
            </a:r>
            <a:r>
              <a:rPr lang="en-US" sz="2500" dirty="0" smtClean="0"/>
              <a:t> </a:t>
            </a:r>
            <a:r>
              <a:rPr lang="en-US" sz="2500" dirty="0" err="1" smtClean="0"/>
              <a:t>suất</a:t>
            </a:r>
            <a:r>
              <a:rPr lang="en-US" sz="2500" dirty="0" smtClean="0"/>
              <a:t> </a:t>
            </a:r>
            <a:r>
              <a:rPr lang="en-US" sz="2500" dirty="0" err="1" smtClean="0"/>
              <a:t>thống</a:t>
            </a:r>
            <a:r>
              <a:rPr lang="en-US" sz="2500" dirty="0" smtClean="0"/>
              <a:t> </a:t>
            </a:r>
            <a:r>
              <a:rPr lang="en-US" sz="2500" dirty="0" err="1" smtClean="0"/>
              <a:t>kê</a:t>
            </a:r>
            <a:r>
              <a:rPr lang="en-US" sz="2500" dirty="0" smtClean="0"/>
              <a:t>, </a:t>
            </a:r>
            <a:r>
              <a:rPr lang="en-US" sz="2500" dirty="0" err="1" smtClean="0"/>
              <a:t>mạng</a:t>
            </a:r>
            <a:r>
              <a:rPr lang="en-US" sz="2500" dirty="0" smtClean="0"/>
              <a:t> </a:t>
            </a:r>
            <a:r>
              <a:rPr lang="en-US" sz="2500" dirty="0" err="1" smtClean="0"/>
              <a:t>nơ</a:t>
            </a:r>
            <a:r>
              <a:rPr lang="en-US" sz="2500" dirty="0" smtClean="0"/>
              <a:t> </a:t>
            </a:r>
            <a:r>
              <a:rPr lang="en-US" sz="2500" dirty="0" err="1" smtClean="0"/>
              <a:t>ron</a:t>
            </a:r>
            <a:r>
              <a:rPr lang="en-US" sz="2500" dirty="0" smtClean="0"/>
              <a:t> </a:t>
            </a:r>
            <a:r>
              <a:rPr lang="en-US" sz="2500" dirty="0" err="1" smtClean="0"/>
              <a:t>nhân</a:t>
            </a:r>
            <a:r>
              <a:rPr lang="en-US" sz="2500" dirty="0" smtClean="0"/>
              <a:t> </a:t>
            </a:r>
            <a:r>
              <a:rPr lang="en-US" sz="2500" dirty="0" err="1" smtClean="0"/>
              <a:t>tạo</a:t>
            </a:r>
            <a:r>
              <a:rPr lang="en-US" sz="2500" dirty="0" smtClean="0"/>
              <a:t>... </a:t>
            </a:r>
            <a:r>
              <a:rPr lang="en-US" sz="2500" dirty="0" err="1" smtClean="0"/>
              <a:t>và</a:t>
            </a:r>
            <a:r>
              <a:rPr lang="en-US" sz="2500" dirty="0" smtClean="0"/>
              <a:t> </a:t>
            </a:r>
            <a:r>
              <a:rPr lang="en-US" sz="2500" dirty="0" err="1" smtClean="0"/>
              <a:t>lựa</a:t>
            </a:r>
            <a:r>
              <a:rPr lang="en-US" sz="2500" dirty="0" smtClean="0"/>
              <a:t> </a:t>
            </a:r>
            <a:r>
              <a:rPr lang="en-US" sz="2500" dirty="0" err="1" smtClean="0"/>
              <a:t>chọn</a:t>
            </a:r>
            <a:r>
              <a:rPr lang="en-US" sz="2500" dirty="0" smtClean="0"/>
              <a:t> </a:t>
            </a:r>
            <a:r>
              <a:rPr lang="en-US" sz="2500" dirty="0" err="1" smtClean="0"/>
              <a:t>phương</a:t>
            </a:r>
            <a:r>
              <a:rPr lang="en-US" sz="2500" dirty="0" smtClean="0"/>
              <a:t> </a:t>
            </a:r>
            <a:r>
              <a:rPr lang="en-US" sz="2500" dirty="0" err="1" smtClean="0"/>
              <a:t>pháp</a:t>
            </a:r>
            <a:r>
              <a:rPr lang="en-US" sz="2500" dirty="0" smtClean="0"/>
              <a:t> </a:t>
            </a:r>
            <a:r>
              <a:rPr lang="en-US" sz="2500" dirty="0" err="1" smtClean="0"/>
              <a:t>phù</a:t>
            </a:r>
            <a:r>
              <a:rPr lang="en-US" sz="2500" dirty="0" smtClean="0"/>
              <a:t> </a:t>
            </a:r>
            <a:r>
              <a:rPr lang="en-US" sz="2500" dirty="0" err="1" smtClean="0"/>
              <a:t>hợp</a:t>
            </a:r>
            <a:r>
              <a:rPr lang="en-US" sz="2500" dirty="0" smtClean="0"/>
              <a:t> </a:t>
            </a:r>
            <a:r>
              <a:rPr lang="en-US" sz="2500" dirty="0" err="1" smtClean="0"/>
              <a:t>để</a:t>
            </a:r>
            <a:r>
              <a:rPr lang="en-US" sz="2500" dirty="0" smtClean="0"/>
              <a:t> </a:t>
            </a:r>
            <a:r>
              <a:rPr lang="en-US" sz="2500" dirty="0" err="1" smtClean="0"/>
              <a:t>tìm</a:t>
            </a:r>
            <a:r>
              <a:rPr lang="en-US" sz="2500" dirty="0" smtClean="0"/>
              <a:t> </a:t>
            </a:r>
            <a:r>
              <a:rPr lang="en-US" sz="2500" dirty="0" err="1" smtClean="0"/>
              <a:t>hiểu</a:t>
            </a:r>
            <a:r>
              <a:rPr lang="en-US" sz="2500" dirty="0" smtClean="0"/>
              <a:t> </a:t>
            </a:r>
            <a:r>
              <a:rPr lang="en-US" sz="2500" dirty="0" err="1" smtClean="0"/>
              <a:t>sâu</a:t>
            </a:r>
            <a:r>
              <a:rPr lang="en-US" sz="2500" dirty="0" smtClean="0"/>
              <a:t> </a:t>
            </a:r>
            <a:r>
              <a:rPr lang="en-US" sz="2500" dirty="0" err="1" smtClean="0"/>
              <a:t>hơn</a:t>
            </a:r>
            <a:r>
              <a:rPr lang="en-US" sz="2500" dirty="0" smtClean="0"/>
              <a:t>.</a:t>
            </a:r>
          </a:p>
          <a:p>
            <a:r>
              <a:rPr lang="en-US" sz="2500" dirty="0" smtClean="0"/>
              <a:t>+</a:t>
            </a:r>
            <a:r>
              <a:rPr lang="en-US" sz="2500" dirty="0" err="1" smtClean="0"/>
              <a:t>Xây</a:t>
            </a:r>
            <a:r>
              <a:rPr lang="en-US" sz="2500" dirty="0" smtClean="0"/>
              <a:t> </a:t>
            </a:r>
            <a:r>
              <a:rPr lang="en-US" sz="2500" dirty="0" err="1" smtClean="0"/>
              <a:t>dựng</a:t>
            </a:r>
            <a:r>
              <a:rPr lang="en-US" sz="2500" dirty="0" smtClean="0"/>
              <a:t> </a:t>
            </a:r>
            <a:r>
              <a:rPr lang="en-US" sz="2500" dirty="0" err="1" smtClean="0"/>
              <a:t>chương</a:t>
            </a:r>
            <a:r>
              <a:rPr lang="en-US" sz="2500" dirty="0" smtClean="0"/>
              <a:t> </a:t>
            </a:r>
            <a:r>
              <a:rPr lang="en-US" sz="2500" dirty="0" err="1" smtClean="0"/>
              <a:t>trình</a:t>
            </a:r>
            <a:r>
              <a:rPr lang="en-US" sz="2500" dirty="0" smtClean="0"/>
              <a:t> </a:t>
            </a:r>
            <a:r>
              <a:rPr lang="en-US" sz="2500" dirty="0" err="1" smtClean="0"/>
              <a:t>nhận</a:t>
            </a:r>
            <a:r>
              <a:rPr lang="en-US" sz="2500" dirty="0" smtClean="0"/>
              <a:t> </a:t>
            </a:r>
            <a:r>
              <a:rPr lang="en-US" sz="2500" dirty="0" err="1" smtClean="0"/>
              <a:t>dạng</a:t>
            </a:r>
            <a:r>
              <a:rPr lang="en-US" sz="2500" dirty="0" smtClean="0"/>
              <a:t> </a:t>
            </a:r>
            <a:r>
              <a:rPr lang="en-US" sz="2500" dirty="0" err="1" smtClean="0"/>
              <a:t>tiếng</a:t>
            </a:r>
            <a:r>
              <a:rPr lang="en-US" sz="2500" dirty="0" smtClean="0"/>
              <a:t> </a:t>
            </a:r>
            <a:r>
              <a:rPr lang="en-US" sz="2500" dirty="0" err="1" smtClean="0"/>
              <a:t>nói</a:t>
            </a:r>
            <a:r>
              <a:rPr lang="en-US" sz="2500" dirty="0" smtClean="0"/>
              <a:t>, </a:t>
            </a:r>
            <a:r>
              <a:rPr lang="en-US" sz="2500" dirty="0" err="1" smtClean="0"/>
              <a:t>với</a:t>
            </a:r>
            <a:r>
              <a:rPr lang="en-US" sz="2500" dirty="0" smtClean="0"/>
              <a:t> </a:t>
            </a:r>
            <a:r>
              <a:rPr lang="en-US" sz="2500" dirty="0" err="1" smtClean="0"/>
              <a:t>mục</a:t>
            </a:r>
            <a:r>
              <a:rPr lang="en-US" sz="2500" dirty="0" smtClean="0"/>
              <a:t> </a:t>
            </a:r>
            <a:r>
              <a:rPr lang="en-US" sz="2500" dirty="0" err="1" smtClean="0"/>
              <a:t>đích</a:t>
            </a:r>
            <a:r>
              <a:rPr lang="en-US" sz="2500" dirty="0" smtClean="0"/>
              <a:t> </a:t>
            </a:r>
            <a:r>
              <a:rPr lang="en-US" sz="2500" dirty="0" err="1" smtClean="0"/>
              <a:t>để</a:t>
            </a:r>
            <a:r>
              <a:rPr lang="en-US" sz="2500" dirty="0" smtClean="0"/>
              <a:t> quay </a:t>
            </a:r>
            <a:r>
              <a:rPr lang="en-US" sz="2500" dirty="0" err="1" smtClean="0"/>
              <a:t>số</a:t>
            </a:r>
            <a:r>
              <a:rPr lang="en-US" sz="2500" dirty="0" smtClean="0"/>
              <a:t> </a:t>
            </a:r>
            <a:r>
              <a:rPr lang="en-US" sz="2500" dirty="0" err="1" smtClean="0"/>
              <a:t>bằng</a:t>
            </a:r>
            <a:r>
              <a:rPr lang="en-US" sz="2500" dirty="0" smtClean="0"/>
              <a:t> </a:t>
            </a:r>
            <a:r>
              <a:rPr lang="en-US" sz="2500" dirty="0" err="1" smtClean="0"/>
              <a:t>tiếng</a:t>
            </a:r>
            <a:r>
              <a:rPr lang="en-US" sz="2500" dirty="0" smtClean="0"/>
              <a:t> </a:t>
            </a:r>
            <a:r>
              <a:rPr lang="en-US" sz="2500" dirty="0" err="1" smtClean="0"/>
              <a:t>nói</a:t>
            </a:r>
            <a:r>
              <a:rPr lang="en-US" sz="2500" dirty="0" smtClean="0"/>
              <a:t> </a:t>
            </a:r>
            <a:r>
              <a:rPr lang="en-US" sz="2500" dirty="0" err="1" smtClean="0"/>
              <a:t>trên</a:t>
            </a:r>
            <a:r>
              <a:rPr lang="en-US" sz="2500" dirty="0" smtClean="0"/>
              <a:t> </a:t>
            </a:r>
            <a:r>
              <a:rPr lang="en-US" sz="2500" dirty="0" err="1" smtClean="0"/>
              <a:t>điện</a:t>
            </a:r>
            <a:r>
              <a:rPr lang="en-US" sz="2500" dirty="0" smtClean="0"/>
              <a:t> </a:t>
            </a:r>
            <a:r>
              <a:rPr lang="en-US" sz="2500" dirty="0" err="1" smtClean="0"/>
              <a:t>thoại</a:t>
            </a:r>
            <a:r>
              <a:rPr lang="en-US" sz="2500" dirty="0" smtClean="0"/>
              <a:t> </a:t>
            </a:r>
            <a:r>
              <a:rPr lang="en-US" sz="2500" dirty="0" err="1" smtClean="0"/>
              <a:t>sử</a:t>
            </a:r>
            <a:r>
              <a:rPr lang="en-US" sz="2500" dirty="0" smtClean="0"/>
              <a:t> </a:t>
            </a:r>
            <a:r>
              <a:rPr lang="en-US" sz="2500" dirty="0" err="1" smtClean="0"/>
              <a:t>dụng</a:t>
            </a:r>
            <a:r>
              <a:rPr lang="en-US" sz="2500" dirty="0" smtClean="0"/>
              <a:t> </a:t>
            </a:r>
            <a:r>
              <a:rPr lang="en-US" sz="2500" dirty="0" err="1" smtClean="0"/>
              <a:t>hệ</a:t>
            </a:r>
            <a:r>
              <a:rPr lang="en-US" sz="2500" dirty="0" smtClean="0"/>
              <a:t> </a:t>
            </a:r>
            <a:r>
              <a:rPr lang="en-US" sz="2500" dirty="0" err="1" smtClean="0"/>
              <a:t>điều</a:t>
            </a:r>
            <a:r>
              <a:rPr lang="en-US" sz="2500" dirty="0" smtClean="0"/>
              <a:t> </a:t>
            </a:r>
            <a:r>
              <a:rPr lang="en-US" sz="2500" dirty="0" err="1" smtClean="0"/>
              <a:t>hành</a:t>
            </a:r>
            <a:r>
              <a:rPr lang="en-US" sz="2500" dirty="0" smtClean="0"/>
              <a:t> Android.</a:t>
            </a:r>
            <a:endParaRPr lang="en-US" sz="25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2.2.5.2.Lưu </a:t>
            </a:r>
            <a:r>
              <a:rPr lang="en-US" b="1" dirty="0" err="1" smtClean="0"/>
              <a:t>trữ</a:t>
            </a:r>
            <a:r>
              <a:rPr lang="en-US" b="1" dirty="0" smtClean="0"/>
              <a:t> </a:t>
            </a:r>
            <a:r>
              <a:rPr lang="en-US" b="1" dirty="0" err="1" smtClean="0"/>
              <a:t>các</a:t>
            </a:r>
            <a:r>
              <a:rPr lang="en-US" b="1" dirty="0" smtClean="0"/>
              <a:t> HMM ( Hidden Markov Model) </a:t>
            </a:r>
            <a:r>
              <a:rPr lang="en-US" b="1" dirty="0" err="1" smtClean="0"/>
              <a:t>đã</a:t>
            </a:r>
            <a:r>
              <a:rPr lang="en-US" b="1" dirty="0" smtClean="0"/>
              <a:t> </a:t>
            </a:r>
            <a:r>
              <a:rPr lang="en-US" b="1" dirty="0" err="1" smtClean="0"/>
              <a:t>huấn</a:t>
            </a:r>
            <a:r>
              <a:rPr lang="en-US" b="1" dirty="0" smtClean="0"/>
              <a:t> </a:t>
            </a:r>
            <a:r>
              <a:rPr lang="en-US" b="1" dirty="0" err="1" smtClean="0"/>
              <a:t>luyện</a:t>
            </a:r>
            <a:r>
              <a:rPr lang="en-US" b="1" dirty="0" smtClean="0"/>
              <a:t>.</a:t>
            </a:r>
            <a:r>
              <a:rPr lang="en-US" dirty="0" smtClean="0"/>
              <a:t/>
            </a:r>
            <a:br>
              <a:rPr lang="en-US" dirty="0" smtClean="0"/>
            </a:br>
            <a:endParaRPr lang="en-US" dirty="0"/>
          </a:p>
        </p:txBody>
      </p:sp>
      <p:sp>
        <p:nvSpPr>
          <p:cNvPr id="3" name="Content Placeholder 2"/>
          <p:cNvSpPr>
            <a:spLocks noGrp="1"/>
          </p:cNvSpPr>
          <p:nvPr>
            <p:ph idx="1"/>
          </p:nvPr>
        </p:nvSpPr>
        <p:spPr/>
        <p:txBody>
          <a:bodyPr/>
          <a:lstStyle/>
          <a:p>
            <a:endParaRPr lang="en-US" dirty="0"/>
          </a:p>
        </p:txBody>
      </p:sp>
      <p:pic>
        <p:nvPicPr>
          <p:cNvPr id="4" name="Picture 3" descr="20"/>
          <p:cNvPicPr/>
          <p:nvPr/>
        </p:nvPicPr>
        <p:blipFill>
          <a:blip r:embed="rId2"/>
          <a:srcRect/>
          <a:stretch>
            <a:fillRect/>
          </a:stretch>
        </p:blipFill>
        <p:spPr bwMode="auto">
          <a:xfrm>
            <a:off x="228600" y="1690777"/>
            <a:ext cx="8686799" cy="45576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2.2.5.3.Lưu </a:t>
            </a:r>
            <a:r>
              <a:rPr lang="en-US" b="1" dirty="0" err="1" smtClean="0"/>
              <a:t>trữ</a:t>
            </a:r>
            <a:r>
              <a:rPr lang="en-US" b="1" dirty="0" smtClean="0"/>
              <a:t> </a:t>
            </a:r>
            <a:r>
              <a:rPr lang="en-US" b="1" dirty="0" err="1" smtClean="0"/>
              <a:t>các</a:t>
            </a:r>
            <a:r>
              <a:rPr lang="en-US" b="1" dirty="0" smtClean="0"/>
              <a:t> </a:t>
            </a:r>
            <a:r>
              <a:rPr lang="en-US" b="1" dirty="0" err="1" smtClean="0"/>
              <a:t>phân</a:t>
            </a:r>
            <a:r>
              <a:rPr lang="en-US" b="1" dirty="0" smtClean="0"/>
              <a:t> </a:t>
            </a:r>
            <a:r>
              <a:rPr lang="en-US" b="1" dirty="0" err="1" smtClean="0"/>
              <a:t>vùng</a:t>
            </a:r>
            <a:r>
              <a:rPr lang="en-US" b="1" dirty="0" smtClean="0"/>
              <a:t>  (cluster) </a:t>
            </a:r>
            <a:r>
              <a:rPr lang="en-US" b="1" dirty="0" err="1" smtClean="0"/>
              <a:t>vào</a:t>
            </a:r>
            <a:r>
              <a:rPr lang="en-US" b="1" dirty="0" smtClean="0"/>
              <a:t> </a:t>
            </a:r>
            <a:r>
              <a:rPr lang="en-US" b="1" dirty="0" err="1" smtClean="0"/>
              <a:t>SQLite</a:t>
            </a:r>
            <a:r>
              <a:rPr lang="en-US" b="1" dirty="0" smtClean="0"/>
              <a:t>.</a:t>
            </a:r>
            <a:r>
              <a:rPr lang="en-US" b="1" i="1" dirty="0" smtClean="0"/>
              <a:t/>
            </a:r>
            <a:br>
              <a:rPr lang="en-US" b="1" i="1" dirty="0" smtClean="0"/>
            </a:br>
            <a:endParaRPr lang="en-US" dirty="0"/>
          </a:p>
        </p:txBody>
      </p:sp>
      <p:sp>
        <p:nvSpPr>
          <p:cNvPr id="3" name="Content Placeholder 2"/>
          <p:cNvSpPr>
            <a:spLocks noGrp="1"/>
          </p:cNvSpPr>
          <p:nvPr>
            <p:ph idx="1"/>
          </p:nvPr>
        </p:nvSpPr>
        <p:spPr/>
        <p:txBody>
          <a:bodyPr/>
          <a:lstStyle/>
          <a:p>
            <a:endParaRPr lang="en-US"/>
          </a:p>
        </p:txBody>
      </p:sp>
      <p:pic>
        <p:nvPicPr>
          <p:cNvPr id="4" name="Picture 3" descr="20"/>
          <p:cNvPicPr/>
          <p:nvPr/>
        </p:nvPicPr>
        <p:blipFill>
          <a:blip r:embed="rId2"/>
          <a:srcRect/>
          <a:stretch>
            <a:fillRect/>
          </a:stretch>
        </p:blipFill>
        <p:spPr bwMode="auto">
          <a:xfrm>
            <a:off x="1858962" y="1802764"/>
            <a:ext cx="6675438" cy="39122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2.2.Chương </a:t>
            </a:r>
            <a:r>
              <a:rPr lang="en-US" dirty="0" err="1" smtClean="0"/>
              <a:t>trình</a:t>
            </a:r>
            <a:r>
              <a:rPr lang="en-US" dirty="0" smtClean="0"/>
              <a:t> </a:t>
            </a:r>
            <a:r>
              <a:rPr lang="en-US" dirty="0" err="1" smtClean="0"/>
              <a:t>nhận</a:t>
            </a:r>
            <a:r>
              <a:rPr lang="en-US" dirty="0" smtClean="0"/>
              <a:t> </a:t>
            </a:r>
            <a:r>
              <a:rPr lang="en-US" dirty="0" err="1" smtClean="0"/>
              <a:t>dạng</a:t>
            </a:r>
            <a:r>
              <a:rPr lang="en-US" dirty="0" smtClean="0"/>
              <a:t> </a:t>
            </a:r>
            <a:r>
              <a:rPr lang="en-US" dirty="0" err="1" smtClean="0"/>
              <a:t>tiếng</a:t>
            </a:r>
            <a:r>
              <a:rPr lang="en-US" dirty="0" smtClean="0"/>
              <a:t> </a:t>
            </a:r>
            <a:r>
              <a:rPr lang="en-US" dirty="0" err="1" smtClean="0"/>
              <a:t>nói</a:t>
            </a:r>
            <a:r>
              <a:rPr lang="en-US" dirty="0" smtClean="0"/>
              <a:t> </a:t>
            </a:r>
            <a:endParaRPr lang="en-US" dirty="0"/>
          </a:p>
        </p:txBody>
      </p:sp>
      <p:sp>
        <p:nvSpPr>
          <p:cNvPr id="3" name="Content Placeholder 2"/>
          <p:cNvSpPr>
            <a:spLocks noGrp="1"/>
          </p:cNvSpPr>
          <p:nvPr>
            <p:ph idx="1"/>
          </p:nvPr>
        </p:nvSpPr>
        <p:spPr/>
        <p:txBody>
          <a:bodyPr/>
          <a:lstStyle/>
          <a:p>
            <a:r>
              <a:rPr lang="en-US" dirty="0" err="1" smtClean="0"/>
              <a:t>Chương</a:t>
            </a:r>
            <a:r>
              <a:rPr lang="en-US" dirty="0" smtClean="0"/>
              <a:t> </a:t>
            </a:r>
            <a:r>
              <a:rPr lang="en-US" dirty="0" err="1" smtClean="0"/>
              <a:t>trình</a:t>
            </a:r>
            <a:r>
              <a:rPr lang="en-US" dirty="0" smtClean="0"/>
              <a:t> </a:t>
            </a:r>
            <a:r>
              <a:rPr lang="en-US" dirty="0" err="1" smtClean="0"/>
              <a:t>nhận</a:t>
            </a:r>
            <a:r>
              <a:rPr lang="en-US" dirty="0" smtClean="0"/>
              <a:t> </a:t>
            </a:r>
            <a:r>
              <a:rPr lang="en-US" dirty="0" err="1" smtClean="0"/>
              <a:t>dạng</a:t>
            </a:r>
            <a:r>
              <a:rPr lang="en-US" dirty="0" smtClean="0"/>
              <a:t> </a:t>
            </a:r>
            <a:r>
              <a:rPr lang="en-US" dirty="0" err="1" smtClean="0"/>
              <a:t>tiếng</a:t>
            </a:r>
            <a:r>
              <a:rPr lang="en-US" dirty="0" smtClean="0"/>
              <a:t> </a:t>
            </a:r>
            <a:r>
              <a:rPr lang="en-US" dirty="0" err="1" smtClean="0"/>
              <a:t>nói</a:t>
            </a:r>
            <a:r>
              <a:rPr lang="en-US" dirty="0" smtClean="0"/>
              <a:t> </a:t>
            </a:r>
            <a:r>
              <a:rPr lang="en-US" dirty="0" err="1" smtClean="0"/>
              <a:t>trên</a:t>
            </a:r>
            <a:r>
              <a:rPr lang="en-US" dirty="0" smtClean="0"/>
              <a:t> PC</a:t>
            </a:r>
          </a:p>
          <a:p>
            <a:endParaRPr lang="en-US" dirty="0"/>
          </a:p>
        </p:txBody>
      </p:sp>
      <p:pic>
        <p:nvPicPr>
          <p:cNvPr id="4" name="Picture 3" descr="C:\Users\Admin\Pictures\pc program.bmp"/>
          <p:cNvPicPr/>
          <p:nvPr/>
        </p:nvPicPr>
        <p:blipFill>
          <a:blip r:embed="rId2"/>
          <a:srcRect/>
          <a:stretch>
            <a:fillRect/>
          </a:stretch>
        </p:blipFill>
        <p:spPr bwMode="auto">
          <a:xfrm>
            <a:off x="914400" y="2362200"/>
            <a:ext cx="7391400"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Chương</a:t>
            </a:r>
            <a:r>
              <a:rPr lang="en-US" dirty="0" smtClean="0"/>
              <a:t> </a:t>
            </a:r>
            <a:r>
              <a:rPr lang="en-US" dirty="0" err="1" smtClean="0"/>
              <a:t>trình</a:t>
            </a:r>
            <a:r>
              <a:rPr lang="en-US" dirty="0" smtClean="0"/>
              <a:t> </a:t>
            </a:r>
            <a:r>
              <a:rPr lang="en-US" dirty="0" err="1" smtClean="0"/>
              <a:t>nhận</a:t>
            </a:r>
            <a:r>
              <a:rPr lang="en-US" dirty="0" smtClean="0"/>
              <a:t> </a:t>
            </a:r>
            <a:r>
              <a:rPr lang="en-US" dirty="0" err="1" smtClean="0"/>
              <a:t>dạng</a:t>
            </a:r>
            <a:r>
              <a:rPr lang="en-US" dirty="0" smtClean="0"/>
              <a:t> </a:t>
            </a:r>
            <a:r>
              <a:rPr lang="en-US" dirty="0" err="1" smtClean="0"/>
              <a:t>tiếng</a:t>
            </a:r>
            <a:r>
              <a:rPr lang="en-US" dirty="0" smtClean="0"/>
              <a:t> </a:t>
            </a:r>
            <a:r>
              <a:rPr lang="en-US" dirty="0" err="1" smtClean="0"/>
              <a:t>nói</a:t>
            </a:r>
            <a:r>
              <a:rPr lang="en-US" dirty="0" smtClean="0"/>
              <a:t> </a:t>
            </a:r>
            <a:r>
              <a:rPr lang="en-US" dirty="0" err="1" smtClean="0"/>
              <a:t>trên</a:t>
            </a:r>
            <a:r>
              <a:rPr lang="en-US" dirty="0" smtClean="0"/>
              <a:t> </a:t>
            </a:r>
            <a:r>
              <a:rPr lang="en-US" dirty="0" err="1" smtClean="0"/>
              <a:t>điện</a:t>
            </a:r>
            <a:r>
              <a:rPr lang="en-US" dirty="0" smtClean="0"/>
              <a:t> </a:t>
            </a:r>
            <a:r>
              <a:rPr lang="en-US" dirty="0" err="1" smtClean="0"/>
              <a:t>thoại</a:t>
            </a:r>
            <a:endParaRPr lang="en-US" dirty="0"/>
          </a:p>
        </p:txBody>
      </p:sp>
      <p:sp>
        <p:nvSpPr>
          <p:cNvPr id="3" name="Content Placeholder 2"/>
          <p:cNvSpPr>
            <a:spLocks noGrp="1"/>
          </p:cNvSpPr>
          <p:nvPr>
            <p:ph idx="1"/>
          </p:nvPr>
        </p:nvSpPr>
        <p:spPr/>
        <p:txBody>
          <a:bodyPr/>
          <a:lstStyle/>
          <a:p>
            <a:endParaRPr lang="en-US"/>
          </a:p>
        </p:txBody>
      </p:sp>
      <p:pic>
        <p:nvPicPr>
          <p:cNvPr id="4" name="Picture 3" descr="C:\Users\Admin\Pictures\main screen.png"/>
          <p:cNvPicPr/>
          <p:nvPr/>
        </p:nvPicPr>
        <p:blipFill>
          <a:blip r:embed="rId2"/>
          <a:srcRect/>
          <a:stretch>
            <a:fillRect/>
          </a:stretch>
        </p:blipFill>
        <p:spPr bwMode="auto">
          <a:xfrm>
            <a:off x="1828800" y="1828800"/>
            <a:ext cx="5233434" cy="440118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C:\Users\Admin\Pictures\result.png"/>
          <p:cNvPicPr>
            <a:picLocks noChangeAspect="1" noChangeArrowheads="1"/>
          </p:cNvPicPr>
          <p:nvPr/>
        </p:nvPicPr>
        <p:blipFill>
          <a:blip r:embed="rId2"/>
          <a:srcRect/>
          <a:stretch>
            <a:fillRect/>
          </a:stretch>
        </p:blipFill>
        <p:spPr bwMode="auto">
          <a:xfrm>
            <a:off x="457200" y="457200"/>
            <a:ext cx="8305800" cy="5670971"/>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PHẦN III. KẾT LUẬN</a:t>
            </a:r>
            <a:r>
              <a:rPr lang="en-US" dirty="0" smtClean="0"/>
              <a:t/>
            </a:r>
            <a:br>
              <a:rPr lang="en-US" dirty="0" smtClean="0"/>
            </a:br>
            <a:endParaRPr lang="en-US" dirty="0"/>
          </a:p>
        </p:txBody>
      </p:sp>
      <p:sp>
        <p:nvSpPr>
          <p:cNvPr id="3" name="Content Placeholder 2"/>
          <p:cNvSpPr>
            <a:spLocks noGrp="1"/>
          </p:cNvSpPr>
          <p:nvPr>
            <p:ph idx="1"/>
          </p:nvPr>
        </p:nvSpPr>
        <p:spPr>
          <a:xfrm>
            <a:off x="457200" y="1828800"/>
            <a:ext cx="8229600" cy="4297363"/>
          </a:xfrm>
        </p:spPr>
        <p:txBody>
          <a:bodyPr>
            <a:normAutofit fontScale="77500" lnSpcReduction="20000"/>
          </a:bodyPr>
          <a:lstStyle/>
          <a:p>
            <a:pPr lvl="0"/>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Nghiên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cứu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thuyết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nhận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tiếng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nói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trung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yếu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mô</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nhận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tiếng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nói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dựa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suất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kê</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mô</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markov</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ẩn</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đặt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tiếng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nói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trích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trọn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đặc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trưng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mô</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nhận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xây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dựng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nhận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tiếng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nói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trên</a:t>
            </a:r>
            <a:r>
              <a:rPr lang="en-US" dirty="0" smtClean="0">
                <a:latin typeface="Times New Roman" pitchFamily="18" charset="0"/>
                <a:cs typeface="Times New Roman" pitchFamily="18" charset="0"/>
              </a:rPr>
              <a:t> PC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thoại</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còn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sở</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nhận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1 </a:t>
            </a: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nhận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môi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trường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nhiễu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bị</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ảnh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hưởng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lớn</a:t>
            </a:r>
            <a:r>
              <a:rPr lang="en-US" dirty="0" smtClean="0">
                <a:latin typeface="Times New Roman" pitchFamily="18" charset="0"/>
                <a:cs typeface="Times New Roman" pitchFamily="18" charset="0"/>
              </a:rPr>
              <a:t>, do </a:t>
            </a:r>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âm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thoại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tốt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gây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năng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vấn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lớn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thiện</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err="1" smtClean="0"/>
              <a:t>Hướng</a:t>
            </a:r>
            <a:r>
              <a:rPr lang="en-US" dirty="0" smtClean="0"/>
              <a:t> </a:t>
            </a:r>
            <a:r>
              <a:rPr lang="en-US" dirty="0" err="1" smtClean="0"/>
              <a:t>nghiên</a:t>
            </a:r>
            <a:r>
              <a:rPr lang="en-US" dirty="0" smtClean="0"/>
              <a:t> </a:t>
            </a:r>
            <a:r>
              <a:rPr lang="en-US" dirty="0" err="1" smtClean="0"/>
              <a:t>cứu</a:t>
            </a:r>
            <a:r>
              <a:rPr lang="en-US" dirty="0" smtClean="0"/>
              <a:t> </a:t>
            </a:r>
            <a:r>
              <a:rPr lang="en-US" dirty="0" err="1" smtClean="0"/>
              <a:t>cải</a:t>
            </a:r>
            <a:r>
              <a:rPr lang="en-US" dirty="0" smtClean="0"/>
              <a:t> </a:t>
            </a:r>
            <a:r>
              <a:rPr lang="en-US" dirty="0" err="1" smtClean="0"/>
              <a:t>tiến</a:t>
            </a:r>
            <a:r>
              <a:rPr lang="en-US" dirty="0" smtClean="0"/>
              <a:t>:</a:t>
            </a:r>
            <a:br>
              <a:rPr lang="en-US"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t>+ </a:t>
            </a:r>
            <a:r>
              <a:rPr lang="en-US" dirty="0" err="1" smtClean="0"/>
              <a:t>Cải</a:t>
            </a:r>
            <a:r>
              <a:rPr lang="en-US" dirty="0" smtClean="0"/>
              <a:t> </a:t>
            </a:r>
            <a:r>
              <a:rPr lang="en-US" dirty="0" err="1" smtClean="0"/>
              <a:t>thiện</a:t>
            </a:r>
            <a:r>
              <a:rPr lang="en-US" dirty="0" smtClean="0"/>
              <a:t> </a:t>
            </a:r>
            <a:r>
              <a:rPr lang="en-US" dirty="0" err="1" smtClean="0"/>
              <a:t>hiệu</a:t>
            </a:r>
            <a:r>
              <a:rPr lang="en-US" dirty="0" smtClean="0"/>
              <a:t> </a:t>
            </a:r>
            <a:r>
              <a:rPr lang="en-US" dirty="0" err="1" smtClean="0"/>
              <a:t>năng</a:t>
            </a:r>
            <a:r>
              <a:rPr lang="en-US" dirty="0" smtClean="0"/>
              <a:t> : </a:t>
            </a:r>
            <a:r>
              <a:rPr lang="en-US" dirty="0" err="1" smtClean="0"/>
              <a:t>Bước</a:t>
            </a:r>
            <a:r>
              <a:rPr lang="en-US" dirty="0" smtClean="0"/>
              <a:t> </a:t>
            </a:r>
            <a:r>
              <a:rPr lang="en-US" dirty="0" err="1" smtClean="0"/>
              <a:t>phân</a:t>
            </a:r>
            <a:r>
              <a:rPr lang="en-US" dirty="0" smtClean="0"/>
              <a:t> </a:t>
            </a:r>
            <a:r>
              <a:rPr lang="en-US" dirty="0" err="1" smtClean="0"/>
              <a:t>vùng</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Kmean</a:t>
            </a:r>
            <a:r>
              <a:rPr lang="en-US" dirty="0" smtClean="0"/>
              <a:t> </a:t>
            </a:r>
            <a:r>
              <a:rPr lang="en-US" dirty="0" err="1" smtClean="0"/>
              <a:t>kết</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BinarySplit</a:t>
            </a:r>
            <a:r>
              <a:rPr lang="en-US" dirty="0" smtClean="0"/>
              <a:t>.</a:t>
            </a:r>
          </a:p>
          <a:p>
            <a:r>
              <a:rPr lang="en-US" dirty="0" smtClean="0"/>
              <a:t>+ </a:t>
            </a:r>
            <a:r>
              <a:rPr lang="en-US" dirty="0" err="1" smtClean="0"/>
              <a:t>Trích</a:t>
            </a:r>
            <a:r>
              <a:rPr lang="en-US" dirty="0" smtClean="0"/>
              <a:t> </a:t>
            </a:r>
            <a:r>
              <a:rPr lang="en-US" dirty="0" err="1" smtClean="0"/>
              <a:t>chọn</a:t>
            </a:r>
            <a:r>
              <a:rPr lang="en-US" dirty="0" smtClean="0"/>
              <a:t> </a:t>
            </a:r>
            <a:r>
              <a:rPr lang="en-US" dirty="0" err="1" smtClean="0"/>
              <a:t>đặc</a:t>
            </a:r>
            <a:r>
              <a:rPr lang="en-US" dirty="0" smtClean="0"/>
              <a:t> </a:t>
            </a:r>
            <a:r>
              <a:rPr lang="en-US" dirty="0" err="1" smtClean="0"/>
              <a:t>trưng</a:t>
            </a:r>
            <a:r>
              <a:rPr lang="en-US" dirty="0" smtClean="0"/>
              <a:t> </a:t>
            </a:r>
            <a:r>
              <a:rPr lang="en-US" dirty="0" err="1" smtClean="0"/>
              <a:t>kết</a:t>
            </a:r>
            <a:r>
              <a:rPr lang="en-US" dirty="0" smtClean="0"/>
              <a:t> </a:t>
            </a:r>
            <a:r>
              <a:rPr lang="en-US" dirty="0" err="1" smtClean="0"/>
              <a:t>hợp</a:t>
            </a:r>
            <a:r>
              <a:rPr lang="en-US" dirty="0" smtClean="0"/>
              <a:t> </a:t>
            </a:r>
            <a:r>
              <a:rPr lang="en-US" dirty="0" err="1" smtClean="0"/>
              <a:t>giữa</a:t>
            </a:r>
            <a:r>
              <a:rPr lang="en-US" dirty="0" smtClean="0"/>
              <a:t> MFCC </a:t>
            </a:r>
            <a:r>
              <a:rPr lang="en-US" dirty="0" err="1" smtClean="0"/>
              <a:t>và</a:t>
            </a:r>
            <a:r>
              <a:rPr lang="en-US" dirty="0" smtClean="0"/>
              <a:t> LPC ( </a:t>
            </a:r>
            <a:r>
              <a:rPr lang="en-US" dirty="0" err="1" smtClean="0"/>
              <a:t>dự</a:t>
            </a:r>
            <a:r>
              <a:rPr lang="en-US" dirty="0" smtClean="0"/>
              <a:t> </a:t>
            </a:r>
            <a:r>
              <a:rPr lang="en-US" dirty="0" err="1" smtClean="0"/>
              <a:t>đoán</a:t>
            </a:r>
            <a:r>
              <a:rPr lang="en-US" dirty="0" smtClean="0"/>
              <a:t> </a:t>
            </a:r>
            <a:r>
              <a:rPr lang="en-US" dirty="0" err="1" smtClean="0"/>
              <a:t>tuyến</a:t>
            </a:r>
            <a:r>
              <a:rPr lang="en-US" dirty="0" smtClean="0"/>
              <a:t> </a:t>
            </a:r>
            <a:r>
              <a:rPr lang="en-US" dirty="0" err="1" smtClean="0"/>
              <a:t>tính</a:t>
            </a:r>
            <a:r>
              <a:rPr lang="en-US" dirty="0" smtClean="0"/>
              <a:t>), </a:t>
            </a:r>
            <a:r>
              <a:rPr lang="en-US" dirty="0" err="1" smtClean="0"/>
              <a:t>tức</a:t>
            </a:r>
            <a:r>
              <a:rPr lang="en-US" dirty="0" smtClean="0"/>
              <a:t> </a:t>
            </a:r>
            <a:r>
              <a:rPr lang="en-US" dirty="0" err="1" smtClean="0"/>
              <a:t>là</a:t>
            </a:r>
            <a:r>
              <a:rPr lang="en-US" dirty="0" smtClean="0"/>
              <a:t> </a:t>
            </a:r>
            <a:r>
              <a:rPr lang="en-US" dirty="0" err="1" smtClean="0"/>
              <a:t>có</a:t>
            </a:r>
            <a:r>
              <a:rPr lang="en-US" dirty="0" smtClean="0"/>
              <a:t> 2 </a:t>
            </a:r>
            <a:r>
              <a:rPr lang="en-US" dirty="0" err="1" smtClean="0"/>
              <a:t>hệ</a:t>
            </a:r>
            <a:r>
              <a:rPr lang="en-US" dirty="0" smtClean="0"/>
              <a:t> </a:t>
            </a:r>
            <a:r>
              <a:rPr lang="en-US" dirty="0" err="1" smtClean="0"/>
              <a:t>thống</a:t>
            </a:r>
            <a:r>
              <a:rPr lang="en-US" dirty="0" smtClean="0"/>
              <a:t> con </a:t>
            </a:r>
            <a:r>
              <a:rPr lang="en-US" dirty="0" err="1" smtClean="0"/>
              <a:t>dựa</a:t>
            </a:r>
            <a:r>
              <a:rPr lang="en-US" dirty="0" smtClean="0"/>
              <a:t> </a:t>
            </a:r>
            <a:r>
              <a:rPr lang="en-US" dirty="0" err="1" smtClean="0"/>
              <a:t>trên</a:t>
            </a:r>
            <a:r>
              <a:rPr lang="en-US" dirty="0" smtClean="0"/>
              <a:t> </a:t>
            </a:r>
            <a:r>
              <a:rPr lang="en-US" dirty="0" err="1" smtClean="0"/>
              <a:t>trích</a:t>
            </a:r>
            <a:r>
              <a:rPr lang="en-US" dirty="0" smtClean="0"/>
              <a:t> </a:t>
            </a:r>
            <a:r>
              <a:rPr lang="en-US" dirty="0" err="1" smtClean="0"/>
              <a:t>chọn</a:t>
            </a:r>
            <a:r>
              <a:rPr lang="en-US" dirty="0" smtClean="0"/>
              <a:t> </a:t>
            </a:r>
            <a:r>
              <a:rPr lang="en-US" dirty="0" err="1" smtClean="0"/>
              <a:t>đặc</a:t>
            </a:r>
            <a:r>
              <a:rPr lang="en-US" dirty="0" smtClean="0"/>
              <a:t> </a:t>
            </a:r>
            <a:r>
              <a:rPr lang="en-US" dirty="0" err="1" smtClean="0"/>
              <a:t>trưng</a:t>
            </a:r>
            <a:r>
              <a:rPr lang="en-US" dirty="0" smtClean="0"/>
              <a:t> MFCC </a:t>
            </a:r>
            <a:r>
              <a:rPr lang="en-US" dirty="0" err="1" smtClean="0"/>
              <a:t>và</a:t>
            </a:r>
            <a:r>
              <a:rPr lang="en-US" dirty="0" smtClean="0"/>
              <a:t> LPC </a:t>
            </a:r>
            <a:r>
              <a:rPr lang="en-US" dirty="0" err="1" smtClean="0"/>
              <a:t>để</a:t>
            </a:r>
            <a:r>
              <a:rPr lang="en-US" dirty="0" smtClean="0"/>
              <a:t> </a:t>
            </a:r>
            <a:r>
              <a:rPr lang="en-US" dirty="0" err="1" smtClean="0"/>
              <a:t>tăng</a:t>
            </a:r>
            <a:r>
              <a:rPr lang="en-US" dirty="0" smtClean="0"/>
              <a:t> </a:t>
            </a:r>
            <a:r>
              <a:rPr lang="en-US" dirty="0" err="1" smtClean="0"/>
              <a:t>độ</a:t>
            </a:r>
            <a:r>
              <a:rPr lang="en-US" dirty="0" smtClean="0"/>
              <a:t> tin </a:t>
            </a:r>
            <a:r>
              <a:rPr lang="en-US" dirty="0" err="1" smtClean="0"/>
              <a:t>cậy</a:t>
            </a:r>
            <a:r>
              <a:rPr lang="en-US" dirty="0" smtClean="0"/>
              <a:t>.</a:t>
            </a:r>
          </a:p>
          <a:p>
            <a:r>
              <a:rPr lang="en-US" dirty="0" smtClean="0"/>
              <a:t>+ </a:t>
            </a:r>
            <a:r>
              <a:rPr lang="en-US" dirty="0" err="1" smtClean="0"/>
              <a:t>Kết</a:t>
            </a:r>
            <a:r>
              <a:rPr lang="en-US" dirty="0" smtClean="0"/>
              <a:t> </a:t>
            </a:r>
            <a:r>
              <a:rPr lang="en-US" dirty="0" err="1" smtClean="0"/>
              <a:t>hợp</a:t>
            </a:r>
            <a:r>
              <a:rPr lang="en-US" dirty="0" smtClean="0"/>
              <a:t> </a:t>
            </a:r>
            <a:r>
              <a:rPr lang="en-US" dirty="0" err="1" smtClean="0"/>
              <a:t>mô</a:t>
            </a:r>
            <a:r>
              <a:rPr lang="en-US" dirty="0" smtClean="0"/>
              <a:t> </a:t>
            </a:r>
            <a:r>
              <a:rPr lang="en-US" dirty="0" err="1" smtClean="0"/>
              <a:t>hình</a:t>
            </a:r>
            <a:r>
              <a:rPr lang="en-US" dirty="0" smtClean="0"/>
              <a:t> </a:t>
            </a:r>
            <a:r>
              <a:rPr lang="en-US" dirty="0" err="1" smtClean="0"/>
              <a:t>markov</a:t>
            </a:r>
            <a:r>
              <a:rPr lang="en-US" dirty="0" smtClean="0"/>
              <a:t> </a:t>
            </a:r>
            <a:r>
              <a:rPr lang="en-US" dirty="0" err="1" smtClean="0"/>
              <a:t>ẩn</a:t>
            </a:r>
            <a:r>
              <a:rPr lang="en-US" dirty="0" smtClean="0"/>
              <a:t> </a:t>
            </a:r>
            <a:r>
              <a:rPr lang="en-US" dirty="0" err="1" smtClean="0"/>
              <a:t>và</a:t>
            </a:r>
            <a:r>
              <a:rPr lang="en-US" dirty="0" smtClean="0"/>
              <a:t> </a:t>
            </a:r>
            <a:r>
              <a:rPr lang="en-US" dirty="0" err="1" smtClean="0"/>
              <a:t>mạng</a:t>
            </a:r>
            <a:r>
              <a:rPr lang="en-US" dirty="0" smtClean="0"/>
              <a:t> </a:t>
            </a:r>
            <a:r>
              <a:rPr lang="en-US" dirty="0" err="1" smtClean="0"/>
              <a:t>nơ</a:t>
            </a:r>
            <a:r>
              <a:rPr lang="en-US" dirty="0" smtClean="0"/>
              <a:t> </a:t>
            </a:r>
            <a:r>
              <a:rPr lang="en-US" dirty="0" err="1" smtClean="0"/>
              <a:t>ron</a:t>
            </a:r>
            <a:r>
              <a:rPr lang="en-US" dirty="0" smtClean="0"/>
              <a:t>  [1].  </a:t>
            </a:r>
            <a:r>
              <a:rPr lang="en-US" dirty="0" err="1" smtClean="0"/>
              <a:t>Mạng</a:t>
            </a:r>
            <a:r>
              <a:rPr lang="en-US" dirty="0" smtClean="0"/>
              <a:t> ANN </a:t>
            </a:r>
            <a:r>
              <a:rPr lang="en-US" dirty="0" err="1" smtClean="0"/>
              <a:t>có</a:t>
            </a:r>
            <a:r>
              <a:rPr lang="en-US" dirty="0" smtClean="0"/>
              <a:t> </a:t>
            </a:r>
            <a:r>
              <a:rPr lang="en-US" dirty="0" err="1" smtClean="0"/>
              <a:t>ưu</a:t>
            </a:r>
            <a:r>
              <a:rPr lang="en-US" dirty="0" smtClean="0"/>
              <a:t> </a:t>
            </a:r>
            <a:r>
              <a:rPr lang="en-US" dirty="0" err="1" smtClean="0"/>
              <a:t>điểm</a:t>
            </a:r>
            <a:r>
              <a:rPr lang="en-US" dirty="0" smtClean="0"/>
              <a:t> </a:t>
            </a:r>
            <a:r>
              <a:rPr lang="en-US" dirty="0" err="1" smtClean="0"/>
              <a:t>nổi</a:t>
            </a:r>
            <a:r>
              <a:rPr lang="en-US" dirty="0" smtClean="0"/>
              <a:t> </a:t>
            </a:r>
            <a:r>
              <a:rPr lang="en-US" dirty="0" err="1" smtClean="0"/>
              <a:t>bật</a:t>
            </a:r>
            <a:r>
              <a:rPr lang="en-US" dirty="0" smtClean="0"/>
              <a:t> </a:t>
            </a:r>
            <a:r>
              <a:rPr lang="en-US" dirty="0" err="1" smtClean="0"/>
              <a:t>đó</a:t>
            </a:r>
            <a:r>
              <a:rPr lang="en-US" dirty="0" smtClean="0"/>
              <a:t> </a:t>
            </a:r>
            <a:r>
              <a:rPr lang="en-US" dirty="0" err="1" smtClean="0"/>
              <a:t>là</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phân</a:t>
            </a:r>
            <a:r>
              <a:rPr lang="en-US" dirty="0" smtClean="0"/>
              <a:t> </a:t>
            </a:r>
            <a:r>
              <a:rPr lang="en-US" dirty="0" err="1" smtClean="0"/>
              <a:t>lớp</a:t>
            </a:r>
            <a:r>
              <a:rPr lang="en-US" dirty="0" smtClean="0"/>
              <a:t>. </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287963"/>
          </a:xfrm>
        </p:spPr>
        <p:txBody>
          <a:bodyPr>
            <a:normAutofit/>
          </a:bodyPr>
          <a:lstStyle/>
          <a:p>
            <a:r>
              <a:rPr lang="vi-VN" sz="2500" b="1" dirty="0" smtClean="0"/>
              <a:t>1.2. Định hướng giải quyết vấn đề.</a:t>
            </a:r>
            <a:endParaRPr lang="en-US" sz="2500" b="1" dirty="0" smtClean="0"/>
          </a:p>
          <a:p>
            <a:r>
              <a:rPr lang="en-US" sz="2500" dirty="0" smtClean="0"/>
              <a:t>+ </a:t>
            </a:r>
            <a:r>
              <a:rPr lang="en-US" sz="2500" dirty="0" err="1" smtClean="0"/>
              <a:t>Nghiên</a:t>
            </a:r>
            <a:r>
              <a:rPr lang="en-US" sz="2500" dirty="0" smtClean="0"/>
              <a:t> </a:t>
            </a:r>
            <a:r>
              <a:rPr lang="en-US" sz="2500" dirty="0" err="1" smtClean="0"/>
              <a:t>cứu</a:t>
            </a:r>
            <a:r>
              <a:rPr lang="en-US" sz="2500" dirty="0" smtClean="0"/>
              <a:t> </a:t>
            </a:r>
            <a:r>
              <a:rPr lang="en-US" sz="2500" dirty="0" err="1" smtClean="0"/>
              <a:t>các</a:t>
            </a:r>
            <a:r>
              <a:rPr lang="en-US" sz="2500" dirty="0" smtClean="0"/>
              <a:t> </a:t>
            </a:r>
            <a:r>
              <a:rPr lang="en-US" sz="2500" dirty="0" err="1" smtClean="0"/>
              <a:t>vấn</a:t>
            </a:r>
            <a:r>
              <a:rPr lang="en-US" sz="2500" dirty="0" smtClean="0"/>
              <a:t> </a:t>
            </a:r>
            <a:r>
              <a:rPr lang="en-US" sz="2500" dirty="0" err="1" smtClean="0"/>
              <a:t>đề</a:t>
            </a:r>
            <a:r>
              <a:rPr lang="en-US" sz="2500" dirty="0" smtClean="0"/>
              <a:t> </a:t>
            </a:r>
            <a:r>
              <a:rPr lang="en-US" sz="2500" dirty="0" err="1" smtClean="0"/>
              <a:t>liên</a:t>
            </a:r>
            <a:r>
              <a:rPr lang="en-US" sz="2500" dirty="0" smtClean="0"/>
              <a:t> </a:t>
            </a:r>
            <a:r>
              <a:rPr lang="en-US" sz="2500" dirty="0" err="1" smtClean="0"/>
              <a:t>quan</a:t>
            </a:r>
            <a:r>
              <a:rPr lang="en-US" sz="2500" dirty="0" smtClean="0"/>
              <a:t> </a:t>
            </a:r>
            <a:r>
              <a:rPr lang="en-US" sz="2500" dirty="0" err="1" smtClean="0"/>
              <a:t>đến</a:t>
            </a:r>
            <a:r>
              <a:rPr lang="en-US" sz="2500" dirty="0" smtClean="0"/>
              <a:t> </a:t>
            </a:r>
            <a:r>
              <a:rPr lang="en-US" sz="2500" dirty="0" err="1" smtClean="0"/>
              <a:t>xử</a:t>
            </a:r>
            <a:r>
              <a:rPr lang="en-US" sz="2500" dirty="0" smtClean="0"/>
              <a:t> </a:t>
            </a:r>
            <a:r>
              <a:rPr lang="en-US" sz="2500" dirty="0" err="1" smtClean="0"/>
              <a:t>lý</a:t>
            </a:r>
            <a:r>
              <a:rPr lang="en-US" sz="2500" dirty="0" smtClean="0"/>
              <a:t> </a:t>
            </a:r>
            <a:r>
              <a:rPr lang="en-US" sz="2500" dirty="0" err="1" smtClean="0"/>
              <a:t>tín</a:t>
            </a:r>
            <a:r>
              <a:rPr lang="en-US" sz="2500" dirty="0" smtClean="0"/>
              <a:t> </a:t>
            </a:r>
            <a:r>
              <a:rPr lang="en-US" sz="2500" dirty="0" err="1" smtClean="0"/>
              <a:t>hiệu</a:t>
            </a:r>
            <a:r>
              <a:rPr lang="en-US" sz="2500" dirty="0" smtClean="0"/>
              <a:t> </a:t>
            </a:r>
            <a:r>
              <a:rPr lang="en-US" sz="2500" dirty="0" err="1" smtClean="0"/>
              <a:t>số</a:t>
            </a:r>
            <a:r>
              <a:rPr lang="en-US" sz="2500" dirty="0" smtClean="0"/>
              <a:t> </a:t>
            </a:r>
            <a:r>
              <a:rPr lang="en-US" sz="2500" dirty="0" err="1" smtClean="0"/>
              <a:t>nói</a:t>
            </a:r>
            <a:r>
              <a:rPr lang="en-US" sz="2500" dirty="0" smtClean="0"/>
              <a:t> </a:t>
            </a:r>
            <a:r>
              <a:rPr lang="en-US" sz="2500" dirty="0" err="1" smtClean="0"/>
              <a:t>chung</a:t>
            </a:r>
            <a:r>
              <a:rPr lang="en-US" sz="2500" dirty="0" smtClean="0"/>
              <a:t> </a:t>
            </a:r>
            <a:r>
              <a:rPr lang="en-US" sz="2500" dirty="0" err="1" smtClean="0"/>
              <a:t>và</a:t>
            </a:r>
            <a:r>
              <a:rPr lang="en-US" sz="2500" dirty="0" smtClean="0"/>
              <a:t> </a:t>
            </a:r>
            <a:r>
              <a:rPr lang="en-US" sz="2500" dirty="0" err="1" smtClean="0"/>
              <a:t>xử</a:t>
            </a:r>
            <a:r>
              <a:rPr lang="en-US" sz="2500" dirty="0" smtClean="0"/>
              <a:t> </a:t>
            </a:r>
            <a:r>
              <a:rPr lang="en-US" sz="2500" dirty="0" err="1" smtClean="0"/>
              <a:t>lý</a:t>
            </a:r>
            <a:r>
              <a:rPr lang="en-US" sz="2500" dirty="0" smtClean="0"/>
              <a:t> </a:t>
            </a:r>
            <a:r>
              <a:rPr lang="en-US" sz="2500" dirty="0" err="1" smtClean="0"/>
              <a:t>tiếng</a:t>
            </a:r>
            <a:r>
              <a:rPr lang="en-US" sz="2500" dirty="0" smtClean="0"/>
              <a:t> </a:t>
            </a:r>
            <a:r>
              <a:rPr lang="en-US" sz="2500" dirty="0" err="1" smtClean="0"/>
              <a:t>nói</a:t>
            </a:r>
            <a:r>
              <a:rPr lang="en-US" sz="2500" dirty="0" smtClean="0"/>
              <a:t> </a:t>
            </a:r>
            <a:r>
              <a:rPr lang="en-US" sz="2500" dirty="0" err="1" smtClean="0"/>
              <a:t>cụ</a:t>
            </a:r>
            <a:r>
              <a:rPr lang="en-US" sz="2500" dirty="0" smtClean="0"/>
              <a:t> </a:t>
            </a:r>
            <a:r>
              <a:rPr lang="en-US" sz="2500" dirty="0" err="1" smtClean="0"/>
              <a:t>thể</a:t>
            </a:r>
            <a:r>
              <a:rPr lang="en-US" sz="2500" dirty="0" smtClean="0"/>
              <a:t>.</a:t>
            </a:r>
          </a:p>
          <a:p>
            <a:r>
              <a:rPr lang="en-US" sz="2500" dirty="0" smtClean="0"/>
              <a:t>+</a:t>
            </a:r>
            <a:r>
              <a:rPr lang="en-US" sz="2500" dirty="0" err="1" smtClean="0"/>
              <a:t>Tham</a:t>
            </a:r>
            <a:r>
              <a:rPr lang="en-US" sz="2500" dirty="0" smtClean="0"/>
              <a:t> </a:t>
            </a:r>
            <a:r>
              <a:rPr lang="en-US" sz="2500" dirty="0" err="1" smtClean="0"/>
              <a:t>khảo</a:t>
            </a:r>
            <a:r>
              <a:rPr lang="en-US" sz="2500" dirty="0" smtClean="0"/>
              <a:t> </a:t>
            </a:r>
            <a:r>
              <a:rPr lang="en-US" sz="2500" dirty="0" err="1" smtClean="0"/>
              <a:t>tài</a:t>
            </a:r>
            <a:r>
              <a:rPr lang="en-US" sz="2500" dirty="0" smtClean="0"/>
              <a:t> </a:t>
            </a:r>
            <a:r>
              <a:rPr lang="en-US" sz="2500" dirty="0" err="1" smtClean="0"/>
              <a:t>liệu</a:t>
            </a:r>
            <a:r>
              <a:rPr lang="en-US" sz="2500" dirty="0" smtClean="0"/>
              <a:t> </a:t>
            </a:r>
            <a:r>
              <a:rPr lang="en-US" sz="2500" dirty="0" err="1" smtClean="0"/>
              <a:t>nhận</a:t>
            </a:r>
            <a:r>
              <a:rPr lang="en-US" sz="2500" dirty="0" smtClean="0"/>
              <a:t> </a:t>
            </a:r>
            <a:r>
              <a:rPr lang="en-US" sz="2500" dirty="0" err="1" smtClean="0"/>
              <a:t>dạng</a:t>
            </a:r>
            <a:r>
              <a:rPr lang="en-US" sz="2500" dirty="0" smtClean="0"/>
              <a:t> </a:t>
            </a:r>
            <a:r>
              <a:rPr lang="en-US" sz="2500" dirty="0" err="1" smtClean="0"/>
              <a:t>tiếng</a:t>
            </a:r>
            <a:r>
              <a:rPr lang="en-US" sz="2500" dirty="0" smtClean="0"/>
              <a:t> </a:t>
            </a:r>
            <a:r>
              <a:rPr lang="en-US" sz="2500" dirty="0" err="1" smtClean="0"/>
              <a:t>nói</a:t>
            </a:r>
            <a:r>
              <a:rPr lang="en-US" sz="2500" dirty="0" smtClean="0"/>
              <a:t> </a:t>
            </a:r>
            <a:r>
              <a:rPr lang="en-US" sz="2500" dirty="0" err="1" smtClean="0"/>
              <a:t>đã</a:t>
            </a:r>
            <a:r>
              <a:rPr lang="en-US" sz="2500" dirty="0" smtClean="0"/>
              <a:t> </a:t>
            </a:r>
            <a:r>
              <a:rPr lang="en-US" sz="2500" dirty="0" err="1" smtClean="0"/>
              <a:t>có</a:t>
            </a:r>
            <a:r>
              <a:rPr lang="en-US" sz="2500" dirty="0" smtClean="0"/>
              <a:t> </a:t>
            </a:r>
            <a:r>
              <a:rPr lang="en-US" sz="2500" dirty="0" err="1" smtClean="0"/>
              <a:t>để</a:t>
            </a:r>
            <a:r>
              <a:rPr lang="en-US" sz="2500" dirty="0" smtClean="0"/>
              <a:t> </a:t>
            </a:r>
            <a:r>
              <a:rPr lang="en-US" sz="2500" dirty="0" err="1" smtClean="0"/>
              <a:t>tìm</a:t>
            </a:r>
            <a:r>
              <a:rPr lang="en-US" sz="2500" dirty="0" smtClean="0"/>
              <a:t> </a:t>
            </a:r>
            <a:r>
              <a:rPr lang="en-US" sz="2500" dirty="0" err="1" smtClean="0"/>
              <a:t>ra</a:t>
            </a:r>
            <a:r>
              <a:rPr lang="en-US" sz="2500" dirty="0" smtClean="0"/>
              <a:t> </a:t>
            </a:r>
            <a:r>
              <a:rPr lang="en-US" sz="2500" dirty="0" err="1" smtClean="0"/>
              <a:t>các</a:t>
            </a:r>
            <a:r>
              <a:rPr lang="en-US" sz="2500" dirty="0" smtClean="0"/>
              <a:t> </a:t>
            </a:r>
            <a:r>
              <a:rPr lang="en-US" sz="2500" dirty="0" err="1" smtClean="0"/>
              <a:t>phướng</a:t>
            </a:r>
            <a:r>
              <a:rPr lang="en-US" sz="2500" dirty="0" smtClean="0"/>
              <a:t> </a:t>
            </a:r>
            <a:r>
              <a:rPr lang="en-US" sz="2500" dirty="0" err="1" smtClean="0"/>
              <a:t>hướng</a:t>
            </a:r>
            <a:r>
              <a:rPr lang="en-US" sz="2500" dirty="0" smtClean="0"/>
              <a:t> </a:t>
            </a:r>
            <a:r>
              <a:rPr lang="en-US" sz="2500" dirty="0" err="1" smtClean="0"/>
              <a:t>giải</a:t>
            </a:r>
            <a:r>
              <a:rPr lang="en-US" sz="2500" dirty="0" smtClean="0"/>
              <a:t> </a:t>
            </a:r>
            <a:r>
              <a:rPr lang="en-US" sz="2500" dirty="0" err="1" smtClean="0"/>
              <a:t>quyết</a:t>
            </a:r>
            <a:r>
              <a:rPr lang="en-US" sz="2500" dirty="0" smtClean="0"/>
              <a:t>, </a:t>
            </a:r>
            <a:r>
              <a:rPr lang="en-US" sz="2500" dirty="0" err="1" smtClean="0"/>
              <a:t>và</a:t>
            </a:r>
            <a:r>
              <a:rPr lang="en-US" sz="2500" dirty="0" smtClean="0"/>
              <a:t> </a:t>
            </a:r>
            <a:r>
              <a:rPr lang="en-US" sz="2500" dirty="0" err="1" smtClean="0"/>
              <a:t>lựa</a:t>
            </a:r>
            <a:r>
              <a:rPr lang="en-US" sz="2500" dirty="0" smtClean="0"/>
              <a:t> </a:t>
            </a:r>
            <a:r>
              <a:rPr lang="en-US" sz="2500" dirty="0" err="1" smtClean="0"/>
              <a:t>chọn</a:t>
            </a:r>
            <a:r>
              <a:rPr lang="en-US" sz="2500" dirty="0" smtClean="0"/>
              <a:t> </a:t>
            </a:r>
            <a:r>
              <a:rPr lang="en-US" sz="2500" dirty="0" err="1" smtClean="0"/>
              <a:t>ra</a:t>
            </a:r>
            <a:r>
              <a:rPr lang="en-US" sz="2500" dirty="0" smtClean="0"/>
              <a:t> </a:t>
            </a:r>
            <a:r>
              <a:rPr lang="en-US" sz="2500" dirty="0" err="1" smtClean="0"/>
              <a:t>phướng</a:t>
            </a:r>
            <a:r>
              <a:rPr lang="en-US" sz="2500" dirty="0" smtClean="0"/>
              <a:t> </a:t>
            </a:r>
            <a:r>
              <a:rPr lang="en-US" sz="2500" dirty="0" err="1" smtClean="0"/>
              <a:t>pháp</a:t>
            </a:r>
            <a:r>
              <a:rPr lang="en-US" sz="2500" dirty="0" smtClean="0"/>
              <a:t> </a:t>
            </a:r>
            <a:r>
              <a:rPr lang="en-US" sz="2500" dirty="0" err="1" smtClean="0"/>
              <a:t>phù</a:t>
            </a:r>
            <a:r>
              <a:rPr lang="en-US" sz="2500" dirty="0" smtClean="0"/>
              <a:t> </a:t>
            </a:r>
            <a:r>
              <a:rPr lang="en-US" sz="2500" dirty="0" err="1" smtClean="0"/>
              <a:t>hợp</a:t>
            </a:r>
            <a:r>
              <a:rPr lang="en-US" sz="2500" dirty="0" smtClean="0"/>
              <a:t> </a:t>
            </a:r>
            <a:r>
              <a:rPr lang="en-US" sz="2500" dirty="0" err="1" smtClean="0"/>
              <a:t>tối</a:t>
            </a:r>
            <a:r>
              <a:rPr lang="en-US" sz="2500" dirty="0" smtClean="0"/>
              <a:t> </a:t>
            </a:r>
            <a:r>
              <a:rPr lang="en-US" sz="2500" dirty="0" err="1" smtClean="0"/>
              <a:t>ưu</a:t>
            </a:r>
            <a:r>
              <a:rPr lang="en-US" sz="2500" dirty="0" smtClean="0"/>
              <a:t> </a:t>
            </a:r>
            <a:r>
              <a:rPr lang="en-US" sz="2500" dirty="0" err="1" smtClean="0"/>
              <a:t>với</a:t>
            </a:r>
            <a:r>
              <a:rPr lang="en-US" sz="2500" dirty="0" smtClean="0"/>
              <a:t> </a:t>
            </a:r>
            <a:r>
              <a:rPr lang="en-US" sz="2500" dirty="0" err="1" smtClean="0"/>
              <a:t>yêu</a:t>
            </a:r>
            <a:r>
              <a:rPr lang="en-US" sz="2500" dirty="0" smtClean="0"/>
              <a:t> </a:t>
            </a:r>
            <a:r>
              <a:rPr lang="en-US" sz="2500" dirty="0" err="1" smtClean="0"/>
              <a:t>cầu</a:t>
            </a:r>
            <a:r>
              <a:rPr lang="en-US" sz="2500" dirty="0" smtClean="0"/>
              <a:t> </a:t>
            </a:r>
            <a:r>
              <a:rPr lang="en-US" sz="2500" dirty="0" err="1" smtClean="0"/>
              <a:t>đặt</a:t>
            </a:r>
            <a:r>
              <a:rPr lang="en-US" sz="2500" dirty="0" smtClean="0"/>
              <a:t> </a:t>
            </a:r>
            <a:r>
              <a:rPr lang="en-US" sz="2500" dirty="0" err="1" smtClean="0"/>
              <a:t>ra</a:t>
            </a:r>
            <a:r>
              <a:rPr lang="en-US" sz="2500" dirty="0" smtClean="0"/>
              <a:t>.</a:t>
            </a:r>
          </a:p>
          <a:p>
            <a:r>
              <a:rPr lang="en-US" sz="2500" dirty="0" smtClean="0"/>
              <a:t>+</a:t>
            </a:r>
            <a:r>
              <a:rPr lang="en-US" sz="2500" dirty="0" err="1" smtClean="0"/>
              <a:t>Viết</a:t>
            </a:r>
            <a:r>
              <a:rPr lang="en-US" sz="2500" dirty="0" smtClean="0"/>
              <a:t> </a:t>
            </a:r>
            <a:r>
              <a:rPr lang="en-US" sz="2500" dirty="0" err="1" smtClean="0"/>
              <a:t>chương</a:t>
            </a:r>
            <a:r>
              <a:rPr lang="en-US" sz="2500" dirty="0" smtClean="0"/>
              <a:t> </a:t>
            </a:r>
            <a:r>
              <a:rPr lang="en-US" sz="2500" dirty="0" err="1" smtClean="0"/>
              <a:t>trình</a:t>
            </a:r>
            <a:r>
              <a:rPr lang="en-US" sz="2500" dirty="0" smtClean="0"/>
              <a:t> </a:t>
            </a:r>
            <a:r>
              <a:rPr lang="en-US" sz="2500" dirty="0" err="1" smtClean="0"/>
              <a:t>trên</a:t>
            </a:r>
            <a:r>
              <a:rPr lang="en-US" sz="2500" dirty="0" smtClean="0"/>
              <a:t> PC </a:t>
            </a:r>
            <a:r>
              <a:rPr lang="en-US" sz="2500" dirty="0" err="1" smtClean="0"/>
              <a:t>và</a:t>
            </a:r>
            <a:r>
              <a:rPr lang="en-US" sz="2500" dirty="0" smtClean="0"/>
              <a:t> </a:t>
            </a:r>
            <a:r>
              <a:rPr lang="en-US" sz="2500" dirty="0" err="1" smtClean="0"/>
              <a:t>trên</a:t>
            </a:r>
            <a:r>
              <a:rPr lang="en-US" sz="2500" dirty="0" smtClean="0"/>
              <a:t> </a:t>
            </a:r>
            <a:r>
              <a:rPr lang="en-US" sz="2500" dirty="0" err="1" smtClean="0"/>
              <a:t>di</a:t>
            </a:r>
            <a:r>
              <a:rPr lang="en-US" sz="2500" dirty="0" smtClean="0"/>
              <a:t> </a:t>
            </a:r>
            <a:r>
              <a:rPr lang="en-US" sz="2500" dirty="0" err="1" smtClean="0"/>
              <a:t>động</a:t>
            </a:r>
            <a:endParaRPr lang="en-US" sz="2500" dirty="0" smtClean="0"/>
          </a:p>
          <a:p>
            <a:pPr lvl="1"/>
            <a:r>
              <a:rPr lang="en-US" sz="2100" dirty="0" smtClean="0"/>
              <a:t> </a:t>
            </a:r>
            <a:r>
              <a:rPr lang="en-US" sz="2100" dirty="0" err="1" smtClean="0"/>
              <a:t>lựa</a:t>
            </a:r>
            <a:r>
              <a:rPr lang="en-US" sz="2100" dirty="0" smtClean="0"/>
              <a:t> </a:t>
            </a:r>
            <a:r>
              <a:rPr lang="en-US" sz="2100" dirty="0" err="1" smtClean="0"/>
              <a:t>chọn</a:t>
            </a:r>
            <a:r>
              <a:rPr lang="en-US" sz="2100" dirty="0" smtClean="0"/>
              <a:t> </a:t>
            </a:r>
            <a:r>
              <a:rPr lang="en-US" sz="2100" dirty="0" err="1" smtClean="0"/>
              <a:t>hệ</a:t>
            </a:r>
            <a:r>
              <a:rPr lang="en-US" sz="2100" dirty="0" smtClean="0"/>
              <a:t> </a:t>
            </a:r>
            <a:r>
              <a:rPr lang="en-US" sz="2100" dirty="0" err="1" smtClean="0"/>
              <a:t>điều</a:t>
            </a:r>
            <a:r>
              <a:rPr lang="en-US" sz="2100" dirty="0" smtClean="0"/>
              <a:t> </a:t>
            </a:r>
            <a:r>
              <a:rPr lang="en-US" sz="2100" dirty="0" err="1" smtClean="0"/>
              <a:t>hành</a:t>
            </a:r>
            <a:r>
              <a:rPr lang="en-US" sz="2100" dirty="0" smtClean="0"/>
              <a:t> Android, </a:t>
            </a:r>
            <a:r>
              <a:rPr lang="en-US" sz="2100" dirty="0" err="1" smtClean="0"/>
              <a:t>đây</a:t>
            </a:r>
            <a:r>
              <a:rPr lang="en-US" sz="2100" dirty="0" smtClean="0"/>
              <a:t> </a:t>
            </a:r>
            <a:r>
              <a:rPr lang="en-US" sz="2100" dirty="0" err="1" smtClean="0"/>
              <a:t>là</a:t>
            </a:r>
            <a:r>
              <a:rPr lang="en-US" sz="2100" dirty="0" smtClean="0"/>
              <a:t> </a:t>
            </a:r>
            <a:r>
              <a:rPr lang="en-US" sz="2100" dirty="0" err="1" smtClean="0"/>
              <a:t>hệ</a:t>
            </a:r>
            <a:r>
              <a:rPr lang="en-US" sz="2100" dirty="0" smtClean="0"/>
              <a:t> </a:t>
            </a:r>
            <a:r>
              <a:rPr lang="en-US" sz="2100" dirty="0" err="1" smtClean="0"/>
              <a:t>điều</a:t>
            </a:r>
            <a:r>
              <a:rPr lang="en-US" sz="2100" dirty="0" smtClean="0"/>
              <a:t> </a:t>
            </a:r>
            <a:r>
              <a:rPr lang="en-US" sz="2100" dirty="0" err="1" smtClean="0"/>
              <a:t>hành</a:t>
            </a:r>
            <a:r>
              <a:rPr lang="en-US" sz="2100" dirty="0" smtClean="0"/>
              <a:t> </a:t>
            </a:r>
            <a:r>
              <a:rPr lang="en-US" sz="2100" dirty="0" err="1" smtClean="0"/>
              <a:t>mạnh</a:t>
            </a:r>
            <a:r>
              <a:rPr lang="en-US" sz="2100" dirty="0" smtClean="0"/>
              <a:t> </a:t>
            </a:r>
            <a:r>
              <a:rPr lang="en-US" sz="2100" dirty="0" err="1" smtClean="0"/>
              <a:t>mẽ</a:t>
            </a:r>
            <a:r>
              <a:rPr lang="en-US" sz="2100" dirty="0" smtClean="0"/>
              <a:t> </a:t>
            </a:r>
            <a:r>
              <a:rPr lang="en-US" sz="2100" dirty="0" err="1" smtClean="0"/>
              <a:t>cả</a:t>
            </a:r>
            <a:r>
              <a:rPr lang="en-US" sz="2100" dirty="0" smtClean="0"/>
              <a:t> </a:t>
            </a:r>
            <a:r>
              <a:rPr lang="en-US" sz="2100" dirty="0" err="1" smtClean="0"/>
              <a:t>về</a:t>
            </a:r>
            <a:r>
              <a:rPr lang="en-US" sz="2100" dirty="0" smtClean="0"/>
              <a:t> </a:t>
            </a:r>
            <a:r>
              <a:rPr lang="en-US" sz="2100" dirty="0" err="1" smtClean="0"/>
              <a:t>hiệu</a:t>
            </a:r>
            <a:r>
              <a:rPr lang="en-US" sz="2100" dirty="0" smtClean="0"/>
              <a:t> </a:t>
            </a:r>
            <a:r>
              <a:rPr lang="en-US" sz="2100" dirty="0" err="1" smtClean="0"/>
              <a:t>năng</a:t>
            </a:r>
            <a:r>
              <a:rPr lang="en-US" sz="2100" dirty="0" smtClean="0"/>
              <a:t> </a:t>
            </a:r>
            <a:r>
              <a:rPr lang="en-US" sz="2100" dirty="0" err="1" smtClean="0"/>
              <a:t>và</a:t>
            </a:r>
            <a:r>
              <a:rPr lang="en-US" sz="2100" dirty="0" smtClean="0"/>
              <a:t> </a:t>
            </a:r>
            <a:r>
              <a:rPr lang="en-US" sz="2100" dirty="0" err="1" smtClean="0"/>
              <a:t>tính</a:t>
            </a:r>
            <a:r>
              <a:rPr lang="en-US" sz="2100" dirty="0" smtClean="0"/>
              <a:t> </a:t>
            </a:r>
            <a:r>
              <a:rPr lang="en-US" sz="2100" dirty="0" err="1" smtClean="0"/>
              <a:t>tương</a:t>
            </a:r>
            <a:r>
              <a:rPr lang="en-US" sz="2100" dirty="0" smtClean="0"/>
              <a:t> </a:t>
            </a:r>
            <a:r>
              <a:rPr lang="en-US" sz="2100" dirty="0" err="1" smtClean="0"/>
              <a:t>thích</a:t>
            </a:r>
            <a:r>
              <a:rPr lang="en-US" sz="2100" dirty="0" smtClean="0"/>
              <a:t> </a:t>
            </a:r>
            <a:r>
              <a:rPr lang="en-US" sz="2100" dirty="0" err="1" smtClean="0"/>
              <a:t>thiết</a:t>
            </a:r>
            <a:r>
              <a:rPr lang="en-US" sz="2100" dirty="0" smtClean="0"/>
              <a:t> </a:t>
            </a:r>
            <a:r>
              <a:rPr lang="en-US" sz="2100" dirty="0" err="1" smtClean="0"/>
              <a:t>bị</a:t>
            </a:r>
            <a:r>
              <a:rPr lang="en-US" sz="2100" dirty="0" smtClean="0"/>
              <a:t>, </a:t>
            </a:r>
            <a:r>
              <a:rPr lang="en-US" sz="2100" dirty="0" err="1" smtClean="0"/>
              <a:t>và</a:t>
            </a:r>
            <a:r>
              <a:rPr lang="en-US" sz="2100" dirty="0" smtClean="0"/>
              <a:t> </a:t>
            </a:r>
            <a:r>
              <a:rPr lang="en-US" sz="2100" dirty="0" err="1" smtClean="0"/>
              <a:t>có</a:t>
            </a:r>
            <a:r>
              <a:rPr lang="en-US" sz="2100" dirty="0" smtClean="0"/>
              <a:t> </a:t>
            </a:r>
            <a:r>
              <a:rPr lang="en-US" sz="2100" dirty="0" err="1" smtClean="0"/>
              <a:t>nhiều</a:t>
            </a:r>
            <a:r>
              <a:rPr lang="en-US" sz="2100" dirty="0" smtClean="0"/>
              <a:t> </a:t>
            </a:r>
            <a:r>
              <a:rPr lang="en-US" sz="2100" dirty="0" err="1" smtClean="0"/>
              <a:t>tiềm</a:t>
            </a:r>
            <a:r>
              <a:rPr lang="en-US" sz="2100" dirty="0" smtClean="0"/>
              <a:t> </a:t>
            </a:r>
            <a:r>
              <a:rPr lang="en-US" sz="2100" dirty="0" err="1" smtClean="0"/>
              <a:t>năng</a:t>
            </a:r>
            <a:r>
              <a:rPr lang="en-US" sz="2100" dirty="0" smtClean="0"/>
              <a:t> </a:t>
            </a:r>
            <a:r>
              <a:rPr lang="en-US" sz="2100" dirty="0" err="1" smtClean="0"/>
              <a:t>phát</a:t>
            </a:r>
            <a:r>
              <a:rPr lang="en-US" sz="2100" dirty="0" smtClean="0"/>
              <a:t> </a:t>
            </a:r>
            <a:r>
              <a:rPr lang="en-US" sz="2100" dirty="0" err="1" smtClean="0"/>
              <a:t>triển</a:t>
            </a:r>
            <a:r>
              <a:rPr lang="en-US" sz="2100" dirty="0" smtClean="0"/>
              <a:t> </a:t>
            </a:r>
            <a:r>
              <a:rPr lang="en-US" sz="2100" dirty="0" err="1" smtClean="0"/>
              <a:t>ngay</a:t>
            </a:r>
            <a:r>
              <a:rPr lang="en-US" sz="2100" dirty="0" smtClean="0"/>
              <a:t> ở </a:t>
            </a:r>
            <a:r>
              <a:rPr lang="en-US" sz="2100" dirty="0" err="1" smtClean="0"/>
              <a:t>hiện</a:t>
            </a:r>
            <a:r>
              <a:rPr lang="en-US" sz="2100" dirty="0" smtClean="0"/>
              <a:t> </a:t>
            </a:r>
            <a:r>
              <a:rPr lang="en-US" sz="2100" dirty="0" err="1" smtClean="0"/>
              <a:t>tại</a:t>
            </a:r>
            <a:r>
              <a:rPr lang="en-US" sz="2100" dirty="0" smtClean="0"/>
              <a:t> </a:t>
            </a:r>
            <a:r>
              <a:rPr lang="en-US" sz="2100" dirty="0" err="1" smtClean="0"/>
              <a:t>và</a:t>
            </a:r>
            <a:r>
              <a:rPr lang="en-US" sz="2100" dirty="0" smtClean="0"/>
              <a:t> </a:t>
            </a:r>
            <a:r>
              <a:rPr lang="en-US" sz="2100" dirty="0" err="1" smtClean="0"/>
              <a:t>tương</a:t>
            </a:r>
            <a:r>
              <a:rPr lang="en-US" sz="2100" dirty="0" smtClean="0"/>
              <a:t> </a:t>
            </a:r>
            <a:r>
              <a:rPr lang="en-US" sz="2100" dirty="0" err="1" smtClean="0"/>
              <a:t>lai</a:t>
            </a:r>
            <a:r>
              <a:rPr lang="en-US" sz="2100" dirty="0" smtClean="0"/>
              <a:t>. </a:t>
            </a:r>
            <a:r>
              <a:rPr lang="en-US" sz="2100" dirty="0" err="1" smtClean="0"/>
              <a:t>Lập</a:t>
            </a:r>
            <a:r>
              <a:rPr lang="en-US" sz="2100" dirty="0" smtClean="0"/>
              <a:t> </a:t>
            </a:r>
            <a:r>
              <a:rPr lang="en-US" sz="2100" dirty="0" err="1" smtClean="0"/>
              <a:t>trình</a:t>
            </a:r>
            <a:r>
              <a:rPr lang="en-US" sz="2100" dirty="0" smtClean="0"/>
              <a:t> </a:t>
            </a:r>
            <a:r>
              <a:rPr lang="en-US" sz="2100" dirty="0" err="1" smtClean="0"/>
              <a:t>trên</a:t>
            </a:r>
            <a:r>
              <a:rPr lang="en-US" sz="2100" dirty="0" smtClean="0"/>
              <a:t> Android </a:t>
            </a:r>
            <a:r>
              <a:rPr lang="en-US" sz="2100" dirty="0" err="1" smtClean="0"/>
              <a:t>sáng</a:t>
            </a:r>
            <a:r>
              <a:rPr lang="en-US" sz="2100" dirty="0" smtClean="0"/>
              <a:t> </a:t>
            </a:r>
            <a:r>
              <a:rPr lang="en-US" sz="2100" dirty="0" err="1" smtClean="0"/>
              <a:t>sủa</a:t>
            </a:r>
            <a:r>
              <a:rPr lang="en-US" sz="2100" dirty="0" smtClean="0"/>
              <a:t> do </a:t>
            </a:r>
            <a:r>
              <a:rPr lang="en-US" sz="2100" dirty="0" err="1" smtClean="0"/>
              <a:t>sử</a:t>
            </a:r>
            <a:r>
              <a:rPr lang="en-US" sz="2100" dirty="0" smtClean="0"/>
              <a:t> </a:t>
            </a:r>
            <a:r>
              <a:rPr lang="en-US" sz="2100" dirty="0" err="1" smtClean="0"/>
              <a:t>dụng</a:t>
            </a:r>
            <a:r>
              <a:rPr lang="en-US" sz="2100" dirty="0" smtClean="0"/>
              <a:t> </a:t>
            </a:r>
            <a:r>
              <a:rPr lang="en-US" sz="2100" dirty="0" err="1" smtClean="0"/>
              <a:t>ngôn</a:t>
            </a:r>
            <a:r>
              <a:rPr lang="en-US" sz="2100" dirty="0" smtClean="0"/>
              <a:t> </a:t>
            </a:r>
            <a:r>
              <a:rPr lang="en-US" sz="2100" dirty="0" err="1" smtClean="0"/>
              <a:t>ngữ</a:t>
            </a:r>
            <a:r>
              <a:rPr lang="en-US" sz="2100" dirty="0" smtClean="0"/>
              <a:t> </a:t>
            </a:r>
            <a:r>
              <a:rPr lang="en-US" sz="2100" dirty="0" err="1" smtClean="0"/>
              <a:t>lập</a:t>
            </a:r>
            <a:r>
              <a:rPr lang="en-US" sz="2100" dirty="0" smtClean="0"/>
              <a:t> </a:t>
            </a:r>
            <a:r>
              <a:rPr lang="en-US" sz="2100" dirty="0" err="1" smtClean="0"/>
              <a:t>trình</a:t>
            </a:r>
            <a:r>
              <a:rPr lang="en-US" sz="2100" dirty="0" smtClean="0"/>
              <a:t> Java.</a:t>
            </a:r>
          </a:p>
          <a:p>
            <a:endParaRPr lang="en-US" sz="25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b="1" dirty="0" smtClean="0"/>
              <a:t>1.3. Cơ sở lý thuyết.</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a:bodyPr>
          <a:lstStyle/>
          <a:p>
            <a:r>
              <a:rPr lang="en-US" sz="2500" b="1" dirty="0" smtClean="0">
                <a:latin typeface="Times New Roman" pitchFamily="18" charset="0"/>
                <a:cs typeface="Times New Roman" pitchFamily="18" charset="0"/>
              </a:rPr>
              <a:t>1.3.1.Tông </a:t>
            </a:r>
            <a:r>
              <a:rPr lang="en-US" sz="2500" b="1" dirty="0" err="1" smtClean="0">
                <a:latin typeface="Times New Roman" pitchFamily="18" charset="0"/>
                <a:cs typeface="Times New Roman" pitchFamily="18" charset="0"/>
              </a:rPr>
              <a:t>quan</a:t>
            </a:r>
            <a:r>
              <a:rPr lang="en-US" sz="2500" b="1" dirty="0" smtClean="0">
                <a:latin typeface="Times New Roman" pitchFamily="18" charset="0"/>
                <a:cs typeface="Times New Roman" pitchFamily="18" charset="0"/>
              </a:rPr>
              <a:t> </a:t>
            </a:r>
            <a:r>
              <a:rPr lang="en-US" sz="2500" b="1" dirty="0" err="1" smtClean="0">
                <a:latin typeface="Times New Roman" pitchFamily="18" charset="0"/>
                <a:cs typeface="Times New Roman" pitchFamily="18" charset="0"/>
              </a:rPr>
              <a:t>về</a:t>
            </a:r>
            <a:r>
              <a:rPr lang="en-US" sz="2500" b="1" dirty="0" smtClean="0">
                <a:latin typeface="Times New Roman" pitchFamily="18" charset="0"/>
                <a:cs typeface="Times New Roman" pitchFamily="18" charset="0"/>
              </a:rPr>
              <a:t> </a:t>
            </a:r>
            <a:r>
              <a:rPr lang="en-US" sz="2500" b="1" dirty="0" err="1" smtClean="0">
                <a:latin typeface="Times New Roman" pitchFamily="18" charset="0"/>
                <a:cs typeface="Times New Roman" pitchFamily="18" charset="0"/>
              </a:rPr>
              <a:t>nhận</a:t>
            </a:r>
            <a:r>
              <a:rPr lang="en-US" sz="2500" b="1" dirty="0" smtClean="0">
                <a:latin typeface="Times New Roman" pitchFamily="18" charset="0"/>
                <a:cs typeface="Times New Roman" pitchFamily="18" charset="0"/>
              </a:rPr>
              <a:t> </a:t>
            </a:r>
            <a:r>
              <a:rPr lang="en-US" sz="2500" b="1" dirty="0" err="1" smtClean="0">
                <a:latin typeface="Times New Roman" pitchFamily="18" charset="0"/>
                <a:cs typeface="Times New Roman" pitchFamily="18" charset="0"/>
              </a:rPr>
              <a:t>dạng</a:t>
            </a:r>
            <a:r>
              <a:rPr lang="en-US" sz="2500" b="1" dirty="0" smtClean="0">
                <a:latin typeface="Times New Roman" pitchFamily="18" charset="0"/>
                <a:cs typeface="Times New Roman" pitchFamily="18" charset="0"/>
              </a:rPr>
              <a:t> </a:t>
            </a:r>
            <a:r>
              <a:rPr lang="en-US" sz="2500" b="1" dirty="0" err="1" smtClean="0">
                <a:latin typeface="Times New Roman" pitchFamily="18" charset="0"/>
                <a:cs typeface="Times New Roman" pitchFamily="18" charset="0"/>
              </a:rPr>
              <a:t>tiếng</a:t>
            </a:r>
            <a:r>
              <a:rPr lang="en-US" sz="2500" b="1" dirty="0" smtClean="0">
                <a:latin typeface="Times New Roman" pitchFamily="18" charset="0"/>
                <a:cs typeface="Times New Roman" pitchFamily="18" charset="0"/>
              </a:rPr>
              <a:t> </a:t>
            </a:r>
            <a:r>
              <a:rPr lang="en-US" sz="2500" b="1" dirty="0" err="1" smtClean="0">
                <a:latin typeface="Times New Roman" pitchFamily="18" charset="0"/>
                <a:cs typeface="Times New Roman" pitchFamily="18" charset="0"/>
              </a:rPr>
              <a:t>nói</a:t>
            </a:r>
            <a:endParaRPr lang="en-US" sz="2500" b="1" dirty="0" smtClean="0">
              <a:latin typeface="Times New Roman" pitchFamily="18" charset="0"/>
              <a:cs typeface="Times New Roman" pitchFamily="18" charset="0"/>
            </a:endParaRPr>
          </a:p>
          <a:p>
            <a:r>
              <a:rPr lang="en-US" sz="2500" i="1" dirty="0" err="1" smtClean="0">
                <a:latin typeface="Times New Roman" pitchFamily="18" charset="0"/>
                <a:cs typeface="Times New Roman" pitchFamily="18" charset="0"/>
              </a:rPr>
              <a:t>Nhận</a:t>
            </a:r>
            <a:r>
              <a:rPr lang="en-US" sz="2500" i="1" dirty="0" smtClean="0">
                <a:latin typeface="Times New Roman" pitchFamily="18" charset="0"/>
                <a:cs typeface="Times New Roman" pitchFamily="18" charset="0"/>
              </a:rPr>
              <a:t> </a:t>
            </a:r>
            <a:r>
              <a:rPr lang="en-US" sz="2500" i="1" dirty="0" err="1" smtClean="0">
                <a:latin typeface="Times New Roman" pitchFamily="18" charset="0"/>
                <a:cs typeface="Times New Roman" pitchFamily="18" charset="0"/>
              </a:rPr>
              <a:t>dạng</a:t>
            </a:r>
            <a:r>
              <a:rPr lang="en-US" sz="2500" i="1" dirty="0" smtClean="0">
                <a:latin typeface="Times New Roman" pitchFamily="18" charset="0"/>
                <a:cs typeface="Times New Roman" pitchFamily="18" charset="0"/>
              </a:rPr>
              <a:t> </a:t>
            </a:r>
            <a:r>
              <a:rPr lang="en-US" sz="2500" i="1" dirty="0" err="1" smtClean="0">
                <a:latin typeface="Times New Roman" pitchFamily="18" charset="0"/>
                <a:cs typeface="Times New Roman" pitchFamily="18" charset="0"/>
              </a:rPr>
              <a:t>tiếng</a:t>
            </a:r>
            <a:r>
              <a:rPr lang="en-US" sz="2500" i="1" dirty="0" smtClean="0">
                <a:latin typeface="Times New Roman" pitchFamily="18" charset="0"/>
                <a:cs typeface="Times New Roman" pitchFamily="18" charset="0"/>
              </a:rPr>
              <a:t> </a:t>
            </a:r>
            <a:r>
              <a:rPr lang="en-US" sz="2500" i="1" dirty="0" err="1" smtClean="0">
                <a:latin typeface="Times New Roman" pitchFamily="18" charset="0"/>
                <a:cs typeface="Times New Roman" pitchFamily="18" charset="0"/>
              </a:rPr>
              <a:t>nói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là</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một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quá</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trình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hlinkClick r:id="rId2" tooltip="Nhận dạng mẫu"/>
              </a:rPr>
              <a:t>nhận</a:t>
            </a:r>
            <a:r>
              <a:rPr lang="en-US" sz="2500" dirty="0" smtClean="0">
                <a:latin typeface="Times New Roman" pitchFamily="18" charset="0"/>
                <a:cs typeface="Times New Roman" pitchFamily="18" charset="0"/>
                <a:hlinkClick r:id="rId2" tooltip="Nhận dạng mẫu"/>
              </a:rPr>
              <a:t> </a:t>
            </a:r>
            <a:r>
              <a:rPr lang="en-US" sz="2500" dirty="0" err="1" smtClean="0">
                <a:latin typeface="Times New Roman" pitchFamily="18" charset="0"/>
                <a:cs typeface="Times New Roman" pitchFamily="18" charset="0"/>
                <a:hlinkClick r:id="rId2" tooltip="Nhận dạng mẫu"/>
              </a:rPr>
              <a:t>dạng</a:t>
            </a:r>
            <a:r>
              <a:rPr lang="en-US" sz="2500" dirty="0" smtClean="0">
                <a:latin typeface="Times New Roman" pitchFamily="18" charset="0"/>
                <a:cs typeface="Times New Roman" pitchFamily="18" charset="0"/>
                <a:hlinkClick r:id="rId2" tooltip="Nhận dạng mẫu"/>
              </a:rPr>
              <a:t> </a:t>
            </a:r>
            <a:r>
              <a:rPr lang="en-US" sz="2500" dirty="0" err="1" smtClean="0">
                <a:latin typeface="Times New Roman" pitchFamily="18" charset="0"/>
                <a:cs typeface="Times New Roman" pitchFamily="18" charset="0"/>
                <a:hlinkClick r:id="rId2" tooltip="Nhận dạng mẫu"/>
              </a:rPr>
              <a:t>mẫu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với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mục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đích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là</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phân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lớp</a:t>
            </a:r>
            <a:r>
              <a:rPr lang="en-US" sz="2500" dirty="0" smtClean="0">
                <a:latin typeface="Times New Roman" pitchFamily="18" charset="0"/>
                <a:cs typeface="Times New Roman" pitchFamily="18" charset="0"/>
              </a:rPr>
              <a:t> (classify) </a:t>
            </a:r>
            <a:r>
              <a:rPr lang="en-US" sz="2500" dirty="0" err="1" smtClean="0">
                <a:latin typeface="Times New Roman" pitchFamily="18" charset="0"/>
                <a:cs typeface="Times New Roman" pitchFamily="18" charset="0"/>
              </a:rPr>
              <a:t>thông</a:t>
            </a:r>
            <a:r>
              <a:rPr lang="en-US" sz="2500" dirty="0" smtClean="0">
                <a:latin typeface="Times New Roman" pitchFamily="18" charset="0"/>
                <a:cs typeface="Times New Roman" pitchFamily="18" charset="0"/>
              </a:rPr>
              <a:t> tin </a:t>
            </a:r>
            <a:r>
              <a:rPr lang="en-US" sz="2500" dirty="0" err="1" smtClean="0">
                <a:latin typeface="Times New Roman" pitchFamily="18" charset="0"/>
                <a:cs typeface="Times New Roman" pitchFamily="18" charset="0"/>
              </a:rPr>
              <a:t>đầu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vào</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là</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tín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hiệu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tiếng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nói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thành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một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dãy</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tuần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tự</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các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mẫu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đã</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được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học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trước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đó</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và</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lưu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trữ</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trong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bộ</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nhớ</a:t>
            </a:r>
            <a:r>
              <a:rPr lang="en-US" sz="2500" dirty="0" smtClean="0">
                <a:latin typeface="Times New Roman" pitchFamily="18" charset="0"/>
                <a:cs typeface="Times New Roman" pitchFamily="18" charset="0"/>
              </a:rPr>
              <a:t>. </a:t>
            </a:r>
          </a:p>
          <a:p>
            <a:r>
              <a:rPr lang="en-US" sz="2500" dirty="0" err="1" smtClean="0">
                <a:latin typeface="Times New Roman" pitchFamily="18" charset="0"/>
                <a:cs typeface="Times New Roman" pitchFamily="18" charset="0"/>
              </a:rPr>
              <a:t>Nếu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các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mẫu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này</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là</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bất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biến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và</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không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thay</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đổi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thì</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công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việc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nhận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dạng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tiếng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nói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trở</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nên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đơn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giản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bằng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cách</a:t>
            </a:r>
            <a:r>
              <a:rPr lang="en-US" sz="2500" dirty="0" smtClean="0">
                <a:latin typeface="Times New Roman" pitchFamily="18" charset="0"/>
                <a:cs typeface="Times New Roman" pitchFamily="18" charset="0"/>
              </a:rPr>
              <a:t> so </a:t>
            </a:r>
            <a:r>
              <a:rPr lang="en-US" sz="2500" dirty="0" err="1" smtClean="0">
                <a:latin typeface="Times New Roman" pitchFamily="18" charset="0"/>
                <a:cs typeface="Times New Roman" pitchFamily="18" charset="0"/>
              </a:rPr>
              <a:t>sánh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dữ</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liệu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tiếng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nói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cần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nhận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dạng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với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các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mẫu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đã</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được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học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và</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lưu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trữ</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trong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bộ</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nhớ</a:t>
            </a:r>
            <a:r>
              <a:rPr lang="en-US" sz="2500" dirty="0" smtClean="0">
                <a:latin typeface="Times New Roman" pitchFamily="18" charset="0"/>
                <a:cs typeface="Times New Roman" pitchFamily="18" charset="0"/>
              </a:rPr>
              <a:t>. </a:t>
            </a:r>
          </a:p>
          <a:p>
            <a:endParaRPr lang="en-US" sz="2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smtClean="0">
                <a:latin typeface="Times New Roman" pitchFamily="18" charset="0"/>
                <a:cs typeface="Times New Roman" pitchFamily="18" charset="0"/>
              </a:rPr>
              <a:t>KHÓ KHĂN</a:t>
            </a:r>
            <a:endParaRPr lang="en-US" sz="3200" i="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r>
              <a:rPr lang="en-US" i="1" dirty="0" err="1" smtClean="0">
                <a:latin typeface="Times New Roman" pitchFamily="18" charset="0"/>
                <a:cs typeface="Times New Roman" pitchFamily="18" charset="0"/>
              </a:rPr>
              <a:t>Khó</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khăn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cơ</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bản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của</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nhận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dạng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tiếng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nói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tiếng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nói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luôn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biến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biệt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lớn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giữa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tiếng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nói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những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nói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nhau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tốc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nói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cảnh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môi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trường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âm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nhau</a:t>
            </a:r>
            <a:r>
              <a:rPr lang="en-US" dirty="0" smtClean="0">
                <a:latin typeface="Times New Roman" pitchFamily="18" charset="0"/>
                <a:cs typeface="Times New Roman" pitchFamily="18" charset="0"/>
              </a:rPr>
              <a:t>. </a:t>
            </a:r>
          </a:p>
          <a:p>
            <a:r>
              <a:rPr lang="en-US" dirty="0" err="1" smtClean="0">
                <a:latin typeface="Times New Roman" pitchFamily="18" charset="0"/>
                <a:cs typeface="Times New Roman" pitchFamily="18" charset="0"/>
              </a:rPr>
              <a:t>Mấu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chốt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định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những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biến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tiếng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nói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ích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những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nào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ích</a:t>
            </a:r>
            <a:r>
              <a:rPr lang="en-US" dirty="0" smtClean="0">
                <a:latin typeface="Times New Roman" pitchFamily="18" charset="0"/>
                <a:cs typeface="Times New Roman" pitchFamily="18" charset="0"/>
              </a:rPr>
              <a:t>.</a:t>
            </a:r>
          </a:p>
          <a:p>
            <a:r>
              <a:rPr lang="en-US" dirty="0" err="1" smtClean="0">
                <a:latin typeface="Times New Roman" pitchFamily="18" charset="0"/>
                <a:cs typeface="Times New Roman" pitchFamily="18" charset="0"/>
              </a:rPr>
              <a:t>Ngay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kỹ</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suất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kê</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mạnh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việc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tổng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hoá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từ</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mẫu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tiếng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nói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những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biến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trọng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nhận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tiếng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nói</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1.3.2. </a:t>
            </a:r>
            <a:r>
              <a:rPr lang="en-US" b="1" dirty="0" err="1" smtClean="0"/>
              <a:t>Phát</a:t>
            </a:r>
            <a:r>
              <a:rPr lang="en-US" b="1" dirty="0" smtClean="0"/>
              <a:t> </a:t>
            </a:r>
            <a:r>
              <a:rPr lang="en-US" b="1" dirty="0" err="1" smtClean="0"/>
              <a:t>hiện</a:t>
            </a:r>
            <a:r>
              <a:rPr lang="en-US" b="1" dirty="0" smtClean="0"/>
              <a:t> </a:t>
            </a:r>
            <a:r>
              <a:rPr lang="en-US" b="1" dirty="0" err="1" smtClean="0"/>
              <a:t>tiếng</a:t>
            </a:r>
            <a:r>
              <a:rPr lang="en-US" b="1" dirty="0" smtClean="0"/>
              <a:t> </a:t>
            </a:r>
            <a:r>
              <a:rPr lang="en-US" b="1" dirty="0" err="1" smtClean="0"/>
              <a:t>nói</a:t>
            </a:r>
            <a:r>
              <a:rPr lang="en-US" b="1" dirty="0" smtClean="0"/>
              <a:t> </a:t>
            </a:r>
            <a:r>
              <a:rPr lang="en-US" b="1" dirty="0" err="1" smtClean="0"/>
              <a:t>trong</a:t>
            </a:r>
            <a:r>
              <a:rPr lang="en-US" b="1" dirty="0" smtClean="0"/>
              <a:t> </a:t>
            </a:r>
            <a:r>
              <a:rPr lang="en-US" b="1" dirty="0" err="1" smtClean="0"/>
              <a:t>đoạn</a:t>
            </a:r>
            <a:r>
              <a:rPr lang="en-US" b="1" dirty="0" smtClean="0"/>
              <a:t> </a:t>
            </a:r>
            <a:r>
              <a:rPr lang="en-US" b="1" dirty="0" err="1" smtClean="0"/>
              <a:t>âm</a:t>
            </a:r>
            <a:r>
              <a:rPr lang="en-US" b="1" dirty="0" smtClean="0"/>
              <a:t> </a:t>
            </a:r>
            <a:r>
              <a:rPr lang="en-US" b="1" dirty="0" err="1" smtClean="0"/>
              <a:t>thanh</a:t>
            </a:r>
            <a:r>
              <a:rPr lang="en-US" b="1" dirty="0" smtClean="0"/>
              <a:t>.</a:t>
            </a:r>
            <a:br>
              <a:rPr lang="en-US" b="1" dirty="0" smtClean="0"/>
            </a:br>
            <a:endParaRPr lang="en-US" dirty="0"/>
          </a:p>
        </p:txBody>
      </p:sp>
      <p:sp>
        <p:nvSpPr>
          <p:cNvPr id="3" name="Content Placeholder 2"/>
          <p:cNvSpPr>
            <a:spLocks noGrp="1"/>
          </p:cNvSpPr>
          <p:nvPr>
            <p:ph idx="1"/>
          </p:nvPr>
        </p:nvSpPr>
        <p:spPr/>
        <p:txBody>
          <a:bodyPr/>
          <a:lstStyle/>
          <a:p>
            <a:r>
              <a:rPr lang="en-US" dirty="0" err="1" smtClean="0"/>
              <a:t>Một</a:t>
            </a:r>
            <a:r>
              <a:rPr lang="en-US" dirty="0" smtClean="0"/>
              <a:t> </a:t>
            </a:r>
            <a:r>
              <a:rPr lang="en-US" dirty="0" err="1" smtClean="0"/>
              <a:t>trong</a:t>
            </a:r>
            <a:r>
              <a:rPr lang="en-US" dirty="0" smtClean="0"/>
              <a:t> </a:t>
            </a:r>
            <a:r>
              <a:rPr lang="en-US" dirty="0" err="1" smtClean="0"/>
              <a:t>những</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cơ</a:t>
            </a:r>
            <a:r>
              <a:rPr lang="en-US" dirty="0" smtClean="0"/>
              <a:t> </a:t>
            </a:r>
            <a:r>
              <a:rPr lang="en-US" dirty="0" err="1" smtClean="0"/>
              <a:t>bản</a:t>
            </a:r>
            <a:r>
              <a:rPr lang="en-US" dirty="0" smtClean="0"/>
              <a:t> </a:t>
            </a:r>
            <a:r>
              <a:rPr lang="en-US" dirty="0" err="1" smtClean="0"/>
              <a:t>của</a:t>
            </a:r>
            <a:r>
              <a:rPr lang="en-US" dirty="0" smtClean="0"/>
              <a:t> </a:t>
            </a:r>
            <a:r>
              <a:rPr lang="en-US" dirty="0" err="1" smtClean="0"/>
              <a:t>xử</a:t>
            </a:r>
            <a:r>
              <a:rPr lang="en-US" dirty="0" smtClean="0"/>
              <a:t> </a:t>
            </a:r>
            <a:r>
              <a:rPr lang="en-US" dirty="0" err="1" smtClean="0"/>
              <a:t>lý</a:t>
            </a:r>
            <a:r>
              <a:rPr lang="en-US" dirty="0" smtClean="0"/>
              <a:t> </a:t>
            </a:r>
            <a:r>
              <a:rPr lang="en-US" dirty="0" err="1" smtClean="0"/>
              <a:t>tiếng</a:t>
            </a:r>
            <a:r>
              <a:rPr lang="en-US" dirty="0" smtClean="0"/>
              <a:t> </a:t>
            </a:r>
            <a:r>
              <a:rPr lang="en-US" dirty="0" err="1" smtClean="0"/>
              <a:t>nói</a:t>
            </a:r>
            <a:r>
              <a:rPr lang="en-US" dirty="0" smtClean="0"/>
              <a:t> </a:t>
            </a:r>
            <a:r>
              <a:rPr lang="en-US" dirty="0" err="1" smtClean="0"/>
              <a:t>là</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điểm</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và</a:t>
            </a:r>
            <a:r>
              <a:rPr lang="en-US" dirty="0" smtClean="0"/>
              <a:t> </a:t>
            </a:r>
            <a:r>
              <a:rPr lang="en-US" dirty="0" err="1" smtClean="0"/>
              <a:t>kết</a:t>
            </a:r>
            <a:r>
              <a:rPr lang="en-US" dirty="0" smtClean="0"/>
              <a:t> </a:t>
            </a:r>
            <a:r>
              <a:rPr lang="en-US" dirty="0" err="1" smtClean="0"/>
              <a:t>thúc</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âm</a:t>
            </a:r>
            <a:r>
              <a:rPr lang="en-US" dirty="0" smtClean="0"/>
              <a:t>. </a:t>
            </a:r>
            <a:r>
              <a:rPr lang="en-US" dirty="0" err="1" smtClean="0"/>
              <a:t>Điều</a:t>
            </a:r>
            <a:r>
              <a:rPr lang="en-US" dirty="0" smtClean="0"/>
              <a:t> </a:t>
            </a:r>
            <a:r>
              <a:rPr lang="en-US" dirty="0" err="1" smtClean="0"/>
              <a:t>này</a:t>
            </a:r>
            <a:r>
              <a:rPr lang="en-US" dirty="0" smtClean="0"/>
              <a:t> </a:t>
            </a:r>
            <a:r>
              <a:rPr lang="en-US" dirty="0" err="1" smtClean="0"/>
              <a:t>khó</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chính</a:t>
            </a:r>
            <a:r>
              <a:rPr lang="en-US" dirty="0" smtClean="0"/>
              <a:t> </a:t>
            </a:r>
            <a:r>
              <a:rPr lang="en-US" dirty="0" err="1" smtClean="0"/>
              <a:t>xác</a:t>
            </a:r>
            <a:r>
              <a:rPr lang="en-US" dirty="0" smtClean="0"/>
              <a:t> </a:t>
            </a:r>
            <a:r>
              <a:rPr lang="en-US" dirty="0" err="1" smtClean="0"/>
              <a:t>nếu</a:t>
            </a:r>
            <a:r>
              <a:rPr lang="en-US" dirty="0" smtClean="0"/>
              <a:t> </a:t>
            </a:r>
            <a:r>
              <a:rPr lang="en-US" dirty="0" err="1" smtClean="0"/>
              <a:t>tín</a:t>
            </a:r>
            <a:r>
              <a:rPr lang="en-US" dirty="0" smtClean="0"/>
              <a:t> </a:t>
            </a:r>
            <a:r>
              <a:rPr lang="en-US" dirty="0" err="1" smtClean="0"/>
              <a:t>hiệu</a:t>
            </a:r>
            <a:r>
              <a:rPr lang="en-US" dirty="0" smtClean="0"/>
              <a:t> </a:t>
            </a:r>
            <a:r>
              <a:rPr lang="en-US" dirty="0" err="1" smtClean="0"/>
              <a:t>được</a:t>
            </a:r>
            <a:r>
              <a:rPr lang="en-US" dirty="0" smtClean="0"/>
              <a:t> </a:t>
            </a:r>
            <a:r>
              <a:rPr lang="en-US" dirty="0" err="1" smtClean="0"/>
              <a:t>nói</a:t>
            </a:r>
            <a:r>
              <a:rPr lang="en-US" dirty="0" smtClean="0"/>
              <a:t> </a:t>
            </a:r>
            <a:r>
              <a:rPr lang="en-US" dirty="0" err="1" smtClean="0"/>
              <a:t>trong</a:t>
            </a:r>
            <a:r>
              <a:rPr lang="en-US" dirty="0" smtClean="0"/>
              <a:t> </a:t>
            </a:r>
            <a:r>
              <a:rPr lang="en-US" dirty="0" err="1" smtClean="0"/>
              <a:t>môi</a:t>
            </a:r>
            <a:r>
              <a:rPr lang="en-US" dirty="0" smtClean="0"/>
              <a:t> </a:t>
            </a:r>
            <a:r>
              <a:rPr lang="en-US" dirty="0" err="1" smtClean="0"/>
              <a:t>trường</a:t>
            </a:r>
            <a:r>
              <a:rPr lang="en-US" dirty="0" smtClean="0"/>
              <a:t> </a:t>
            </a:r>
            <a:r>
              <a:rPr lang="en-US" dirty="0" err="1" smtClean="0"/>
              <a:t>có</a:t>
            </a:r>
            <a:r>
              <a:rPr lang="en-US" dirty="0" smtClean="0"/>
              <a:t> </a:t>
            </a:r>
            <a:r>
              <a:rPr lang="en-US" dirty="0" err="1" smtClean="0"/>
              <a:t>nhiễu</a:t>
            </a:r>
            <a:r>
              <a:rPr lang="en-US" dirty="0" smtClean="0"/>
              <a:t>. </a:t>
            </a:r>
            <a:r>
              <a:rPr lang="en-US" dirty="0" err="1" smtClean="0"/>
              <a:t>Chúng</a:t>
            </a:r>
            <a:r>
              <a:rPr lang="en-US" dirty="0" smtClean="0"/>
              <a:t> </a:t>
            </a:r>
            <a:r>
              <a:rPr lang="en-US" dirty="0" err="1" smtClean="0"/>
              <a:t>ta</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phát</a:t>
            </a:r>
            <a:r>
              <a:rPr lang="en-US" dirty="0" smtClean="0"/>
              <a:t> </a:t>
            </a:r>
            <a:r>
              <a:rPr lang="en-US" dirty="0" err="1" smtClean="0"/>
              <a:t>hiện</a:t>
            </a:r>
            <a:r>
              <a:rPr lang="en-US" dirty="0" smtClean="0"/>
              <a:t> </a:t>
            </a:r>
            <a:r>
              <a:rPr lang="en-US" dirty="0" err="1" smtClean="0"/>
              <a:t>điểm</a:t>
            </a:r>
            <a:r>
              <a:rPr lang="en-US" dirty="0" smtClean="0"/>
              <a:t> </a:t>
            </a:r>
            <a:r>
              <a:rPr lang="en-US" dirty="0" err="1" smtClean="0"/>
              <a:t>đầu</a:t>
            </a:r>
            <a:r>
              <a:rPr lang="en-US" dirty="0" smtClean="0"/>
              <a:t> </a:t>
            </a:r>
            <a:r>
              <a:rPr lang="en-US" dirty="0" err="1" smtClean="0"/>
              <a:t>điểm</a:t>
            </a:r>
            <a:r>
              <a:rPr lang="en-US" dirty="0" smtClean="0"/>
              <a:t> </a:t>
            </a:r>
            <a:r>
              <a:rPr lang="en-US" dirty="0" err="1" smtClean="0"/>
              <a:t>cuối</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âm</a:t>
            </a:r>
            <a:r>
              <a:rPr lang="en-US" dirty="0" smtClean="0"/>
              <a:t> </a:t>
            </a:r>
            <a:r>
              <a:rPr lang="en-US" dirty="0" err="1" smtClean="0"/>
              <a:t>căn</a:t>
            </a:r>
            <a:r>
              <a:rPr lang="en-US" dirty="0" smtClean="0"/>
              <a:t> </a:t>
            </a:r>
            <a:r>
              <a:rPr lang="en-US" dirty="0" err="1" smtClean="0"/>
              <a:t>cứ</a:t>
            </a:r>
            <a:r>
              <a:rPr lang="en-US" dirty="0" smtClean="0"/>
              <a:t> </a:t>
            </a:r>
            <a:r>
              <a:rPr lang="en-US" dirty="0" err="1" smtClean="0"/>
              <a:t>vào</a:t>
            </a:r>
            <a:r>
              <a:rPr lang="en-US" dirty="0" smtClean="0"/>
              <a:t> </a:t>
            </a:r>
            <a:r>
              <a:rPr lang="en-US" dirty="0" err="1" smtClean="0"/>
              <a:t>hàm</a:t>
            </a:r>
            <a:r>
              <a:rPr lang="en-US" dirty="0" smtClean="0"/>
              <a:t> </a:t>
            </a:r>
            <a:r>
              <a:rPr lang="en-US" dirty="0" err="1" smtClean="0"/>
              <a:t>năng</a:t>
            </a:r>
            <a:r>
              <a:rPr lang="en-US" dirty="0" smtClean="0"/>
              <a:t> </a:t>
            </a:r>
            <a:r>
              <a:rPr lang="en-US" dirty="0" err="1" smtClean="0"/>
              <a:t>lượng</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ngắn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i="1" dirty="0" err="1" smtClean="0">
                <a:latin typeface="Times New Roman" pitchFamily="18" charset="0"/>
                <a:cs typeface="Times New Roman" pitchFamily="18" charset="0"/>
              </a:rPr>
              <a:t>Hàm</a:t>
            </a:r>
            <a:r>
              <a:rPr lang="en-US" sz="3600" i="1" dirty="0" smtClean="0">
                <a:latin typeface="Times New Roman" pitchFamily="18" charset="0"/>
                <a:cs typeface="Times New Roman" pitchFamily="18" charset="0"/>
              </a:rPr>
              <a:t> </a:t>
            </a:r>
            <a:r>
              <a:rPr lang="en-US" sz="3600" i="1" dirty="0" err="1" smtClean="0">
                <a:latin typeface="Times New Roman" pitchFamily="18" charset="0"/>
                <a:cs typeface="Times New Roman" pitchFamily="18" charset="0"/>
              </a:rPr>
              <a:t>năng</a:t>
            </a:r>
            <a:r>
              <a:rPr lang="en-US" sz="3600" i="1" dirty="0" smtClean="0">
                <a:latin typeface="Times New Roman" pitchFamily="18" charset="0"/>
                <a:cs typeface="Times New Roman" pitchFamily="18" charset="0"/>
              </a:rPr>
              <a:t> </a:t>
            </a:r>
            <a:r>
              <a:rPr lang="en-US" sz="3600" i="1" dirty="0" err="1" smtClean="0">
                <a:latin typeface="Times New Roman" pitchFamily="18" charset="0"/>
                <a:cs typeface="Times New Roman" pitchFamily="18" charset="0"/>
              </a:rPr>
              <a:t>lượng</a:t>
            </a:r>
            <a:r>
              <a:rPr lang="en-US" sz="3600" i="1" dirty="0" smtClean="0">
                <a:latin typeface="Times New Roman" pitchFamily="18" charset="0"/>
                <a:cs typeface="Times New Roman" pitchFamily="18" charset="0"/>
              </a:rPr>
              <a:t> </a:t>
            </a:r>
            <a:r>
              <a:rPr lang="en-US" sz="3600" i="1" dirty="0" err="1" smtClean="0">
                <a:latin typeface="Times New Roman" pitchFamily="18" charset="0"/>
                <a:cs typeface="Times New Roman" pitchFamily="18" charset="0"/>
              </a:rPr>
              <a:t>của</a:t>
            </a:r>
            <a:r>
              <a:rPr lang="en-US" sz="3600" i="1" dirty="0" smtClean="0">
                <a:latin typeface="Times New Roman" pitchFamily="18" charset="0"/>
                <a:cs typeface="Times New Roman" pitchFamily="18" charset="0"/>
              </a:rPr>
              <a:t> </a:t>
            </a:r>
            <a:r>
              <a:rPr lang="en-US" sz="3600" i="1" dirty="0" err="1" smtClean="0">
                <a:latin typeface="Times New Roman" pitchFamily="18" charset="0"/>
                <a:cs typeface="Times New Roman" pitchFamily="18" charset="0"/>
              </a:rPr>
              <a:t>cửa</a:t>
            </a:r>
            <a:r>
              <a:rPr lang="en-US" sz="3600" i="1" dirty="0" smtClean="0">
                <a:latin typeface="Times New Roman" pitchFamily="18" charset="0"/>
                <a:cs typeface="Times New Roman" pitchFamily="18" charset="0"/>
              </a:rPr>
              <a:t> </a:t>
            </a:r>
            <a:r>
              <a:rPr lang="en-US" sz="3600" i="1" dirty="0" err="1" smtClean="0">
                <a:latin typeface="Times New Roman" pitchFamily="18" charset="0"/>
                <a:cs typeface="Times New Roman" pitchFamily="18" charset="0"/>
              </a:rPr>
              <a:t>sổ</a:t>
            </a:r>
            <a:r>
              <a:rPr lang="en-US" sz="3600" i="1" dirty="0" smtClean="0">
                <a:latin typeface="Times New Roman" pitchFamily="18" charset="0"/>
                <a:cs typeface="Times New Roman" pitchFamily="18" charset="0"/>
              </a:rPr>
              <a:t> N </a:t>
            </a:r>
            <a:r>
              <a:rPr lang="en-US" sz="3600" i="1" dirty="0" err="1" smtClean="0">
                <a:latin typeface="Times New Roman" pitchFamily="18" charset="0"/>
                <a:cs typeface="Times New Roman" pitchFamily="18" charset="0"/>
              </a:rPr>
              <a:t>mẫu</a:t>
            </a:r>
            <a:r>
              <a:rPr lang="en-US" sz="3600" i="1" dirty="0" smtClean="0">
                <a:latin typeface="Times New Roman" pitchFamily="18" charset="0"/>
                <a:cs typeface="Times New Roman" pitchFamily="18" charset="0"/>
              </a:rPr>
              <a:t> </a:t>
            </a:r>
            <a:r>
              <a:rPr lang="en-US" sz="3600" i="1" dirty="0" err="1" smtClean="0">
                <a:latin typeface="Times New Roman" pitchFamily="18" charset="0"/>
                <a:cs typeface="Times New Roman" pitchFamily="18" charset="0"/>
              </a:rPr>
              <a:t>bắt</a:t>
            </a:r>
            <a:r>
              <a:rPr lang="en-US" sz="3600" i="1" dirty="0" smtClean="0">
                <a:latin typeface="Times New Roman" pitchFamily="18" charset="0"/>
                <a:cs typeface="Times New Roman" pitchFamily="18" charset="0"/>
              </a:rPr>
              <a:t> </a:t>
            </a:r>
            <a:r>
              <a:rPr lang="en-US" sz="3600" i="1" dirty="0" err="1" smtClean="0">
                <a:latin typeface="Times New Roman" pitchFamily="18" charset="0"/>
                <a:cs typeface="Times New Roman" pitchFamily="18" charset="0"/>
              </a:rPr>
              <a:t>đầu</a:t>
            </a:r>
            <a:r>
              <a:rPr lang="en-US" sz="3600" i="1" dirty="0" smtClean="0">
                <a:latin typeface="Times New Roman" pitchFamily="18" charset="0"/>
                <a:cs typeface="Times New Roman" pitchFamily="18" charset="0"/>
              </a:rPr>
              <a:t> </a:t>
            </a:r>
            <a:r>
              <a:rPr lang="en-US" sz="3600" i="1" dirty="0" err="1" smtClean="0">
                <a:latin typeface="Times New Roman" pitchFamily="18" charset="0"/>
                <a:cs typeface="Times New Roman" pitchFamily="18" charset="0"/>
              </a:rPr>
              <a:t>từ</a:t>
            </a:r>
            <a:r>
              <a:rPr lang="en-US" sz="3600" i="1" dirty="0" smtClean="0">
                <a:latin typeface="Times New Roman" pitchFamily="18" charset="0"/>
                <a:cs typeface="Times New Roman" pitchFamily="18" charset="0"/>
              </a:rPr>
              <a:t> </a:t>
            </a:r>
            <a:r>
              <a:rPr lang="en-US" sz="3600" i="1" dirty="0" err="1" smtClean="0">
                <a:latin typeface="Times New Roman" pitchFamily="18" charset="0"/>
                <a:cs typeface="Times New Roman" pitchFamily="18" charset="0"/>
              </a:rPr>
              <a:t>vị</a:t>
            </a:r>
            <a:r>
              <a:rPr lang="en-US" sz="3600" i="1" dirty="0" smtClean="0">
                <a:latin typeface="Times New Roman" pitchFamily="18" charset="0"/>
                <a:cs typeface="Times New Roman" pitchFamily="18" charset="0"/>
              </a:rPr>
              <a:t> </a:t>
            </a:r>
            <a:r>
              <a:rPr lang="en-US" sz="3600" i="1" dirty="0" err="1" smtClean="0">
                <a:latin typeface="Times New Roman" pitchFamily="18" charset="0"/>
                <a:cs typeface="Times New Roman" pitchFamily="18" charset="0"/>
              </a:rPr>
              <a:t>trí</a:t>
            </a:r>
            <a:r>
              <a:rPr lang="en-US" sz="3600" i="1" dirty="0" smtClean="0">
                <a:latin typeface="Times New Roman" pitchFamily="18" charset="0"/>
                <a:cs typeface="Times New Roman" pitchFamily="18" charset="0"/>
              </a:rPr>
              <a:t> m.</a:t>
            </a:r>
            <a:endParaRPr lang="en-US" sz="3600" i="1" dirty="0">
              <a:latin typeface="Times New Roman" pitchFamily="18" charset="0"/>
              <a:cs typeface="Times New Roman" pitchFamily="18" charset="0"/>
            </a:endParaRP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1038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8" name="Picture 4" descr="C:\Users\Admin\Pictures\shorttimeEn.bmp"/>
          <p:cNvPicPr>
            <a:picLocks noGrp="1" noChangeAspect="1" noChangeArrowheads="1"/>
          </p:cNvPicPr>
          <p:nvPr>
            <p:ph idx="1"/>
          </p:nvPr>
        </p:nvPicPr>
        <p:blipFill>
          <a:blip r:embed="rId2"/>
          <a:srcRect/>
          <a:stretch>
            <a:fillRect/>
          </a:stretch>
        </p:blipFill>
        <p:spPr bwMode="auto">
          <a:xfrm>
            <a:off x="762000" y="2438400"/>
            <a:ext cx="7467600" cy="2108309"/>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381</TotalTime>
  <Words>1732</Words>
  <Application>Microsoft Office PowerPoint</Application>
  <PresentationFormat>On-screen Show (4:3)</PresentationFormat>
  <Paragraphs>122</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   ĐỒ ÁN TỐT NGHIỆP ĐẠI HỌC NGÀNH CÔNG NGHỆ THÔNG TIN </vt:lpstr>
      <vt:lpstr>Slide 2</vt:lpstr>
      <vt:lpstr>NỘI DUNG TRÌNH BÀY</vt:lpstr>
      <vt:lpstr>I.VẤN ĐỀ ĐẶT RA VÀ CƠ SỞ LÝ THUYẾT </vt:lpstr>
      <vt:lpstr>Slide 5</vt:lpstr>
      <vt:lpstr>1.3. Cơ sở lý thuyết. </vt:lpstr>
      <vt:lpstr>KHÓ KHĂN</vt:lpstr>
      <vt:lpstr>1.3.2. Phát hiện tiếng nói trong đoạn âm thanh. </vt:lpstr>
      <vt:lpstr>Hàm năng lượng của cửa sổ N mẫu bắt đầu từ vị trí m.</vt:lpstr>
      <vt:lpstr>  Trong môi trường không quá ồn, giải thuật này có thể chấp nhận được.  Người ta có thể kết hợp với Tần suất biến thiên qua 0. Tần suất biến thiên qua trục không của tín hiệu :               </vt:lpstr>
      <vt:lpstr>1.3.3.Tiền xử lý và trích chọn đặc trưng. </vt:lpstr>
      <vt:lpstr>Slide 12</vt:lpstr>
      <vt:lpstr>Trích chọn đặc trưng</vt:lpstr>
      <vt:lpstr>Sơ đồ quá trình trích chọn đặc trưng MFCC</vt:lpstr>
      <vt:lpstr>Slide 15</vt:lpstr>
      <vt:lpstr>Phân tích tham số đặc trưng</vt:lpstr>
      <vt:lpstr>Các bộ lọc tam giác</vt:lpstr>
      <vt:lpstr>1.3.4.Lượng tử vector </vt:lpstr>
      <vt:lpstr>Tại sao dùng VQ</vt:lpstr>
      <vt:lpstr>Khuyết điểm của VQ: </vt:lpstr>
      <vt:lpstr>. Sơ đồ khối cấu trúc VQ huấn luyện và phân lớp </vt:lpstr>
      <vt:lpstr>Có 2 giải thuật phân nhóm:  </vt:lpstr>
      <vt:lpstr> Giải thuật cụm thông tin (Cluster Algorithm): </vt:lpstr>
      <vt:lpstr>Lưu đồ giải thuật Binary Split.</vt:lpstr>
      <vt:lpstr>1.3.5.Mô hình Markov trong nhận dạng tiếng nói. </vt:lpstr>
      <vt:lpstr>. Minh họa mô hình Markov. </vt:lpstr>
      <vt:lpstr>1.3.6. Ba bài toán cơ bản của  mô hình Markov ẩn (HMM) </vt:lpstr>
      <vt:lpstr>1.3.7. Giải quyết 3 bài toán của mô hình Markov ẩn. </vt:lpstr>
      <vt:lpstr>Các loại HMM. </vt:lpstr>
      <vt:lpstr>PHẦN II . CÁC KẾT QUẢ ĐẠT ĐƯỢC </vt:lpstr>
      <vt:lpstr>Ghi âm để huấn luyện.</vt:lpstr>
      <vt:lpstr>Chuyển PCM sang WAV</vt:lpstr>
      <vt:lpstr>Phát hiện từ</vt:lpstr>
      <vt:lpstr>Slide 34</vt:lpstr>
      <vt:lpstr>Khối trích chọn đặc trưng MFCC.</vt:lpstr>
      <vt:lpstr>Xây dựng các HMM. Hình dưới từ quyển "fundamental of speech recognition" , cho thấy hmm 6 trạng thái có hiệu quả , mặt khác đảm bảo tốc độ . </vt:lpstr>
      <vt:lpstr>Tổ chức hệ thống nhận dạng. </vt:lpstr>
      <vt:lpstr>2.2.5.Lưu trữ vào load dữ liệu trong cơ sở dữ liệu SQLite </vt:lpstr>
      <vt:lpstr>2.2.5.1.Lưu trữ các đặc trưng MFCC. </vt:lpstr>
      <vt:lpstr>2.2.5.2.Lưu trữ các HMM ( Hidden Markov Model) đã huấn luyện. </vt:lpstr>
      <vt:lpstr>2.2.5.3.Lưu trữ các phân vùng  (cluster) vào SQLite. </vt:lpstr>
      <vt:lpstr>2.2.Chương trình nhận dạng tiếng nói </vt:lpstr>
      <vt:lpstr>Chương trình nhận dạng tiếng nói trên điện thoại</vt:lpstr>
      <vt:lpstr>Slide 44</vt:lpstr>
      <vt:lpstr>PHẦN III. KẾT LUẬN </vt:lpstr>
      <vt:lpstr>Hướng nghiên cứu cải tiến: </vt:lpstr>
      <vt:lpstr>Slide 47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TỐT NGHIỆP ĐẠI HỌC NGÀNH CÔNG NGHỆ THÔNG TIN </dc:title>
  <dc:creator>Admin</dc:creator>
  <cp:lastModifiedBy>Admin</cp:lastModifiedBy>
  <cp:revision>52</cp:revision>
  <dcterms:created xsi:type="dcterms:W3CDTF">2006-08-16T00:00:00Z</dcterms:created>
  <dcterms:modified xsi:type="dcterms:W3CDTF">2011-06-01T09:51:13Z</dcterms:modified>
</cp:coreProperties>
</file>