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9"/>
  </p:notesMasterIdLst>
  <p:handoutMasterIdLst>
    <p:handoutMasterId r:id="rId20"/>
  </p:handoutMasterIdLst>
  <p:sldIdLst>
    <p:sldId id="276" r:id="rId2"/>
    <p:sldId id="277" r:id="rId3"/>
    <p:sldId id="298" r:id="rId4"/>
    <p:sldId id="297" r:id="rId5"/>
    <p:sldId id="314" r:id="rId6"/>
    <p:sldId id="278" r:id="rId7"/>
    <p:sldId id="319" r:id="rId8"/>
    <p:sldId id="312" r:id="rId9"/>
    <p:sldId id="299" r:id="rId10"/>
    <p:sldId id="300" r:id="rId11"/>
    <p:sldId id="313" r:id="rId12"/>
    <p:sldId id="320" r:id="rId13"/>
    <p:sldId id="321" r:id="rId14"/>
    <p:sldId id="318" r:id="rId15"/>
    <p:sldId id="281" r:id="rId16"/>
    <p:sldId id="315" r:id="rId17"/>
    <p:sldId id="29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399"/>
    <a:srgbClr val="327119"/>
    <a:srgbClr val="669900"/>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11" autoAdjust="0"/>
    <p:restoredTop sz="79564" autoAdjust="0"/>
  </p:normalViewPr>
  <p:slideViewPr>
    <p:cSldViewPr>
      <p:cViewPr>
        <p:scale>
          <a:sx n="66" d="100"/>
          <a:sy n="66" d="100"/>
        </p:scale>
        <p:origin x="-1398"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 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eTask</a:t>
            </a:r>
            <a:r>
              <a:rPr lang="en-US" smtClean="0">
                <a:latin typeface="Times New Roman" pitchFamily="18" charset="0"/>
                <a:cs typeface="Times New Roman" pitchFamily="18" charset="0"/>
              </a:rPr>
              <a:t>”. Và dưới 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78E04E-A4A3-4A97-8188-BBF8BF28B814}" type="slidenum">
              <a:rPr lang="en-US" sz="1200"/>
              <a:pPr algn="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 client và server trao đổi với nhau tuân theo một giao thức</a:t>
            </a:r>
          </a:p>
          <a:p>
            <a:pPr>
              <a:buFont typeface="Arial" pitchFamily="34" charset="0"/>
              <a:buChar char="•"/>
            </a:pPr>
            <a:r>
              <a:rPr lang="en-US" baseline="0" smtClean="0"/>
              <a:t>Có nhiều giao thức có sẵn: SMTP, POP</a:t>
            </a:r>
          </a:p>
          <a:p>
            <a:pPr>
              <a:buFont typeface="Arial" pitchFamily="34" charset="0"/>
              <a:buChar char="•"/>
            </a:pPr>
            <a:r>
              <a:rPr lang="en-US" baseline="0" smtClean="0"/>
              <a:t>ở đây em thiết kế một giao thức, mỗi lệnh trao đổi đều tuân theo cấu trúc trong giao thức</a:t>
            </a:r>
          </a:p>
          <a:p>
            <a:pPr>
              <a:buFont typeface="Arial" pitchFamily="34" charset="0"/>
              <a:buChar char="•"/>
            </a:pPr>
            <a:r>
              <a:rPr lang="en-US" baseline="0" smtClean="0"/>
              <a:t>Thiết kế giao thức phải chú ý tơi: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77CE90-E748-4093-B30B-ACBD056F2845}" type="slidenum">
              <a:rPr lang="en-US" sz="1200"/>
              <a:pPr algn="r"/>
              <a:t>15</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Arial" pitchFamily="34" charset="0"/>
              <a:buChar char="•"/>
            </a:pPr>
            <a:r>
              <a:rPr lang="en-US" smtClean="0"/>
              <a:t> Sau khi hoàn</a:t>
            </a:r>
            <a:r>
              <a:rPr lang="en-US" baseline="0" smtClean="0"/>
              <a:t> thành các chức năng này thì </a:t>
            </a:r>
            <a:r>
              <a:rPr lang="en-US" sz="1200" smtClean="0">
                <a:solidFill>
                  <a:prstClr val="black"/>
                </a:solidFill>
                <a:latin typeface="Arial" pitchFamily="34" charset="0"/>
                <a:cs typeface="Arial" pitchFamily="34" charset="0"/>
              </a:rPr>
              <a:t>đưa sản phẩm ra dùng thử,</a:t>
            </a:r>
            <a:r>
              <a:rPr lang="en-US" sz="1200" baseline="0" smtClean="0">
                <a:solidFill>
                  <a:prstClr val="black"/>
                </a:solidFill>
                <a:latin typeface="Arial" pitchFamily="34" charset="0"/>
                <a:cs typeface="Arial" pitchFamily="34" charset="0"/>
              </a:rPr>
              <a:t> tiếp thu những ý kiến đóng góp để tiếp tục phát triển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Việc</a:t>
            </a:r>
            <a:r>
              <a:rPr lang="en-US" sz="1200" baseline="0" smtClean="0">
                <a:solidFill>
                  <a:prstClr val="black"/>
                </a:solidFill>
                <a:latin typeface="Arial" pitchFamily="34" charset="0"/>
                <a:cs typeface="Arial" pitchFamily="34" charset="0"/>
              </a:rPr>
              <a:t> này </a:t>
            </a:r>
            <a:r>
              <a:rPr lang="en-US" sz="1200" smtClean="0">
                <a:solidFill>
                  <a:prstClr val="black"/>
                </a:solidFill>
                <a:latin typeface="Arial" pitchFamily="34" charset="0"/>
                <a:cs typeface="Arial" pitchFamily="34" charset="0"/>
              </a:rPr>
              <a:t>nhằm bảo đảm tính an toàn và bảo mật</a:t>
            </a:r>
            <a:r>
              <a:rPr lang="en-US" sz="1200" baseline="0" smtClean="0">
                <a:solidFill>
                  <a:prstClr val="black"/>
                </a:solidFill>
                <a:latin typeface="Arial" pitchFamily="34" charset="0"/>
                <a:cs typeface="Arial" pitchFamily="34" charset="0"/>
              </a:rPr>
              <a:t> thông tin cua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Phiên bản này thuận tiện cho những người phải đi công tác, không có điều kiện vào mạng nội bộ của công ty.</a:t>
            </a:r>
            <a:endParaRPr lang="en-US" sz="1200" baseline="0" smtClean="0">
              <a:solidFill>
                <a:prstClr val="black"/>
              </a:solidFill>
              <a:latin typeface="Arial" pitchFamily="34" charset="0"/>
              <a:cs typeface="Arial" pitchFamily="34" charset="0"/>
            </a:endParaRPr>
          </a:p>
          <a:p>
            <a:pPr eaLnBrk="1" hangingPunct="1">
              <a:spcBef>
                <a:spcPct val="0"/>
              </a:spcBef>
              <a:buFont typeface="Arial" pitchFamily="34" charset="0"/>
              <a:buChar char="•"/>
            </a:pPr>
            <a:endParaRPr lang="en-US" smtClean="0"/>
          </a:p>
        </p:txBody>
      </p:sp>
      <p:sp>
        <p:nvSpPr>
          <p:cNvPr id="665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FDF6633-AFB8-4CB9-9441-352282B4875A}" type="slidenum">
              <a:rPr lang="en-US" sz="1200"/>
              <a:pPr algn="r"/>
              <a:t>16</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17</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Nội</a:t>
            </a:r>
            <a:r>
              <a:rPr lang="en-US" baseline="0" smtClean="0"/>
              <a:t> dung trình bày của em goomg 4 phần</a:t>
            </a:r>
          </a:p>
          <a:p>
            <a:pPr eaLnBrk="1" hangingPunct="1">
              <a:spcBef>
                <a:spcPct val="0"/>
              </a:spcBef>
              <a:buFont typeface="Arial" pitchFamily="34" charset="0"/>
              <a:buChar char="•"/>
            </a:pPr>
            <a:r>
              <a:rPr lang="en-US" baseline="0" smtClean="0"/>
              <a:t>Phần 1: là bối cảnh và nhiệm vụ của đồ án</a:t>
            </a:r>
          </a:p>
          <a:p>
            <a:pPr eaLnBrk="1" hangingPunct="1">
              <a:spcBef>
                <a:spcPct val="0"/>
              </a:spcBef>
              <a:buFont typeface="Arial" pitchFamily="34" charset="0"/>
              <a:buChar char="•"/>
            </a:pPr>
            <a:r>
              <a:rPr lang="en-US" baseline="0" smtClean="0"/>
              <a:t>Phần 2: một số kiến thức liên quan để hoàn phần mềm</a:t>
            </a:r>
          </a:p>
          <a:p>
            <a:pPr eaLnBrk="1" hangingPunct="1">
              <a:spcBef>
                <a:spcPct val="0"/>
              </a:spcBef>
              <a:buFont typeface="Arial" pitchFamily="34" charset="0"/>
              <a:buChar char="•"/>
            </a:pPr>
            <a:r>
              <a:rPr lang="en-US" baseline="0" smtClean="0"/>
              <a:t>Phần 3: Phân tích, thiết kế phần mềm</a:t>
            </a:r>
          </a:p>
          <a:p>
            <a:pPr eaLnBrk="1" hangingPunct="1">
              <a:spcBef>
                <a:spcPct val="0"/>
              </a:spcBef>
              <a:buFont typeface="Arial" pitchFamily="34" charset="0"/>
              <a:buChar char="•"/>
            </a:pPr>
            <a:r>
              <a:rPr lang="en-US" baseline="0" smtClean="0"/>
              <a:t>Phần 4: kết luận và định hướng phát triển tiếp theo của đồ án</a:t>
            </a: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Lịch</a:t>
            </a:r>
            <a:r>
              <a:rPr lang="en-US" sz="1200" kern="1200" baseline="0" smtClean="0">
                <a:solidFill>
                  <a:schemeClr val="tx1"/>
                </a:solidFill>
                <a:latin typeface="+mn-lt"/>
                <a:ea typeface="+mn-ea"/>
                <a:cs typeface="+mn-cs"/>
              </a:rPr>
              <a:t> cá nhân: đối với người không dùng máy tính, họ sẽ dùng giấy note, sổ để ghi những lịch làm việc</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baseline="0" smtClean="0">
                <a:solidFill>
                  <a:schemeClr val="tx1"/>
                </a:solidFill>
                <a:latin typeface="+mn-lt"/>
                <a:ea typeface="+mn-ea"/>
                <a:cs typeface="+mn-cs"/>
              </a:rPr>
              <a:t>Với những người dùng máy tính: phần mềm note(evernote, one note), chương trình quản lý lịch như </a:t>
            </a:r>
            <a:r>
              <a:rPr lang="vi-VN" smtClean="0"/>
              <a:t>MS Outlook</a:t>
            </a:r>
            <a:r>
              <a:rPr lang="en-US" smtClean="0"/>
              <a:t>, google</a:t>
            </a:r>
            <a:r>
              <a:rPr lang="en-US" baseline="0" smtClean="0"/>
              <a:t> calendar.</a:t>
            </a:r>
            <a:r>
              <a:rPr lang="en-US" smtClean="0"/>
              <a:t> </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Trong một cơ quan thì việc họp diễn ra rất thường xuyên.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Để có một lịch họp với cấp trên, với những người liên quan tới công việc của mình, công việc của người đặt lịch thường mất</a:t>
            </a:r>
            <a:r>
              <a:rPr lang="en-US" sz="1200" kern="1200" baseline="0" smtClean="0">
                <a:solidFill>
                  <a:schemeClr val="tx1"/>
                </a:solidFill>
                <a:latin typeface="+mn-lt"/>
                <a:ea typeface="+mn-ea"/>
                <a:cs typeface="+mn-cs"/>
              </a:rPr>
              <a:t> rất nhiều thời gian, công sức</a:t>
            </a:r>
            <a:r>
              <a:rPr lang="en-US" sz="1200" kern="120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Hỏi từng người mà mình cần họp xem họ có bận gì khi đó không,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Tiếp đến là kiểm tra xem phòng họp nào còn trống,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Lên lịch họp cuối cùng là thông báo lại với từng người lịch họp đó.</a:t>
            </a:r>
            <a:endParaRPr lang="en-US" sz="4000"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Ø"/>
            </a:pPr>
            <a:r>
              <a:rPr lang="vi-VN" smtClean="0"/>
              <a:t>Phần mềm trên desktop có thể kể đến: MS Outlook, Mozila Thunderbird..., </a:t>
            </a:r>
          </a:p>
          <a:p>
            <a:pPr lvl="1" eaLnBrk="1" hangingPunct="1">
              <a:spcBef>
                <a:spcPct val="0"/>
              </a:spcBef>
              <a:buFont typeface="Wingdings" pitchFamily="2" charset="2"/>
              <a:buChar char="Ø"/>
            </a:pPr>
            <a:r>
              <a:rPr lang="vi-VN" smtClean="0"/>
              <a:t>Phần mềm trên nền web có: eGroupWare, Google Calendar.... </a:t>
            </a:r>
            <a:endParaRPr lang="en-US" smtClean="0"/>
          </a:p>
          <a:p>
            <a:pPr lvl="1" eaLnBrk="1" hangingPunct="1">
              <a:spcBef>
                <a:spcPct val="0"/>
              </a:spcBef>
              <a:buFont typeface="Wingdings" pitchFamily="2" charset="2"/>
              <a:buChar char="Ø"/>
            </a:pPr>
            <a:r>
              <a:rPr lang="en-US" smtClean="0"/>
              <a:t>Trình</a:t>
            </a:r>
            <a:r>
              <a:rPr lang="en-US" baseline="0" smtClean="0"/>
              <a:t> bày một số chức năng của các phần mềm trên</a:t>
            </a: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lvl="0">
              <a:buFont typeface="Wingdings" pitchFamily="2" charset="2"/>
              <a:buChar char="Ø"/>
            </a:pPr>
            <a:r>
              <a:rPr lang="en-US" smtClean="0"/>
              <a:t> 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như</a:t>
            </a:r>
          </a:p>
          <a:p>
            <a:pPr lvl="1">
              <a:buFont typeface="Arial" pitchFamily="34" charset="0"/>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1">
              <a:buFont typeface="Arial" pitchFamily="34" charset="0"/>
              <a:buChar char="•"/>
            </a:pPr>
            <a:r>
              <a:rPr lang="en-US" sz="1200" kern="1200" smtClean="0">
                <a:solidFill>
                  <a:schemeClr val="tx1"/>
                </a:solidFill>
                <a:latin typeface="+mn-lt"/>
                <a:ea typeface="+mn-ea"/>
                <a:cs typeface="+mn-cs"/>
              </a:rPr>
              <a:t>Phần mềm trên nên web có ưu điểm là có các tính năng quản lý lịch khá đầy đủ, hỗ trợ đa người dùng, nhưng tốc độ chậm, việc tương tác với người dùng kém linh hoạt. </a:t>
            </a:r>
          </a:p>
          <a:p>
            <a:pPr lvl="1">
              <a:buFont typeface="Arial" pitchFamily="34" charset="0"/>
              <a:buChar char="•"/>
            </a:pPr>
            <a:r>
              <a:rPr lang="en-US" sz="1200" kern="1200" smtClean="0">
                <a:solidFill>
                  <a:schemeClr val="tx1"/>
                </a:solidFill>
                <a:latin typeface="+mn-lt"/>
                <a:ea typeface="+mn-ea"/>
                <a:cs typeface="+mn-cs"/>
              </a:rPr>
              <a:t>Phần mềm trên nền windows thì ít tính năng hơn (chưa hỗ trợ đa người dùng), nhưng tốc độ xử lý nhanh, tương tác với người dùng linh hoạt hơn.</a:t>
            </a:r>
            <a:endParaRPr lang="en-US" smtClean="0"/>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5A8D633-D612-4C0B-BA1E-C8F6005D896B}"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smtClean="0">
              <a:solidFill>
                <a:schemeClr val="tx1"/>
              </a:solidFill>
              <a:latin typeface="+mn-lt"/>
              <a:ea typeface="+mn-ea"/>
              <a:cs typeface="+mn-cs"/>
            </a:endParaRP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auto" latinLnBrk="0" hangingPunct="1">
              <a:buFont typeface="Arial" pitchFamily="34" charset="0"/>
              <a:buNone/>
            </a:pPr>
            <a:r>
              <a:rPr lang="en-US" sz="1200" kern="1200" smtClean="0">
                <a:solidFill>
                  <a:schemeClr val="tx1"/>
                </a:solidFill>
                <a:latin typeface="+mn-lt"/>
                <a:ea typeface="+mn-ea"/>
                <a:cs typeface="+mn-cs"/>
              </a:rPr>
              <a:t>Từ</a:t>
            </a:r>
            <a:r>
              <a:rPr lang="en-US" sz="1200" kern="1200" baseline="0" smtClean="0">
                <a:solidFill>
                  <a:schemeClr val="tx1"/>
                </a:solidFill>
                <a:latin typeface="+mn-lt"/>
                <a:ea typeface="+mn-ea"/>
                <a:cs typeface="+mn-cs"/>
              </a:rPr>
              <a:t> những đặc điểm trên:</a:t>
            </a:r>
            <a:endParaRPr lang="en-US" sz="1200" kern="1200" smtClean="0">
              <a:solidFill>
                <a:schemeClr val="tx1"/>
              </a:solidFill>
              <a:latin typeface="+mn-lt"/>
              <a:ea typeface="+mn-ea"/>
              <a:cs typeface="+mn-cs"/>
            </a:endParaRPr>
          </a:p>
          <a:p>
            <a:pPr lvl="1" rtl="0" eaLnBrk="1" fontAlgn="auto" latinLnBrk="0" hangingPunct="1">
              <a:buFont typeface="Arial" pitchFamily="34" charset="0"/>
              <a:buChar char="•"/>
            </a:pPr>
            <a:r>
              <a:rPr lang="en-US" sz="1200" kern="1200" smtClean="0">
                <a:solidFill>
                  <a:schemeClr val="tx1"/>
                </a:solidFill>
                <a:latin typeface="+mn-lt"/>
                <a:ea typeface="+mn-ea"/>
                <a:cs typeface="+mn-cs"/>
              </a:rPr>
              <a:t>Chương</a:t>
            </a:r>
            <a:r>
              <a:rPr lang="en-US" sz="1200" kern="1200" baseline="0" smtClean="0">
                <a:solidFill>
                  <a:schemeClr val="tx1"/>
                </a:solidFill>
                <a:latin typeface="+mn-lt"/>
                <a:ea typeface="+mn-ea"/>
                <a:cs typeface="+mn-cs"/>
              </a:rPr>
              <a:t> trình sẽ được xây dựng trên nền winform -&gt; tương tác với người dùng linh hoạt</a:t>
            </a:r>
            <a:endParaRPr lang="en-US" sz="1200" kern="1200" smtClean="0">
              <a:solidFill>
                <a:schemeClr val="tx1"/>
              </a:solidFill>
              <a:latin typeface="+mn-lt"/>
              <a:ea typeface="+mn-ea"/>
              <a:cs typeface="+mn-cs"/>
            </a:endParaRPr>
          </a:p>
          <a:p>
            <a:pPr lvl="1" rtl="0" eaLnBrk="1" fontAlgn="auto" latinLnBrk="0" hangingPunct="1">
              <a:buFont typeface="Arial" pitchFamily="34" charset="0"/>
              <a:buChar char="•"/>
            </a:pPr>
            <a:r>
              <a:rPr lang="en-US" sz="1200" kern="1200" baseline="0" smtClean="0">
                <a:solidFill>
                  <a:schemeClr val="tx1"/>
                </a:solidFill>
                <a:latin typeface="+mn-lt"/>
                <a:ea typeface="+mn-ea"/>
                <a:cs typeface="+mn-cs"/>
              </a:rPr>
              <a:t>Chương trinh xây dựng dựa trên mô hình client-server -&gt; hỗ trợ đa người dùng</a:t>
            </a: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sz="1200" kern="1200" smtClean="0">
                <a:solidFill>
                  <a:schemeClr val="tx1"/>
                </a:solidFill>
                <a:latin typeface="+mn-lt"/>
                <a:ea typeface="+mn-ea"/>
                <a:cs typeface="+mn-cs"/>
              </a:rPr>
              <a:t>Em trình</a:t>
            </a:r>
            <a:r>
              <a:rPr lang="en-US" sz="1200" kern="1200" baseline="0" smtClean="0">
                <a:solidFill>
                  <a:schemeClr val="tx1"/>
                </a:solidFill>
                <a:latin typeface="+mn-lt"/>
                <a:ea typeface="+mn-ea"/>
                <a:cs typeface="+mn-cs"/>
              </a:rPr>
              <a:t> bày một số kiến thức lý thuyết liên quan tới việc thực hiện đồ án</a:t>
            </a:r>
            <a:endParaRPr lang="en-US" sz="1200" kern="1200" smtClean="0">
              <a:solidFill>
                <a:schemeClr val="tx1"/>
              </a:solidFill>
              <a:latin typeface="+mn-lt"/>
              <a:ea typeface="+mn-ea"/>
              <a:cs typeface="+mn-cs"/>
            </a:endParaRPr>
          </a:p>
          <a:p>
            <a:pPr>
              <a:buFont typeface="Arial" pitchFamily="34" charset="0"/>
              <a:buChar char="•"/>
            </a:pPr>
            <a:r>
              <a:rPr lang="en-US" sz="1200" kern="1200" smtClean="0">
                <a:solidFill>
                  <a:schemeClr val="tx1"/>
                </a:solidFill>
                <a:latin typeface="+mn-lt"/>
                <a:ea typeface="+mn-ea"/>
                <a:cs typeface="+mn-cs"/>
              </a:rPr>
              <a:t>Mô hình client-server : là một mô hình nổi tiếng trong mạng máy tính, được áp dụng rất rộng rãi</a:t>
            </a:r>
          </a:p>
          <a:p>
            <a:pPr>
              <a:spcAft>
                <a:spcPts val="600"/>
              </a:spcAft>
              <a:buFont typeface="Arial" pitchFamily="34" charset="0"/>
              <a:buNone/>
              <a:defRPr/>
            </a:pPr>
            <a:r>
              <a:rPr lang="en-US" sz="1200" kern="1200" smtClean="0">
                <a:solidFill>
                  <a:schemeClr val="tx1"/>
                </a:solidFill>
                <a:latin typeface="+mn-lt"/>
                <a:ea typeface="+mn-ea"/>
                <a:cs typeface="+mn-cs"/>
              </a:rPr>
              <a:t>Server:</a:t>
            </a:r>
          </a:p>
          <a:p>
            <a:pPr lvl="1">
              <a:spcAft>
                <a:spcPts val="600"/>
              </a:spcAft>
              <a:buFont typeface="Arial" pitchFamily="34" charset="0"/>
              <a:buChar char="•"/>
              <a:defRPr/>
            </a:pPr>
            <a:r>
              <a:rPr lang="en-US" sz="1200" smtClean="0">
                <a:latin typeface="Palatino Linotype" pitchFamily="18" charset="0"/>
              </a:rPr>
              <a:t>Thuật ngữ server được dùng cho những chương trình thi hành như một dịch vụ trên toàn mạng. </a:t>
            </a:r>
          </a:p>
          <a:p>
            <a:pPr lvl="1">
              <a:spcAft>
                <a:spcPts val="600"/>
              </a:spcAft>
              <a:buFont typeface="Arial" pitchFamily="34" charset="0"/>
              <a:buChar char="•"/>
              <a:defRPr/>
            </a:pPr>
            <a:r>
              <a:rPr lang="en-US" sz="1200" smtClean="0">
                <a:latin typeface="Palatino Linotype" pitchFamily="18" charset="0"/>
              </a:rPr>
              <a:t>Server chấp nhận tất cả các yêu cầu hợp lệ đến từ mọi nơi trên mạng, sau đó nó thi hành dịch vụ và trả kết quả về máy yêu cầu. </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sz="1200" i="0" smtClean="0">
                <a:latin typeface="Palatino Linotype" pitchFamily="18" charset="0"/>
              </a:rPr>
              <a:t>Client: </a:t>
            </a:r>
            <a:r>
              <a:rPr lang="en-US" smtClean="0">
                <a:latin typeface="Palatino Linotype" pitchFamily="18" charset="0"/>
              </a:rPr>
              <a:t>Một chương trình được coi là client khi nó gửi các yêu cầu tới máy có chương trình server và chờ đợi câu trả lời từ server. </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smtClean="0">
                <a:latin typeface="Palatino Linotype" pitchFamily="18" charset="0"/>
              </a:rPr>
              <a:t>Để</a:t>
            </a:r>
            <a:r>
              <a:rPr lang="en-US" baseline="0" smtClean="0">
                <a:latin typeface="Palatino Linotype" pitchFamily="18" charset="0"/>
              </a:rPr>
              <a:t> client và server có thể trao đổi với nhau thì giữa chúng phải có một chuẩn, chuẩn này gọi là giao thức</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baseline="0" smtClean="0">
                <a:latin typeface="Palatino Linotype" pitchFamily="18" charset="0"/>
              </a:rPr>
              <a:t>Nhược điểm</a:t>
            </a:r>
          </a:p>
          <a:p>
            <a:pPr lvl="1" rtl="0" fontAlgn="base">
              <a:buFont typeface="Arial" pitchFamily="34" charset="0"/>
              <a:buChar char="•"/>
            </a:pPr>
            <a:r>
              <a:rPr lang="en-US" sz="1200" kern="1200" smtClean="0">
                <a:solidFill>
                  <a:schemeClr val="tx1"/>
                </a:solidFill>
                <a:latin typeface="+mn-lt"/>
                <a:ea typeface="+mn-ea"/>
                <a:cs typeface="+mn-cs"/>
              </a:rPr>
              <a:t>Tính an toàn và bảo mật thông tin trên mạng</a:t>
            </a:r>
          </a:p>
          <a:p>
            <a:pPr lvl="1" rtl="0" fontAlgn="base">
              <a:buFont typeface="Arial" pitchFamily="34" charset="0"/>
              <a:buChar char="•"/>
            </a:pPr>
            <a:r>
              <a:rPr lang="en-US" sz="1200" kern="1200" smtClean="0">
                <a:solidFill>
                  <a:schemeClr val="tx1"/>
                </a:solidFill>
                <a:latin typeface="+mn-lt"/>
                <a:ea typeface="+mn-ea"/>
                <a:cs typeface="+mn-cs"/>
              </a:rPr>
              <a:t>Phức tạp, khó cài đặt</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endParaRPr lang="en-US" smtClean="0">
              <a:latin typeface="Palatino Linotype" pitchFamily="18" charset="0"/>
            </a:endParaRPr>
          </a:p>
          <a:p>
            <a:pPr lvl="0">
              <a:spcAft>
                <a:spcPts val="600"/>
              </a:spcAft>
              <a:buFont typeface="Arial" pitchFamily="34" charset="0"/>
              <a:buChar char="•"/>
              <a:defRPr/>
            </a:pPr>
            <a:endParaRPr lang="en-US" sz="1200" i="0" smtClean="0">
              <a:latin typeface="Palatino Linotype" pitchFamily="18" charset="0"/>
            </a:endParaRPr>
          </a:p>
          <a:p>
            <a:pPr>
              <a:buFont typeface="Arial" pitchFamily="34" charset="0"/>
              <a:buChar char="•"/>
            </a:pP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z="1200" kern="1200" smtClean="0">
                <a:solidFill>
                  <a:schemeClr val="tx1"/>
                </a:solidFill>
                <a:latin typeface="+mn-lt"/>
                <a:ea typeface="+mn-ea"/>
                <a:cs typeface="+mn-cs"/>
              </a:rPr>
              <a:t>Khó</a:t>
            </a:r>
            <a:r>
              <a:rPr lang="en-US" sz="1200" kern="1200" baseline="0" smtClean="0">
                <a:solidFill>
                  <a:schemeClr val="tx1"/>
                </a:solidFill>
                <a:latin typeface="+mn-lt"/>
                <a:ea typeface="+mn-ea"/>
                <a:cs typeface="+mn-cs"/>
              </a:rPr>
              <a:t> khăn khi xây dựng phần mềm theo mô hình client server:</a:t>
            </a:r>
          </a:p>
          <a:p>
            <a:pPr lvl="1">
              <a:buFont typeface="Arial" pitchFamily="34" charset="0"/>
              <a:buChar char="•"/>
            </a:pPr>
            <a:r>
              <a:rPr lang="en-US" kern="1200" baseline="0" smtClean="0">
                <a:solidFill>
                  <a:schemeClr val="tx1"/>
                </a:solidFill>
                <a:latin typeface="+mn-lt"/>
                <a:ea typeface="+mn-ea"/>
                <a:cs typeface="+mn-cs"/>
              </a:rPr>
              <a:t>Server phải đáp ứng được nhiều client cùng kết nối đến -&gt; có một số giải pháp về mô hình đáp ứng của server</a:t>
            </a:r>
          </a:p>
          <a:p>
            <a:pPr lvl="2">
              <a:buFont typeface="Courier New" pitchFamily="49" charset="0"/>
              <a:buChar char="o"/>
            </a:pPr>
            <a:r>
              <a:rPr lang="en-US" sz="1200" b="0" kern="1200" smtClean="0">
                <a:solidFill>
                  <a:schemeClr val="tx1"/>
                </a:solidFill>
                <a:latin typeface="+mn-lt"/>
                <a:ea typeface="+mn-ea"/>
                <a:cs typeface="+mn-cs"/>
              </a:rPr>
              <a:t>Mô hình một tiến trình</a:t>
            </a:r>
            <a:r>
              <a:rPr lang="en-US" sz="1200" kern="1200" smtClean="0">
                <a:solidFill>
                  <a:schemeClr val="tx1"/>
                </a:solidFill>
                <a:latin typeface="+mn-lt"/>
                <a:ea typeface="+mn-ea"/>
                <a:cs typeface="+mn-cs"/>
              </a:rPr>
              <a:t>: Quá trình thực hiện trao đổi giữa các client và server thực hiện đồng thời trên 1 tiến trình chính. Ưu điểm của mô hình này là việc xử lý tập trung và đơn giản. Nhược điểm của nó là khi có nhiều kết nối tới server thì việc tạo ra nhiều liên kết sẽ gây khó khăn cho quá trình quản lý kết nối, và quá trình trao đổi sẽ bị chậm đi do bị chia sẻ. </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với mỗi client được phục vụ trong 1 tiến trình. Mô hình này sẽ làm giảm mức độ trao đổi của chương trình chính đáng kể vì mỗi kết nối đều được cung cấp 1 tiến trình để trao đổi riêng. Nhưng khi có nhiều kết nối thì việc tạo ra nhiều tiến trình như vậy sẽ tiềm ẩn nguy cơ về đụng độ tiến trình, đồng thời khó kiểm soát lỗi.</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IOCP: Mô hình IOCP là kỹ thuật được đưa ra nhằm giải quyết vào ra không đồng bộ.  Bằng việc sử dụng một số lượng nhỏ các thread theo một phương thức hiệu quả.</a:t>
            </a:r>
            <a:endParaRPr lang="en-US" sz="1100" kern="1200" smtClean="0">
              <a:solidFill>
                <a:schemeClr val="tx1"/>
              </a:solidFill>
              <a:latin typeface="+mn-lt"/>
              <a:ea typeface="+mn-ea"/>
              <a:cs typeface="+mn-cs"/>
            </a:endParaRPr>
          </a:p>
          <a:p>
            <a:pPr lvl="1">
              <a:buFont typeface="Arial" pitchFamily="34" charset="0"/>
              <a:buChar char="•"/>
            </a:pPr>
            <a:r>
              <a:rPr lang="en-US" kern="1200" baseline="0" smtClean="0">
                <a:solidFill>
                  <a:schemeClr val="tx1"/>
                </a:solidFill>
                <a:latin typeface="+mn-lt"/>
                <a:ea typeface="+mn-ea"/>
                <a:cs typeface="+mn-cs"/>
              </a:rPr>
              <a:t>Định danh client: Khi một dịch vụ cung cấp bởi server được yêu cầu bởi nhiều client cùng một lúc thì cần phân biệt các yêu cầu này. </a:t>
            </a:r>
          </a:p>
          <a:p>
            <a:pPr lvl="2">
              <a:buFont typeface="Arial" pitchFamily="34" charset="0"/>
              <a:buNone/>
            </a:pPr>
            <a:r>
              <a:rPr lang="en-US" kern="1200" baseline="0" smtClean="0">
                <a:solidFill>
                  <a:schemeClr val="tx1"/>
                </a:solidFill>
                <a:latin typeface="+mn-lt"/>
                <a:ea typeface="+mn-ea"/>
                <a:cs typeface="+mn-cs"/>
              </a:rPr>
              <a:t>Để giải quyết vấn đề này ta đưa vào khái niệm phiên làm việc (session).</a:t>
            </a:r>
            <a:r>
              <a:rPr lang="en-US" sz="1200" kern="1200" smtClean="0">
                <a:solidFill>
                  <a:schemeClr val="tx1"/>
                </a:solidFill>
                <a:latin typeface="+mn-lt"/>
                <a:ea typeface="+mn-ea"/>
                <a:cs typeface="+mn-cs"/>
              </a:rPr>
              <a:t> Một trao đổi giữa client và server đều được quản lý bởi một Session và khi quá trình trao đổi chưa kết thúc thì Session sẽ được giữ.</a:t>
            </a:r>
            <a:endParaRPr lang="en-US" sz="1200" kern="1200" baseline="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Đồng bộ dữ liệu</a:t>
            </a:r>
            <a:r>
              <a:rPr lang="en-US" sz="1200" kern="1200" baseline="0" smtClean="0">
                <a:solidFill>
                  <a:schemeClr val="tx1"/>
                </a:solidFill>
                <a:latin typeface="+mn-lt"/>
                <a:ea typeface="+mn-ea"/>
                <a:cs typeface="+mn-cs"/>
              </a:rPr>
              <a:t> giữa client và server</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Sử dụng giao thức có sẵn:</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Thiết kế một giao thức mới:</a:t>
            </a: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6A2A7D-F368-49F0-880A-5589B88BA767}" type="slidenum">
              <a:rPr lang="en-US" sz="1200"/>
              <a:pPr algn="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251" name="Rectangle 10"/>
          <p:cNvSpPr>
            <a:spLocks noChangeArrowheads="1"/>
          </p:cNvSpPr>
          <p:nvPr/>
        </p:nvSpPr>
        <p:spPr bwMode="auto">
          <a:xfrm>
            <a:off x="0" y="5772150"/>
            <a:ext cx="9144000" cy="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10252" name="Rectangle 11"/>
          <p:cNvSpPr>
            <a:spLocks noChangeArrowheads="1"/>
          </p:cNvSpPr>
          <p:nvPr/>
        </p:nvSpPr>
        <p:spPr bwMode="auto">
          <a:xfrm>
            <a:off x="0" y="7715250"/>
            <a:ext cx="9144000" cy="457200"/>
          </a:xfrm>
          <a:prstGeom prst="rect">
            <a:avLst/>
          </a:prstGeom>
          <a:noFill/>
          <a:ln w="9525">
            <a:noFill/>
            <a:miter lim="800000"/>
            <a:headEnd/>
            <a:tailEnd/>
          </a:ln>
        </p:spPr>
        <p:txBody>
          <a:bodyPr wrap="none" anchor="ctr">
            <a:spAutoFit/>
          </a:bodyPr>
          <a:lstStyle/>
          <a:p>
            <a:endParaRPr lang="en-US"/>
          </a:p>
        </p:txBody>
      </p:sp>
      <p:sp>
        <p:nvSpPr>
          <p:cNvPr id="26" name="Title 2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Môi trường phát triển</a:t>
            </a:r>
            <a:endParaRPr lang="en-US" b="1">
              <a:solidFill>
                <a:srgbClr val="002060"/>
              </a:solidFill>
              <a:latin typeface="Segoe UI" pitchFamily="34" charset="0"/>
              <a:ea typeface="Segoe UI" pitchFamily="34" charset="0"/>
              <a:cs typeface="Segoe UI" pitchFamily="34" charset="0"/>
            </a:endParaRPr>
          </a:p>
        </p:txBody>
      </p:sp>
      <p:sp>
        <p:nvSpPr>
          <p:cNvPr id="27" name="Content Placeholder 26"/>
          <p:cNvSpPr>
            <a:spLocks noGrp="1"/>
          </p:cNvSpPr>
          <p:nvPr>
            <p:ph idx="1"/>
          </p:nvPr>
        </p:nvSpPr>
        <p:spPr/>
        <p:txBody>
          <a:bodyPr/>
          <a:lstStyle/>
          <a:p>
            <a:r>
              <a:rPr lang="en-US" sz="3000" smtClean="0">
                <a:solidFill>
                  <a:srgbClr val="002060"/>
                </a:solidFill>
                <a:latin typeface="Segoe UI" pitchFamily="34" charset="0"/>
                <a:ea typeface="Segoe UI" pitchFamily="34" charset="0"/>
                <a:cs typeface="Segoe UI" pitchFamily="34" charset="0"/>
              </a:rPr>
              <a:t>Môi trường lập trình: Microsoft Visual C++ 2010 (MFC 10.0)</a:t>
            </a:r>
          </a:p>
          <a:p>
            <a:r>
              <a:rPr lang="en-US" sz="3000" smtClean="0">
                <a:solidFill>
                  <a:srgbClr val="002060"/>
                </a:solidFill>
                <a:latin typeface="Segoe UI" pitchFamily="34" charset="0"/>
                <a:ea typeface="Segoe UI" pitchFamily="34" charset="0"/>
                <a:cs typeface="Segoe UI" pitchFamily="34" charset="0"/>
              </a:rPr>
              <a:t>Hệ quản trị CSDL:</a:t>
            </a:r>
          </a:p>
          <a:p>
            <a:pPr lvl="1"/>
            <a:r>
              <a:rPr lang="en-US" sz="3000" smtClean="0">
                <a:solidFill>
                  <a:srgbClr val="002060"/>
                </a:solidFill>
                <a:latin typeface="Segoe UI" pitchFamily="34" charset="0"/>
                <a:ea typeface="Segoe UI" pitchFamily="34" charset="0"/>
                <a:cs typeface="Segoe UI" pitchFamily="34" charset="0"/>
              </a:rPr>
              <a:t>Server: SQL server 2005</a:t>
            </a:r>
          </a:p>
          <a:p>
            <a:pPr lvl="1"/>
            <a:r>
              <a:rPr lang="en-US" sz="3000" smtClean="0">
                <a:solidFill>
                  <a:srgbClr val="002060"/>
                </a:solidFill>
                <a:latin typeface="Segoe UI" pitchFamily="34" charset="0"/>
                <a:ea typeface="Segoe UI" pitchFamily="34" charset="0"/>
                <a:cs typeface="Segoe UI" pitchFamily="34" charset="0"/>
              </a:rPr>
              <a:t>Client: SQLite 3.7</a:t>
            </a:r>
          </a:p>
          <a:p>
            <a:r>
              <a:rPr lang="en-US" sz="3000" smtClean="0">
                <a:solidFill>
                  <a:srgbClr val="002060"/>
                </a:solidFill>
                <a:latin typeface="Segoe UI" pitchFamily="34" charset="0"/>
                <a:ea typeface="Segoe UI" pitchFamily="34" charset="0"/>
                <a:cs typeface="Segoe UI" pitchFamily="34" charset="0"/>
              </a:rPr>
              <a:t>Hệ điều hành: Windows XP</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68A8E8F8-C065-4952-BAA6-D85BADCA2E3D}" type="slidenum">
              <a:rPr lang="en-US" sz="1200">
                <a:solidFill>
                  <a:schemeClr val="bg1"/>
                </a:solidFill>
              </a:rPr>
              <a:pPr algn="r"/>
              <a:t>11</a:t>
            </a:fld>
            <a:endParaRPr lang="en-US" sz="1200">
              <a:solidFill>
                <a:schemeClr val="bg1"/>
              </a:solidFill>
            </a:endParaRPr>
          </a:p>
        </p:txBody>
      </p:sp>
      <p:sp>
        <p:nvSpPr>
          <p:cNvPr id="5" name="Title 4"/>
          <p:cNvSpPr>
            <a:spLocks noGrp="1"/>
          </p:cNvSpPr>
          <p:nvPr>
            <p:ph type="title"/>
          </p:nvPr>
        </p:nvSpPr>
        <p:spPr/>
        <p:txBody>
          <a:bodyPr/>
          <a:lstStyle/>
          <a:p>
            <a:r>
              <a:rPr lang="en-US" sz="3600" b="1" smtClean="0">
                <a:solidFill>
                  <a:srgbClr val="002060"/>
                </a:solidFill>
                <a:latin typeface="Segoe UI" pitchFamily="34" charset="0"/>
                <a:ea typeface="Segoe UI" pitchFamily="34" charset="0"/>
                <a:cs typeface="Segoe UI" pitchFamily="34" charset="0"/>
              </a:rPr>
              <a:t>Biểu đồ phân rã chức năng</a:t>
            </a:r>
            <a:endParaRPr lang="en-US" sz="3600" b="1">
              <a:solidFill>
                <a:srgbClr val="002060"/>
              </a:solidFill>
              <a:latin typeface="Segoe UI" pitchFamily="34" charset="0"/>
              <a:ea typeface="Segoe UI" pitchFamily="34" charset="0"/>
              <a:cs typeface="Segoe UI" pitchFamily="34" charset="0"/>
            </a:endParaRPr>
          </a:p>
        </p:txBody>
      </p:sp>
      <p:pic>
        <p:nvPicPr>
          <p:cNvPr id="17413" name="Picture 5"/>
          <p:cNvPicPr>
            <a:picLocks noGrp="1" noChangeAspect="1" noChangeArrowheads="1"/>
          </p:cNvPicPr>
          <p:nvPr>
            <p:ph idx="1"/>
          </p:nvPr>
        </p:nvPicPr>
        <p:blipFill>
          <a:blip r:embed="rId3"/>
          <a:srcRect/>
          <a:stretch>
            <a:fillRect/>
          </a:stretch>
        </p:blipFill>
        <p:spPr bwMode="auto">
          <a:xfrm>
            <a:off x="1143000" y="1600200"/>
            <a:ext cx="7300913" cy="44126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mtClean="0">
                <a:solidFill>
                  <a:srgbClr val="002060"/>
                </a:solidFill>
                <a:latin typeface="Segoe UI" pitchFamily="34" charset="0"/>
                <a:ea typeface="Segoe UI" pitchFamily="34" charset="0"/>
                <a:cs typeface="Segoe UI" pitchFamily="34" charset="0"/>
              </a:rPr>
              <a:t>Mô hình tổng quan hệ thống</a:t>
            </a:r>
            <a:endParaRPr lang="en-US" sz="36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12</a:t>
            </a:fld>
            <a:endParaRPr lang="en-US"/>
          </a:p>
        </p:txBody>
      </p:sp>
      <p:pic>
        <p:nvPicPr>
          <p:cNvPr id="80898" name="Picture 2"/>
          <p:cNvPicPr>
            <a:picLocks noGrp="1" noChangeAspect="1" noChangeArrowheads="1"/>
          </p:cNvPicPr>
          <p:nvPr>
            <p:ph idx="1"/>
          </p:nvPr>
        </p:nvPicPr>
        <p:blipFill>
          <a:blip r:embed="rId2"/>
          <a:srcRect/>
          <a:stretch>
            <a:fillRect/>
          </a:stretch>
        </p:blipFill>
        <p:spPr bwMode="auto">
          <a:xfrm>
            <a:off x="1143000" y="1600200"/>
            <a:ext cx="706998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mtClean="0">
                <a:solidFill>
                  <a:srgbClr val="002060"/>
                </a:solidFill>
              </a:rPr>
              <a:t>        Giao thức trao đổi giữa client-server</a:t>
            </a:r>
            <a:endParaRPr lang="en-US" sz="3600" b="1">
              <a:solidFill>
                <a:srgbClr val="002060"/>
              </a:solidFill>
            </a:endParaRPr>
          </a:p>
        </p:txBody>
      </p:sp>
      <p:sp>
        <p:nvSpPr>
          <p:cNvPr id="3" name="Content Placeholder 2"/>
          <p:cNvSpPr>
            <a:spLocks noGrp="1"/>
          </p:cNvSpPr>
          <p:nvPr>
            <p:ph idx="1"/>
          </p:nvPr>
        </p:nvSpPr>
        <p:spPr>
          <a:xfrm>
            <a:off x="152400" y="1600200"/>
            <a:ext cx="8991600" cy="4525963"/>
          </a:xfrm>
        </p:spPr>
        <p:txBody>
          <a:bodyPr/>
          <a:lstStyle/>
          <a:p>
            <a:r>
              <a:rPr lang="vi-VN" sz="2800" smtClean="0"/>
              <a:t>Cấu trúc câu lệnh trao đổi thông tin:</a:t>
            </a:r>
          </a:p>
          <a:p>
            <a:pPr lvl="1"/>
            <a:r>
              <a:rPr lang="vi-VN" sz="2000" smtClean="0">
                <a:latin typeface="Segoe UI" pitchFamily="34" charset="0"/>
                <a:ea typeface="Segoe UI" pitchFamily="34" charset="0"/>
                <a:cs typeface="Segoe UI" pitchFamily="34" charset="0"/>
              </a:rPr>
              <a:t>Client</a:t>
            </a:r>
            <a:r>
              <a:rPr lang="vi-VN" sz="2000" smtClean="0">
                <a:latin typeface="Segoe UI" pitchFamily="34" charset="0"/>
                <a:ea typeface="Segoe UI" pitchFamily="34" charset="0"/>
                <a:cs typeface="Segoe UI" pitchFamily="34" charset="0"/>
              </a:rPr>
              <a:t>: </a:t>
            </a:r>
            <a:endParaRPr lang="en-US" sz="2000" smtClean="0">
              <a:latin typeface="Segoe UI" pitchFamily="34" charset="0"/>
              <a:ea typeface="Segoe UI" pitchFamily="34" charset="0"/>
              <a:cs typeface="Segoe UI" pitchFamily="34" charset="0"/>
            </a:endParaRPr>
          </a:p>
          <a:p>
            <a:pPr>
              <a:buNone/>
            </a:pPr>
            <a:r>
              <a:rPr lang="vi-VN" sz="1800" i="1" smtClean="0">
                <a:latin typeface="Segoe UI" pitchFamily="34" charset="0"/>
                <a:ea typeface="Segoe UI" pitchFamily="34" charset="0"/>
                <a:cs typeface="Segoe UI" pitchFamily="34" charset="0"/>
              </a:rPr>
              <a:t>&lt;</a:t>
            </a:r>
            <a:r>
              <a:rPr lang="vi-VN" sz="1800" i="1" smtClean="0">
                <a:latin typeface="Segoe UI" pitchFamily="34" charset="0"/>
                <a:ea typeface="Segoe UI" pitchFamily="34" charset="0"/>
                <a:cs typeface="Segoe UI" pitchFamily="34" charset="0"/>
              </a:rPr>
              <a:t>tag&gt;&lt;sp&gt;&lt;command&gt;&lt;sp&gt;&lt;header length&gt;&lt;\</a:t>
            </a:r>
            <a:r>
              <a:rPr lang="vi-VN" sz="1800" i="1" smtClean="0">
                <a:latin typeface="Segoe UI" pitchFamily="34" charset="0"/>
                <a:ea typeface="Segoe UI" pitchFamily="34" charset="0"/>
                <a:cs typeface="Segoe UI" pitchFamily="34" charset="0"/>
              </a:rPr>
              <a:t>r\n</a:t>
            </a:r>
            <a:r>
              <a:rPr lang="vi-VN" sz="1800" i="1" smtClean="0">
                <a:latin typeface="Segoe UI" pitchFamily="34" charset="0"/>
                <a:ea typeface="Segoe UI" pitchFamily="34" charset="0"/>
                <a:cs typeface="Segoe UI" pitchFamily="34" charset="0"/>
              </a:rPr>
              <a:t>&gt;[data</a:t>
            </a:r>
            <a:r>
              <a:rPr lang="vi-VN" sz="1800" i="1" smtClean="0">
                <a:latin typeface="Segoe UI" pitchFamily="34" charset="0"/>
                <a:ea typeface="Segoe UI" pitchFamily="34" charset="0"/>
                <a:cs typeface="Segoe UI" pitchFamily="34" charset="0"/>
              </a:rPr>
              <a:t>]</a:t>
            </a:r>
          </a:p>
          <a:p>
            <a:pPr lvl="1"/>
            <a:r>
              <a:rPr lang="vi-VN" sz="2000" smtClean="0">
                <a:latin typeface="Segoe UI" pitchFamily="34" charset="0"/>
                <a:ea typeface="Segoe UI" pitchFamily="34" charset="0"/>
                <a:cs typeface="Segoe UI" pitchFamily="34" charset="0"/>
              </a:rPr>
              <a:t>Server</a:t>
            </a:r>
            <a:r>
              <a:rPr lang="vi-VN" sz="2000" smtClean="0">
                <a:latin typeface="Segoe UI" pitchFamily="34" charset="0"/>
                <a:ea typeface="Segoe UI" pitchFamily="34" charset="0"/>
                <a:cs typeface="Segoe UI" pitchFamily="34" charset="0"/>
              </a:rPr>
              <a:t>: </a:t>
            </a:r>
            <a:endParaRPr lang="en-US" sz="2000" smtClean="0">
              <a:latin typeface="Segoe UI" pitchFamily="34" charset="0"/>
              <a:ea typeface="Segoe UI" pitchFamily="34" charset="0"/>
              <a:cs typeface="Segoe UI" pitchFamily="34" charset="0"/>
            </a:endParaRPr>
          </a:p>
          <a:p>
            <a:pPr>
              <a:buNone/>
            </a:pPr>
            <a:r>
              <a:rPr lang="vi-VN" sz="1800" i="1" smtClean="0">
                <a:latin typeface="Segoe UI" pitchFamily="34" charset="0"/>
                <a:ea typeface="Segoe UI" pitchFamily="34" charset="0"/>
                <a:cs typeface="Segoe UI" pitchFamily="34" charset="0"/>
              </a:rPr>
              <a:t>&lt;</a:t>
            </a:r>
            <a:r>
              <a:rPr lang="vi-VN" sz="1800" i="1" smtClean="0">
                <a:latin typeface="Segoe UI" pitchFamily="34" charset="0"/>
                <a:ea typeface="Segoe UI" pitchFamily="34" charset="0"/>
                <a:cs typeface="Segoe UI" pitchFamily="34" charset="0"/>
              </a:rPr>
              <a:t>tag&gt;&lt;sp&gt;&lt;command’s code&gt;&lt;sp&gt;&lt;error code&gt;&lt;sp</a:t>
            </a:r>
            <a:r>
              <a:rPr lang="vi-VN" sz="1800" i="1" smtClean="0">
                <a:latin typeface="Segoe UI" pitchFamily="34" charset="0"/>
                <a:ea typeface="Segoe UI" pitchFamily="34" charset="0"/>
                <a:cs typeface="Segoe UI" pitchFamily="34" charset="0"/>
              </a:rPr>
              <a:t>&gt;&lt;</a:t>
            </a:r>
            <a:r>
              <a:rPr lang="vi-VN" sz="1800" i="1" smtClean="0">
                <a:latin typeface="Segoe UI" pitchFamily="34" charset="0"/>
                <a:ea typeface="Segoe UI" pitchFamily="34" charset="0"/>
                <a:cs typeface="Segoe UI" pitchFamily="34" charset="0"/>
              </a:rPr>
              <a:t>header</a:t>
            </a:r>
            <a:r>
              <a:rPr lang="en-US" sz="1800" i="1" smtClean="0">
                <a:latin typeface="Segoe UI" pitchFamily="34" charset="0"/>
                <a:ea typeface="Segoe UI" pitchFamily="34" charset="0"/>
                <a:cs typeface="Segoe UI" pitchFamily="34" charset="0"/>
              </a:rPr>
              <a:t> </a:t>
            </a:r>
            <a:r>
              <a:rPr lang="vi-VN" sz="1800" i="1" smtClean="0">
                <a:latin typeface="Segoe UI" pitchFamily="34" charset="0"/>
                <a:ea typeface="Segoe UI" pitchFamily="34" charset="0"/>
                <a:cs typeface="Segoe UI" pitchFamily="34" charset="0"/>
              </a:rPr>
              <a:t>length</a:t>
            </a:r>
            <a:r>
              <a:rPr lang="vi-VN" sz="1800" i="1" smtClean="0">
                <a:latin typeface="Segoe UI" pitchFamily="34" charset="0"/>
                <a:ea typeface="Segoe UI" pitchFamily="34" charset="0"/>
                <a:cs typeface="Segoe UI" pitchFamily="34" charset="0"/>
              </a:rPr>
              <a:t>&gt;&lt;\</a:t>
            </a:r>
            <a:r>
              <a:rPr lang="vi-VN" sz="1800" i="1" smtClean="0">
                <a:latin typeface="Segoe UI" pitchFamily="34" charset="0"/>
                <a:ea typeface="Segoe UI" pitchFamily="34" charset="0"/>
                <a:cs typeface="Segoe UI" pitchFamily="34" charset="0"/>
              </a:rPr>
              <a:t>r\n</a:t>
            </a:r>
            <a:r>
              <a:rPr lang="vi-VN" sz="1800" i="1" smtClean="0">
                <a:latin typeface="Segoe UI" pitchFamily="34" charset="0"/>
                <a:ea typeface="Segoe UI" pitchFamily="34" charset="0"/>
                <a:cs typeface="Segoe UI" pitchFamily="34" charset="0"/>
              </a:rPr>
              <a:t>&gt;[data]</a:t>
            </a:r>
            <a:endParaRPr lang="en-US" sz="1800" i="1" smtClean="0">
              <a:latin typeface="Segoe UI" pitchFamily="34" charset="0"/>
              <a:ea typeface="Segoe UI" pitchFamily="34" charset="0"/>
              <a:cs typeface="Segoe UI" pitchFamily="34" charset="0"/>
            </a:endParaRPr>
          </a:p>
          <a:p>
            <a:pPr>
              <a:buNone/>
            </a:pPr>
            <a:endParaRPr lang="en-US" sz="1800" i="1" smtClean="0">
              <a:latin typeface="Segoe UI" pitchFamily="34" charset="0"/>
              <a:ea typeface="Segoe UI" pitchFamily="34" charset="0"/>
              <a:cs typeface="Segoe UI" pitchFamily="34" charset="0"/>
            </a:endParaRPr>
          </a:p>
          <a:p>
            <a:r>
              <a:rPr lang="en-US" sz="2800" smtClean="0">
                <a:latin typeface="Segoe UI" pitchFamily="34" charset="0"/>
                <a:ea typeface="Segoe UI" pitchFamily="34" charset="0"/>
                <a:cs typeface="Segoe UI" pitchFamily="34" charset="0"/>
              </a:rPr>
              <a:t>Ví dụ</a:t>
            </a:r>
          </a:p>
          <a:p>
            <a:pPr>
              <a:buNone/>
            </a:pPr>
            <a:r>
              <a:rPr lang="en-US" sz="1800" smtClean="0">
                <a:latin typeface="Segoe UI" pitchFamily="34" charset="0"/>
                <a:ea typeface="Segoe UI" pitchFamily="34" charset="0"/>
                <a:cs typeface="Segoe UI" pitchFamily="34" charset="0"/>
              </a:rPr>
              <a:t>Client</a:t>
            </a:r>
            <a:r>
              <a:rPr lang="en-US" sz="1800" i="1" smtClean="0">
                <a:latin typeface="Segoe UI" pitchFamily="34" charset="0"/>
                <a:ea typeface="Segoe UI" pitchFamily="34" charset="0"/>
                <a:cs typeface="Segoe UI" pitchFamily="34" charset="0"/>
              </a:rPr>
              <a:t> : &lt;Tag&gt;&lt;SP&gt;&lt;LOGIN&gt;&lt;SP&gt;&lt;Header’s Length&gt;&lt;\r\n&gt;[&lt;Login struct&gt;]</a:t>
            </a:r>
          </a:p>
          <a:p>
            <a:pPr>
              <a:buNone/>
            </a:pPr>
            <a:r>
              <a:rPr lang="en-US" sz="1800" smtClean="0">
                <a:latin typeface="Segoe UI" pitchFamily="34" charset="0"/>
                <a:ea typeface="Segoe UI" pitchFamily="34" charset="0"/>
                <a:cs typeface="Segoe UI" pitchFamily="34" charset="0"/>
              </a:rPr>
              <a:t>Server</a:t>
            </a:r>
            <a:r>
              <a:rPr lang="en-US" sz="1800" i="1" smtClean="0">
                <a:latin typeface="Segoe UI" pitchFamily="34" charset="0"/>
                <a:ea typeface="Segoe UI" pitchFamily="34" charset="0"/>
                <a:cs typeface="Segoe UI" pitchFamily="34" charset="0"/>
              </a:rPr>
              <a:t>: &lt;Tag&gt;&lt;SP&gt;&lt;LOGIN’s code&gt;&lt;SP&gt;&lt;Error Code&gt;&lt;SP&gt;&lt;Comment’s Length&gt; &lt;\r\n&gt;&lt;Comment&gt;</a:t>
            </a:r>
          </a:p>
          <a:p>
            <a:pPr>
              <a:buNone/>
            </a:pPr>
            <a:endParaRPr lang="en-US" sz="1800" i="1">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p:txBody>
          <a:bodyPr/>
          <a:lstStyle/>
          <a:p>
            <a:pPr eaLnBrk="1" hangingPunct="1"/>
            <a:r>
              <a:rPr lang="en-US" sz="3200" smtClean="0">
                <a:solidFill>
                  <a:srgbClr val="002060"/>
                </a:solidFill>
                <a:latin typeface="Segoe UI" pitchFamily="34" charset="0"/>
                <a:ea typeface="Segoe UI" pitchFamily="34" charset="0"/>
                <a:cs typeface="Segoe UI" pitchFamily="34" charset="0"/>
              </a:rPr>
              <a:t>     Minh họa giao diện các chức năng chính</a:t>
            </a:r>
          </a:p>
        </p:txBody>
      </p:sp>
      <p:sp>
        <p:nvSpPr>
          <p:cNvPr id="8" name="Content Placeholder 7"/>
          <p:cNvSpPr>
            <a:spLocks noGrp="1"/>
          </p:cNvSpPr>
          <p:nvPr>
            <p:ph idx="1"/>
          </p:nvPr>
        </p:nvSpPr>
        <p:spPr/>
        <p:txBody>
          <a:bodyPr/>
          <a:lstStyle/>
          <a:p>
            <a:endParaRPr lang="en-US"/>
          </a:p>
        </p:txBody>
      </p:sp>
      <p:sp>
        <p:nvSpPr>
          <p:cNvPr id="26628"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731430C2-3FE5-4420-AB00-B956FDC4B2F9}" type="slidenum">
              <a:rPr lang="en-US" sz="1200">
                <a:solidFill>
                  <a:schemeClr val="bg1"/>
                </a:solidFill>
              </a:rPr>
              <a:pPr algn="r"/>
              <a:t>14</a:t>
            </a:fld>
            <a:endParaRPr lang="en-US" sz="1200">
              <a:solidFill>
                <a:schemeClr val="bg1"/>
              </a:solidFill>
            </a:endParaRPr>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pic>
        <p:nvPicPr>
          <p:cNvPr id="10" name="Picture 5"/>
          <p:cNvPicPr>
            <a:picLocks noChangeAspect="1" noChangeArrowheads="1"/>
          </p:cNvPicPr>
          <p:nvPr/>
        </p:nvPicPr>
        <p:blipFill>
          <a:blip r:embed="rId4"/>
          <a:srcRect/>
          <a:stretch>
            <a:fillRect/>
          </a:stretch>
        </p:blipFill>
        <p:spPr bwMode="auto">
          <a:xfrm>
            <a:off x="533400" y="1600200"/>
            <a:ext cx="8077200" cy="4800600"/>
          </a:xfrm>
          <a:prstGeom prst="rect">
            <a:avLst/>
          </a:prstGeom>
          <a:noFill/>
          <a:ln w="9525">
            <a:noFill/>
            <a:miter lim="800000"/>
            <a:headEnd/>
            <a:tailEnd/>
          </a:ln>
          <a:effectLst/>
        </p:spPr>
      </p:pic>
      <p:pic>
        <p:nvPicPr>
          <p:cNvPr id="11" name="Picture 6"/>
          <p:cNvPicPr>
            <a:picLocks noChangeAspect="1" noChangeArrowheads="1"/>
          </p:cNvPicPr>
          <p:nvPr/>
        </p:nvPicPr>
        <p:blipFill>
          <a:blip r:embed="rId5"/>
          <a:srcRect/>
          <a:stretch>
            <a:fillRect/>
          </a:stretch>
        </p:blipFill>
        <p:spPr bwMode="auto">
          <a:xfrm>
            <a:off x="533400" y="1905000"/>
            <a:ext cx="8053207" cy="3810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b="1" smtClean="0">
                <a:solidFill>
                  <a:srgbClr val="002060"/>
                </a:solidFill>
                <a:latin typeface="Segoe UI" pitchFamily="34" charset="0"/>
                <a:ea typeface="Segoe UI" pitchFamily="34" charset="0"/>
                <a:cs typeface="Segoe UI" pitchFamily="34" charset="0"/>
              </a:rPr>
              <a:t>Các kết quả đạt được</a:t>
            </a:r>
            <a:endParaRPr lang="en-US" b="1">
              <a:solidFill>
                <a:srgbClr val="002060"/>
              </a:solidFill>
              <a:latin typeface="Segoe UI" pitchFamily="34" charset="0"/>
              <a:ea typeface="Segoe UI" pitchFamily="34" charset="0"/>
              <a:cs typeface="Segoe UI" pitchFamily="34" charset="0"/>
            </a:endParaRPr>
          </a:p>
        </p:txBody>
      </p:sp>
      <p:sp>
        <p:nvSpPr>
          <p:cNvPr id="30723" name="Content Placeholder 10"/>
          <p:cNvSpPr>
            <a:spLocks noGrp="1"/>
          </p:cNvSpPr>
          <p:nvPr>
            <p:ph idx="1"/>
          </p:nvPr>
        </p:nvSpPr>
        <p:spPr>
          <a:xfrm>
            <a:off x="457200" y="1752600"/>
            <a:ext cx="8229600" cy="3992563"/>
          </a:xfrm>
        </p:spPr>
        <p:txBody>
          <a:bodyPr/>
          <a:lstStyle/>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về mô hình client-server</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Xây dựng phần mềm theo mô hình client-server với các chức năng: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Hỗ trợ quản lý lịch làm việc, hỗ trợ đa người dùng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Quản lý tài nguyên hỗ trợ cho đặt lịch làm việc</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Giao diện đơn giản dễ dùng và hoàn toàn tiếng Việt</a:t>
            </a:r>
            <a:endParaRPr lang="en-US">
              <a:solidFill>
                <a:srgbClr val="002060"/>
              </a:solidFill>
              <a:latin typeface="Segoe UI" pitchFamily="34" charset="0"/>
              <a:ea typeface="Segoe UI" pitchFamily="34" charset="0"/>
              <a:cs typeface="Segoe UI" pitchFamily="34" charset="0"/>
            </a:endParaRPr>
          </a:p>
        </p:txBody>
      </p:sp>
      <p:sp>
        <p:nvSpPr>
          <p:cNvPr id="30724"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9984CBC1-9920-4DF5-A02B-D2ED1D6A197B}" type="slidenum">
              <a:rPr lang="en-US" sz="1200">
                <a:solidFill>
                  <a:schemeClr val="bg1"/>
                </a:solidFill>
              </a:rPr>
              <a:pPr algn="r"/>
              <a:t>15</a:t>
            </a:fld>
            <a:endParaRPr lang="en-US" sz="1200">
              <a:solidFill>
                <a:schemeClr val="bg1"/>
              </a:solidFill>
            </a:endParaRPr>
          </a:p>
        </p:txBody>
      </p:sp>
      <p:sp>
        <p:nvSpPr>
          <p:cNvPr id="30725" name="Content Placeholder 10"/>
          <p:cNvSpPr>
            <a:spLocks/>
          </p:cNvSpPr>
          <p:nvPr/>
        </p:nvSpPr>
        <p:spPr bwMode="auto">
          <a:xfrm>
            <a:off x="838200" y="1981200"/>
            <a:ext cx="7848600" cy="4144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  Hướng phát triển cho đồ án</a:t>
            </a:r>
            <a:endParaRPr lang="en-US" sz="4000" b="1">
              <a:solidFill>
                <a:srgbClr val="002060"/>
              </a:solidFill>
              <a:latin typeface="Segoe UI" pitchFamily="34" charset="0"/>
              <a:ea typeface="Segoe UI" pitchFamily="34" charset="0"/>
              <a:cs typeface="Segoe UI" pitchFamily="34" charset="0"/>
            </a:endParaRPr>
          </a:p>
        </p:txBody>
      </p:sp>
      <p:sp>
        <p:nvSpPr>
          <p:cNvPr id="32771" name="Content Placeholder 10"/>
          <p:cNvSpPr>
            <a:spLocks noGrp="1"/>
          </p:cNvSpPr>
          <p:nvPr>
            <p:ph idx="1"/>
          </p:nvPr>
        </p:nvSpPr>
        <p:spPr>
          <a:xfrm>
            <a:off x="457200" y="1676400"/>
            <a:ext cx="8229600" cy="4495800"/>
          </a:xfrm>
        </p:spPr>
        <p:txBody>
          <a:bodyPr/>
          <a:lstStyle/>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Hoàn thành các chức năng: duyệt tài nguyên, thống kê lịch, tìm kiếm nâng cao</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Thê m các chức năng mới: thông báo lịch qua mail, qua tin nhắn SMS</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và thêm module mã hóa dữ liệu trong việc lưu trữ và truyền nhận dữ liệu qua mạng</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Đồng bộ lịch với điện thoại di động</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Phát triển một phiên bản trên nền web</a:t>
            </a:r>
          </a:p>
          <a:p>
            <a:pPr algn="just" eaLnBrk="1" hangingPunct="1">
              <a:buFont typeface="Wingdings" pitchFamily="2" charset="2"/>
              <a:buChar char="Ø"/>
            </a:pPr>
            <a:endParaRPr lang="en-US" smtClean="0">
              <a:solidFill>
                <a:srgbClr val="002060"/>
              </a:solidFill>
              <a:latin typeface="Segoe UI" pitchFamily="34" charset="0"/>
              <a:ea typeface="Segoe UI" pitchFamily="34" charset="0"/>
              <a:cs typeface="Segoe UI" pitchFamily="34" charset="0"/>
            </a:endParaRPr>
          </a:p>
        </p:txBody>
      </p:sp>
      <p:sp>
        <p:nvSpPr>
          <p:cNvPr id="32772"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E5A7333E-7320-4DB1-B1BF-74EF302DF9A3}" type="slidenum">
              <a:rPr lang="en-US" sz="1200">
                <a:solidFill>
                  <a:schemeClr val="bg1"/>
                </a:solidFill>
              </a:rPr>
              <a:pPr algn="r"/>
              <a:t>16</a:t>
            </a:fld>
            <a:endParaRPr lang="en-US" sz="1200">
              <a:solidFill>
                <a:schemeClr val="bg1"/>
              </a:solidFill>
            </a:endParaRPr>
          </a:p>
        </p:txBody>
      </p:sp>
      <p:sp>
        <p:nvSpPr>
          <p:cNvPr id="32773"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Xin trân trọng cảm ơn </a:t>
            </a:r>
          </a:p>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Quý thầy cô và các bạn!</a:t>
            </a:r>
          </a:p>
        </p:txBody>
      </p:sp>
      <p:sp>
        <p:nvSpPr>
          <p:cNvPr id="33795" name="Slide Number Placeholder 12"/>
          <p:cNvSpPr txBox="1">
            <a:spLocks noGrp="1"/>
          </p:cNvSpPr>
          <p:nvPr/>
        </p:nvSpPr>
        <p:spPr bwMode="auto">
          <a:xfrm>
            <a:off x="8686800" y="6629400"/>
            <a:ext cx="457200" cy="228600"/>
          </a:xfrm>
          <a:prstGeom prst="rect">
            <a:avLst/>
          </a:prstGeom>
          <a:noFill/>
          <a:ln w="9525">
            <a:noFill/>
            <a:miter lim="800000"/>
            <a:headEnd/>
            <a:tailEnd/>
          </a:ln>
        </p:spPr>
        <p:txBody>
          <a:bodyPr anchor="ctr"/>
          <a:lstStyle/>
          <a:p>
            <a:pPr algn="r"/>
            <a:fld id="{0235E218-33D1-46E3-8764-EDFDD34D6403}" type="slidenum">
              <a:rPr lang="en-US" sz="1200">
                <a:solidFill>
                  <a:schemeClr val="bg1"/>
                </a:solidFill>
              </a:rPr>
              <a:pPr algn="r"/>
              <a:t>17</a:t>
            </a:fld>
            <a:endParaRPr lang="en-US" sz="120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0D696C6A-6279-4FDE-B6B1-2BB238942926}" type="slidenum">
              <a:rPr lang="en-US" sz="1200">
                <a:solidFill>
                  <a:schemeClr val="bg1"/>
                </a:solidFill>
              </a:rPr>
              <a:pPr algn="r"/>
              <a:t>2</a:t>
            </a:fld>
            <a:endParaRPr lang="en-US" sz="1200">
              <a:solidFill>
                <a:schemeClr val="bg1"/>
              </a:solidFill>
            </a:endParaRPr>
          </a:p>
        </p:txBody>
      </p:sp>
      <p:sp>
        <p:nvSpPr>
          <p:cNvPr id="41" name="AutoShape 7"/>
          <p:cNvSpPr>
            <a:spLocks noChangeArrowheads="1"/>
          </p:cNvSpPr>
          <p:nvPr/>
        </p:nvSpPr>
        <p:spPr bwMode="gray">
          <a:xfrm>
            <a:off x="2286000" y="5181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4. </a:t>
            </a:r>
            <a:r>
              <a:rPr lang="en-US" sz="2300" b="1" err="1">
                <a:solidFill>
                  <a:srgbClr val="002060"/>
                </a:solidFill>
                <a:latin typeface="Segoe UI" pitchFamily="34" charset="0"/>
                <a:ea typeface="Segoe UI" pitchFamily="34" charset="0"/>
                <a:cs typeface="Segoe UI" pitchFamily="34" charset="0"/>
              </a:rPr>
              <a:t>Kết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luận</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và</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hướng</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phát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triển</a:t>
            </a:r>
            <a:endParaRPr lang="en-US" sz="2300" b="1">
              <a:solidFill>
                <a:srgbClr val="002060"/>
              </a:solidFill>
              <a:latin typeface="Segoe UI" pitchFamily="34" charset="0"/>
              <a:ea typeface="Segoe UI" pitchFamily="34" charset="0"/>
              <a:cs typeface="Segoe UI" pitchFamily="34" charset="0"/>
            </a:endParaRPr>
          </a:p>
        </p:txBody>
      </p:sp>
      <p:sp>
        <p:nvSpPr>
          <p:cNvPr id="42" name="AutoShape 8"/>
          <p:cNvSpPr>
            <a:spLocks noChangeArrowheads="1"/>
          </p:cNvSpPr>
          <p:nvPr/>
        </p:nvSpPr>
        <p:spPr bwMode="gray">
          <a:xfrm>
            <a:off x="2286000" y="4038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smtClean="0">
                <a:solidFill>
                  <a:srgbClr val="002060"/>
                </a:solidFill>
                <a:latin typeface="Segoe UI" pitchFamily="34" charset="0"/>
                <a:ea typeface="Segoe UI" pitchFamily="34" charset="0"/>
                <a:cs typeface="Segoe UI" pitchFamily="34" charset="0"/>
              </a:rPr>
              <a:t>3. Phân </a:t>
            </a:r>
            <a:r>
              <a:rPr lang="en-US" sz="2300" b="1">
                <a:solidFill>
                  <a:srgbClr val="002060"/>
                </a:solidFill>
                <a:latin typeface="Segoe UI" pitchFamily="34" charset="0"/>
                <a:ea typeface="Segoe UI" pitchFamily="34" charset="0"/>
                <a:cs typeface="Segoe UI" pitchFamily="34" charset="0"/>
              </a:rPr>
              <a:t>tích và thiết kế hệ thống</a:t>
            </a:r>
          </a:p>
        </p:txBody>
      </p:sp>
      <p:sp>
        <p:nvSpPr>
          <p:cNvPr id="43" name="AutoShape 9"/>
          <p:cNvSpPr>
            <a:spLocks noChangeArrowheads="1"/>
          </p:cNvSpPr>
          <p:nvPr/>
        </p:nvSpPr>
        <p:spPr bwMode="gray">
          <a:xfrm>
            <a:off x="2286000" y="29718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2. </a:t>
            </a:r>
            <a:r>
              <a:rPr lang="en-US" sz="2300" b="1" smtClean="0">
                <a:solidFill>
                  <a:srgbClr val="002060"/>
                </a:solidFill>
                <a:latin typeface="Segoe UI" pitchFamily="34" charset="0"/>
                <a:ea typeface="Segoe UI" pitchFamily="34" charset="0"/>
                <a:cs typeface="Segoe UI" pitchFamily="34" charset="0"/>
              </a:rPr>
              <a:t>Kiến thức liên quan</a:t>
            </a:r>
            <a:endParaRPr lang="en-US" sz="2300" b="1">
              <a:solidFill>
                <a:srgbClr val="002060"/>
              </a:solidFill>
              <a:latin typeface="Segoe UI" pitchFamily="34" charset="0"/>
              <a:ea typeface="Segoe UI" pitchFamily="34" charset="0"/>
              <a:cs typeface="Segoe UI" pitchFamily="34" charset="0"/>
            </a:endParaRPr>
          </a:p>
        </p:txBody>
      </p:sp>
      <p:sp>
        <p:nvSpPr>
          <p:cNvPr id="44" name="AutoShape 10"/>
          <p:cNvSpPr>
            <a:spLocks noChangeArrowheads="1"/>
          </p:cNvSpPr>
          <p:nvPr/>
        </p:nvSpPr>
        <p:spPr bwMode="gray">
          <a:xfrm>
            <a:off x="2286000" y="1905000"/>
            <a:ext cx="46482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1. </a:t>
            </a:r>
            <a:r>
              <a:rPr lang="en-US" sz="2300" b="1" smtClean="0">
                <a:solidFill>
                  <a:srgbClr val="002060"/>
                </a:solidFill>
                <a:latin typeface="Segoe UI" pitchFamily="34" charset="0"/>
                <a:ea typeface="Segoe UI" pitchFamily="34" charset="0"/>
                <a:cs typeface="Segoe UI" pitchFamily="34" charset="0"/>
              </a:rPr>
              <a:t>Bối cảnh, nhiệm vụ</a:t>
            </a:r>
            <a:endParaRPr lang="en-US" sz="2300" b="1">
              <a:solidFill>
                <a:srgbClr val="002060"/>
              </a:solidFill>
              <a:latin typeface="Segoe UI" pitchFamily="34" charset="0"/>
              <a:ea typeface="Segoe UI" pitchFamily="34" charset="0"/>
              <a:cs typeface="Segoe UI" pitchFamily="34" charset="0"/>
            </a:endParaRPr>
          </a:p>
        </p:txBody>
      </p:sp>
      <p:grpSp>
        <p:nvGrpSpPr>
          <p:cNvPr id="2" name="Group 11"/>
          <p:cNvGrpSpPr>
            <a:grpSpLocks/>
          </p:cNvGrpSpPr>
          <p:nvPr/>
        </p:nvGrpSpPr>
        <p:grpSpPr bwMode="auto">
          <a:xfrm>
            <a:off x="1905000" y="1981200"/>
            <a:ext cx="381000" cy="381000"/>
            <a:chOff x="2078" y="1680"/>
            <a:chExt cx="1615" cy="1615"/>
          </a:xfrm>
          <a:solidFill>
            <a:schemeClr val="accent3">
              <a:lumMod val="40000"/>
              <a:lumOff val="60000"/>
            </a:schemeClr>
          </a:solidFill>
        </p:grpSpPr>
        <p:sp>
          <p:nvSpPr>
            <p:cNvPr id="3102" name="Oval 12"/>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103" name="Oval 13"/>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48" name="Oval 14"/>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105" name="Oval 15"/>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0" name="Oval 16"/>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7" name="Oval 17"/>
            <p:cNvSpPr>
              <a:spLocks noChangeArrowheads="1"/>
            </p:cNvSpPr>
            <p:nvPr/>
          </p:nvSpPr>
          <p:spPr bwMode="gray">
            <a:xfrm>
              <a:off x="2337" y="1939"/>
              <a:ext cx="1096" cy="1098"/>
            </a:xfrm>
            <a:prstGeom prst="ellipse">
              <a:avLst/>
            </a:prstGeom>
            <a:grpFill/>
            <a:ln w="3175" algn="ctr">
              <a:solidFill>
                <a:srgbClr val="FF0000"/>
              </a:solidFill>
              <a:round/>
              <a:headEnd/>
              <a:tailEnd/>
            </a:ln>
          </p:spPr>
          <p:txBody>
            <a:bodyPr anchor="ctr">
              <a:spAutoFit/>
            </a:bodyPr>
            <a:lstStyle/>
            <a:p>
              <a:pPr>
                <a:defRPr/>
              </a:pPr>
              <a:endParaRPr lang="en-US"/>
            </a:p>
          </p:txBody>
        </p:sp>
      </p:grpSp>
      <p:grpSp>
        <p:nvGrpSpPr>
          <p:cNvPr id="3" name="Group 18"/>
          <p:cNvGrpSpPr>
            <a:grpSpLocks/>
          </p:cNvGrpSpPr>
          <p:nvPr/>
        </p:nvGrpSpPr>
        <p:grpSpPr bwMode="auto">
          <a:xfrm>
            <a:off x="1905000" y="3048000"/>
            <a:ext cx="381000" cy="381000"/>
            <a:chOff x="2078" y="1680"/>
            <a:chExt cx="1615" cy="1615"/>
          </a:xfrm>
          <a:solidFill>
            <a:schemeClr val="accent3">
              <a:lumMod val="40000"/>
              <a:lumOff val="60000"/>
            </a:schemeClr>
          </a:solidFill>
        </p:grpSpPr>
        <p:sp>
          <p:nvSpPr>
            <p:cNvPr id="3096" name="Oval 19"/>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7" name="Oval 20"/>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55" name="Oval 21"/>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9" name="Oval 22"/>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7" name="Oval 23"/>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1" name="Oval 24"/>
            <p:cNvSpPr>
              <a:spLocks noChangeArrowheads="1"/>
            </p:cNvSpPr>
            <p:nvPr/>
          </p:nvSpPr>
          <p:spPr bwMode="gray">
            <a:xfrm>
              <a:off x="2337" y="1939"/>
              <a:ext cx="1096" cy="1098"/>
            </a:xfrm>
            <a:prstGeom prst="ellipse">
              <a:avLst/>
            </a:prstGeom>
            <a:grpFill/>
            <a:ln w="3175" algn="ctr">
              <a:solidFill>
                <a:srgbClr val="0000FF"/>
              </a:solidFill>
              <a:round/>
              <a:headEnd/>
              <a:tailEnd/>
            </a:ln>
          </p:spPr>
          <p:txBody>
            <a:bodyPr anchor="ctr">
              <a:spAutoFit/>
            </a:bodyPr>
            <a:lstStyle/>
            <a:p>
              <a:pPr>
                <a:defRPr/>
              </a:pPr>
              <a:endParaRPr lang="en-US"/>
            </a:p>
          </p:txBody>
        </p:sp>
      </p:grpSp>
      <p:grpSp>
        <p:nvGrpSpPr>
          <p:cNvPr id="4" name="Group 25"/>
          <p:cNvGrpSpPr>
            <a:grpSpLocks/>
          </p:cNvGrpSpPr>
          <p:nvPr/>
        </p:nvGrpSpPr>
        <p:grpSpPr bwMode="auto">
          <a:xfrm>
            <a:off x="1905000" y="4114800"/>
            <a:ext cx="381000" cy="381000"/>
            <a:chOff x="2078" y="1680"/>
            <a:chExt cx="1615" cy="1615"/>
          </a:xfrm>
          <a:solidFill>
            <a:schemeClr val="accent3">
              <a:lumMod val="40000"/>
              <a:lumOff val="60000"/>
            </a:schemeClr>
          </a:solidFill>
        </p:grpSpPr>
        <p:sp>
          <p:nvSpPr>
            <p:cNvPr id="3090" name="Oval 26"/>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1" name="Oval 27"/>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2" name="Oval 28"/>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3" name="Oval 29"/>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64" name="Oval 30"/>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95" name="Oval 31"/>
            <p:cNvSpPr>
              <a:spLocks noChangeArrowheads="1"/>
            </p:cNvSpPr>
            <p:nvPr/>
          </p:nvSpPr>
          <p:spPr bwMode="gray">
            <a:xfrm>
              <a:off x="2337" y="1939"/>
              <a:ext cx="1096" cy="1098"/>
            </a:xfrm>
            <a:prstGeom prst="ellipse">
              <a:avLst/>
            </a:prstGeom>
            <a:grpFill/>
            <a:ln w="3175" algn="ctr">
              <a:solidFill>
                <a:srgbClr val="FFFF00"/>
              </a:solidFill>
              <a:round/>
              <a:headEnd/>
              <a:tailEnd/>
            </a:ln>
          </p:spPr>
          <p:txBody>
            <a:bodyPr anchor="ctr">
              <a:spAutoFit/>
            </a:bodyPr>
            <a:lstStyle/>
            <a:p>
              <a:pPr>
                <a:defRPr/>
              </a:pPr>
              <a:endParaRPr lang="en-US"/>
            </a:p>
          </p:txBody>
        </p:sp>
      </p:grpSp>
      <p:grpSp>
        <p:nvGrpSpPr>
          <p:cNvPr id="5" name="Group 32"/>
          <p:cNvGrpSpPr>
            <a:grpSpLocks/>
          </p:cNvGrpSpPr>
          <p:nvPr/>
        </p:nvGrpSpPr>
        <p:grpSpPr bwMode="auto">
          <a:xfrm>
            <a:off x="1905000" y="5257800"/>
            <a:ext cx="381000" cy="381000"/>
            <a:chOff x="2078" y="1680"/>
            <a:chExt cx="1615" cy="1615"/>
          </a:xfrm>
          <a:solidFill>
            <a:schemeClr val="accent3">
              <a:lumMod val="40000"/>
              <a:lumOff val="60000"/>
            </a:schemeClr>
          </a:solidFill>
        </p:grpSpPr>
        <p:sp>
          <p:nvSpPr>
            <p:cNvPr id="3084" name="Oval 33"/>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85" name="Oval 34"/>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9" name="Oval 35"/>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87" name="Oval 36"/>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71" name="Oval 37"/>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89" name="Oval 38"/>
            <p:cNvSpPr>
              <a:spLocks noChangeArrowheads="1"/>
            </p:cNvSpPr>
            <p:nvPr/>
          </p:nvSpPr>
          <p:spPr bwMode="gray">
            <a:xfrm>
              <a:off x="2337" y="1939"/>
              <a:ext cx="1096" cy="1098"/>
            </a:xfrm>
            <a:prstGeom prst="ellipse">
              <a:avLst/>
            </a:prstGeom>
            <a:grpFill/>
            <a:ln w="3175" algn="ctr">
              <a:solidFill>
                <a:srgbClr val="00B050"/>
              </a:solidFill>
              <a:round/>
              <a:headEnd/>
              <a:tailEnd/>
            </a:ln>
          </p:spPr>
          <p:txBody>
            <a:bodyPr anchor="ctr">
              <a:spAutoFit/>
            </a:bodyPr>
            <a:lstStyle/>
            <a:p>
              <a:pPr>
                <a:defRPr/>
              </a:pPr>
              <a:endParaRPr 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b="1" smtClean="0">
                <a:solidFill>
                  <a:srgbClr val="002060"/>
                </a:solidFill>
                <a:latin typeface="Segoe UI" pitchFamily="34" charset="0"/>
                <a:ea typeface="Segoe UI" pitchFamily="34" charset="0"/>
                <a:cs typeface="Segoe UI" pitchFamily="34" charset="0"/>
              </a:rPr>
              <a:t>Giới thiệu bài toán</a:t>
            </a:r>
            <a:endParaRPr lang="en-US" b="1">
              <a:solidFill>
                <a:srgbClr val="002060"/>
              </a:solidFill>
              <a:latin typeface="Segoe UI" pitchFamily="34" charset="0"/>
              <a:ea typeface="Segoe UI" pitchFamily="34" charset="0"/>
              <a:cs typeface="Segoe UI" pitchFamily="34" charset="0"/>
            </a:endParaRPr>
          </a:p>
        </p:txBody>
      </p:sp>
      <p:sp>
        <p:nvSpPr>
          <p:cNvPr id="410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DAD0FFA2-D376-4281-9411-49DE8A762ABA}" type="slidenum">
              <a:rPr lang="en-US" sz="1200">
                <a:solidFill>
                  <a:schemeClr val="bg1"/>
                </a:solidFill>
              </a:rPr>
              <a:pPr algn="r"/>
              <a:t>3</a:t>
            </a:fld>
            <a:endParaRPr lang="en-US" sz="1200">
              <a:solidFill>
                <a:schemeClr val="bg1"/>
              </a:solidFill>
            </a:endParaRPr>
          </a:p>
        </p:txBody>
      </p:sp>
      <p:sp>
        <p:nvSpPr>
          <p:cNvPr id="4101" name="Content Placeholder 10"/>
          <p:cNvSpPr>
            <a:spLocks/>
          </p:cNvSpPr>
          <p:nvPr/>
        </p:nvSpPr>
        <p:spPr bwMode="auto">
          <a:xfrm>
            <a:off x="838200" y="1600200"/>
            <a:ext cx="7848600" cy="10668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solidFill>
                <a:srgbClr val="FF0000"/>
              </a:solidFill>
              <a:latin typeface="Calibri" pitchFamily="34" charset="0"/>
            </a:endParaRPr>
          </a:p>
          <a:p>
            <a:pPr marL="342900" indent="-342900">
              <a:spcBef>
                <a:spcPct val="20000"/>
              </a:spcBef>
              <a:buFont typeface="Arial" pitchFamily="34" charset="0"/>
              <a:buChar char="•"/>
            </a:pPr>
            <a:endParaRPr lang="en-US" sz="3200">
              <a:solidFill>
                <a:srgbClr val="FF0000"/>
              </a:solidFill>
              <a:latin typeface="Calibri" pitchFamily="34" charset="0"/>
            </a:endParaRPr>
          </a:p>
        </p:txBody>
      </p:sp>
      <p:pic>
        <p:nvPicPr>
          <p:cNvPr id="4106" name="Picture 10" descr="C:\Users\TuanAnh\Desktop\QuanLyCongVanTaiLieu.png"/>
          <p:cNvPicPr>
            <a:picLocks noChangeAspect="1" noChangeArrowheads="1"/>
          </p:cNvPicPr>
          <p:nvPr/>
        </p:nvPicPr>
        <p:blipFill>
          <a:blip r:embed="rId3"/>
          <a:srcRect/>
          <a:stretch>
            <a:fillRect/>
          </a:stretch>
        </p:blipFill>
        <p:spPr bwMode="auto">
          <a:xfrm>
            <a:off x="2438400" y="1905000"/>
            <a:ext cx="4305300" cy="2994991"/>
          </a:xfrm>
          <a:prstGeom prst="rect">
            <a:avLst/>
          </a:prstGeom>
          <a:noFill/>
        </p:spPr>
      </p:pic>
      <p:pic>
        <p:nvPicPr>
          <p:cNvPr id="4107" name="Picture 11" descr="C:\Users\TuanAnh\Desktop\team-work.jpg"/>
          <p:cNvPicPr>
            <a:picLocks noChangeAspect="1" noChangeArrowheads="1"/>
          </p:cNvPicPr>
          <p:nvPr/>
        </p:nvPicPr>
        <p:blipFill>
          <a:blip r:embed="rId4"/>
          <a:srcRect/>
          <a:stretch>
            <a:fillRect/>
          </a:stretch>
        </p:blipFill>
        <p:spPr bwMode="auto">
          <a:xfrm>
            <a:off x="2438400" y="1752600"/>
            <a:ext cx="4343400" cy="325457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106"/>
                                        </p:tgtEl>
                                      </p:cBhvr>
                                    </p:animEffect>
                                    <p:set>
                                      <p:cBhvr>
                                        <p:cTn id="7" dur="1" fill="hold">
                                          <p:stCondLst>
                                            <p:cond delay="499"/>
                                          </p:stCondLst>
                                        </p:cTn>
                                        <p:tgtEl>
                                          <p:spTgt spid="4106"/>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4107"/>
                                        </p:tgtEl>
                                        <p:attrNameLst>
                                          <p:attrName>style.visibility</p:attrName>
                                        </p:attrNameLst>
                                      </p:cBhvr>
                                      <p:to>
                                        <p:strVal val="visible"/>
                                      </p:to>
                                    </p:set>
                                    <p:animEffect transition="in" filter="blinds(horizontal)">
                                      <p:cBhvr>
                                        <p:cTn id="10"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1143000" y="1524000"/>
            <a:ext cx="7162800" cy="49530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1066800" y="1524000"/>
            <a:ext cx="6934200" cy="5029200"/>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1066800" y="1524000"/>
            <a:ext cx="7086600" cy="5029200"/>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1066800" y="1524000"/>
            <a:ext cx="7239000" cy="4953000"/>
          </a:xfrm>
          <a:prstGeom prst="rect">
            <a:avLst/>
          </a:prstGeom>
          <a:noFill/>
          <a:ln w="9525">
            <a:noFill/>
            <a:miter lim="800000"/>
            <a:headEnd/>
            <a:tailEnd/>
          </a:ln>
          <a:effectLst/>
        </p:spPr>
      </p:pic>
      <p:sp>
        <p:nvSpPr>
          <p:cNvPr id="37" name="Title 36"/>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4" presetClass="entr" presetSubtype="16"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ox(in)">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BC285E4A-4ECE-4ACF-A84D-67F5DDBC83EB}" type="slidenum">
              <a:rPr lang="en-US" sz="1200">
                <a:solidFill>
                  <a:schemeClr val="bg1"/>
                </a:solidFill>
              </a:rPr>
              <a:pPr algn="r"/>
              <a:t>5</a:t>
            </a:fld>
            <a:endParaRPr lang="en-US" sz="1200">
              <a:solidFill>
                <a:schemeClr val="bg1"/>
              </a:solidFill>
            </a:endParaRPr>
          </a:p>
        </p:txBody>
      </p:sp>
      <p:sp>
        <p:nvSpPr>
          <p:cNvPr id="6149"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smtClean="0">
                <a:solidFill>
                  <a:srgbClr val="002060"/>
                </a:solidFill>
                <a:latin typeface="Segoe UI" pitchFamily="34" charset="0"/>
                <a:ea typeface="Segoe UI" pitchFamily="34" charset="0"/>
                <a:cs typeface="Segoe UI" pitchFamily="34" charset="0"/>
              </a:rPr>
              <a:t>Hầu hết các phần mềm hiện nay đang được sử dụng cho chức năng tạo và quản lý lịch làm việc là phần mềm nước ngoài.</a:t>
            </a:r>
          </a:p>
          <a:p>
            <a:r>
              <a:rPr lang="en-US" smtClean="0">
                <a:solidFill>
                  <a:srgbClr val="002060"/>
                </a:solidFill>
                <a:latin typeface="Segoe UI" pitchFamily="34" charset="0"/>
                <a:ea typeface="Segoe UI" pitchFamily="34" charset="0"/>
                <a:cs typeface="Segoe UI" pitchFamily="34" charset="0"/>
              </a:rPr>
              <a:t>Phần mềm trên nên web có ưu điểm là có các tính năng quản lý lịch khá đầy đủ, hỗ trợ đa người dùng</a:t>
            </a:r>
          </a:p>
          <a:p>
            <a:r>
              <a:rPr lang="en-US" smtClean="0">
                <a:solidFill>
                  <a:srgbClr val="002060"/>
                </a:solidFill>
                <a:latin typeface="Segoe UI" pitchFamily="34" charset="0"/>
                <a:ea typeface="Segoe UI" pitchFamily="34" charset="0"/>
                <a:cs typeface="Segoe UI" pitchFamily="34" charset="0"/>
              </a:rPr>
              <a:t>Phần mềm trên nền windows tương tác với người dùng linh hoạt hơn</a:t>
            </a:r>
          </a:p>
          <a:p>
            <a:endParaRPr lang="en-US" smtClean="0">
              <a:solidFill>
                <a:srgbClr val="002060"/>
              </a:solidFill>
              <a:latin typeface="Segoe UI" pitchFamily="34" charset="0"/>
              <a:ea typeface="Segoe UI" pitchFamily="34" charset="0"/>
              <a:cs typeface="Segoe UI" pitchFamily="34" charset="0"/>
            </a:endParaRPr>
          </a:p>
          <a:p>
            <a:endParaRPr lang="en-US">
              <a:solidFill>
                <a:srgbClr val="00206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656BE4DD-D3D0-481E-9CA2-48FEC6814132}" type="slidenum">
              <a:rPr lang="en-US" sz="1200">
                <a:solidFill>
                  <a:schemeClr val="bg1"/>
                </a:solidFill>
              </a:rPr>
              <a:pPr algn="r"/>
              <a:t>6</a:t>
            </a:fld>
            <a:endParaRPr lang="en-US" sz="1200">
              <a:solidFill>
                <a:schemeClr val="bg1"/>
              </a:solidFill>
            </a:endParaRPr>
          </a:p>
        </p:txBody>
      </p:sp>
      <p:sp>
        <p:nvSpPr>
          <p:cNvPr id="36" name="Title 3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Nhiệm vụ của đồ án</a:t>
            </a:r>
            <a:endParaRPr lang="en-US" b="1">
              <a:solidFill>
                <a:srgbClr val="002060"/>
              </a:solidFill>
              <a:latin typeface="Segoe UI" pitchFamily="34" charset="0"/>
              <a:ea typeface="Segoe UI" pitchFamily="34" charset="0"/>
              <a:cs typeface="Segoe UI" pitchFamily="34" charset="0"/>
            </a:endParaRPr>
          </a:p>
        </p:txBody>
      </p:sp>
      <p:sp>
        <p:nvSpPr>
          <p:cNvPr id="37" name="Content Placeholder 36"/>
          <p:cNvSpPr>
            <a:spLocks noGrp="1"/>
          </p:cNvSpPr>
          <p:nvPr>
            <p:ph idx="1"/>
          </p:nvPr>
        </p:nvSpPr>
        <p:spPr/>
        <p:txBody>
          <a:bodyPr/>
          <a:lstStyle/>
          <a:p>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r>
              <a:rPr lang="en-US" smtClean="0">
                <a:solidFill>
                  <a:srgbClr val="002060"/>
                </a:solidFill>
                <a:latin typeface="Segoe UI" pitchFamily="34" charset="0"/>
                <a:ea typeface="Segoe UI" pitchFamily="34" charset="0"/>
                <a:cs typeface="Segoe UI" pitchFamily="34" charset="0"/>
              </a:rPr>
              <a:t>Nhiệm vụ của đồ án là tìm hiểu các kiến thức liên quan và xây dựng một phần mềm  quản lý công việc có các chức năng cơ bản như trên.</a:t>
            </a:r>
            <a:endParaRPr lang="en-US">
              <a:solidFill>
                <a:srgbClr val="00206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00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endParaRPr lang="en-US" sz="200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z="2000" smtClean="0">
                <a:latin typeface="Segoe UI" pitchFamily="34" charset="0"/>
                <a:ea typeface="Segoe UI" pitchFamily="34" charset="0"/>
                <a:cs typeface="Segoe UI" pitchFamily="34" charset="0"/>
              </a:rPr>
              <a:pPr>
                <a:defRPr/>
              </a:pPr>
              <a:t>7</a:t>
            </a:fld>
            <a:endParaRPr lang="en-US" sz="2000">
              <a:latin typeface="Segoe UI" pitchFamily="34" charset="0"/>
              <a:ea typeface="Segoe UI" pitchFamily="34" charset="0"/>
              <a:cs typeface="Segoe UI" pitchFamily="34" charset="0"/>
            </a:endParaRPr>
          </a:p>
        </p:txBody>
      </p:sp>
      <p:sp>
        <p:nvSpPr>
          <p:cNvPr id="5" name="Slide Number Placeholder 3"/>
          <p:cNvSpPr txBox="1">
            <a:spLocks/>
          </p:cNvSpPr>
          <p:nvPr/>
        </p:nvSpPr>
        <p:spPr>
          <a:xfrm>
            <a:off x="7010400" y="6675437"/>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C4E0EDA2-B468-4DB9-9A44-27FE1D5C9696}" type="slidenum">
              <a:rPr kumimoji="0" lang="en-US" sz="2000" b="0" i="0" u="none" strike="noStrike" kern="1200" cap="none" spc="0" normalizeH="0" baseline="0" noProof="0" smtClean="0">
                <a:ln>
                  <a:noFill/>
                </a:ln>
                <a:solidFill>
                  <a:schemeClr val="tx1">
                    <a:tint val="75000"/>
                  </a:schemeClr>
                </a:solidFill>
                <a:effectLst/>
                <a:uLnTx/>
                <a:uFillTx/>
                <a:latin typeface="Segoe UI" pitchFamily="34" charset="0"/>
                <a:ea typeface="Segoe UI" pitchFamily="34" charset="0"/>
                <a:cs typeface="Segoe U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2000" b="0" i="0" u="none" strike="noStrike" kern="1200" cap="none" spc="0" normalizeH="0" baseline="0" noProof="0">
              <a:ln>
                <a:noFill/>
              </a:ln>
              <a:solidFill>
                <a:schemeClr val="tx1">
                  <a:tint val="75000"/>
                </a:schemeClr>
              </a:solidFill>
              <a:effectLst/>
              <a:uLnTx/>
              <a:uFillTx/>
              <a:latin typeface="Segoe UI" pitchFamily="34" charset="0"/>
              <a:ea typeface="Segoe UI" pitchFamily="34" charset="0"/>
              <a:cs typeface="Segoe UI" pitchFamily="34" charset="0"/>
            </a:endParaRPr>
          </a:p>
        </p:txBody>
      </p:sp>
      <p:sp>
        <p:nvSpPr>
          <p:cNvPr id="6" name="Down Arrow 5"/>
          <p:cNvSpPr/>
          <p:nvPr/>
        </p:nvSpPr>
        <p:spPr>
          <a:xfrm>
            <a:off x="2931884" y="1066801"/>
            <a:ext cx="3280230" cy="776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Mô</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hình</a:t>
            </a:r>
            <a:endParaRPr lang="en-US" sz="2000" dirty="0">
              <a:latin typeface="Segoe UI" pitchFamily="34" charset="0"/>
              <a:ea typeface="Segoe UI" pitchFamily="34" charset="0"/>
              <a:cs typeface="Segoe UI" pitchFamily="34" charset="0"/>
            </a:endParaRPr>
          </a:p>
        </p:txBody>
      </p:sp>
      <p:cxnSp>
        <p:nvCxnSpPr>
          <p:cNvPr id="7" name="Straight Connector 6"/>
          <p:cNvCxnSpPr/>
          <p:nvPr/>
        </p:nvCxnSpPr>
        <p:spPr>
          <a:xfrm>
            <a:off x="1567543" y="1843315"/>
            <a:ext cx="5617028"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Connector 9"/>
          <p:cNvCxnSpPr>
            <a:stCxn id="6" idx="2"/>
          </p:cNvCxnSpPr>
          <p:nvPr/>
        </p:nvCxnSpPr>
        <p:spPr>
          <a:xfrm rot="16200000" flipH="1">
            <a:off x="2351768" y="4063546"/>
            <a:ext cx="4513035" cy="72572"/>
          </a:xfrm>
          <a:prstGeom prst="line">
            <a:avLst/>
          </a:prstGeom>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89559" y="2634343"/>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Tính</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động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cao</a:t>
            </a:r>
            <a:endParaRPr lang="en-US" sz="2000" dirty="0">
              <a:latin typeface="Segoe UI" pitchFamily="34" charset="0"/>
              <a:ea typeface="Segoe UI" pitchFamily="34" charset="0"/>
              <a:cs typeface="Segoe UI" pitchFamily="34" charset="0"/>
            </a:endParaRPr>
          </a:p>
        </p:txBody>
      </p:sp>
      <p:sp>
        <p:nvSpPr>
          <p:cNvPr id="12" name="Rounded Rectangle 11"/>
          <p:cNvSpPr/>
          <p:nvPr/>
        </p:nvSpPr>
        <p:spPr>
          <a:xfrm>
            <a:off x="289559" y="5789422"/>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Hạn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chế</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về</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chế</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phản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hồi</a:t>
            </a:r>
            <a:endParaRPr lang="en-US" sz="2000" dirty="0">
              <a:latin typeface="Segoe UI" pitchFamily="34" charset="0"/>
              <a:ea typeface="Segoe UI" pitchFamily="34" charset="0"/>
              <a:cs typeface="Segoe UI" pitchFamily="34" charset="0"/>
            </a:endParaRPr>
          </a:p>
        </p:txBody>
      </p:sp>
      <p:sp>
        <p:nvSpPr>
          <p:cNvPr id="13" name="Rounded Rectangle 12"/>
          <p:cNvSpPr/>
          <p:nvPr/>
        </p:nvSpPr>
        <p:spPr>
          <a:xfrm>
            <a:off x="289560" y="4143828"/>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Segoe UI" pitchFamily="34" charset="0"/>
                <a:ea typeface="Segoe UI" pitchFamily="34" charset="0"/>
                <a:cs typeface="Segoe UI" pitchFamily="34" charset="0"/>
              </a:rPr>
              <a:t>Chi </a:t>
            </a:r>
            <a:r>
              <a:rPr lang="en-US" sz="2000" dirty="0" err="1" smtClean="0">
                <a:latin typeface="Segoe UI" pitchFamily="34" charset="0"/>
                <a:ea typeface="Segoe UI" pitchFamily="34" charset="0"/>
                <a:cs typeface="Segoe UI" pitchFamily="34" charset="0"/>
              </a:rPr>
              <a:t>phí</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không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lớn</a:t>
            </a:r>
            <a:endParaRPr lang="en-US" sz="2000" dirty="0">
              <a:latin typeface="Segoe UI" pitchFamily="34" charset="0"/>
              <a:ea typeface="Segoe UI" pitchFamily="34" charset="0"/>
              <a:cs typeface="Segoe UI" pitchFamily="34" charset="0"/>
            </a:endParaRPr>
          </a:p>
        </p:txBody>
      </p:sp>
      <p:sp>
        <p:nvSpPr>
          <p:cNvPr id="14" name="Rounded Rectangle 13"/>
          <p:cNvSpPr/>
          <p:nvPr/>
        </p:nvSpPr>
        <p:spPr>
          <a:xfrm>
            <a:off x="289560" y="4985657"/>
            <a:ext cx="3905069"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Không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realtime</a:t>
            </a:r>
            <a:endParaRPr lang="en-US" sz="2000" dirty="0">
              <a:latin typeface="Segoe UI" pitchFamily="34" charset="0"/>
              <a:ea typeface="Segoe UI" pitchFamily="34" charset="0"/>
              <a:cs typeface="Segoe UI" pitchFamily="34" charset="0"/>
            </a:endParaRPr>
          </a:p>
        </p:txBody>
      </p:sp>
      <p:sp>
        <p:nvSpPr>
          <p:cNvPr id="15" name="Rounded Rectangle 14"/>
          <p:cNvSpPr/>
          <p:nvPr/>
        </p:nvSpPr>
        <p:spPr>
          <a:xfrm>
            <a:off x="5029200" y="5789422"/>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Quá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trình</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xây</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dựng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phức</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tạp</a:t>
            </a:r>
            <a:endParaRPr lang="en-US" sz="2000" dirty="0">
              <a:latin typeface="Segoe UI" pitchFamily="34" charset="0"/>
              <a:ea typeface="Segoe UI" pitchFamily="34" charset="0"/>
              <a:cs typeface="Segoe UI" pitchFamily="34" charset="0"/>
            </a:endParaRPr>
          </a:p>
        </p:txBody>
      </p:sp>
      <p:sp>
        <p:nvSpPr>
          <p:cNvPr id="16" name="Rounded Rectangle 15"/>
          <p:cNvSpPr/>
          <p:nvPr/>
        </p:nvSpPr>
        <p:spPr>
          <a:xfrm>
            <a:off x="5007429" y="3425371"/>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Lưu</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trạng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thái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người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dùng</a:t>
            </a:r>
            <a:endParaRPr lang="en-US" sz="2000" dirty="0">
              <a:latin typeface="Segoe UI" pitchFamily="34" charset="0"/>
              <a:ea typeface="Segoe UI" pitchFamily="34" charset="0"/>
              <a:cs typeface="Segoe UI" pitchFamily="34" charset="0"/>
            </a:endParaRPr>
          </a:p>
        </p:txBody>
      </p:sp>
      <p:sp>
        <p:nvSpPr>
          <p:cNvPr id="17" name="Rounded Rectangle 16"/>
          <p:cNvSpPr/>
          <p:nvPr/>
        </p:nvSpPr>
        <p:spPr>
          <a:xfrm>
            <a:off x="5007429" y="4143828"/>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Khó</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khăn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trong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cài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đặt</a:t>
            </a:r>
            <a:endParaRPr lang="en-US" sz="2000" dirty="0">
              <a:latin typeface="Segoe UI" pitchFamily="34" charset="0"/>
              <a:ea typeface="Segoe UI" pitchFamily="34" charset="0"/>
              <a:cs typeface="Segoe UI" pitchFamily="34" charset="0"/>
            </a:endParaRPr>
          </a:p>
        </p:txBody>
      </p:sp>
      <p:sp>
        <p:nvSpPr>
          <p:cNvPr id="18" name="Rounded Rectangle 17"/>
          <p:cNvSpPr/>
          <p:nvPr/>
        </p:nvSpPr>
        <p:spPr>
          <a:xfrm>
            <a:off x="5029200" y="4985657"/>
            <a:ext cx="390448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Khả</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năng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realtime</a:t>
            </a:r>
            <a:endParaRPr lang="en-US" sz="2000" dirty="0">
              <a:latin typeface="Segoe UI" pitchFamily="34" charset="0"/>
              <a:ea typeface="Segoe UI" pitchFamily="34" charset="0"/>
              <a:cs typeface="Segoe UI" pitchFamily="34" charset="0"/>
            </a:endParaRPr>
          </a:p>
        </p:txBody>
      </p:sp>
      <p:sp>
        <p:nvSpPr>
          <p:cNvPr id="19" name="Rounded Rectangle 18"/>
          <p:cNvSpPr/>
          <p:nvPr/>
        </p:nvSpPr>
        <p:spPr>
          <a:xfrm>
            <a:off x="289560" y="3426242"/>
            <a:ext cx="3905069"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Khó</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lưu</a:t>
            </a:r>
            <a:r>
              <a:rPr lang="en-US" sz="2000" dirty="0" smtClean="0">
                <a:latin typeface="Segoe UI" pitchFamily="34" charset="0"/>
                <a:ea typeface="Segoe UI" pitchFamily="34" charset="0"/>
                <a:cs typeface="Segoe UI" pitchFamily="34" charset="0"/>
              </a:rPr>
              <a:t> </a:t>
            </a:r>
            <a:r>
              <a:rPr lang="en-US" sz="2000" err="1" smtClean="0">
                <a:latin typeface="Segoe UI" pitchFamily="34" charset="0"/>
                <a:ea typeface="Segoe UI" pitchFamily="34" charset="0"/>
                <a:cs typeface="Segoe UI" pitchFamily="34" charset="0"/>
              </a:rPr>
              <a:t>trạng</a:t>
            </a:r>
            <a:r>
              <a:rPr lang="en-US" sz="2000" smtClean="0">
                <a:latin typeface="Segoe UI" pitchFamily="34" charset="0"/>
                <a:ea typeface="Segoe UI" pitchFamily="34" charset="0"/>
                <a:cs typeface="Segoe UI" pitchFamily="34" charset="0"/>
              </a:rPr>
              <a:t> thái người dùng</a:t>
            </a:r>
            <a:endParaRPr lang="en-US" sz="2000" dirty="0">
              <a:latin typeface="Segoe UI" pitchFamily="34" charset="0"/>
              <a:ea typeface="Segoe UI" pitchFamily="34" charset="0"/>
              <a:cs typeface="Segoe UI" pitchFamily="34" charset="0"/>
            </a:endParaRPr>
          </a:p>
        </p:txBody>
      </p:sp>
      <p:sp>
        <p:nvSpPr>
          <p:cNvPr id="20" name="Rounded Rectangle 19"/>
          <p:cNvSpPr/>
          <p:nvPr/>
        </p:nvSpPr>
        <p:spPr>
          <a:xfrm>
            <a:off x="5000027" y="2635214"/>
            <a:ext cx="390448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Khả</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năng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tương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tác</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tốt</a:t>
            </a:r>
            <a:endParaRPr lang="en-US" sz="2000" dirty="0">
              <a:latin typeface="Segoe UI" pitchFamily="34" charset="0"/>
              <a:ea typeface="Segoe UI" pitchFamily="34" charset="0"/>
              <a:cs typeface="Segoe UI" pitchFamily="34" charset="0"/>
            </a:endParaRPr>
          </a:p>
        </p:txBody>
      </p:sp>
      <p:sp>
        <p:nvSpPr>
          <p:cNvPr id="21" name="Down Arrow 20"/>
          <p:cNvSpPr/>
          <p:nvPr/>
        </p:nvSpPr>
        <p:spPr>
          <a:xfrm>
            <a:off x="609600" y="1828800"/>
            <a:ext cx="3352799" cy="74022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Segoe UI" pitchFamily="34" charset="0"/>
                <a:ea typeface="Segoe UI" pitchFamily="34" charset="0"/>
                <a:cs typeface="Segoe UI" pitchFamily="34" charset="0"/>
              </a:rPr>
              <a:t>Web</a:t>
            </a:r>
            <a:endParaRPr lang="en-US" sz="2000" dirty="0">
              <a:latin typeface="Segoe UI" pitchFamily="34" charset="0"/>
              <a:ea typeface="Segoe UI" pitchFamily="34" charset="0"/>
              <a:cs typeface="Segoe UI" pitchFamily="34" charset="0"/>
            </a:endParaRPr>
          </a:p>
        </p:txBody>
      </p:sp>
      <p:sp>
        <p:nvSpPr>
          <p:cNvPr id="22" name="Down Arrow 21"/>
          <p:cNvSpPr/>
          <p:nvPr/>
        </p:nvSpPr>
        <p:spPr>
          <a:xfrm>
            <a:off x="5029200" y="1828800"/>
            <a:ext cx="3875315" cy="74181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Segoe UI" pitchFamily="34" charset="0"/>
                <a:ea typeface="Segoe UI" pitchFamily="34" charset="0"/>
                <a:cs typeface="Segoe UI" pitchFamily="34" charset="0"/>
              </a:rPr>
              <a:t>WinForm</a:t>
            </a:r>
            <a:endParaRPr lang="en-US"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par>
                                <p:cTn id="15" presetID="4"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ox(in)">
                                      <p:cBhvr>
                                        <p:cTn id="29" dur="500"/>
                                        <p:tgtEl>
                                          <p:spTgt spid="1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70FD0955-8842-4ADF-AFCA-6E92918C4433}" type="slidenum">
              <a:rPr lang="en-US" sz="2000">
                <a:solidFill>
                  <a:srgbClr val="002060"/>
                </a:solidFill>
                <a:latin typeface="Segoe UI" pitchFamily="34" charset="0"/>
                <a:ea typeface="Segoe UI" pitchFamily="34" charset="0"/>
                <a:cs typeface="Segoe UI" pitchFamily="34" charset="0"/>
              </a:rPr>
              <a:pPr algn="r"/>
              <a:t>8</a:t>
            </a:fld>
            <a:endParaRPr lang="en-US" sz="2000">
              <a:solidFill>
                <a:srgbClr val="002060"/>
              </a:solidFill>
              <a:latin typeface="Segoe UI" pitchFamily="34" charset="0"/>
              <a:ea typeface="Segoe UI" pitchFamily="34" charset="0"/>
              <a:cs typeface="Segoe UI" pitchFamily="34" charset="0"/>
            </a:endParaRPr>
          </a:p>
        </p:txBody>
      </p:sp>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p:txBody>
          <a:bodyPr/>
          <a:lstStyle/>
          <a:p>
            <a:endParaRPr lang="en-US"/>
          </a:p>
        </p:txBody>
      </p:sp>
      <p:sp>
        <p:nvSpPr>
          <p:cNvPr id="12" name="Content Placeholder 11"/>
          <p:cNvSpPr>
            <a:spLocks noGrp="1"/>
          </p:cNvSpPr>
          <p:nvPr>
            <p:ph idx="1"/>
          </p:nvPr>
        </p:nvSpPr>
        <p:spPr>
          <a:xfrm>
            <a:off x="457200" y="1600201"/>
            <a:ext cx="8229600" cy="3428999"/>
          </a:xfrm>
        </p:spPr>
        <p:txBody>
          <a:bodyPr/>
          <a:lstStyle/>
          <a:p>
            <a:endParaRPr lang="en-US"/>
          </a:p>
        </p:txBody>
      </p:sp>
      <p:pic>
        <p:nvPicPr>
          <p:cNvPr id="8199" name="Picture 7"/>
          <p:cNvPicPr>
            <a:picLocks noChangeAspect="1" noChangeArrowheads="1"/>
          </p:cNvPicPr>
          <p:nvPr/>
        </p:nvPicPr>
        <p:blipFill>
          <a:blip r:embed="rId3"/>
          <a:srcRect/>
          <a:stretch>
            <a:fillRect/>
          </a:stretch>
        </p:blipFill>
        <p:spPr bwMode="auto">
          <a:xfrm>
            <a:off x="1219200" y="1600201"/>
            <a:ext cx="6886575" cy="3429000"/>
          </a:xfrm>
          <a:prstGeom prst="rect">
            <a:avLst/>
          </a:prstGeom>
          <a:noFill/>
          <a:ln w="9525">
            <a:noFill/>
            <a:miter lim="800000"/>
            <a:headEnd/>
            <a:tailEnd/>
          </a:ln>
          <a:effectLst/>
        </p:spPr>
      </p:pic>
      <p:sp>
        <p:nvSpPr>
          <p:cNvPr id="18" name="TextBox 17"/>
          <p:cNvSpPr txBox="1"/>
          <p:nvPr/>
        </p:nvSpPr>
        <p:spPr>
          <a:xfrm>
            <a:off x="533400" y="5334000"/>
            <a:ext cx="7837714" cy="707886"/>
          </a:xfrm>
          <a:prstGeom prst="rect">
            <a:avLst/>
          </a:prstGeom>
          <a:noFill/>
        </p:spPr>
        <p:txBody>
          <a:bodyPr wrap="square" rtlCol="0">
            <a:spAutoFit/>
          </a:bodyPr>
          <a:lstStyle/>
          <a:p>
            <a:pPr>
              <a:spcAft>
                <a:spcPts val="600"/>
              </a:spcAft>
              <a:defRPr/>
            </a:pPr>
            <a:r>
              <a:rPr lang="en-US" sz="2000" smtClean="0">
                <a:solidFill>
                  <a:srgbClr val="002060"/>
                </a:solidFill>
                <a:latin typeface="Segoe UI" pitchFamily="34" charset="0"/>
                <a:ea typeface="Segoe UI" pitchFamily="34" charset="0"/>
                <a:cs typeface="Segoe UI" pitchFamily="34" charset="0"/>
              </a:rPr>
              <a:t>Client: Một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được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coi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là</a:t>
            </a:r>
            <a:r>
              <a:rPr lang="en-US" sz="2000" dirty="0" smtClean="0">
                <a:solidFill>
                  <a:srgbClr val="002060"/>
                </a:solidFill>
                <a:latin typeface="Segoe UI" pitchFamily="34" charset="0"/>
                <a:ea typeface="Segoe UI" pitchFamily="34" charset="0"/>
                <a:cs typeface="Segoe UI" pitchFamily="34" charset="0"/>
              </a:rPr>
              <a:t> client </a:t>
            </a:r>
            <a:r>
              <a:rPr lang="en-US" sz="2000" dirty="0" err="1" smtClean="0">
                <a:solidFill>
                  <a:srgbClr val="002060"/>
                </a:solidFill>
                <a:latin typeface="Segoe UI" pitchFamily="34" charset="0"/>
                <a:ea typeface="Segoe UI" pitchFamily="34" charset="0"/>
                <a:cs typeface="Segoe UI" pitchFamily="34" charset="0"/>
              </a:rPr>
              <a:t>khi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gửi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các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tới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máy</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server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chờ</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đợi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câu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lời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từ</a:t>
            </a:r>
            <a:r>
              <a:rPr lang="en-US" sz="2000" dirty="0" smtClean="0">
                <a:solidFill>
                  <a:srgbClr val="002060"/>
                </a:solidFill>
                <a:latin typeface="Segoe UI" pitchFamily="34" charset="0"/>
                <a:ea typeface="Segoe UI" pitchFamily="34" charset="0"/>
                <a:cs typeface="Segoe UI" pitchFamily="34" charset="0"/>
              </a:rPr>
              <a:t> server. </a:t>
            </a:r>
          </a:p>
        </p:txBody>
      </p:sp>
      <p:sp>
        <p:nvSpPr>
          <p:cNvPr id="19" name="TextBox 18"/>
          <p:cNvSpPr txBox="1"/>
          <p:nvPr/>
        </p:nvSpPr>
        <p:spPr>
          <a:xfrm>
            <a:off x="533400" y="4953000"/>
            <a:ext cx="7982854" cy="1785104"/>
          </a:xfrm>
          <a:prstGeom prst="rect">
            <a:avLst/>
          </a:prstGeom>
          <a:noFill/>
        </p:spPr>
        <p:txBody>
          <a:bodyPr wrap="square" rtlCol="0">
            <a:spAutoFit/>
          </a:bodyPr>
          <a:lstStyle/>
          <a:p>
            <a:pPr>
              <a:spcAft>
                <a:spcPts val="600"/>
              </a:spcAft>
              <a:buFont typeface="Arial" pitchFamily="34" charset="0"/>
              <a:buChar char="•"/>
              <a:defRPr/>
            </a:pPr>
            <a:r>
              <a:rPr lang="en-US" sz="2000" smtClean="0">
                <a:solidFill>
                  <a:srgbClr val="002060"/>
                </a:solidFill>
                <a:latin typeface="Segoe UI" pitchFamily="34" charset="0"/>
                <a:ea typeface="Segoe UI" pitchFamily="34" charset="0"/>
                <a:cs typeface="Segoe UI" pitchFamily="34" charset="0"/>
              </a:rPr>
              <a:t>Server:</a:t>
            </a:r>
          </a:p>
          <a:p>
            <a:pPr lvl="1">
              <a:spcAft>
                <a:spcPts val="600"/>
              </a:spcAft>
              <a:buFont typeface="Arial" pitchFamily="34" charset="0"/>
              <a:buChar char="•"/>
              <a:defRPr/>
            </a:pPr>
            <a:r>
              <a:rPr lang="en-US" sz="2000" smtClean="0">
                <a:solidFill>
                  <a:srgbClr val="002060"/>
                </a:solidFill>
                <a:latin typeface="Segoe UI" pitchFamily="34" charset="0"/>
                <a:ea typeface="Segoe UI" pitchFamily="34" charset="0"/>
                <a:cs typeface="Segoe UI" pitchFamily="34" charset="0"/>
              </a:rPr>
              <a:t>Thuật </a:t>
            </a:r>
            <a:r>
              <a:rPr lang="en-US" sz="2000" dirty="0" err="1" smtClean="0">
                <a:solidFill>
                  <a:srgbClr val="002060"/>
                </a:solidFill>
                <a:latin typeface="Segoe UI" pitchFamily="34" charset="0"/>
                <a:ea typeface="Segoe UI" pitchFamily="34" charset="0"/>
                <a:cs typeface="Segoe UI" pitchFamily="34" charset="0"/>
              </a:rPr>
              <a:t>ngữ</a:t>
            </a:r>
            <a:r>
              <a:rPr lang="en-US" sz="2000" dirty="0" smtClean="0">
                <a:solidFill>
                  <a:srgbClr val="002060"/>
                </a:solidFill>
                <a:latin typeface="Segoe UI" pitchFamily="34" charset="0"/>
                <a:ea typeface="Segoe UI" pitchFamily="34" charset="0"/>
                <a:cs typeface="Segoe UI" pitchFamily="34" charset="0"/>
              </a:rPr>
              <a:t> server </a:t>
            </a:r>
            <a:r>
              <a:rPr lang="en-US" sz="2000" dirty="0" err="1" smtClean="0">
                <a:solidFill>
                  <a:srgbClr val="002060"/>
                </a:solidFill>
                <a:latin typeface="Segoe UI" pitchFamily="34" charset="0"/>
                <a:ea typeface="Segoe UI" pitchFamily="34" charset="0"/>
                <a:cs typeface="Segoe UI" pitchFamily="34" charset="0"/>
              </a:rPr>
              <a:t>được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dùng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cho</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những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hành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như</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một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dịch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vụ</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toàn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r>
              <a:rPr lang="en-US" sz="2000" dirty="0" smtClean="0">
                <a:solidFill>
                  <a:srgbClr val="002060"/>
                </a:solidFill>
                <a:latin typeface="Segoe UI" pitchFamily="34" charset="0"/>
                <a:ea typeface="Segoe UI" pitchFamily="34" charset="0"/>
                <a:cs typeface="Segoe UI" pitchFamily="34" charset="0"/>
              </a:rPr>
              <a:t>. </a:t>
            </a:r>
          </a:p>
          <a:p>
            <a:pPr lvl="1">
              <a:spcAft>
                <a:spcPts val="600"/>
              </a:spcAft>
              <a:buFont typeface="Arial" pitchFamily="34" charset="0"/>
              <a:buChar char="•"/>
              <a:defRPr/>
            </a:pPr>
            <a:r>
              <a:rPr lang="en-US" sz="2000" dirty="0" smtClean="0">
                <a:solidFill>
                  <a:srgbClr val="002060"/>
                </a:solidFill>
                <a:latin typeface="Segoe UI" pitchFamily="34" charset="0"/>
                <a:ea typeface="Segoe UI" pitchFamily="34" charset="0"/>
                <a:cs typeface="Segoe UI" pitchFamily="34" charset="0"/>
              </a:rPr>
              <a:t>Server </a:t>
            </a:r>
            <a:r>
              <a:rPr lang="en-US" sz="2000" dirty="0" err="1" smtClean="0">
                <a:solidFill>
                  <a:srgbClr val="002060"/>
                </a:solidFill>
                <a:latin typeface="Segoe UI" pitchFamily="34" charset="0"/>
                <a:ea typeface="Segoe UI" pitchFamily="34" charset="0"/>
                <a:cs typeface="Segoe UI" pitchFamily="34" charset="0"/>
              </a:rPr>
              <a:t>chấp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nhận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tất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các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hợp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lệ</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đến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từ</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mọi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nơi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sau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hành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dịch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vụ</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kết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quả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về</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máy</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endParaRPr lang="en-US" sz="2000" i="1" dirty="0" smtClean="0">
              <a:solidFill>
                <a:srgbClr val="002060"/>
              </a:solidFill>
              <a:latin typeface="Segoe UI" pitchFamily="34" charset="0"/>
              <a:ea typeface="Segoe UI" pitchFamily="34" charset="0"/>
              <a:cs typeface="Segoe UI" pitchFamily="34" charset="0"/>
            </a:endParaRPr>
          </a:p>
        </p:txBody>
      </p:sp>
      <p:sp>
        <p:nvSpPr>
          <p:cNvPr id="20" name="TextBox 19"/>
          <p:cNvSpPr txBox="1"/>
          <p:nvPr/>
        </p:nvSpPr>
        <p:spPr>
          <a:xfrm>
            <a:off x="457200" y="5410200"/>
            <a:ext cx="8066984" cy="1015663"/>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Segoe UI" pitchFamily="34" charset="0"/>
                <a:ea typeface="Segoe UI" pitchFamily="34" charset="0"/>
                <a:cs typeface="Segoe UI" pitchFamily="34" charset="0"/>
              </a:rPr>
              <a:t>Nhược điểm:</a:t>
            </a:r>
          </a:p>
          <a:p>
            <a:pPr lvl="1">
              <a:buFont typeface="Arial" pitchFamily="34" charset="0"/>
              <a:buChar char="•"/>
            </a:pPr>
            <a:r>
              <a:rPr lang="en-US" sz="2000" smtClean="0">
                <a:solidFill>
                  <a:srgbClr val="002060"/>
                </a:solidFill>
                <a:latin typeface="Segoe UI" pitchFamily="34" charset="0"/>
                <a:ea typeface="Segoe UI" pitchFamily="34" charset="0"/>
                <a:cs typeface="Segoe UI" pitchFamily="34" charset="0"/>
              </a:rPr>
              <a:t>Tính </a:t>
            </a:r>
            <a:r>
              <a:rPr lang="en-US" sz="2000" dirty="0" smtClean="0">
                <a:solidFill>
                  <a:srgbClr val="002060"/>
                </a:solidFill>
                <a:latin typeface="Segoe UI" pitchFamily="34" charset="0"/>
                <a:ea typeface="Segoe UI" pitchFamily="34" charset="0"/>
                <a:cs typeface="Segoe UI" pitchFamily="34" charset="0"/>
              </a:rPr>
              <a:t>an </a:t>
            </a:r>
            <a:r>
              <a:rPr lang="en-US" sz="2000" dirty="0" err="1" smtClean="0">
                <a:solidFill>
                  <a:srgbClr val="002060"/>
                </a:solidFill>
                <a:latin typeface="Segoe UI" pitchFamily="34" charset="0"/>
                <a:ea typeface="Segoe UI" pitchFamily="34" charset="0"/>
                <a:cs typeface="Segoe UI" pitchFamily="34" charset="0"/>
              </a:rPr>
              <a:t>toàn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bảo</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mật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thông</a:t>
            </a:r>
            <a:r>
              <a:rPr lang="en-US" sz="2000" dirty="0" smtClean="0">
                <a:solidFill>
                  <a:srgbClr val="002060"/>
                </a:solidFill>
                <a:latin typeface="Segoe UI" pitchFamily="34" charset="0"/>
                <a:ea typeface="Segoe UI" pitchFamily="34" charset="0"/>
                <a:cs typeface="Segoe UI" pitchFamily="34" charset="0"/>
              </a:rPr>
              <a:t> tin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endParaRPr lang="en-US" sz="2000" dirty="0" smtClean="0">
              <a:solidFill>
                <a:srgbClr val="002060"/>
              </a:solidFill>
              <a:latin typeface="Segoe UI" pitchFamily="34" charset="0"/>
              <a:ea typeface="Segoe UI" pitchFamily="34" charset="0"/>
              <a:cs typeface="Segoe UI" pitchFamily="34" charset="0"/>
            </a:endParaRPr>
          </a:p>
          <a:p>
            <a:pPr lvl="1">
              <a:buFont typeface="Arial" pitchFamily="34" charset="0"/>
              <a:buChar char="•"/>
            </a:pPr>
            <a:r>
              <a:rPr lang="en-US" sz="2000" dirty="0" err="1" smtClean="0">
                <a:solidFill>
                  <a:srgbClr val="002060"/>
                </a:solidFill>
                <a:latin typeface="Segoe UI" pitchFamily="34" charset="0"/>
                <a:ea typeface="Segoe UI" pitchFamily="34" charset="0"/>
                <a:cs typeface="Segoe UI" pitchFamily="34" charset="0"/>
              </a:rPr>
              <a:t>Phức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tạp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khó</a:t>
            </a:r>
            <a:r>
              <a:rPr lang="en-US" sz="2000" dirty="0" smtClean="0">
                <a:solidFill>
                  <a:srgbClr val="002060"/>
                </a:solidFill>
                <a:latin typeface="Segoe UI" pitchFamily="34" charset="0"/>
                <a:ea typeface="Segoe UI" pitchFamily="34" charset="0"/>
                <a:cs typeface="Segoe UI" pitchFamily="34" charset="0"/>
              </a:rPr>
              <a:t> </a:t>
            </a:r>
            <a:r>
              <a:rPr lang="en-US" sz="2000" err="1" smtClean="0">
                <a:solidFill>
                  <a:srgbClr val="002060"/>
                </a:solidFill>
                <a:latin typeface="Segoe UI" pitchFamily="34" charset="0"/>
                <a:ea typeface="Segoe UI" pitchFamily="34" charset="0"/>
                <a:cs typeface="Segoe UI" pitchFamily="34" charset="0"/>
              </a:rPr>
              <a:t>cài</a:t>
            </a:r>
            <a:r>
              <a:rPr lang="en-US" sz="2000" smtClean="0">
                <a:solidFill>
                  <a:srgbClr val="002060"/>
                </a:solidFill>
                <a:latin typeface="Segoe UI" pitchFamily="34" charset="0"/>
                <a:ea typeface="Segoe UI" pitchFamily="34" charset="0"/>
                <a:cs typeface="Segoe UI" pitchFamily="34" charset="0"/>
              </a:rPr>
              <a:t> đặt</a:t>
            </a:r>
            <a:endParaRPr lang="en-US" sz="2000" dirty="0" smtClean="0">
              <a:solidFill>
                <a:srgbClr val="002060"/>
              </a:solidFill>
              <a:latin typeface="Segoe UI" pitchFamily="34" charset="0"/>
              <a:ea typeface="Segoe UI" pitchFamily="34" charset="0"/>
              <a:cs typeface="Segoe UI" pitchFamily="34" charset="0"/>
            </a:endParaRPr>
          </a:p>
        </p:txBody>
      </p:sp>
      <p:sp>
        <p:nvSpPr>
          <p:cNvPr id="21" name="TextBox 20"/>
          <p:cNvSpPr txBox="1"/>
          <p:nvPr/>
        </p:nvSpPr>
        <p:spPr>
          <a:xfrm>
            <a:off x="533400" y="5410200"/>
            <a:ext cx="8066984" cy="707886"/>
          </a:xfrm>
          <a:prstGeom prst="rect">
            <a:avLst/>
          </a:prstGeom>
          <a:noFill/>
        </p:spPr>
        <p:txBody>
          <a:bodyPr wrap="square" rtlCol="0">
            <a:spAutoFit/>
          </a:bodyPr>
          <a:lstStyle/>
          <a:p>
            <a:r>
              <a:rPr lang="en-US" sz="2000" smtClean="0">
                <a:solidFill>
                  <a:srgbClr val="002060"/>
                </a:solidFill>
                <a:latin typeface="Segoe UI" pitchFamily="34" charset="0"/>
                <a:ea typeface="Segoe UI" pitchFamily="34" charset="0"/>
                <a:cs typeface="Segoe UI" pitchFamily="34" charset="0"/>
              </a:rPr>
              <a:t>Giao thức: Để </a:t>
            </a:r>
            <a:r>
              <a:rPr lang="en-US" sz="2000">
                <a:solidFill>
                  <a:srgbClr val="002060"/>
                </a:solidFill>
                <a:latin typeface="Segoe UI" pitchFamily="34" charset="0"/>
                <a:ea typeface="Segoe UI" pitchFamily="34" charset="0"/>
                <a:cs typeface="Segoe UI" pitchFamily="34" charset="0"/>
              </a:rPr>
              <a:t>client và server có thể trao đổi với nhau thì giữa chúng phải có một chuẩn, chuẩn này gọi là giao thức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3" presetClass="entr" presetSubtype="10" fill="hold" grpId="2"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3" nodeType="clickEffect">
                                  <p:stCondLst>
                                    <p:cond delay="0"/>
                                  </p:stCondLst>
                                  <p:childTnLst>
                                    <p:animEffect transition="out" filter="blinds(horizontal)">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2"/>
      <p:bldP spid="18" grpId="3"/>
      <p:bldP spid="19" grpId="0"/>
      <p:bldP spid="20" grpId="0"/>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9F9112AC-BD9B-487E-BE00-C7860B766903}" type="slidenum">
              <a:rPr lang="en-US" sz="1200">
                <a:solidFill>
                  <a:schemeClr val="bg1"/>
                </a:solidFill>
              </a:rPr>
              <a:pPr algn="r"/>
              <a:t>9</a:t>
            </a:fld>
            <a:endParaRPr lang="en-US" sz="1200">
              <a:solidFill>
                <a:schemeClr val="bg1"/>
              </a:solidFill>
            </a:endParaRPr>
          </a:p>
        </p:txBody>
      </p:sp>
      <p:sp>
        <p:nvSpPr>
          <p:cNvPr id="9221" name="Content Placeholder 10"/>
          <p:cNvSpPr>
            <a:spLocks/>
          </p:cNvSpPr>
          <p:nvPr/>
        </p:nvSpPr>
        <p:spPr bwMode="auto">
          <a:xfrm>
            <a:off x="838200" y="1371600"/>
            <a:ext cx="7848600" cy="48307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0" name="Title 9"/>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Khó khăn</a:t>
            </a:r>
            <a:endParaRPr lang="en-US" sz="4000" b="1">
              <a:solidFill>
                <a:srgbClr val="002060"/>
              </a:solidFill>
              <a:latin typeface="Segoe UI" pitchFamily="34" charset="0"/>
              <a:ea typeface="Segoe UI" pitchFamily="34" charset="0"/>
              <a:cs typeface="Segoe UI" pitchFamily="34" charset="0"/>
            </a:endParaRPr>
          </a:p>
        </p:txBody>
      </p:sp>
      <p:sp>
        <p:nvSpPr>
          <p:cNvPr id="11" name="Content Placeholder 10"/>
          <p:cNvSpPr>
            <a:spLocks noGrp="1"/>
          </p:cNvSpPr>
          <p:nvPr>
            <p:ph idx="1"/>
          </p:nvPr>
        </p:nvSpPr>
        <p:spPr/>
        <p:txBody>
          <a:bodyPr/>
          <a:lstStyle/>
          <a:p>
            <a:r>
              <a:rPr lang="en-US" smtClean="0">
                <a:solidFill>
                  <a:srgbClr val="002060"/>
                </a:solidFill>
                <a:latin typeface="+mj-lt"/>
                <a:cs typeface="Times New Roman" pitchFamily="18" charset="0"/>
              </a:rPr>
              <a:t>Server phải đáp ứng được nhiều client cùng kết nối đến </a:t>
            </a:r>
          </a:p>
          <a:p>
            <a:r>
              <a:rPr lang="en-US" smtClean="0">
                <a:solidFill>
                  <a:srgbClr val="002060"/>
                </a:solidFill>
                <a:latin typeface="+mj-lt"/>
                <a:cs typeface="Times New Roman" pitchFamily="18" charset="0"/>
              </a:rPr>
              <a:t>Định danh client: Khi một dịch vụ cung cấp bởi server được yêu cầu bởi nhiều client cùng một lúc thì cần phân biệt các yêu cầu này</a:t>
            </a:r>
          </a:p>
          <a:p>
            <a:r>
              <a:rPr lang="en-US" smtClean="0">
                <a:solidFill>
                  <a:srgbClr val="002060"/>
                </a:solidFill>
                <a:latin typeface="+mj-lt"/>
                <a:cs typeface="Times New Roman" pitchFamily="18" charset="0"/>
              </a:rPr>
              <a:t>Đồng bộ dữ liệu giữa client và server</a:t>
            </a:r>
          </a:p>
          <a:p>
            <a:endParaRPr lang="en-US">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2064</TotalTime>
  <Words>2003</Words>
  <Application>Microsoft Office PowerPoint</Application>
  <PresentationFormat>On-screen Show (4:3)</PresentationFormat>
  <Paragraphs>164</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TRƯỜNG ĐẠI HỌC BÁCH KHOA HÀ NỘI VIỆN CÔNG NGHỆ THÔNG TIN VÀ TRUYỀN THÔNG BỘ MÔN KỸ THUẬT MÁY TÍNH</vt:lpstr>
      <vt:lpstr>Slide 2</vt:lpstr>
      <vt:lpstr>Giới thiệu bài toán</vt:lpstr>
      <vt:lpstr>Slide 4</vt:lpstr>
      <vt:lpstr>Slide 5</vt:lpstr>
      <vt:lpstr>Nhiệm vụ của đồ án</vt:lpstr>
      <vt:lpstr>Slide 7</vt:lpstr>
      <vt:lpstr>Slide 8</vt:lpstr>
      <vt:lpstr>Khó khăn</vt:lpstr>
      <vt:lpstr>Môi trường phát triển</vt:lpstr>
      <vt:lpstr>Biểu đồ phân rã chức năng</vt:lpstr>
      <vt:lpstr>Mô hình tổng quan hệ thống</vt:lpstr>
      <vt:lpstr>        Giao thức trao đổi giữa client-server</vt:lpstr>
      <vt:lpstr>     Minh họa giao diện các chức năng chính</vt:lpstr>
      <vt:lpstr>Các kết quả đạt được</vt:lpstr>
      <vt:lpstr>  Hướng phát triển cho đồ án</vt:lpstr>
      <vt:lpstr>Slide 17</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177</cp:revision>
  <dcterms:created xsi:type="dcterms:W3CDTF">2010-10-05T15:52:03Z</dcterms:created>
  <dcterms:modified xsi:type="dcterms:W3CDTF">2011-06-02T22:07:43Z</dcterms:modified>
  <cp:version>1.0</cp:version>
</cp:coreProperties>
</file>