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7" r:id="rId1"/>
  </p:sldMasterIdLst>
  <p:notesMasterIdLst>
    <p:notesMasterId r:id="rId21"/>
  </p:notesMasterIdLst>
  <p:handoutMasterIdLst>
    <p:handoutMasterId r:id="rId22"/>
  </p:handoutMasterIdLst>
  <p:sldIdLst>
    <p:sldId id="276" r:id="rId2"/>
    <p:sldId id="277" r:id="rId3"/>
    <p:sldId id="298" r:id="rId4"/>
    <p:sldId id="297" r:id="rId5"/>
    <p:sldId id="314" r:id="rId6"/>
    <p:sldId id="278" r:id="rId7"/>
    <p:sldId id="319" r:id="rId8"/>
    <p:sldId id="312" r:id="rId9"/>
    <p:sldId id="299" r:id="rId10"/>
    <p:sldId id="300" r:id="rId11"/>
    <p:sldId id="313" r:id="rId12"/>
    <p:sldId id="320" r:id="rId13"/>
    <p:sldId id="321" r:id="rId14"/>
    <p:sldId id="318" r:id="rId15"/>
    <p:sldId id="325" r:id="rId16"/>
    <p:sldId id="295" r:id="rId17"/>
    <p:sldId id="322" r:id="rId18"/>
    <p:sldId id="323" r:id="rId19"/>
    <p:sldId id="324" r:id="rId2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3399"/>
    <a:srgbClr val="327119"/>
    <a:srgbClr val="669900"/>
    <a:srgbClr val="5326AC"/>
    <a:srgbClr val="7849D7"/>
    <a:srgbClr val="C9C9FF"/>
    <a:srgbClr val="C9E0A8"/>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211" autoAdjust="0"/>
    <p:restoredTop sz="79564" autoAdjust="0"/>
  </p:normalViewPr>
  <p:slideViewPr>
    <p:cSldViewPr>
      <p:cViewPr>
        <p:scale>
          <a:sx n="66" d="100"/>
          <a:sy n="66" d="100"/>
        </p:scale>
        <p:origin x="-1398" y="-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2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mn-cs"/>
              </a:defRPr>
            </a:lvl1pPr>
          </a:lstStyle>
          <a:p>
            <a:pPr>
              <a:defRPr/>
            </a:pPr>
            <a:endParaRPr lang="en-US"/>
          </a:p>
        </p:txBody>
      </p:sp>
      <p:sp>
        <p:nvSpPr>
          <p:cNvPr id="9523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en-US"/>
          </a:p>
        </p:txBody>
      </p:sp>
      <p:sp>
        <p:nvSpPr>
          <p:cNvPr id="9523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mn-cs"/>
              </a:defRPr>
            </a:lvl1pPr>
          </a:lstStyle>
          <a:p>
            <a:pPr>
              <a:defRPr/>
            </a:pPr>
            <a:endParaRPr lang="en-US"/>
          </a:p>
        </p:txBody>
      </p:sp>
      <p:sp>
        <p:nvSpPr>
          <p:cNvPr id="9523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mn-cs"/>
              </a:defRPr>
            </a:lvl1pPr>
          </a:lstStyle>
          <a:p>
            <a:pPr>
              <a:defRPr/>
            </a:pPr>
            <a:fld id="{B2A29EFC-442B-4E6C-B34F-F05E71FD6387}" type="slidenum">
              <a:rPr lang="en-US"/>
              <a:pPr>
                <a:defRPr/>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cs typeface="+mn-cs"/>
              </a:defRPr>
            </a:lvl1pPr>
          </a:lstStyle>
          <a:p>
            <a:pPr>
              <a:defRPr/>
            </a:pPr>
            <a:fld id="{AB7D2E03-64ED-4C54-B3ED-4E782C0E2A7E}" type="datetimeFigureOut">
              <a:rPr lang="en-US"/>
              <a:pPr>
                <a:defRPr/>
              </a:pPr>
              <a:t>6/3/2011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cs typeface="+mn-cs"/>
              </a:defRPr>
            </a:lvl1pPr>
          </a:lstStyle>
          <a:p>
            <a:pPr>
              <a:defRPr/>
            </a:pPr>
            <a:fld id="{4F43FBB7-1332-45BC-A965-D94137696021}"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latin typeface="Times New Roman" pitchFamily="18" charset="0"/>
                <a:cs typeface="Times New Roman" pitchFamily="18" charset="0"/>
              </a:rPr>
              <a:t>+ Kính thưa các thầy trong hội đồng, em là Nguyễn Tuấn</a:t>
            </a:r>
            <a:r>
              <a:rPr lang="en-US" baseline="0" smtClean="0">
                <a:latin typeface="Times New Roman" pitchFamily="18" charset="0"/>
                <a:cs typeface="Times New Roman" pitchFamily="18" charset="0"/>
              </a:rPr>
              <a:t> Anh </a:t>
            </a:r>
            <a:r>
              <a:rPr lang="en-US" smtClean="0">
                <a:latin typeface="Times New Roman" pitchFamily="18" charset="0"/>
                <a:cs typeface="Times New Roman" pitchFamily="18" charset="0"/>
              </a:rPr>
              <a:t>lớp KTMT K51, hôm nay em xin phép được trình bày và bảo vệ đề tài tốt nghiệp của em. Đề tài của em là “</a:t>
            </a:r>
            <a:r>
              <a:rPr lang="en-US" b="1" smtClean="0">
                <a:solidFill>
                  <a:srgbClr val="FF0000"/>
                </a:solidFill>
                <a:latin typeface="Times New Roman" pitchFamily="18" charset="0"/>
                <a:cs typeface="Times New Roman" pitchFamily="18" charset="0"/>
              </a:rPr>
              <a:t>Xây</a:t>
            </a:r>
            <a:r>
              <a:rPr lang="en-US" b="1" baseline="0" smtClean="0">
                <a:solidFill>
                  <a:srgbClr val="FF0000"/>
                </a:solidFill>
                <a:latin typeface="Times New Roman" pitchFamily="18" charset="0"/>
                <a:cs typeface="Times New Roman" pitchFamily="18" charset="0"/>
              </a:rPr>
              <a:t> dựng hệ thống quản lý công việc trực tuyến eTask</a:t>
            </a:r>
            <a:r>
              <a:rPr lang="en-US" smtClean="0">
                <a:latin typeface="Times New Roman" pitchFamily="18" charset="0"/>
                <a:cs typeface="Times New Roman" pitchFamily="18" charset="0"/>
              </a:rPr>
              <a:t>”. Và dưới sự hướng dẫn của thầy Nguyễn</a:t>
            </a:r>
            <a:r>
              <a:rPr lang="en-US" baseline="0" smtClean="0">
                <a:latin typeface="Times New Roman" pitchFamily="18" charset="0"/>
                <a:cs typeface="Times New Roman" pitchFamily="18" charset="0"/>
              </a:rPr>
              <a:t> Tử Quảng</a:t>
            </a:r>
            <a:endParaRPr lang="en-US" smtClean="0">
              <a:latin typeface="Times New Roman" pitchFamily="18" charset="0"/>
              <a:cs typeface="Times New Roman" pitchFamily="18" charset="0"/>
            </a:endParaRPr>
          </a:p>
        </p:txBody>
      </p:sp>
      <p:sp>
        <p:nvSpPr>
          <p:cNvPr id="41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AD34494E-8BC0-44C4-A2F2-BB87D6FD0D68}" type="slidenum">
              <a:rPr lang="en-US" smtClean="0"/>
              <a:pPr>
                <a:defRPr/>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4036"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DA78E04E-A4A3-4A97-8188-BBF8BF28B814}" type="slidenum">
              <a:rPr lang="en-US" sz="1200"/>
              <a:pPr algn="r"/>
              <a:t>10</a:t>
            </a:fld>
            <a:endParaRPr 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p:spPr>
      </p:sp>
      <p:sp>
        <p:nvSpPr>
          <p:cNvPr id="512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Giới</a:t>
            </a:r>
            <a:r>
              <a:rPr lang="en-US" baseline="0" smtClean="0"/>
              <a:t> thiệu các chức năng của phần mềm</a:t>
            </a:r>
            <a:endParaRPr lang="en-US" smtClean="0"/>
          </a:p>
        </p:txBody>
      </p:sp>
      <p:sp>
        <p:nvSpPr>
          <p:cNvPr id="5120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C2167C20-8853-4854-B276-9DAC230AD162}" type="slidenum">
              <a:rPr lang="en-US" sz="1200"/>
              <a:pPr algn="r"/>
              <a:t>11</a:t>
            </a:fld>
            <a:endParaRPr 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baseline="0" smtClean="0"/>
              <a:t> client và server trao đổi với nhau tuân theo một giao thức</a:t>
            </a:r>
          </a:p>
          <a:p>
            <a:pPr>
              <a:buFont typeface="Arial" pitchFamily="34" charset="0"/>
              <a:buChar char="•"/>
            </a:pPr>
            <a:r>
              <a:rPr lang="en-US" baseline="0" smtClean="0"/>
              <a:t>Có nhiều giao thức có sẵn: SMTP, POP</a:t>
            </a:r>
          </a:p>
          <a:p>
            <a:pPr>
              <a:buFont typeface="Arial" pitchFamily="34" charset="0"/>
              <a:buChar char="•"/>
            </a:pPr>
            <a:r>
              <a:rPr lang="en-US" baseline="0" smtClean="0"/>
              <a:t>ở đây em thiết kế một giao thức, mỗi lệnh trao đổi đều tuân theo cấu trúc trong giao thức</a:t>
            </a:r>
          </a:p>
          <a:p>
            <a:pPr>
              <a:buFont typeface="Arial" pitchFamily="34" charset="0"/>
              <a:buChar char="•"/>
            </a:pPr>
            <a:r>
              <a:rPr lang="en-US" baseline="0" smtClean="0"/>
              <a:t>Thiết kế giao thức phải chú ý tơi: </a:t>
            </a:r>
            <a:r>
              <a:rPr lang="en-US" sz="1200" kern="1200" smtClean="0">
                <a:solidFill>
                  <a:schemeClr val="tx1"/>
                </a:solidFill>
                <a:latin typeface="+mn-lt"/>
                <a:ea typeface="+mn-ea"/>
                <a:cs typeface="+mn-cs"/>
              </a:rPr>
              <a:t>Việc Format dữ liệu chuẩn sẽ tránh được các lỗi có thể xảy ra, đồng thời giúp cho việc xử lý dễ dàng hơn.</a:t>
            </a:r>
            <a:endParaRPr lang="en-US" baseline="0" smtClean="0"/>
          </a:p>
          <a:p>
            <a:pPr lvl="1">
              <a:buFont typeface="Arial" pitchFamily="34" charset="0"/>
              <a:buChar char="•"/>
            </a:pPr>
            <a:r>
              <a:rPr lang="en-US" baseline="0" smtClean="0"/>
              <a:t>Cấu trúc lệnh đơn giản.</a:t>
            </a:r>
          </a:p>
          <a:p>
            <a:pPr lvl="1">
              <a:buFont typeface="Arial" pitchFamily="34" charset="0"/>
              <a:buChar char="•"/>
            </a:pPr>
            <a:r>
              <a:rPr lang="en-US" baseline="0" smtClean="0"/>
              <a:t>Tính mở rộng cao</a:t>
            </a:r>
          </a:p>
          <a:p>
            <a:pPr lvl="1">
              <a:buFont typeface="Arial" pitchFamily="34" charset="0"/>
              <a:buChar char="•"/>
            </a:pPr>
            <a:r>
              <a:rPr lang="en-US" baseline="0" smtClean="0"/>
              <a:t>Đảm bảo an ning.</a:t>
            </a:r>
            <a:endParaRPr lang="en-US"/>
          </a:p>
        </p:txBody>
      </p:sp>
      <p:sp>
        <p:nvSpPr>
          <p:cNvPr id="4" name="Slide Number Placeholder 3"/>
          <p:cNvSpPr>
            <a:spLocks noGrp="1"/>
          </p:cNvSpPr>
          <p:nvPr>
            <p:ph type="sldNum" sz="quarter" idx="10"/>
          </p:nvPr>
        </p:nvSpPr>
        <p:spPr/>
        <p:txBody>
          <a:bodyPr/>
          <a:lstStyle/>
          <a:p>
            <a:pPr>
              <a:defRPr/>
            </a:pPr>
            <a:fld id="{4F43FBB7-1332-45BC-A965-D94137696021}" type="slidenum">
              <a:rPr lang="en-US" smtClean="0"/>
              <a:pPr>
                <a:defRPr/>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0420"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69EC5881-27AA-4E4B-A6C6-B1434EBB73DF}" type="slidenum">
              <a:rPr lang="en-US" sz="1200"/>
              <a:pPr algn="r"/>
              <a:t>14</a:t>
            </a:fld>
            <a:endParaRPr 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p:spPr>
      </p:sp>
      <p:sp>
        <p:nvSpPr>
          <p:cNvPr id="675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758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219F028D-201B-47A8-B0BB-C6683820AD69}" type="slidenum">
              <a:rPr lang="en-US" sz="1200"/>
              <a:pPr algn="r"/>
              <a:t>16</a:t>
            </a:fld>
            <a:endParaRPr 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Nội</a:t>
            </a:r>
            <a:r>
              <a:rPr lang="en-US" baseline="0" smtClean="0"/>
              <a:t> dung trình bày của em goomg 4 phần</a:t>
            </a:r>
          </a:p>
          <a:p>
            <a:pPr eaLnBrk="1" hangingPunct="1">
              <a:spcBef>
                <a:spcPct val="0"/>
              </a:spcBef>
              <a:buFont typeface="Arial" pitchFamily="34" charset="0"/>
              <a:buChar char="•"/>
            </a:pPr>
            <a:r>
              <a:rPr lang="en-US" baseline="0" smtClean="0"/>
              <a:t>Phần 1: là bối cảnh và nhiệm vụ của đồ án</a:t>
            </a:r>
          </a:p>
          <a:p>
            <a:pPr eaLnBrk="1" hangingPunct="1">
              <a:spcBef>
                <a:spcPct val="0"/>
              </a:spcBef>
              <a:buFont typeface="Arial" pitchFamily="34" charset="0"/>
              <a:buChar char="•"/>
            </a:pPr>
            <a:r>
              <a:rPr lang="en-US" baseline="0" smtClean="0"/>
              <a:t>Phần 2: một số kiến thức liên quan để hoàn phần mềm</a:t>
            </a:r>
          </a:p>
          <a:p>
            <a:pPr eaLnBrk="1" hangingPunct="1">
              <a:spcBef>
                <a:spcPct val="0"/>
              </a:spcBef>
              <a:buFont typeface="Arial" pitchFamily="34" charset="0"/>
              <a:buChar char="•"/>
            </a:pPr>
            <a:r>
              <a:rPr lang="en-US" baseline="0" smtClean="0"/>
              <a:t>Phần 3: Phân tích, thiết kế phần mềm</a:t>
            </a:r>
          </a:p>
          <a:p>
            <a:pPr eaLnBrk="1" hangingPunct="1">
              <a:spcBef>
                <a:spcPct val="0"/>
              </a:spcBef>
              <a:buFont typeface="Arial" pitchFamily="34" charset="0"/>
              <a:buChar char="•"/>
            </a:pPr>
            <a:r>
              <a:rPr lang="en-US" baseline="0" smtClean="0"/>
              <a:t>Phần 4: kết luận và định hướng phát triển tiếp theo của đồ án</a:t>
            </a:r>
            <a:endParaRPr lang="en-US" smtClean="0"/>
          </a:p>
        </p:txBody>
      </p:sp>
      <p:sp>
        <p:nvSpPr>
          <p:cNvPr id="3686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EDDE5434-228B-463F-B0B8-EA81822EC524}" type="slidenum">
              <a:rPr lang="en-US" sz="1200"/>
              <a:pPr algn="r"/>
              <a:t>2</a:t>
            </a:fld>
            <a:endParaRPr 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sz="1200" kern="1200" smtClean="0">
                <a:solidFill>
                  <a:schemeClr val="tx1"/>
                </a:solidFill>
                <a:latin typeface="+mn-lt"/>
                <a:ea typeface="+mn-ea"/>
                <a:cs typeface="+mn-cs"/>
              </a:rPr>
              <a:t>Lịch</a:t>
            </a:r>
            <a:r>
              <a:rPr lang="en-US" sz="1200" kern="1200" baseline="0" smtClean="0">
                <a:solidFill>
                  <a:schemeClr val="tx1"/>
                </a:solidFill>
                <a:latin typeface="+mn-lt"/>
                <a:ea typeface="+mn-ea"/>
                <a:cs typeface="+mn-cs"/>
              </a:rPr>
              <a:t> cá nhân: đối với người không dùng máy tính, họ sẽ dùng giấy note, sổ để ghi những lịch làm việc</a:t>
            </a:r>
          </a:p>
          <a:p>
            <a:pPr marL="0" marR="0" indent="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sz="1200" kern="1200" baseline="0" smtClean="0">
                <a:solidFill>
                  <a:schemeClr val="tx1"/>
                </a:solidFill>
                <a:latin typeface="+mn-lt"/>
                <a:ea typeface="+mn-ea"/>
                <a:cs typeface="+mn-cs"/>
              </a:rPr>
              <a:t>Với những người dùng máy tính: phần mềm note(evernote, one note), chương trình quản lý lịch như </a:t>
            </a:r>
            <a:r>
              <a:rPr lang="vi-VN" smtClean="0"/>
              <a:t>MS Outlook</a:t>
            </a:r>
            <a:r>
              <a:rPr lang="en-US" smtClean="0"/>
              <a:t>, google</a:t>
            </a:r>
            <a:r>
              <a:rPr lang="en-US" baseline="0" smtClean="0"/>
              <a:t> calendar.</a:t>
            </a:r>
            <a:r>
              <a:rPr lang="en-US" smtClean="0"/>
              <a:t> </a:t>
            </a:r>
            <a:endParaRPr lang="en-US" sz="1200" kern="120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sz="1200" kern="1200" smtClean="0">
                <a:solidFill>
                  <a:schemeClr val="tx1"/>
                </a:solidFill>
                <a:latin typeface="+mn-lt"/>
                <a:ea typeface="+mn-ea"/>
                <a:cs typeface="+mn-cs"/>
              </a:rPr>
              <a:t>Trong một cơ quan thì việc họp diễn ra rất thường xuyên. </a:t>
            </a:r>
          </a:p>
          <a:p>
            <a:pPr marL="0" marR="0" indent="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sz="1200" kern="1200" smtClean="0">
                <a:solidFill>
                  <a:schemeClr val="tx1"/>
                </a:solidFill>
                <a:latin typeface="+mn-lt"/>
                <a:ea typeface="+mn-ea"/>
                <a:cs typeface="+mn-cs"/>
              </a:rPr>
              <a:t>Để có một lịch họp với cấp trên, với những người liên quan tới công việc của mình, công việc của người đặt lịch thường mất</a:t>
            </a:r>
            <a:r>
              <a:rPr lang="en-US" sz="1200" kern="1200" baseline="0" smtClean="0">
                <a:solidFill>
                  <a:schemeClr val="tx1"/>
                </a:solidFill>
                <a:latin typeface="+mn-lt"/>
                <a:ea typeface="+mn-ea"/>
                <a:cs typeface="+mn-cs"/>
              </a:rPr>
              <a:t> rất nhiều thời gian, công sức</a:t>
            </a:r>
            <a:r>
              <a:rPr lang="en-US" sz="1200" kern="1200" smtClean="0">
                <a:solidFill>
                  <a:schemeClr val="tx1"/>
                </a:solidFill>
                <a:latin typeface="+mn-lt"/>
                <a:ea typeface="+mn-ea"/>
                <a:cs typeface="+mn-cs"/>
              </a:rPr>
              <a:t>: </a:t>
            </a:r>
          </a:p>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smtClean="0">
                <a:solidFill>
                  <a:schemeClr val="tx1"/>
                </a:solidFill>
                <a:latin typeface="+mn-lt"/>
                <a:ea typeface="+mn-ea"/>
                <a:cs typeface="+mn-cs"/>
              </a:rPr>
              <a:t>Hỏi từng người mà mình cần họp xem họ có bận gì khi đó không, </a:t>
            </a:r>
          </a:p>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smtClean="0">
                <a:solidFill>
                  <a:schemeClr val="tx1"/>
                </a:solidFill>
                <a:latin typeface="+mn-lt"/>
                <a:ea typeface="+mn-ea"/>
                <a:cs typeface="+mn-cs"/>
              </a:rPr>
              <a:t>Tiếp đến là kiểm tra xem phòng họp nào còn trống, </a:t>
            </a:r>
          </a:p>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smtClean="0">
                <a:solidFill>
                  <a:schemeClr val="tx1"/>
                </a:solidFill>
                <a:latin typeface="+mn-lt"/>
                <a:ea typeface="+mn-ea"/>
                <a:cs typeface="+mn-cs"/>
              </a:rPr>
              <a:t>Lên lịch họp cuối cùng là thông báo lại với từng người lịch họp đó.</a:t>
            </a:r>
            <a:endParaRPr lang="en-US" sz="4000" smtClean="0"/>
          </a:p>
        </p:txBody>
      </p:sp>
      <p:sp>
        <p:nvSpPr>
          <p:cNvPr id="37892"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EE055965-DC20-4BE1-BC9D-07FA86CD4A78}" type="slidenum">
              <a:rPr lang="en-US" sz="1200"/>
              <a:pPr algn="r"/>
              <a:t>3</a:t>
            </a:fld>
            <a:endParaRPr 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buFont typeface="Wingdings" pitchFamily="2" charset="2"/>
              <a:buChar char="Ø"/>
            </a:pPr>
            <a:r>
              <a:rPr lang="vi-VN" smtClean="0"/>
              <a:t>Để đáp ứng nhu cầu quản lý lịch làm việc hiện nay trên thị trường xuất hiện một số phần mềm phục vụ cho việc quản lý lịch làm việc trên nền web và nền desktop. </a:t>
            </a:r>
          </a:p>
          <a:p>
            <a:pPr lvl="1" eaLnBrk="1" hangingPunct="1">
              <a:spcBef>
                <a:spcPct val="0"/>
              </a:spcBef>
              <a:buFont typeface="Wingdings" pitchFamily="2" charset="2"/>
              <a:buChar char="Ø"/>
            </a:pPr>
            <a:r>
              <a:rPr lang="vi-VN" smtClean="0"/>
              <a:t>Phần mềm trên desktop có thể kể đến: MS Outlook, Mozila Thunderbird..., </a:t>
            </a:r>
          </a:p>
          <a:p>
            <a:pPr lvl="1" eaLnBrk="1" hangingPunct="1">
              <a:spcBef>
                <a:spcPct val="0"/>
              </a:spcBef>
              <a:buFont typeface="Wingdings" pitchFamily="2" charset="2"/>
              <a:buChar char="Ø"/>
            </a:pPr>
            <a:r>
              <a:rPr lang="vi-VN" smtClean="0"/>
              <a:t>Phần mềm trên nền web có: eGroupWare, Google Calendar.... </a:t>
            </a:r>
            <a:endParaRPr lang="en-US" smtClean="0"/>
          </a:p>
          <a:p>
            <a:pPr lvl="1" eaLnBrk="1" hangingPunct="1">
              <a:spcBef>
                <a:spcPct val="0"/>
              </a:spcBef>
              <a:buFont typeface="Wingdings" pitchFamily="2" charset="2"/>
              <a:buChar char="Ø"/>
            </a:pPr>
            <a:r>
              <a:rPr lang="en-US" smtClean="0"/>
              <a:t>Trình</a:t>
            </a:r>
            <a:r>
              <a:rPr lang="en-US" baseline="0" smtClean="0"/>
              <a:t> bày một số chức năng của các phần mềm trên</a:t>
            </a:r>
            <a:endParaRPr lang="vi-VN" smtClean="0"/>
          </a:p>
          <a:p>
            <a:pPr eaLnBrk="1" hangingPunct="1">
              <a:spcBef>
                <a:spcPct val="0"/>
              </a:spcBef>
            </a:pPr>
            <a:endParaRPr lang="en-US" smtClean="0"/>
          </a:p>
        </p:txBody>
      </p:sp>
      <p:sp>
        <p:nvSpPr>
          <p:cNvPr id="38916"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A434AEC6-B693-4400-AA6C-8CC0F13C653B}" type="slidenum">
              <a:rPr lang="en-US" sz="1200"/>
              <a:pPr algn="r"/>
              <a:t>4</a:t>
            </a:fld>
            <a:endParaRPr 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p:spPr>
      </p:sp>
      <p:sp>
        <p:nvSpPr>
          <p:cNvPr id="39939" name="Notes Placeholder 2"/>
          <p:cNvSpPr>
            <a:spLocks noGrp="1"/>
          </p:cNvSpPr>
          <p:nvPr>
            <p:ph type="body" idx="1"/>
          </p:nvPr>
        </p:nvSpPr>
        <p:spPr bwMode="auto">
          <a:noFill/>
        </p:spPr>
        <p:txBody>
          <a:bodyPr wrap="square" numCol="1" anchor="t" anchorCtr="0" compatLnSpc="1">
            <a:prstTxWarp prst="textNoShape">
              <a:avLst/>
            </a:prstTxWarp>
          </a:bodyPr>
          <a:lstStyle/>
          <a:p>
            <a:pPr lvl="0">
              <a:buFont typeface="Wingdings" pitchFamily="2" charset="2"/>
              <a:buChar char="Ø"/>
            </a:pPr>
            <a:r>
              <a:rPr lang="en-US" smtClean="0"/>
              <a:t> Hạn</a:t>
            </a:r>
            <a:r>
              <a:rPr lang="en-US" baseline="0" smtClean="0"/>
              <a:t> chế: </a:t>
            </a:r>
            <a:r>
              <a:rPr lang="en-US" sz="1200" kern="1200" baseline="0" smtClean="0">
                <a:solidFill>
                  <a:schemeClr val="tx1"/>
                </a:solidFill>
                <a:latin typeface="+mn-lt"/>
                <a:ea typeface="+mn-ea"/>
                <a:cs typeface="+mn-cs"/>
              </a:rPr>
              <a:t>C</a:t>
            </a:r>
            <a:r>
              <a:rPr lang="en-US" sz="1200" kern="1200" smtClean="0">
                <a:solidFill>
                  <a:schemeClr val="tx1"/>
                </a:solidFill>
                <a:latin typeface="+mn-lt"/>
                <a:ea typeface="+mn-ea"/>
                <a:cs typeface="+mn-cs"/>
              </a:rPr>
              <a:t>ác phần mềm này bộc lộ một số hạn chế khiến cho việc sử dụng gặp khó khăn như</a:t>
            </a:r>
          </a:p>
          <a:p>
            <a:pPr lvl="1">
              <a:buFont typeface="Arial" pitchFamily="34" charset="0"/>
              <a:buChar char="•"/>
            </a:pPr>
            <a:r>
              <a:rPr lang="en-US" sz="1200" kern="1200" smtClean="0">
                <a:solidFill>
                  <a:schemeClr val="tx1"/>
                </a:solidFill>
                <a:latin typeface="+mn-lt"/>
                <a:ea typeface="+mn-ea"/>
                <a:cs typeface="+mn-cs"/>
              </a:rPr>
              <a:t>Hầu hết các phần mềm hiện nay đang được sử dụng cho chức năng tạo và quản lý lịch làm việc là phần mềm nước ngoài, với giao diện tiếng Anh gây khó khăn trong việc sử dụng và khai thác hết tính năng của phần mềm.</a:t>
            </a:r>
          </a:p>
          <a:p>
            <a:pPr lvl="1">
              <a:buFont typeface="Arial" pitchFamily="34" charset="0"/>
              <a:buChar char="•"/>
            </a:pPr>
            <a:r>
              <a:rPr lang="en-US" sz="1200" kern="1200" smtClean="0">
                <a:solidFill>
                  <a:schemeClr val="tx1"/>
                </a:solidFill>
                <a:latin typeface="+mn-lt"/>
                <a:ea typeface="+mn-ea"/>
                <a:cs typeface="+mn-cs"/>
              </a:rPr>
              <a:t>Phần mềm trên nên web có ưu điểm là có các tính năng quản lý lịch khá đầy đủ, hỗ trợ đa người dùng, nhưng tốc độ chậm, việc tương tác với người dùng kém linh hoạt. </a:t>
            </a:r>
          </a:p>
          <a:p>
            <a:pPr lvl="1">
              <a:buFont typeface="Arial" pitchFamily="34" charset="0"/>
              <a:buChar char="•"/>
            </a:pPr>
            <a:r>
              <a:rPr lang="en-US" sz="1200" kern="1200" smtClean="0">
                <a:solidFill>
                  <a:schemeClr val="tx1"/>
                </a:solidFill>
                <a:latin typeface="+mn-lt"/>
                <a:ea typeface="+mn-ea"/>
                <a:cs typeface="+mn-cs"/>
              </a:rPr>
              <a:t>Phần mềm trên nền windows thì ít tính năng hơn (chưa hỗ trợ đa người dùng), nhưng tốc độ xử lý nhanh, tương tác với người dùng linh hoạt hơn.</a:t>
            </a:r>
            <a:endParaRPr lang="en-US" smtClean="0"/>
          </a:p>
        </p:txBody>
      </p:sp>
      <p:sp>
        <p:nvSpPr>
          <p:cNvPr id="39940"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E5A8D633-D612-4C0B-BA1E-C8F6005D896B}" type="slidenum">
              <a:rPr lang="en-US" sz="1200"/>
              <a:pPr algn="r"/>
              <a:t>5</a:t>
            </a:fld>
            <a:endParaRPr 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1200" kern="1200" smtClean="0">
              <a:solidFill>
                <a:schemeClr val="tx1"/>
              </a:solidFill>
              <a:latin typeface="+mn-lt"/>
              <a:ea typeface="+mn-ea"/>
              <a:cs typeface="+mn-cs"/>
            </a:endParaRPr>
          </a:p>
        </p:txBody>
      </p:sp>
      <p:sp>
        <p:nvSpPr>
          <p:cNvPr id="4096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9D8FB81-1C8A-434A-AA95-BF96D575BBE7}" type="slidenum">
              <a:rPr lang="en-US" sz="1200"/>
              <a:pPr algn="r"/>
              <a:t>6</a:t>
            </a:fld>
            <a:endParaRPr 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eaLnBrk="1" fontAlgn="auto" latinLnBrk="0" hangingPunct="1">
              <a:buFont typeface="Arial" pitchFamily="34" charset="0"/>
              <a:buNone/>
            </a:pPr>
            <a:r>
              <a:rPr lang="en-US" sz="1200" kern="1200" smtClean="0">
                <a:solidFill>
                  <a:schemeClr val="tx1"/>
                </a:solidFill>
                <a:latin typeface="+mn-lt"/>
                <a:ea typeface="+mn-ea"/>
                <a:cs typeface="+mn-cs"/>
              </a:rPr>
              <a:t>Từ</a:t>
            </a:r>
            <a:r>
              <a:rPr lang="en-US" sz="1200" kern="1200" baseline="0" smtClean="0">
                <a:solidFill>
                  <a:schemeClr val="tx1"/>
                </a:solidFill>
                <a:latin typeface="+mn-lt"/>
                <a:ea typeface="+mn-ea"/>
                <a:cs typeface="+mn-cs"/>
              </a:rPr>
              <a:t> những đặc điểm trên:</a:t>
            </a:r>
            <a:endParaRPr lang="en-US" sz="1200" kern="1200" smtClean="0">
              <a:solidFill>
                <a:schemeClr val="tx1"/>
              </a:solidFill>
              <a:latin typeface="+mn-lt"/>
              <a:ea typeface="+mn-ea"/>
              <a:cs typeface="+mn-cs"/>
            </a:endParaRPr>
          </a:p>
          <a:p>
            <a:pPr lvl="1" rtl="0" eaLnBrk="1" fontAlgn="auto" latinLnBrk="0" hangingPunct="1">
              <a:buFont typeface="Arial" pitchFamily="34" charset="0"/>
              <a:buChar char="•"/>
            </a:pPr>
            <a:r>
              <a:rPr lang="en-US" sz="1200" kern="1200" smtClean="0">
                <a:solidFill>
                  <a:schemeClr val="tx1"/>
                </a:solidFill>
                <a:latin typeface="+mn-lt"/>
                <a:ea typeface="+mn-ea"/>
                <a:cs typeface="+mn-cs"/>
              </a:rPr>
              <a:t>Chương</a:t>
            </a:r>
            <a:r>
              <a:rPr lang="en-US" sz="1200" kern="1200" baseline="0" smtClean="0">
                <a:solidFill>
                  <a:schemeClr val="tx1"/>
                </a:solidFill>
                <a:latin typeface="+mn-lt"/>
                <a:ea typeface="+mn-ea"/>
                <a:cs typeface="+mn-cs"/>
              </a:rPr>
              <a:t> trình sẽ được xây dựng trên nền winform -&gt; tương tác với người dùng linh hoạt</a:t>
            </a:r>
            <a:endParaRPr lang="en-US" sz="1200" kern="1200" smtClean="0">
              <a:solidFill>
                <a:schemeClr val="tx1"/>
              </a:solidFill>
              <a:latin typeface="+mn-lt"/>
              <a:ea typeface="+mn-ea"/>
              <a:cs typeface="+mn-cs"/>
            </a:endParaRPr>
          </a:p>
          <a:p>
            <a:pPr lvl="1" rtl="0" eaLnBrk="1" fontAlgn="auto" latinLnBrk="0" hangingPunct="1">
              <a:buFont typeface="Arial" pitchFamily="34" charset="0"/>
              <a:buChar char="•"/>
            </a:pPr>
            <a:r>
              <a:rPr lang="en-US" sz="1200" kern="1200" baseline="0" smtClean="0">
                <a:solidFill>
                  <a:schemeClr val="tx1"/>
                </a:solidFill>
                <a:latin typeface="+mn-lt"/>
                <a:ea typeface="+mn-ea"/>
                <a:cs typeface="+mn-cs"/>
              </a:rPr>
              <a:t>Chương trinh xây dựng dựa trên mô hình client-server -&gt; hỗ trợ đa người dùng</a:t>
            </a:r>
            <a:endParaRPr lang="en-US" sz="1200" kern="1200" smtClean="0">
              <a:solidFill>
                <a:schemeClr val="tx1"/>
              </a:solidFill>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pPr>
              <a:defRPr/>
            </a:pPr>
            <a:fld id="{4F43FBB7-1332-45BC-A965-D94137696021}"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numCol="1" anchor="t" anchorCtr="0" compatLnSpc="1">
            <a:prstTxWarp prst="textNoShape">
              <a:avLst/>
            </a:prstTxWarp>
          </a:bodyPr>
          <a:lstStyle/>
          <a:p>
            <a:pPr>
              <a:buFont typeface="Arial" pitchFamily="34" charset="0"/>
              <a:buChar char="•"/>
            </a:pPr>
            <a:r>
              <a:rPr lang="en-US" sz="1200" kern="1200" smtClean="0">
                <a:solidFill>
                  <a:schemeClr val="tx1"/>
                </a:solidFill>
                <a:latin typeface="+mn-lt"/>
                <a:ea typeface="+mn-ea"/>
                <a:cs typeface="+mn-cs"/>
              </a:rPr>
              <a:t>Em trình</a:t>
            </a:r>
            <a:r>
              <a:rPr lang="en-US" sz="1200" kern="1200" baseline="0" smtClean="0">
                <a:solidFill>
                  <a:schemeClr val="tx1"/>
                </a:solidFill>
                <a:latin typeface="+mn-lt"/>
                <a:ea typeface="+mn-ea"/>
                <a:cs typeface="+mn-cs"/>
              </a:rPr>
              <a:t> bày một số kiến thức lý thuyết liên quan tới việc thực hiện đồ án</a:t>
            </a:r>
            <a:endParaRPr lang="en-US" sz="1200" kern="1200" smtClean="0">
              <a:solidFill>
                <a:schemeClr val="tx1"/>
              </a:solidFill>
              <a:latin typeface="+mn-lt"/>
              <a:ea typeface="+mn-ea"/>
              <a:cs typeface="+mn-cs"/>
            </a:endParaRPr>
          </a:p>
          <a:p>
            <a:pPr>
              <a:buFont typeface="Arial" pitchFamily="34" charset="0"/>
              <a:buChar char="•"/>
            </a:pPr>
            <a:r>
              <a:rPr lang="en-US" sz="1200" kern="1200" smtClean="0">
                <a:solidFill>
                  <a:schemeClr val="tx1"/>
                </a:solidFill>
                <a:latin typeface="+mn-lt"/>
                <a:ea typeface="+mn-ea"/>
                <a:cs typeface="+mn-cs"/>
              </a:rPr>
              <a:t>Mô hình client-server : là một mô hình nổi tiếng trong mạng máy tính, được áp dụng rất rộng rãi</a:t>
            </a:r>
          </a:p>
          <a:p>
            <a:pPr>
              <a:spcAft>
                <a:spcPts val="600"/>
              </a:spcAft>
              <a:buFont typeface="Arial" pitchFamily="34" charset="0"/>
              <a:buNone/>
              <a:defRPr/>
            </a:pPr>
            <a:r>
              <a:rPr lang="en-US" sz="1200" kern="1200" smtClean="0">
                <a:solidFill>
                  <a:schemeClr val="tx1"/>
                </a:solidFill>
                <a:latin typeface="+mn-lt"/>
                <a:ea typeface="+mn-ea"/>
                <a:cs typeface="+mn-cs"/>
              </a:rPr>
              <a:t>Server:</a:t>
            </a:r>
          </a:p>
          <a:p>
            <a:pPr lvl="1">
              <a:spcAft>
                <a:spcPts val="600"/>
              </a:spcAft>
              <a:buFont typeface="Arial" pitchFamily="34" charset="0"/>
              <a:buChar char="•"/>
              <a:defRPr/>
            </a:pPr>
            <a:r>
              <a:rPr lang="en-US" sz="1200" smtClean="0">
                <a:latin typeface="Palatino Linotype" pitchFamily="18" charset="0"/>
              </a:rPr>
              <a:t>Thuật ngữ server được dùng cho những chương trình thi hành như một dịch vụ trên toàn mạng. </a:t>
            </a:r>
          </a:p>
          <a:p>
            <a:pPr lvl="1">
              <a:spcAft>
                <a:spcPts val="600"/>
              </a:spcAft>
              <a:buFont typeface="Arial" pitchFamily="34" charset="0"/>
              <a:buChar char="•"/>
              <a:defRPr/>
            </a:pPr>
            <a:r>
              <a:rPr lang="en-US" sz="1200" smtClean="0">
                <a:latin typeface="Palatino Linotype" pitchFamily="18" charset="0"/>
              </a:rPr>
              <a:t>Server chấp nhận tất cả các yêu cầu hợp lệ đến từ mọi nơi trên mạng, sau đó nó thi hành dịch vụ và trả kết quả về máy yêu cầu. </a:t>
            </a:r>
          </a:p>
          <a:p>
            <a:pPr marL="0" marR="0" lvl="0" indent="0" algn="l" defTabSz="914400" rtl="0" eaLnBrk="0" fontAlgn="base" latinLnBrk="0" hangingPunct="0">
              <a:lnSpc>
                <a:spcPct val="100000"/>
              </a:lnSpc>
              <a:spcBef>
                <a:spcPct val="30000"/>
              </a:spcBef>
              <a:spcAft>
                <a:spcPts val="600"/>
              </a:spcAft>
              <a:buClrTx/>
              <a:buSzTx/>
              <a:buFont typeface="Arial" pitchFamily="34" charset="0"/>
              <a:buChar char="•"/>
              <a:tabLst/>
              <a:defRPr/>
            </a:pPr>
            <a:r>
              <a:rPr lang="en-US" sz="1200" i="0" smtClean="0">
                <a:latin typeface="Palatino Linotype" pitchFamily="18" charset="0"/>
              </a:rPr>
              <a:t>Client: </a:t>
            </a:r>
            <a:r>
              <a:rPr lang="en-US" smtClean="0">
                <a:latin typeface="Palatino Linotype" pitchFamily="18" charset="0"/>
              </a:rPr>
              <a:t>Một chương trình được coi là client khi nó gửi các yêu cầu tới máy có chương trình server và chờ đợi câu trả lời từ server. </a:t>
            </a:r>
          </a:p>
          <a:p>
            <a:pPr marL="0" marR="0" lvl="0" indent="0" algn="l" defTabSz="914400" rtl="0" eaLnBrk="0" fontAlgn="base" latinLnBrk="0" hangingPunct="0">
              <a:lnSpc>
                <a:spcPct val="100000"/>
              </a:lnSpc>
              <a:spcBef>
                <a:spcPct val="30000"/>
              </a:spcBef>
              <a:spcAft>
                <a:spcPts val="600"/>
              </a:spcAft>
              <a:buClrTx/>
              <a:buSzTx/>
              <a:buFont typeface="Arial" pitchFamily="34" charset="0"/>
              <a:buChar char="•"/>
              <a:tabLst/>
              <a:defRPr/>
            </a:pPr>
            <a:r>
              <a:rPr lang="en-US" smtClean="0">
                <a:latin typeface="Palatino Linotype" pitchFamily="18" charset="0"/>
              </a:rPr>
              <a:t>Để</a:t>
            </a:r>
            <a:r>
              <a:rPr lang="en-US" baseline="0" smtClean="0">
                <a:latin typeface="Palatino Linotype" pitchFamily="18" charset="0"/>
              </a:rPr>
              <a:t> client và server có thể trao đổi với nhau thì giữa chúng phải có một chuẩn, chuẩn này gọi là giao thức</a:t>
            </a:r>
          </a:p>
          <a:p>
            <a:pPr marL="0" marR="0" lvl="0" indent="0" algn="l" defTabSz="914400" rtl="0" eaLnBrk="0" fontAlgn="base" latinLnBrk="0" hangingPunct="0">
              <a:lnSpc>
                <a:spcPct val="100000"/>
              </a:lnSpc>
              <a:spcBef>
                <a:spcPct val="30000"/>
              </a:spcBef>
              <a:spcAft>
                <a:spcPts val="600"/>
              </a:spcAft>
              <a:buClrTx/>
              <a:buSzTx/>
              <a:buFont typeface="Arial" pitchFamily="34" charset="0"/>
              <a:buChar char="•"/>
              <a:tabLst/>
              <a:defRPr/>
            </a:pPr>
            <a:r>
              <a:rPr lang="en-US" baseline="0" smtClean="0">
                <a:latin typeface="Palatino Linotype" pitchFamily="18" charset="0"/>
              </a:rPr>
              <a:t>Nhược điểm</a:t>
            </a:r>
          </a:p>
          <a:p>
            <a:pPr lvl="1" rtl="0" fontAlgn="base">
              <a:buFont typeface="Arial" pitchFamily="34" charset="0"/>
              <a:buChar char="•"/>
            </a:pPr>
            <a:r>
              <a:rPr lang="en-US" sz="1200" kern="1200" smtClean="0">
                <a:solidFill>
                  <a:schemeClr val="tx1"/>
                </a:solidFill>
                <a:latin typeface="+mn-lt"/>
                <a:ea typeface="+mn-ea"/>
                <a:cs typeface="+mn-cs"/>
              </a:rPr>
              <a:t>Tính an toàn và bảo mật thông tin trên mạng</a:t>
            </a:r>
          </a:p>
          <a:p>
            <a:pPr lvl="1" rtl="0" fontAlgn="base">
              <a:buFont typeface="Arial" pitchFamily="34" charset="0"/>
              <a:buChar char="•"/>
            </a:pPr>
            <a:r>
              <a:rPr lang="en-US" sz="1200" kern="1200" smtClean="0">
                <a:solidFill>
                  <a:schemeClr val="tx1"/>
                </a:solidFill>
                <a:latin typeface="+mn-lt"/>
                <a:ea typeface="+mn-ea"/>
                <a:cs typeface="+mn-cs"/>
              </a:rPr>
              <a:t>Phức tạp, khó cài đặt</a:t>
            </a:r>
          </a:p>
          <a:p>
            <a:pPr marL="0" marR="0" lvl="0" indent="0" algn="l" defTabSz="914400" rtl="0" eaLnBrk="0" fontAlgn="base" latinLnBrk="0" hangingPunct="0">
              <a:lnSpc>
                <a:spcPct val="100000"/>
              </a:lnSpc>
              <a:spcBef>
                <a:spcPct val="30000"/>
              </a:spcBef>
              <a:spcAft>
                <a:spcPts val="600"/>
              </a:spcAft>
              <a:buClrTx/>
              <a:buSzTx/>
              <a:buFont typeface="Arial" pitchFamily="34" charset="0"/>
              <a:buChar char="•"/>
              <a:tabLst/>
              <a:defRPr/>
            </a:pPr>
            <a:endParaRPr lang="en-US" smtClean="0">
              <a:latin typeface="Palatino Linotype" pitchFamily="18" charset="0"/>
            </a:endParaRPr>
          </a:p>
          <a:p>
            <a:pPr lvl="0">
              <a:spcAft>
                <a:spcPts val="600"/>
              </a:spcAft>
              <a:buFont typeface="Arial" pitchFamily="34" charset="0"/>
              <a:buChar char="•"/>
              <a:defRPr/>
            </a:pPr>
            <a:endParaRPr lang="en-US" sz="1200" i="0" smtClean="0">
              <a:latin typeface="Palatino Linotype" pitchFamily="18" charset="0"/>
            </a:endParaRPr>
          </a:p>
          <a:p>
            <a:pPr>
              <a:buFont typeface="Arial" pitchFamily="34" charset="0"/>
              <a:buChar char="•"/>
            </a:pPr>
            <a:endParaRPr lang="en-US" smtClean="0"/>
          </a:p>
        </p:txBody>
      </p:sp>
      <p:sp>
        <p:nvSpPr>
          <p:cNvPr id="4198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341C34F9-B246-474D-B712-7D1308207774}" type="slidenum">
              <a:rPr lang="en-US" sz="1200"/>
              <a:pPr algn="r"/>
              <a:t>8</a:t>
            </a:fld>
            <a:endParaRPr 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wrap="square" numCol="1" anchor="t" anchorCtr="0" compatLnSpc="1">
            <a:prstTxWarp prst="textNoShape">
              <a:avLst/>
            </a:prstTxWarp>
          </a:bodyPr>
          <a:lstStyle/>
          <a:p>
            <a:pPr>
              <a:buFont typeface="Arial" pitchFamily="34" charset="0"/>
              <a:buNone/>
            </a:pPr>
            <a:r>
              <a:rPr lang="en-US" sz="1200" kern="1200" smtClean="0">
                <a:solidFill>
                  <a:schemeClr val="tx1"/>
                </a:solidFill>
                <a:latin typeface="+mn-lt"/>
                <a:ea typeface="+mn-ea"/>
                <a:cs typeface="+mn-cs"/>
              </a:rPr>
              <a:t>Khó</a:t>
            </a:r>
            <a:r>
              <a:rPr lang="en-US" sz="1200" kern="1200" baseline="0" smtClean="0">
                <a:solidFill>
                  <a:schemeClr val="tx1"/>
                </a:solidFill>
                <a:latin typeface="+mn-lt"/>
                <a:ea typeface="+mn-ea"/>
                <a:cs typeface="+mn-cs"/>
              </a:rPr>
              <a:t> khăn khi xây dựng phần mềm theo mô hình client server:</a:t>
            </a:r>
          </a:p>
          <a:p>
            <a:pPr lvl="1">
              <a:buFont typeface="Arial" pitchFamily="34" charset="0"/>
              <a:buChar char="•"/>
            </a:pPr>
            <a:r>
              <a:rPr lang="en-US" kern="1200" baseline="0" smtClean="0">
                <a:solidFill>
                  <a:schemeClr val="tx1"/>
                </a:solidFill>
                <a:latin typeface="+mn-lt"/>
                <a:ea typeface="+mn-ea"/>
                <a:cs typeface="+mn-cs"/>
              </a:rPr>
              <a:t>Server phải đáp ứng được nhiều client cùng kết nối đến -&gt; có một số giải pháp về mô hình đáp ứng của server</a:t>
            </a:r>
          </a:p>
          <a:p>
            <a:pPr lvl="2">
              <a:buFont typeface="Courier New" pitchFamily="49" charset="0"/>
              <a:buChar char="o"/>
            </a:pPr>
            <a:r>
              <a:rPr lang="en-US" sz="1200" b="0" kern="1200" smtClean="0">
                <a:solidFill>
                  <a:schemeClr val="tx1"/>
                </a:solidFill>
                <a:latin typeface="+mn-lt"/>
                <a:ea typeface="+mn-ea"/>
                <a:cs typeface="+mn-cs"/>
              </a:rPr>
              <a:t>Mô hình một tiến trình</a:t>
            </a:r>
            <a:r>
              <a:rPr lang="en-US" sz="1200" kern="1200" smtClean="0">
                <a:solidFill>
                  <a:schemeClr val="tx1"/>
                </a:solidFill>
                <a:latin typeface="+mn-lt"/>
                <a:ea typeface="+mn-ea"/>
                <a:cs typeface="+mn-cs"/>
              </a:rPr>
              <a:t>: Quá trình thực hiện trao đổi giữa các client và server thực hiện đồng thời trên 1 tiến trình chính. Ưu điểm của mô hình này là việc xử lý tập trung và đơn giản. Nhược điểm của nó là khi có nhiều kết nối tới server thì việc tạo ra nhiều liên kết sẽ gây khó khăn cho quá trình quản lý kết nối, và quá trình trao đổi sẽ bị chậm đi do bị chia sẻ. </a:t>
            </a:r>
            <a:endParaRPr lang="en-US" sz="1100" kern="1200" smtClean="0">
              <a:solidFill>
                <a:schemeClr val="tx1"/>
              </a:solidFill>
              <a:latin typeface="+mn-lt"/>
              <a:ea typeface="+mn-ea"/>
              <a:cs typeface="+mn-cs"/>
            </a:endParaRPr>
          </a:p>
          <a:p>
            <a:pPr lvl="2">
              <a:buFont typeface="Courier New" pitchFamily="49" charset="0"/>
              <a:buChar char="o"/>
            </a:pPr>
            <a:r>
              <a:rPr lang="en-US" sz="1200" kern="1200" smtClean="0">
                <a:solidFill>
                  <a:schemeClr val="tx1"/>
                </a:solidFill>
                <a:latin typeface="+mn-lt"/>
                <a:ea typeface="+mn-ea"/>
                <a:cs typeface="+mn-cs"/>
              </a:rPr>
              <a:t>Mô hình đa tiến trình với mỗi client được phục vụ trong 1 tiến trình. Mô hình này sẽ làm giảm mức độ trao đổi của chương trình chính đáng kể vì mỗi kết nối đều được cung cấp 1 tiến trình để trao đổi riêng. Nhưng khi có nhiều kết nối thì việc tạo ra nhiều tiến trình như vậy sẽ tiềm ẩn nguy cơ về đụng độ tiến trình, đồng thời khó kiểm soát lỗi.</a:t>
            </a:r>
            <a:endParaRPr lang="en-US" sz="1100" kern="1200" smtClean="0">
              <a:solidFill>
                <a:schemeClr val="tx1"/>
              </a:solidFill>
              <a:latin typeface="+mn-lt"/>
              <a:ea typeface="+mn-ea"/>
              <a:cs typeface="+mn-cs"/>
            </a:endParaRPr>
          </a:p>
          <a:p>
            <a:pPr lvl="2">
              <a:buFont typeface="Courier New" pitchFamily="49" charset="0"/>
              <a:buChar char="o"/>
            </a:pPr>
            <a:r>
              <a:rPr lang="en-US" sz="1200" kern="1200" smtClean="0">
                <a:solidFill>
                  <a:schemeClr val="tx1"/>
                </a:solidFill>
                <a:latin typeface="+mn-lt"/>
                <a:ea typeface="+mn-ea"/>
                <a:cs typeface="+mn-cs"/>
              </a:rPr>
              <a:t>Mô hình đa tiến trình IOCP: Mô hình IOCP là kỹ thuật được đưa ra nhằm giải quyết vào ra không đồng bộ.  Bằng việc sử dụng một số lượng nhỏ các thread theo một phương thức hiệu quả.</a:t>
            </a:r>
            <a:endParaRPr lang="en-US" sz="1100" kern="1200" smtClean="0">
              <a:solidFill>
                <a:schemeClr val="tx1"/>
              </a:solidFill>
              <a:latin typeface="+mn-lt"/>
              <a:ea typeface="+mn-ea"/>
              <a:cs typeface="+mn-cs"/>
            </a:endParaRPr>
          </a:p>
          <a:p>
            <a:pPr lvl="1">
              <a:buFont typeface="Arial" pitchFamily="34" charset="0"/>
              <a:buChar char="•"/>
            </a:pPr>
            <a:r>
              <a:rPr lang="en-US" kern="1200" baseline="0" smtClean="0">
                <a:solidFill>
                  <a:schemeClr val="tx1"/>
                </a:solidFill>
                <a:latin typeface="+mn-lt"/>
                <a:ea typeface="+mn-ea"/>
                <a:cs typeface="+mn-cs"/>
              </a:rPr>
              <a:t>Định danh client: Khi một dịch vụ cung cấp bởi server được yêu cầu bởi nhiều client cùng một lúc thì cần phân biệt các yêu cầu này. </a:t>
            </a:r>
          </a:p>
          <a:p>
            <a:pPr lvl="2">
              <a:buFont typeface="Arial" pitchFamily="34" charset="0"/>
              <a:buNone/>
            </a:pPr>
            <a:r>
              <a:rPr lang="en-US" kern="1200" baseline="0" smtClean="0">
                <a:solidFill>
                  <a:schemeClr val="tx1"/>
                </a:solidFill>
                <a:latin typeface="+mn-lt"/>
                <a:ea typeface="+mn-ea"/>
                <a:cs typeface="+mn-cs"/>
              </a:rPr>
              <a:t>Để giải quyết vấn đề này ta đưa vào khái niệm phiên làm việc (session).</a:t>
            </a:r>
            <a:r>
              <a:rPr lang="en-US" sz="1200" kern="1200" smtClean="0">
                <a:solidFill>
                  <a:schemeClr val="tx1"/>
                </a:solidFill>
                <a:latin typeface="+mn-lt"/>
                <a:ea typeface="+mn-ea"/>
                <a:cs typeface="+mn-cs"/>
              </a:rPr>
              <a:t> Một trao đổi giữa client và server đều được quản lý bởi một Session và khi quá trình trao đổi chưa kết thúc thì Session sẽ được giữ.</a:t>
            </a:r>
            <a:endParaRPr lang="en-US" sz="1200" kern="1200" baseline="0" smtClean="0">
              <a:solidFill>
                <a:schemeClr val="tx1"/>
              </a:solidFill>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smtClean="0">
                <a:solidFill>
                  <a:schemeClr val="tx1"/>
                </a:solidFill>
                <a:latin typeface="+mn-lt"/>
                <a:ea typeface="+mn-ea"/>
                <a:cs typeface="+mn-cs"/>
              </a:rPr>
              <a:t>Đồng bộ dữ liệu</a:t>
            </a:r>
            <a:r>
              <a:rPr lang="en-US" sz="1200" kern="1200" baseline="0" smtClean="0">
                <a:solidFill>
                  <a:schemeClr val="tx1"/>
                </a:solidFill>
                <a:latin typeface="+mn-lt"/>
                <a:ea typeface="+mn-ea"/>
                <a:cs typeface="+mn-cs"/>
              </a:rPr>
              <a:t> giữa client và server</a:t>
            </a:r>
          </a:p>
          <a:p>
            <a:pPr marL="914400" marR="0" lvl="2"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smtClean="0">
                <a:solidFill>
                  <a:schemeClr val="tx1"/>
                </a:solidFill>
                <a:latin typeface="+mn-lt"/>
                <a:ea typeface="+mn-ea"/>
                <a:cs typeface="+mn-cs"/>
              </a:rPr>
              <a:t>Sử dụng giao thức có sẵn:</a:t>
            </a:r>
          </a:p>
          <a:p>
            <a:pPr marL="914400" marR="0" lvl="2"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smtClean="0">
                <a:solidFill>
                  <a:schemeClr val="tx1"/>
                </a:solidFill>
                <a:latin typeface="+mn-lt"/>
                <a:ea typeface="+mn-ea"/>
                <a:cs typeface="+mn-cs"/>
              </a:rPr>
              <a:t>Thiết kế một giao thức mới:</a:t>
            </a:r>
            <a:endParaRPr lang="en-US" smtClean="0"/>
          </a:p>
        </p:txBody>
      </p:sp>
      <p:sp>
        <p:nvSpPr>
          <p:cNvPr id="43012"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966A2A7D-F368-49F0-880A-5589B88BA767}" type="slidenum">
              <a:rPr lang="en-US" sz="1200"/>
              <a:pPr algn="r"/>
              <a:t>9</a:t>
            </a:fld>
            <a:endParaRPr 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www.themegallery.com</a:t>
            </a:r>
          </a:p>
        </p:txBody>
      </p:sp>
      <p:sp>
        <p:nvSpPr>
          <p:cNvPr id="6" name="Slide Number Placeholder 5"/>
          <p:cNvSpPr>
            <a:spLocks noGrp="1"/>
          </p:cNvSpPr>
          <p:nvPr>
            <p:ph type="sldNum" sz="quarter" idx="12"/>
          </p:nvPr>
        </p:nvSpPr>
        <p:spPr/>
        <p:txBody>
          <a:bodyPr/>
          <a:lstStyle>
            <a:lvl1pPr>
              <a:defRPr/>
            </a:lvl1pPr>
          </a:lstStyle>
          <a:p>
            <a:pPr>
              <a:defRPr/>
            </a:pPr>
            <a:fld id="{6A639F9D-2619-43E8-A5A3-B182D71BF086}"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www.themegallery.com</a:t>
            </a:r>
          </a:p>
        </p:txBody>
      </p:sp>
      <p:sp>
        <p:nvSpPr>
          <p:cNvPr id="6" name="Slide Number Placeholder 5"/>
          <p:cNvSpPr>
            <a:spLocks noGrp="1"/>
          </p:cNvSpPr>
          <p:nvPr>
            <p:ph type="sldNum" sz="quarter" idx="12"/>
          </p:nvPr>
        </p:nvSpPr>
        <p:spPr/>
        <p:txBody>
          <a:bodyPr/>
          <a:lstStyle>
            <a:lvl1pPr>
              <a:defRPr/>
            </a:lvl1pPr>
          </a:lstStyle>
          <a:p>
            <a:pPr>
              <a:defRPr/>
            </a:pPr>
            <a:fld id="{A770D9CB-43CC-449F-975E-9200652FA35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www.themegallery.com</a:t>
            </a:r>
          </a:p>
        </p:txBody>
      </p:sp>
      <p:sp>
        <p:nvSpPr>
          <p:cNvPr id="6" name="Slide Number Placeholder 5"/>
          <p:cNvSpPr>
            <a:spLocks noGrp="1"/>
          </p:cNvSpPr>
          <p:nvPr>
            <p:ph type="sldNum" sz="quarter" idx="12"/>
          </p:nvPr>
        </p:nvSpPr>
        <p:spPr/>
        <p:txBody>
          <a:bodyPr/>
          <a:lstStyle>
            <a:lvl1pPr>
              <a:defRPr/>
            </a:lvl1pPr>
          </a:lstStyle>
          <a:p>
            <a:pPr>
              <a:defRPr/>
            </a:pPr>
            <a:fld id="{933ABCD5-4953-46CB-B486-1D268B13B6B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www.themegallery.com</a:t>
            </a:r>
          </a:p>
        </p:txBody>
      </p:sp>
      <p:sp>
        <p:nvSpPr>
          <p:cNvPr id="6" name="Slide Number Placeholder 5"/>
          <p:cNvSpPr>
            <a:spLocks noGrp="1"/>
          </p:cNvSpPr>
          <p:nvPr>
            <p:ph type="sldNum" sz="quarter" idx="12"/>
          </p:nvPr>
        </p:nvSpPr>
        <p:spPr/>
        <p:txBody>
          <a:bodyPr/>
          <a:lstStyle>
            <a:lvl1pPr>
              <a:defRPr/>
            </a:lvl1pPr>
          </a:lstStyle>
          <a:p>
            <a:pPr>
              <a:defRPr/>
            </a:pPr>
            <a:fld id="{742EF274-1581-4ED0-A198-08484EF16CF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www.themegallery.com</a:t>
            </a:r>
          </a:p>
        </p:txBody>
      </p:sp>
      <p:sp>
        <p:nvSpPr>
          <p:cNvPr id="6" name="Slide Number Placeholder 5"/>
          <p:cNvSpPr>
            <a:spLocks noGrp="1"/>
          </p:cNvSpPr>
          <p:nvPr>
            <p:ph type="sldNum" sz="quarter" idx="12"/>
          </p:nvPr>
        </p:nvSpPr>
        <p:spPr/>
        <p:txBody>
          <a:bodyPr/>
          <a:lstStyle>
            <a:lvl1pPr>
              <a:defRPr/>
            </a:lvl1pPr>
          </a:lstStyle>
          <a:p>
            <a:pPr>
              <a:defRPr/>
            </a:pPr>
            <a:fld id="{E212F9C2-BC8A-4B7B-AFA6-8A66DA8B4C72}"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www.themegallery.com</a:t>
            </a:r>
          </a:p>
        </p:txBody>
      </p:sp>
      <p:sp>
        <p:nvSpPr>
          <p:cNvPr id="7" name="Slide Number Placeholder 5"/>
          <p:cNvSpPr>
            <a:spLocks noGrp="1"/>
          </p:cNvSpPr>
          <p:nvPr>
            <p:ph type="sldNum" sz="quarter" idx="12"/>
          </p:nvPr>
        </p:nvSpPr>
        <p:spPr/>
        <p:txBody>
          <a:bodyPr/>
          <a:lstStyle>
            <a:lvl1pPr>
              <a:defRPr/>
            </a:lvl1pPr>
          </a:lstStyle>
          <a:p>
            <a:pPr>
              <a:defRPr/>
            </a:pPr>
            <a:fld id="{6AFD53C3-45AA-4E5E-B3A3-6590C0AD357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r>
              <a:rPr lang="en-US"/>
              <a:t>www.themegallery.com</a:t>
            </a:r>
          </a:p>
        </p:txBody>
      </p:sp>
      <p:sp>
        <p:nvSpPr>
          <p:cNvPr id="9" name="Slide Number Placeholder 5"/>
          <p:cNvSpPr>
            <a:spLocks noGrp="1"/>
          </p:cNvSpPr>
          <p:nvPr>
            <p:ph type="sldNum" sz="quarter" idx="12"/>
          </p:nvPr>
        </p:nvSpPr>
        <p:spPr/>
        <p:txBody>
          <a:bodyPr/>
          <a:lstStyle>
            <a:lvl1pPr>
              <a:defRPr/>
            </a:lvl1pPr>
          </a:lstStyle>
          <a:p>
            <a:pPr>
              <a:defRPr/>
            </a:pPr>
            <a:fld id="{5AF3D204-9FCC-435B-8FF6-951DA172AF96}"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r>
              <a:rPr lang="en-US"/>
              <a:t>www.themegallery.com</a:t>
            </a:r>
          </a:p>
        </p:txBody>
      </p:sp>
      <p:sp>
        <p:nvSpPr>
          <p:cNvPr id="5" name="Slide Number Placeholder 5"/>
          <p:cNvSpPr>
            <a:spLocks noGrp="1"/>
          </p:cNvSpPr>
          <p:nvPr>
            <p:ph type="sldNum" sz="quarter" idx="12"/>
          </p:nvPr>
        </p:nvSpPr>
        <p:spPr/>
        <p:txBody>
          <a:bodyPr/>
          <a:lstStyle>
            <a:lvl1pPr>
              <a:defRPr/>
            </a:lvl1pPr>
          </a:lstStyle>
          <a:p>
            <a:pPr>
              <a:defRPr/>
            </a:pPr>
            <a:fld id="{7C283C86-093F-470E-97FA-2626A7C0834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r>
              <a:rPr lang="en-US"/>
              <a:t>www.themegallery.com</a:t>
            </a:r>
          </a:p>
        </p:txBody>
      </p:sp>
      <p:sp>
        <p:nvSpPr>
          <p:cNvPr id="4" name="Slide Number Placeholder 5"/>
          <p:cNvSpPr>
            <a:spLocks noGrp="1"/>
          </p:cNvSpPr>
          <p:nvPr>
            <p:ph type="sldNum" sz="quarter" idx="12"/>
          </p:nvPr>
        </p:nvSpPr>
        <p:spPr/>
        <p:txBody>
          <a:bodyPr/>
          <a:lstStyle>
            <a:lvl1pPr>
              <a:defRPr/>
            </a:lvl1pPr>
          </a:lstStyle>
          <a:p>
            <a:pPr>
              <a:defRPr/>
            </a:pPr>
            <a:fld id="{530BE181-E0DE-454D-9020-751C534BB2D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www.themegallery.com</a:t>
            </a:r>
          </a:p>
        </p:txBody>
      </p:sp>
      <p:sp>
        <p:nvSpPr>
          <p:cNvPr id="7" name="Slide Number Placeholder 5"/>
          <p:cNvSpPr>
            <a:spLocks noGrp="1"/>
          </p:cNvSpPr>
          <p:nvPr>
            <p:ph type="sldNum" sz="quarter" idx="12"/>
          </p:nvPr>
        </p:nvSpPr>
        <p:spPr/>
        <p:txBody>
          <a:bodyPr/>
          <a:lstStyle>
            <a:lvl1pPr>
              <a:defRPr/>
            </a:lvl1pPr>
          </a:lstStyle>
          <a:p>
            <a:pPr>
              <a:defRPr/>
            </a:pPr>
            <a:fld id="{08DDB1F0-828E-466B-98D5-85B0BF6C11E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www.themegallery.com</a:t>
            </a:r>
          </a:p>
        </p:txBody>
      </p:sp>
      <p:sp>
        <p:nvSpPr>
          <p:cNvPr id="7" name="Slide Number Placeholder 5"/>
          <p:cNvSpPr>
            <a:spLocks noGrp="1"/>
          </p:cNvSpPr>
          <p:nvPr>
            <p:ph type="sldNum" sz="quarter" idx="12"/>
          </p:nvPr>
        </p:nvSpPr>
        <p:spPr/>
        <p:txBody>
          <a:bodyPr/>
          <a:lstStyle>
            <a:lvl1pPr>
              <a:defRPr/>
            </a:lvl1pPr>
          </a:lstStyle>
          <a:p>
            <a:pPr>
              <a:defRPr/>
            </a:pPr>
            <a:fld id="{F982CE29-DC7F-4D8F-BAFB-FC30F29DD3C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cs typeface="+mn-cs"/>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cs typeface="+mn-cs"/>
              </a:defRPr>
            </a:lvl1pPr>
          </a:lstStyle>
          <a:p>
            <a:pPr>
              <a:defRPr/>
            </a:pPr>
            <a:r>
              <a:rPr lang="en-US"/>
              <a:t>www.themegallery.com</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charset="0"/>
                <a:cs typeface="+mn-cs"/>
              </a:defRPr>
            </a:lvl1pPr>
          </a:lstStyle>
          <a:p>
            <a:pPr>
              <a:defRPr/>
            </a:pPr>
            <a:fld id="{9EEC762E-3FE5-4CB0-86EE-7E76E579501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76200" y="-57150"/>
            <a:ext cx="9220200" cy="7143750"/>
            <a:chOff x="-76200" y="-57150"/>
            <a:chExt cx="9220200" cy="7143750"/>
          </a:xfrm>
        </p:grpSpPr>
        <p:pic>
          <p:nvPicPr>
            <p:cNvPr id="11" name="Picture 10" descr="Summer_Times_by_pycc_wallpaper.jpg"/>
            <p:cNvPicPr>
              <a:picLocks noChangeAspect="1"/>
            </p:cNvPicPr>
            <p:nvPr/>
          </p:nvPicPr>
          <p:blipFill>
            <a:blip r:embed="rId3"/>
            <a:stretch>
              <a:fillRect/>
            </a:stretch>
          </p:blipFill>
          <p:spPr>
            <a:xfrm>
              <a:off x="0" y="0"/>
              <a:ext cx="9144000" cy="6858000"/>
            </a:xfrm>
            <a:prstGeom prst="rect">
              <a:avLst/>
            </a:prstGeom>
          </p:spPr>
        </p:pic>
        <p:pic>
          <p:nvPicPr>
            <p:cNvPr id="12" name="Picture 11" descr="Project2.png"/>
            <p:cNvPicPr>
              <a:picLocks noChangeAspect="1"/>
            </p:cNvPicPr>
            <p:nvPr/>
          </p:nvPicPr>
          <p:blipFill>
            <a:blip r:embed="rId4"/>
            <a:stretch>
              <a:fillRect/>
            </a:stretch>
          </p:blipFill>
          <p:spPr>
            <a:xfrm>
              <a:off x="152400" y="4445000"/>
              <a:ext cx="1981200" cy="2641600"/>
            </a:xfrm>
            <a:prstGeom prst="rect">
              <a:avLst/>
            </a:prstGeom>
          </p:spPr>
        </p:pic>
        <p:pic>
          <p:nvPicPr>
            <p:cNvPr id="13" name="Picture 12" descr="Project3.png"/>
            <p:cNvPicPr>
              <a:picLocks noChangeAspect="1"/>
            </p:cNvPicPr>
            <p:nvPr/>
          </p:nvPicPr>
          <p:blipFill>
            <a:blip r:embed="rId5"/>
            <a:stretch>
              <a:fillRect/>
            </a:stretch>
          </p:blipFill>
          <p:spPr>
            <a:xfrm>
              <a:off x="7086600" y="5314950"/>
              <a:ext cx="2057400" cy="1543050"/>
            </a:xfrm>
            <a:prstGeom prst="rect">
              <a:avLst/>
            </a:prstGeom>
          </p:spPr>
        </p:pic>
        <p:pic>
          <p:nvPicPr>
            <p:cNvPr id="14" name="Picture 2"/>
            <p:cNvPicPr>
              <a:picLocks noChangeAspect="1" noChangeArrowheads="1"/>
            </p:cNvPicPr>
            <p:nvPr/>
          </p:nvPicPr>
          <p:blipFill>
            <a:blip r:embed="rId6"/>
            <a:srcRect/>
            <a:stretch>
              <a:fillRect/>
            </a:stretch>
          </p:blipFill>
          <p:spPr bwMode="auto">
            <a:xfrm>
              <a:off x="-76200" y="-57150"/>
              <a:ext cx="2286001" cy="590550"/>
            </a:xfrm>
            <a:prstGeom prst="rect">
              <a:avLst/>
            </a:prstGeom>
            <a:ln>
              <a:noFill/>
            </a:ln>
            <a:effectLst>
              <a:softEdge rad="112500"/>
            </a:effectLst>
          </p:spPr>
        </p:pic>
      </p:grpSp>
      <p:sp>
        <p:nvSpPr>
          <p:cNvPr id="10" name="Title 9"/>
          <p:cNvSpPr>
            <a:spLocks noGrp="1"/>
          </p:cNvSpPr>
          <p:nvPr>
            <p:ph type="title"/>
          </p:nvPr>
        </p:nvSpPr>
        <p:spPr>
          <a:xfrm>
            <a:off x="533400" y="0"/>
            <a:ext cx="8153400" cy="990600"/>
          </a:xfrm>
        </p:spPr>
        <p:txBody>
          <a:bodyPr rtlCol="0">
            <a:normAutofit fontScale="90000"/>
          </a:bodyPr>
          <a:lstStyle/>
          <a:p>
            <a:pPr eaLnBrk="1" fontAlgn="auto" hangingPunct="1">
              <a:spcAft>
                <a:spcPts val="0"/>
              </a:spcAft>
              <a:defRPr/>
            </a:pPr>
            <a:r>
              <a:rPr lang="en-US" sz="2000" smtClean="0">
                <a:latin typeface="Segoe UI" pitchFamily="34" charset="0"/>
                <a:ea typeface="Segoe UI" pitchFamily="34" charset="0"/>
                <a:cs typeface="Segoe UI" pitchFamily="34" charset="0"/>
              </a:rPr>
              <a:t>TRƯỜNG ĐẠI HỌC BÁCH KHOA HÀ NỘI</a:t>
            </a:r>
            <a:br>
              <a:rPr lang="en-US" sz="2000" smtClean="0">
                <a:latin typeface="Segoe UI" pitchFamily="34" charset="0"/>
                <a:ea typeface="Segoe UI" pitchFamily="34" charset="0"/>
                <a:cs typeface="Segoe UI" pitchFamily="34" charset="0"/>
              </a:rPr>
            </a:br>
            <a:r>
              <a:rPr lang="en-US" sz="2000" smtClean="0">
                <a:latin typeface="Segoe UI" pitchFamily="34" charset="0"/>
                <a:ea typeface="Segoe UI" pitchFamily="34" charset="0"/>
                <a:cs typeface="Segoe UI" pitchFamily="34" charset="0"/>
              </a:rPr>
              <a:t>VIỆN CÔNG NGHỆ THÔNG TIN VÀ TRUYỀN THÔNG</a:t>
            </a:r>
            <a:br>
              <a:rPr lang="en-US" sz="2000" smtClean="0">
                <a:latin typeface="Segoe UI" pitchFamily="34" charset="0"/>
                <a:ea typeface="Segoe UI" pitchFamily="34" charset="0"/>
                <a:cs typeface="Segoe UI" pitchFamily="34" charset="0"/>
              </a:rPr>
            </a:br>
            <a:r>
              <a:rPr lang="en-US" sz="2000" smtClean="0">
                <a:latin typeface="Segoe UI" pitchFamily="34" charset="0"/>
                <a:ea typeface="Segoe UI" pitchFamily="34" charset="0"/>
                <a:cs typeface="Segoe UI" pitchFamily="34" charset="0"/>
              </a:rPr>
              <a:t>BỘ MÔN KỸ THUẬT MÁY TÍNH</a:t>
            </a:r>
            <a:endParaRPr lang="en-US" sz="2000">
              <a:latin typeface="Segoe UI" pitchFamily="34" charset="0"/>
              <a:ea typeface="Segoe UI" pitchFamily="34" charset="0"/>
              <a:cs typeface="Segoe UI" pitchFamily="34" charset="0"/>
            </a:endParaRPr>
          </a:p>
        </p:txBody>
      </p:sp>
      <p:sp>
        <p:nvSpPr>
          <p:cNvPr id="2052" name="Slide Number Placeholder 12"/>
          <p:cNvSpPr>
            <a:spLocks noGrp="1"/>
          </p:cNvSpPr>
          <p:nvPr>
            <p:ph type="sldNum" sz="quarter" idx="12"/>
          </p:nvPr>
        </p:nvSpPr>
        <p:spPr bwMode="auto">
          <a:xfrm>
            <a:off x="8839200" y="6629400"/>
            <a:ext cx="304800" cy="228600"/>
          </a:xfrm>
          <a:ln>
            <a:miter lim="800000"/>
            <a:headEnd/>
            <a:tailEnd/>
          </a:ln>
        </p:spPr>
        <p:txBody>
          <a:bodyPr wrap="square" numCol="1" anchorCtr="0" compatLnSpc="1">
            <a:prstTxWarp prst="textNoShape">
              <a:avLst/>
            </a:prstTxWarp>
          </a:bodyPr>
          <a:lstStyle/>
          <a:p>
            <a:pPr>
              <a:defRPr/>
            </a:pPr>
            <a:fld id="{F78E8855-D0BD-4F82-8AE4-597E979992F3}" type="slidenum">
              <a:rPr lang="en-US" smtClean="0">
                <a:solidFill>
                  <a:schemeClr val="bg1"/>
                </a:solidFill>
              </a:rPr>
              <a:pPr>
                <a:defRPr/>
              </a:pPr>
              <a:t>1</a:t>
            </a:fld>
            <a:endParaRPr lang="en-US" smtClean="0">
              <a:solidFill>
                <a:schemeClr val="bg1"/>
              </a:solidFill>
            </a:endParaRPr>
          </a:p>
        </p:txBody>
      </p:sp>
      <p:sp>
        <p:nvSpPr>
          <p:cNvPr id="2" name="Content Placeholder 10"/>
          <p:cNvSpPr>
            <a:spLocks/>
          </p:cNvSpPr>
          <p:nvPr/>
        </p:nvSpPr>
        <p:spPr bwMode="auto">
          <a:xfrm>
            <a:off x="838200" y="1600200"/>
            <a:ext cx="7848600" cy="1676400"/>
          </a:xfrm>
          <a:prstGeom prst="rect">
            <a:avLst/>
          </a:prstGeom>
          <a:noFill/>
          <a:ln w="9525">
            <a:noFill/>
            <a:miter lim="800000"/>
            <a:headEnd/>
            <a:tailEnd/>
          </a:ln>
        </p:spPr>
        <p:txBody>
          <a:bodyPr/>
          <a:lstStyle/>
          <a:p>
            <a:pPr marL="342900" indent="-342900">
              <a:spcBef>
                <a:spcPct val="20000"/>
              </a:spcBef>
              <a:buFont typeface="Arial" pitchFamily="34" charset="0"/>
              <a:buNone/>
            </a:pPr>
            <a:endParaRPr lang="en-US" sz="3200">
              <a:latin typeface="Calibri" pitchFamily="34" charset="0"/>
            </a:endParaRPr>
          </a:p>
        </p:txBody>
      </p:sp>
      <p:sp>
        <p:nvSpPr>
          <p:cNvPr id="2053" name="TextBox 5"/>
          <p:cNvSpPr txBox="1">
            <a:spLocks noChangeArrowheads="1"/>
          </p:cNvSpPr>
          <p:nvPr/>
        </p:nvSpPr>
        <p:spPr bwMode="auto">
          <a:xfrm>
            <a:off x="2971800" y="3048000"/>
            <a:ext cx="2895600" cy="369888"/>
          </a:xfrm>
          <a:prstGeom prst="rect">
            <a:avLst/>
          </a:prstGeom>
          <a:noFill/>
          <a:ln w="9525">
            <a:noFill/>
            <a:miter lim="800000"/>
            <a:headEnd/>
            <a:tailEnd/>
          </a:ln>
        </p:spPr>
        <p:txBody>
          <a:bodyPr>
            <a:spAutoFit/>
          </a:bodyPr>
          <a:lstStyle/>
          <a:p>
            <a:pPr algn="ctr"/>
            <a:r>
              <a:rPr lang="en-US" u="sng">
                <a:latin typeface="Segoe UI" pitchFamily="34" charset="0"/>
                <a:ea typeface="Segoe UI" pitchFamily="34" charset="0"/>
                <a:cs typeface="Segoe UI" pitchFamily="34" charset="0"/>
              </a:rPr>
              <a:t>ĐỀ TÀI</a:t>
            </a:r>
          </a:p>
        </p:txBody>
      </p:sp>
      <p:sp>
        <p:nvSpPr>
          <p:cNvPr id="2054" name="TextBox 6"/>
          <p:cNvSpPr txBox="1">
            <a:spLocks noChangeArrowheads="1"/>
          </p:cNvSpPr>
          <p:nvPr/>
        </p:nvSpPr>
        <p:spPr bwMode="auto">
          <a:xfrm>
            <a:off x="838200" y="2057400"/>
            <a:ext cx="7239000" cy="708025"/>
          </a:xfrm>
          <a:prstGeom prst="rect">
            <a:avLst/>
          </a:prstGeom>
          <a:noFill/>
          <a:ln w="9525">
            <a:noFill/>
            <a:miter lim="800000"/>
            <a:headEnd/>
            <a:tailEnd/>
          </a:ln>
        </p:spPr>
        <p:txBody>
          <a:bodyPr>
            <a:spAutoFit/>
          </a:bodyPr>
          <a:lstStyle/>
          <a:p>
            <a:pPr algn="ctr"/>
            <a:r>
              <a:rPr lang="en-US" sz="4000" b="1" smtClean="0">
                <a:latin typeface="Segoe UI" pitchFamily="34" charset="0"/>
                <a:ea typeface="Segoe UI" pitchFamily="34" charset="0"/>
                <a:cs typeface="Segoe UI" pitchFamily="34" charset="0"/>
              </a:rPr>
              <a:t>ĐỒ </a:t>
            </a:r>
            <a:r>
              <a:rPr lang="en-US" sz="4000" b="1">
                <a:latin typeface="Segoe UI" pitchFamily="34" charset="0"/>
                <a:ea typeface="Segoe UI" pitchFamily="34" charset="0"/>
                <a:cs typeface="Segoe UI" pitchFamily="34" charset="0"/>
              </a:rPr>
              <a:t>ÁN TỐT NGHIỆP</a:t>
            </a:r>
          </a:p>
        </p:txBody>
      </p:sp>
      <p:sp>
        <p:nvSpPr>
          <p:cNvPr id="2055" name="TextBox 7"/>
          <p:cNvSpPr txBox="1">
            <a:spLocks noChangeArrowheads="1"/>
          </p:cNvSpPr>
          <p:nvPr/>
        </p:nvSpPr>
        <p:spPr bwMode="auto">
          <a:xfrm>
            <a:off x="609600" y="3581400"/>
            <a:ext cx="7848600" cy="830997"/>
          </a:xfrm>
          <a:prstGeom prst="rect">
            <a:avLst/>
          </a:prstGeom>
          <a:noFill/>
          <a:ln w="9525">
            <a:noFill/>
            <a:miter lim="800000"/>
            <a:headEnd/>
            <a:tailEnd/>
          </a:ln>
        </p:spPr>
        <p:txBody>
          <a:bodyPr>
            <a:spAutoFit/>
          </a:bodyPr>
          <a:lstStyle/>
          <a:p>
            <a:pPr algn="ctr"/>
            <a:r>
              <a:rPr lang="en-US" sz="2400" b="1">
                <a:latin typeface="Segoe UI" pitchFamily="34" charset="0"/>
                <a:ea typeface="Segoe UI" pitchFamily="34" charset="0"/>
                <a:cs typeface="Segoe UI" pitchFamily="34" charset="0"/>
              </a:rPr>
              <a:t>XÂY DỰNG HỆ THỐNG QUẢN LÝ CÔNG VIỆC TRỰC TUYẾN ETASK</a:t>
            </a:r>
          </a:p>
        </p:txBody>
      </p:sp>
      <p:sp>
        <p:nvSpPr>
          <p:cNvPr id="2056" name="TextBox 8"/>
          <p:cNvSpPr txBox="1">
            <a:spLocks noChangeArrowheads="1"/>
          </p:cNvSpPr>
          <p:nvPr/>
        </p:nvSpPr>
        <p:spPr bwMode="auto">
          <a:xfrm>
            <a:off x="3429000" y="4800600"/>
            <a:ext cx="5410200" cy="923925"/>
          </a:xfrm>
          <a:prstGeom prst="rect">
            <a:avLst/>
          </a:prstGeom>
          <a:noFill/>
          <a:ln w="9525">
            <a:noFill/>
            <a:miter lim="800000"/>
            <a:headEnd/>
            <a:tailEnd/>
          </a:ln>
        </p:spPr>
        <p:txBody>
          <a:bodyPr>
            <a:spAutoFit/>
          </a:bodyPr>
          <a:lstStyle/>
          <a:p>
            <a:r>
              <a:rPr lang="en-US">
                <a:latin typeface="Segoe UI" pitchFamily="34" charset="0"/>
                <a:ea typeface="Segoe UI" pitchFamily="34" charset="0"/>
                <a:cs typeface="Segoe UI" pitchFamily="34" charset="0"/>
              </a:rPr>
              <a:t>Giảng viên hướng dẫn: Ths </a:t>
            </a:r>
            <a:r>
              <a:rPr lang="en-US" smtClean="0">
                <a:latin typeface="Segoe UI" pitchFamily="34" charset="0"/>
                <a:ea typeface="Segoe UI" pitchFamily="34" charset="0"/>
                <a:cs typeface="Segoe UI" pitchFamily="34" charset="0"/>
              </a:rPr>
              <a:t>Nguyễn Tử Quảng</a:t>
            </a:r>
            <a:r>
              <a:rPr lang="en-US">
                <a:latin typeface="Segoe UI" pitchFamily="34" charset="0"/>
                <a:ea typeface="Segoe UI" pitchFamily="34" charset="0"/>
                <a:cs typeface="Segoe UI" pitchFamily="34" charset="0"/>
              </a:rPr>
              <a:t/>
            </a:r>
            <a:br>
              <a:rPr lang="en-US">
                <a:latin typeface="Segoe UI" pitchFamily="34" charset="0"/>
                <a:ea typeface="Segoe UI" pitchFamily="34" charset="0"/>
                <a:cs typeface="Segoe UI" pitchFamily="34" charset="0"/>
              </a:rPr>
            </a:br>
            <a:r>
              <a:rPr lang="en-US">
                <a:latin typeface="Segoe UI" pitchFamily="34" charset="0"/>
                <a:ea typeface="Segoe UI" pitchFamily="34" charset="0"/>
                <a:cs typeface="Segoe UI" pitchFamily="34" charset="0"/>
              </a:rPr>
              <a:t>Sinh viên thực hiện: Nguyễn </a:t>
            </a:r>
            <a:r>
              <a:rPr lang="en-US" smtClean="0">
                <a:latin typeface="Segoe UI" pitchFamily="34" charset="0"/>
                <a:ea typeface="Segoe UI" pitchFamily="34" charset="0"/>
                <a:cs typeface="Segoe UI" pitchFamily="34" charset="0"/>
              </a:rPr>
              <a:t>Tuấn Anh</a:t>
            </a:r>
            <a:endParaRPr lang="en-US">
              <a:latin typeface="Segoe UI" pitchFamily="34" charset="0"/>
              <a:ea typeface="Segoe UI" pitchFamily="34" charset="0"/>
              <a:cs typeface="Segoe UI" pitchFamily="34" charset="0"/>
            </a:endParaRPr>
          </a:p>
          <a:p>
            <a:r>
              <a:rPr lang="en-US">
                <a:latin typeface="Segoe UI" pitchFamily="34" charset="0"/>
                <a:ea typeface="Segoe UI" pitchFamily="34" charset="0"/>
                <a:cs typeface="Segoe UI" pitchFamily="34" charset="0"/>
              </a:rPr>
              <a:t>Lớp: KTMT – K51 </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0" name="Rectangle 9"/>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sp>
        <p:nvSpPr>
          <p:cNvPr id="10251" name="Rectangle 10"/>
          <p:cNvSpPr>
            <a:spLocks noChangeArrowheads="1"/>
          </p:cNvSpPr>
          <p:nvPr/>
        </p:nvSpPr>
        <p:spPr bwMode="auto">
          <a:xfrm>
            <a:off x="0" y="5772150"/>
            <a:ext cx="9144000" cy="0"/>
          </a:xfrm>
          <a:prstGeom prst="rect">
            <a:avLst/>
          </a:prstGeom>
          <a:noFill/>
          <a:ln w="9525">
            <a:noFill/>
            <a:miter lim="800000"/>
            <a:headEnd/>
            <a:tailEnd/>
          </a:ln>
        </p:spPr>
        <p:txBody>
          <a:bodyPr wrap="none" anchor="ctr">
            <a:spAutoFit/>
          </a:bodyPr>
          <a:lstStyle/>
          <a:p>
            <a:r>
              <a:rPr lang="en-US" sz="1100">
                <a:latin typeface="Calibri" pitchFamily="34" charset="0"/>
                <a:ea typeface="Calibri" pitchFamily="34" charset="0"/>
                <a:cs typeface="Times New Roman" pitchFamily="18" charset="0"/>
              </a:rPr>
              <a:t> </a:t>
            </a:r>
            <a:endParaRPr lang="en-US">
              <a:ea typeface="Calibri" pitchFamily="34" charset="0"/>
              <a:cs typeface="Times New Roman" pitchFamily="18" charset="0"/>
            </a:endParaRPr>
          </a:p>
        </p:txBody>
      </p:sp>
      <p:sp>
        <p:nvSpPr>
          <p:cNvPr id="10252" name="Rectangle 11"/>
          <p:cNvSpPr>
            <a:spLocks noChangeArrowheads="1"/>
          </p:cNvSpPr>
          <p:nvPr/>
        </p:nvSpPr>
        <p:spPr bwMode="auto">
          <a:xfrm>
            <a:off x="0" y="7715250"/>
            <a:ext cx="9144000" cy="457200"/>
          </a:xfrm>
          <a:prstGeom prst="rect">
            <a:avLst/>
          </a:prstGeom>
          <a:noFill/>
          <a:ln w="9525">
            <a:noFill/>
            <a:miter lim="800000"/>
            <a:headEnd/>
            <a:tailEnd/>
          </a:ln>
        </p:spPr>
        <p:txBody>
          <a:bodyPr wrap="none" anchor="ctr">
            <a:spAutoFit/>
          </a:bodyPr>
          <a:lstStyle/>
          <a:p>
            <a:endParaRPr lang="en-US"/>
          </a:p>
        </p:txBody>
      </p:sp>
      <p:sp>
        <p:nvSpPr>
          <p:cNvPr id="26" name="Title 25"/>
          <p:cNvSpPr>
            <a:spLocks noGrp="1"/>
          </p:cNvSpPr>
          <p:nvPr>
            <p:ph type="title"/>
          </p:nvPr>
        </p:nvSpPr>
        <p:spPr/>
        <p:txBody>
          <a:bodyPr/>
          <a:lstStyle/>
          <a:p>
            <a:r>
              <a:rPr lang="en-US" b="1" smtClean="0">
                <a:solidFill>
                  <a:srgbClr val="002060"/>
                </a:solidFill>
                <a:latin typeface="Segoe UI" pitchFamily="34" charset="0"/>
                <a:ea typeface="Segoe UI" pitchFamily="34" charset="0"/>
                <a:cs typeface="Segoe UI" pitchFamily="34" charset="0"/>
              </a:rPr>
              <a:t>Môi trường phát triển</a:t>
            </a:r>
            <a:endParaRPr lang="en-US" b="1">
              <a:solidFill>
                <a:srgbClr val="002060"/>
              </a:solidFill>
              <a:latin typeface="Segoe UI" pitchFamily="34" charset="0"/>
              <a:ea typeface="Segoe UI" pitchFamily="34" charset="0"/>
              <a:cs typeface="Segoe UI" pitchFamily="34" charset="0"/>
            </a:endParaRPr>
          </a:p>
        </p:txBody>
      </p:sp>
      <p:sp>
        <p:nvSpPr>
          <p:cNvPr id="27" name="Content Placeholder 26"/>
          <p:cNvSpPr>
            <a:spLocks noGrp="1"/>
          </p:cNvSpPr>
          <p:nvPr>
            <p:ph idx="1"/>
          </p:nvPr>
        </p:nvSpPr>
        <p:spPr/>
        <p:txBody>
          <a:bodyPr/>
          <a:lstStyle/>
          <a:p>
            <a:r>
              <a:rPr lang="en-US" sz="3000" smtClean="0">
                <a:solidFill>
                  <a:srgbClr val="002060"/>
                </a:solidFill>
                <a:latin typeface="Segoe UI" pitchFamily="34" charset="0"/>
                <a:ea typeface="Segoe UI" pitchFamily="34" charset="0"/>
                <a:cs typeface="Segoe UI" pitchFamily="34" charset="0"/>
              </a:rPr>
              <a:t>Môi trường lập trình: Microsoft Visual C++ 2010 (MFC 10.0)</a:t>
            </a:r>
          </a:p>
          <a:p>
            <a:r>
              <a:rPr lang="en-US" sz="3000" smtClean="0">
                <a:solidFill>
                  <a:srgbClr val="002060"/>
                </a:solidFill>
                <a:latin typeface="Segoe UI" pitchFamily="34" charset="0"/>
                <a:ea typeface="Segoe UI" pitchFamily="34" charset="0"/>
                <a:cs typeface="Segoe UI" pitchFamily="34" charset="0"/>
              </a:rPr>
              <a:t>Hệ quản trị CSDL:</a:t>
            </a:r>
          </a:p>
          <a:p>
            <a:pPr lvl="1"/>
            <a:r>
              <a:rPr lang="en-US" sz="3000" smtClean="0">
                <a:solidFill>
                  <a:srgbClr val="002060"/>
                </a:solidFill>
                <a:latin typeface="Segoe UI" pitchFamily="34" charset="0"/>
                <a:ea typeface="Segoe UI" pitchFamily="34" charset="0"/>
                <a:cs typeface="Segoe UI" pitchFamily="34" charset="0"/>
              </a:rPr>
              <a:t>Server: SQL server 2005</a:t>
            </a:r>
          </a:p>
          <a:p>
            <a:pPr lvl="1"/>
            <a:r>
              <a:rPr lang="en-US" sz="3000" smtClean="0">
                <a:solidFill>
                  <a:srgbClr val="002060"/>
                </a:solidFill>
                <a:latin typeface="Segoe UI" pitchFamily="34" charset="0"/>
                <a:ea typeface="Segoe UI" pitchFamily="34" charset="0"/>
                <a:cs typeface="Segoe UI" pitchFamily="34" charset="0"/>
              </a:rPr>
              <a:t>Client: SQLite 3.7</a:t>
            </a:r>
          </a:p>
          <a:p>
            <a:r>
              <a:rPr lang="en-US" sz="3000" smtClean="0">
                <a:solidFill>
                  <a:srgbClr val="002060"/>
                </a:solidFill>
                <a:latin typeface="Segoe UI" pitchFamily="34" charset="0"/>
                <a:ea typeface="Segoe UI" pitchFamily="34" charset="0"/>
                <a:cs typeface="Segoe UI" pitchFamily="34" charset="0"/>
              </a:rPr>
              <a:t>Hệ điều hành: Windows XP</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12"/>
          <p:cNvSpPr txBox="1">
            <a:spLocks noGrp="1"/>
          </p:cNvSpPr>
          <p:nvPr/>
        </p:nvSpPr>
        <p:spPr bwMode="auto">
          <a:xfrm>
            <a:off x="8839200" y="6629400"/>
            <a:ext cx="304800" cy="228600"/>
          </a:xfrm>
          <a:prstGeom prst="rect">
            <a:avLst/>
          </a:prstGeom>
          <a:noFill/>
          <a:ln w="9525">
            <a:noFill/>
            <a:miter lim="800000"/>
            <a:headEnd/>
            <a:tailEnd/>
          </a:ln>
        </p:spPr>
        <p:txBody>
          <a:bodyPr anchor="ctr"/>
          <a:lstStyle/>
          <a:p>
            <a:pPr algn="r"/>
            <a:fld id="{68A8E8F8-C065-4952-BAA6-D85BADCA2E3D}" type="slidenum">
              <a:rPr lang="en-US" sz="1200">
                <a:solidFill>
                  <a:schemeClr val="bg1"/>
                </a:solidFill>
              </a:rPr>
              <a:pPr algn="r"/>
              <a:t>11</a:t>
            </a:fld>
            <a:endParaRPr lang="en-US" sz="1200">
              <a:solidFill>
                <a:schemeClr val="bg1"/>
              </a:solidFill>
            </a:endParaRPr>
          </a:p>
        </p:txBody>
      </p:sp>
      <p:sp>
        <p:nvSpPr>
          <p:cNvPr id="5" name="Title 4"/>
          <p:cNvSpPr>
            <a:spLocks noGrp="1"/>
          </p:cNvSpPr>
          <p:nvPr>
            <p:ph type="title"/>
          </p:nvPr>
        </p:nvSpPr>
        <p:spPr/>
        <p:txBody>
          <a:bodyPr/>
          <a:lstStyle/>
          <a:p>
            <a:r>
              <a:rPr lang="en-US" sz="3600" b="1" smtClean="0">
                <a:solidFill>
                  <a:srgbClr val="002060"/>
                </a:solidFill>
                <a:latin typeface="Segoe UI" pitchFamily="34" charset="0"/>
                <a:ea typeface="Segoe UI" pitchFamily="34" charset="0"/>
                <a:cs typeface="Segoe UI" pitchFamily="34" charset="0"/>
              </a:rPr>
              <a:t>Biểu đồ phân rã chức năng</a:t>
            </a:r>
            <a:endParaRPr lang="en-US" sz="3600" b="1">
              <a:solidFill>
                <a:srgbClr val="002060"/>
              </a:solidFill>
              <a:latin typeface="Segoe UI" pitchFamily="34" charset="0"/>
              <a:ea typeface="Segoe UI" pitchFamily="34" charset="0"/>
              <a:cs typeface="Segoe UI" pitchFamily="34" charset="0"/>
            </a:endParaRPr>
          </a:p>
        </p:txBody>
      </p:sp>
      <p:pic>
        <p:nvPicPr>
          <p:cNvPr id="17413" name="Picture 5"/>
          <p:cNvPicPr>
            <a:picLocks noGrp="1" noChangeAspect="1" noChangeArrowheads="1"/>
          </p:cNvPicPr>
          <p:nvPr>
            <p:ph idx="1"/>
          </p:nvPr>
        </p:nvPicPr>
        <p:blipFill>
          <a:blip r:embed="rId3"/>
          <a:srcRect/>
          <a:stretch>
            <a:fillRect/>
          </a:stretch>
        </p:blipFill>
        <p:spPr bwMode="auto">
          <a:xfrm>
            <a:off x="1143000" y="1600200"/>
            <a:ext cx="7300913" cy="441264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smtClean="0">
                <a:solidFill>
                  <a:srgbClr val="002060"/>
                </a:solidFill>
                <a:latin typeface="Segoe UI" pitchFamily="34" charset="0"/>
                <a:ea typeface="Segoe UI" pitchFamily="34" charset="0"/>
                <a:cs typeface="Segoe UI" pitchFamily="34" charset="0"/>
              </a:rPr>
              <a:t>Mô hình tổng quan hệ thống</a:t>
            </a:r>
            <a:endParaRPr lang="en-US" sz="3600" b="1">
              <a:solidFill>
                <a:srgbClr val="002060"/>
              </a:solidFill>
              <a:latin typeface="Segoe UI" pitchFamily="34" charset="0"/>
              <a:ea typeface="Segoe UI" pitchFamily="34" charset="0"/>
              <a:cs typeface="Segoe UI" pitchFamily="34" charset="0"/>
            </a:endParaRPr>
          </a:p>
        </p:txBody>
      </p:sp>
      <p:sp>
        <p:nvSpPr>
          <p:cNvPr id="4" name="Slide Number Placeholder 3"/>
          <p:cNvSpPr>
            <a:spLocks noGrp="1"/>
          </p:cNvSpPr>
          <p:nvPr>
            <p:ph type="sldNum" sz="quarter" idx="12"/>
          </p:nvPr>
        </p:nvSpPr>
        <p:spPr/>
        <p:txBody>
          <a:bodyPr/>
          <a:lstStyle/>
          <a:p>
            <a:pPr>
              <a:defRPr/>
            </a:pPr>
            <a:fld id="{742EF274-1581-4ED0-A198-08484EF16CF0}" type="slidenum">
              <a:rPr lang="en-US" smtClean="0"/>
              <a:pPr>
                <a:defRPr/>
              </a:pPr>
              <a:t>12</a:t>
            </a:fld>
            <a:endParaRPr lang="en-US"/>
          </a:p>
        </p:txBody>
      </p:sp>
      <p:pic>
        <p:nvPicPr>
          <p:cNvPr id="80898" name="Picture 2"/>
          <p:cNvPicPr>
            <a:picLocks noGrp="1" noChangeAspect="1" noChangeArrowheads="1"/>
          </p:cNvPicPr>
          <p:nvPr>
            <p:ph idx="1"/>
          </p:nvPr>
        </p:nvPicPr>
        <p:blipFill>
          <a:blip r:embed="rId2"/>
          <a:srcRect/>
          <a:stretch>
            <a:fillRect/>
          </a:stretch>
        </p:blipFill>
        <p:spPr bwMode="auto">
          <a:xfrm>
            <a:off x="1143000" y="1600200"/>
            <a:ext cx="7069985" cy="304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smtClean="0">
                <a:solidFill>
                  <a:srgbClr val="002060"/>
                </a:solidFill>
              </a:rPr>
              <a:t>        Giao thức trao đổi giữa client-server</a:t>
            </a:r>
            <a:endParaRPr lang="en-US" sz="3600" b="1">
              <a:solidFill>
                <a:srgbClr val="002060"/>
              </a:solidFill>
            </a:endParaRPr>
          </a:p>
        </p:txBody>
      </p:sp>
      <p:sp>
        <p:nvSpPr>
          <p:cNvPr id="3" name="Content Placeholder 2"/>
          <p:cNvSpPr>
            <a:spLocks noGrp="1"/>
          </p:cNvSpPr>
          <p:nvPr>
            <p:ph idx="1"/>
          </p:nvPr>
        </p:nvSpPr>
        <p:spPr>
          <a:xfrm>
            <a:off x="152400" y="1600200"/>
            <a:ext cx="8991600" cy="4525963"/>
          </a:xfrm>
        </p:spPr>
        <p:txBody>
          <a:bodyPr/>
          <a:lstStyle/>
          <a:p>
            <a:r>
              <a:rPr lang="vi-VN" sz="2800" smtClean="0"/>
              <a:t>Cấu trúc câu lệnh trao đổi thông tin:</a:t>
            </a:r>
          </a:p>
          <a:p>
            <a:pPr lvl="1"/>
            <a:r>
              <a:rPr lang="vi-VN" sz="2000" smtClean="0">
                <a:latin typeface="Segoe UI" pitchFamily="34" charset="0"/>
                <a:ea typeface="Segoe UI" pitchFamily="34" charset="0"/>
                <a:cs typeface="Segoe UI" pitchFamily="34" charset="0"/>
              </a:rPr>
              <a:t>Client: </a:t>
            </a:r>
            <a:endParaRPr lang="en-US" sz="2000" smtClean="0">
              <a:latin typeface="Segoe UI" pitchFamily="34" charset="0"/>
              <a:ea typeface="Segoe UI" pitchFamily="34" charset="0"/>
              <a:cs typeface="Segoe UI" pitchFamily="34" charset="0"/>
            </a:endParaRPr>
          </a:p>
          <a:p>
            <a:pPr>
              <a:buNone/>
            </a:pPr>
            <a:r>
              <a:rPr lang="vi-VN" sz="1800" i="1" smtClean="0">
                <a:latin typeface="Segoe UI" pitchFamily="34" charset="0"/>
                <a:ea typeface="Segoe UI" pitchFamily="34" charset="0"/>
                <a:cs typeface="Segoe UI" pitchFamily="34" charset="0"/>
              </a:rPr>
              <a:t>&lt;tag&gt;&lt;sp&gt;&lt;command&gt;&lt;sp&gt;&lt;header length&gt;&lt;\r\n&gt;[data]</a:t>
            </a:r>
          </a:p>
          <a:p>
            <a:pPr lvl="1"/>
            <a:r>
              <a:rPr lang="vi-VN" sz="2000" smtClean="0">
                <a:latin typeface="Segoe UI" pitchFamily="34" charset="0"/>
                <a:ea typeface="Segoe UI" pitchFamily="34" charset="0"/>
                <a:cs typeface="Segoe UI" pitchFamily="34" charset="0"/>
              </a:rPr>
              <a:t>Server: </a:t>
            </a:r>
            <a:endParaRPr lang="en-US" sz="2000" smtClean="0">
              <a:latin typeface="Segoe UI" pitchFamily="34" charset="0"/>
              <a:ea typeface="Segoe UI" pitchFamily="34" charset="0"/>
              <a:cs typeface="Segoe UI" pitchFamily="34" charset="0"/>
            </a:endParaRPr>
          </a:p>
          <a:p>
            <a:pPr>
              <a:buNone/>
            </a:pPr>
            <a:r>
              <a:rPr lang="vi-VN" sz="1800" i="1" smtClean="0">
                <a:latin typeface="Segoe UI" pitchFamily="34" charset="0"/>
                <a:ea typeface="Segoe UI" pitchFamily="34" charset="0"/>
                <a:cs typeface="Segoe UI" pitchFamily="34" charset="0"/>
              </a:rPr>
              <a:t>&lt;tag&gt;&lt;sp&gt;&lt;command’s code&gt;&lt;sp&gt;&lt;error code&gt;&lt;sp&gt;&lt;header</a:t>
            </a:r>
            <a:r>
              <a:rPr lang="en-US" sz="1800" i="1" smtClean="0">
                <a:latin typeface="Segoe UI" pitchFamily="34" charset="0"/>
                <a:ea typeface="Segoe UI" pitchFamily="34" charset="0"/>
                <a:cs typeface="Segoe UI" pitchFamily="34" charset="0"/>
              </a:rPr>
              <a:t> </a:t>
            </a:r>
            <a:r>
              <a:rPr lang="vi-VN" sz="1800" i="1" smtClean="0">
                <a:latin typeface="Segoe UI" pitchFamily="34" charset="0"/>
                <a:ea typeface="Segoe UI" pitchFamily="34" charset="0"/>
                <a:cs typeface="Segoe UI" pitchFamily="34" charset="0"/>
              </a:rPr>
              <a:t>length&gt;&lt;\r\n&gt;[data]</a:t>
            </a:r>
            <a:endParaRPr lang="en-US" sz="1800" i="1" smtClean="0">
              <a:latin typeface="Segoe UI" pitchFamily="34" charset="0"/>
              <a:ea typeface="Segoe UI" pitchFamily="34" charset="0"/>
              <a:cs typeface="Segoe UI" pitchFamily="34" charset="0"/>
            </a:endParaRPr>
          </a:p>
          <a:p>
            <a:pPr>
              <a:buNone/>
            </a:pPr>
            <a:endParaRPr lang="en-US" sz="1800" i="1" smtClean="0">
              <a:latin typeface="Segoe UI" pitchFamily="34" charset="0"/>
              <a:ea typeface="Segoe UI" pitchFamily="34" charset="0"/>
              <a:cs typeface="Segoe UI" pitchFamily="34" charset="0"/>
            </a:endParaRPr>
          </a:p>
          <a:p>
            <a:r>
              <a:rPr lang="en-US" sz="2800" smtClean="0">
                <a:latin typeface="Segoe UI" pitchFamily="34" charset="0"/>
                <a:ea typeface="Segoe UI" pitchFamily="34" charset="0"/>
                <a:cs typeface="Segoe UI" pitchFamily="34" charset="0"/>
              </a:rPr>
              <a:t>Ví dụ</a:t>
            </a:r>
          </a:p>
          <a:p>
            <a:pPr>
              <a:buNone/>
            </a:pPr>
            <a:r>
              <a:rPr lang="en-US" sz="1800" smtClean="0">
                <a:latin typeface="Segoe UI" pitchFamily="34" charset="0"/>
                <a:ea typeface="Segoe UI" pitchFamily="34" charset="0"/>
                <a:cs typeface="Segoe UI" pitchFamily="34" charset="0"/>
              </a:rPr>
              <a:t>Client</a:t>
            </a:r>
            <a:r>
              <a:rPr lang="en-US" sz="1800" i="1" smtClean="0">
                <a:latin typeface="Segoe UI" pitchFamily="34" charset="0"/>
                <a:ea typeface="Segoe UI" pitchFamily="34" charset="0"/>
                <a:cs typeface="Segoe UI" pitchFamily="34" charset="0"/>
              </a:rPr>
              <a:t> : &lt;Tag&gt;&lt;SP&gt;&lt;LOGIN&gt;&lt;SP&gt;&lt;Header’s Length&gt;&lt;\r\n&gt;[&lt;Login struct&gt;]</a:t>
            </a:r>
          </a:p>
          <a:p>
            <a:pPr>
              <a:buNone/>
            </a:pPr>
            <a:r>
              <a:rPr lang="en-US" sz="1800" smtClean="0">
                <a:latin typeface="Segoe UI" pitchFamily="34" charset="0"/>
                <a:ea typeface="Segoe UI" pitchFamily="34" charset="0"/>
                <a:cs typeface="Segoe UI" pitchFamily="34" charset="0"/>
              </a:rPr>
              <a:t>Server</a:t>
            </a:r>
            <a:r>
              <a:rPr lang="en-US" sz="1800" i="1" smtClean="0">
                <a:latin typeface="Segoe UI" pitchFamily="34" charset="0"/>
                <a:ea typeface="Segoe UI" pitchFamily="34" charset="0"/>
                <a:cs typeface="Segoe UI" pitchFamily="34" charset="0"/>
              </a:rPr>
              <a:t>: &lt;Tag&gt;&lt;SP&gt;&lt;LOGIN’s code&gt;&lt;SP&gt;&lt;Error Code&gt;&lt;SP&gt;&lt;Comment’s Length&gt; &lt;\r\n&gt;&lt;Comment&gt;</a:t>
            </a:r>
          </a:p>
          <a:p>
            <a:pPr>
              <a:buNone/>
            </a:pPr>
            <a:endParaRPr lang="en-US" sz="1800" i="1">
              <a:latin typeface="Segoe UI" pitchFamily="34" charset="0"/>
              <a:ea typeface="Segoe UI" pitchFamily="34" charset="0"/>
              <a:cs typeface="Segoe UI" pitchFamily="34" charset="0"/>
            </a:endParaRPr>
          </a:p>
        </p:txBody>
      </p:sp>
      <p:sp>
        <p:nvSpPr>
          <p:cNvPr id="4" name="Slide Number Placeholder 3"/>
          <p:cNvSpPr>
            <a:spLocks noGrp="1"/>
          </p:cNvSpPr>
          <p:nvPr>
            <p:ph type="sldNum" sz="quarter" idx="12"/>
          </p:nvPr>
        </p:nvSpPr>
        <p:spPr/>
        <p:txBody>
          <a:bodyPr/>
          <a:lstStyle/>
          <a:p>
            <a:pPr>
              <a:defRPr/>
            </a:pPr>
            <a:fld id="{742EF274-1581-4ED0-A198-08484EF16CF0}" type="slidenum">
              <a:rPr lang="en-US" smtClean="0"/>
              <a:pPr>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9"/>
          <p:cNvSpPr>
            <a:spLocks noGrp="1"/>
          </p:cNvSpPr>
          <p:nvPr>
            <p:ph type="title"/>
          </p:nvPr>
        </p:nvSpPr>
        <p:spPr/>
        <p:txBody>
          <a:bodyPr/>
          <a:lstStyle/>
          <a:p>
            <a:pPr eaLnBrk="1" hangingPunct="1"/>
            <a:r>
              <a:rPr lang="en-US" sz="3200" b="1" smtClean="0">
                <a:solidFill>
                  <a:srgbClr val="002060"/>
                </a:solidFill>
                <a:latin typeface="Segoe UI" pitchFamily="34" charset="0"/>
                <a:ea typeface="Segoe UI" pitchFamily="34" charset="0"/>
                <a:cs typeface="Segoe UI" pitchFamily="34" charset="0"/>
              </a:rPr>
              <a:t>Demo</a:t>
            </a:r>
            <a:endParaRPr lang="en-US" sz="3200" smtClean="0">
              <a:solidFill>
                <a:srgbClr val="002060"/>
              </a:solidFill>
              <a:latin typeface="Segoe UI" pitchFamily="34" charset="0"/>
              <a:ea typeface="Segoe UI" pitchFamily="34" charset="0"/>
              <a:cs typeface="Segoe UI" pitchFamily="34" charset="0"/>
            </a:endParaRPr>
          </a:p>
        </p:txBody>
      </p:sp>
      <p:sp>
        <p:nvSpPr>
          <p:cNvPr id="8" name="Content Placeholder 7"/>
          <p:cNvSpPr>
            <a:spLocks noGrp="1"/>
          </p:cNvSpPr>
          <p:nvPr>
            <p:ph idx="1"/>
          </p:nvPr>
        </p:nvSpPr>
        <p:spPr/>
        <p:txBody>
          <a:bodyPr/>
          <a:lstStyle/>
          <a:p>
            <a:endParaRPr lang="en-US"/>
          </a:p>
        </p:txBody>
      </p:sp>
      <p:sp>
        <p:nvSpPr>
          <p:cNvPr id="26628" name="Slide Number Placeholder 12"/>
          <p:cNvSpPr txBox="1">
            <a:spLocks noGrp="1"/>
          </p:cNvSpPr>
          <p:nvPr/>
        </p:nvSpPr>
        <p:spPr bwMode="auto">
          <a:xfrm>
            <a:off x="8839200" y="6629400"/>
            <a:ext cx="304800" cy="228600"/>
          </a:xfrm>
          <a:prstGeom prst="rect">
            <a:avLst/>
          </a:prstGeom>
          <a:noFill/>
          <a:ln w="9525">
            <a:noFill/>
            <a:miter lim="800000"/>
            <a:headEnd/>
            <a:tailEnd/>
          </a:ln>
        </p:spPr>
        <p:txBody>
          <a:bodyPr anchor="ctr"/>
          <a:lstStyle/>
          <a:p>
            <a:pPr algn="r"/>
            <a:fld id="{731430C2-3FE5-4420-AB00-B956FDC4B2F9}" type="slidenum">
              <a:rPr lang="en-US" sz="1200">
                <a:solidFill>
                  <a:schemeClr val="bg1"/>
                </a:solidFill>
              </a:rPr>
              <a:pPr algn="r"/>
              <a:t>14</a:t>
            </a:fld>
            <a:endParaRPr lang="en-US" sz="1200">
              <a:solidFill>
                <a:schemeClr val="bg1"/>
              </a:solidFill>
            </a:endParaRPr>
          </a:p>
        </p:txBody>
      </p:sp>
      <p:pic>
        <p:nvPicPr>
          <p:cNvPr id="9" name="Picture 4"/>
          <p:cNvPicPr>
            <a:picLocks noChangeAspect="1" noChangeArrowheads="1"/>
          </p:cNvPicPr>
          <p:nvPr/>
        </p:nvPicPr>
        <p:blipFill>
          <a:blip r:embed="rId3"/>
          <a:srcRect/>
          <a:stretch>
            <a:fillRect/>
          </a:stretch>
        </p:blipFill>
        <p:spPr bwMode="auto">
          <a:xfrm>
            <a:off x="533400" y="1600200"/>
            <a:ext cx="8143875" cy="495300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solidFill>
                  <a:srgbClr val="002060"/>
                </a:solidFill>
                <a:latin typeface="Segoe UI" pitchFamily="34" charset="0"/>
                <a:ea typeface="Segoe UI" pitchFamily="34" charset="0"/>
                <a:cs typeface="Segoe UI" pitchFamily="34" charset="0"/>
              </a:rPr>
              <a:t>Demo</a:t>
            </a:r>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742EF274-1581-4ED0-A198-08484EF16CF0}" type="slidenum">
              <a:rPr lang="en-US" smtClean="0"/>
              <a:pPr>
                <a:defRPr/>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76200" y="-57150"/>
            <a:ext cx="9220200" cy="7143750"/>
            <a:chOff x="-76200" y="-57150"/>
            <a:chExt cx="9220200" cy="7143750"/>
          </a:xfrm>
        </p:grpSpPr>
        <p:pic>
          <p:nvPicPr>
            <p:cNvPr id="5" name="Picture 4" descr="Summer_Times_by_pycc_wallpaper.jpg"/>
            <p:cNvPicPr>
              <a:picLocks noChangeAspect="1"/>
            </p:cNvPicPr>
            <p:nvPr/>
          </p:nvPicPr>
          <p:blipFill>
            <a:blip r:embed="rId3"/>
            <a:stretch>
              <a:fillRect/>
            </a:stretch>
          </p:blipFill>
          <p:spPr>
            <a:xfrm>
              <a:off x="0" y="0"/>
              <a:ext cx="9144000" cy="6858000"/>
            </a:xfrm>
            <a:prstGeom prst="rect">
              <a:avLst/>
            </a:prstGeom>
          </p:spPr>
        </p:pic>
        <p:pic>
          <p:nvPicPr>
            <p:cNvPr id="6" name="Picture 5" descr="Project2.png"/>
            <p:cNvPicPr>
              <a:picLocks noChangeAspect="1"/>
            </p:cNvPicPr>
            <p:nvPr/>
          </p:nvPicPr>
          <p:blipFill>
            <a:blip r:embed="rId4"/>
            <a:stretch>
              <a:fillRect/>
            </a:stretch>
          </p:blipFill>
          <p:spPr>
            <a:xfrm>
              <a:off x="152400" y="4445000"/>
              <a:ext cx="1981200" cy="2641600"/>
            </a:xfrm>
            <a:prstGeom prst="rect">
              <a:avLst/>
            </a:prstGeom>
          </p:spPr>
        </p:pic>
        <p:pic>
          <p:nvPicPr>
            <p:cNvPr id="7" name="Picture 6" descr="Project3.png"/>
            <p:cNvPicPr>
              <a:picLocks noChangeAspect="1"/>
            </p:cNvPicPr>
            <p:nvPr/>
          </p:nvPicPr>
          <p:blipFill>
            <a:blip r:embed="rId5"/>
            <a:stretch>
              <a:fillRect/>
            </a:stretch>
          </p:blipFill>
          <p:spPr>
            <a:xfrm>
              <a:off x="7086600" y="5314950"/>
              <a:ext cx="2057400" cy="1543050"/>
            </a:xfrm>
            <a:prstGeom prst="rect">
              <a:avLst/>
            </a:prstGeom>
          </p:spPr>
        </p:pic>
        <p:pic>
          <p:nvPicPr>
            <p:cNvPr id="8" name="Picture 2"/>
            <p:cNvPicPr>
              <a:picLocks noChangeAspect="1" noChangeArrowheads="1"/>
            </p:cNvPicPr>
            <p:nvPr/>
          </p:nvPicPr>
          <p:blipFill>
            <a:blip r:embed="rId6"/>
            <a:srcRect/>
            <a:stretch>
              <a:fillRect/>
            </a:stretch>
          </p:blipFill>
          <p:spPr bwMode="auto">
            <a:xfrm>
              <a:off x="-76200" y="-57150"/>
              <a:ext cx="2286001" cy="590550"/>
            </a:xfrm>
            <a:prstGeom prst="rect">
              <a:avLst/>
            </a:prstGeom>
            <a:ln>
              <a:noFill/>
            </a:ln>
            <a:effectLst>
              <a:softEdge rad="112500"/>
            </a:effectLst>
          </p:spPr>
        </p:pic>
      </p:grpSp>
      <p:sp>
        <p:nvSpPr>
          <p:cNvPr id="34818" name="Content Placeholder 10"/>
          <p:cNvSpPr>
            <a:spLocks noGrp="1"/>
          </p:cNvSpPr>
          <p:nvPr>
            <p:ph idx="4294967295"/>
          </p:nvPr>
        </p:nvSpPr>
        <p:spPr>
          <a:xfrm>
            <a:off x="762000" y="2438400"/>
            <a:ext cx="7848600" cy="3687763"/>
          </a:xfrm>
        </p:spPr>
        <p:txBody>
          <a:bodyPr/>
          <a:lstStyle/>
          <a:p>
            <a:pPr algn="ctr" eaLnBrk="1" hangingPunct="1">
              <a:buFont typeface="Arial" pitchFamily="34" charset="0"/>
              <a:buNone/>
              <a:defRPr/>
            </a:pPr>
            <a:r>
              <a:rPr lang="en-US" sz="4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Segoe UI" pitchFamily="34" charset="0"/>
                <a:ea typeface="Segoe UI" pitchFamily="34" charset="0"/>
                <a:cs typeface="Segoe UI" pitchFamily="34" charset="0"/>
              </a:rPr>
              <a:t>Em xin chân thành cảm ơn!</a:t>
            </a:r>
            <a:endParaRPr lang="en-US" sz="4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Segoe UI" pitchFamily="34" charset="0"/>
              <a:ea typeface="Segoe UI" pitchFamily="34" charset="0"/>
              <a:cs typeface="Segoe UI" pitchFamily="34" charset="0"/>
            </a:endParaRPr>
          </a:p>
        </p:txBody>
      </p:sp>
      <p:sp>
        <p:nvSpPr>
          <p:cNvPr id="33795" name="Slide Number Placeholder 12"/>
          <p:cNvSpPr txBox="1">
            <a:spLocks noGrp="1"/>
          </p:cNvSpPr>
          <p:nvPr/>
        </p:nvSpPr>
        <p:spPr bwMode="auto">
          <a:xfrm>
            <a:off x="8686800" y="6629400"/>
            <a:ext cx="457200" cy="228600"/>
          </a:xfrm>
          <a:prstGeom prst="rect">
            <a:avLst/>
          </a:prstGeom>
          <a:noFill/>
          <a:ln w="9525">
            <a:noFill/>
            <a:miter lim="800000"/>
            <a:headEnd/>
            <a:tailEnd/>
          </a:ln>
        </p:spPr>
        <p:txBody>
          <a:bodyPr anchor="ctr"/>
          <a:lstStyle/>
          <a:p>
            <a:pPr algn="r"/>
            <a:fld id="{0235E218-33D1-46E3-8764-EDFDD34D6403}" type="slidenum">
              <a:rPr lang="en-US" sz="1200">
                <a:solidFill>
                  <a:schemeClr val="bg1"/>
                </a:solidFill>
              </a:rPr>
              <a:pPr algn="r"/>
              <a:t>16</a:t>
            </a:fld>
            <a:endParaRPr lang="en-US" sz="1200">
              <a:solidFill>
                <a:schemeClr val="bg1"/>
              </a:solidFill>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smtClean="0">
                <a:solidFill>
                  <a:srgbClr val="002060"/>
                </a:solidFill>
                <a:latin typeface="Segoe UI" pitchFamily="34" charset="0"/>
                <a:ea typeface="Segoe UI" pitchFamily="34" charset="0"/>
                <a:cs typeface="Segoe UI" pitchFamily="34" charset="0"/>
              </a:rPr>
              <a:t>Phụ lục</a:t>
            </a:r>
            <a:endParaRPr lang="en-US"/>
          </a:p>
        </p:txBody>
      </p:sp>
      <p:sp>
        <p:nvSpPr>
          <p:cNvPr id="2" name="Slide Number Placeholder 1"/>
          <p:cNvSpPr>
            <a:spLocks noGrp="1"/>
          </p:cNvSpPr>
          <p:nvPr>
            <p:ph type="sldNum" sz="quarter" idx="12"/>
          </p:nvPr>
        </p:nvSpPr>
        <p:spPr/>
        <p:txBody>
          <a:bodyPr/>
          <a:lstStyle/>
          <a:p>
            <a:pPr>
              <a:defRPr/>
            </a:pPr>
            <a:fld id="{530BE181-E0DE-454D-9020-751C534BB2D3}" type="slidenum">
              <a:rPr lang="en-US" smtClean="0"/>
              <a:pPr>
                <a:defRPr/>
              </a:pPr>
              <a:t>17</a:t>
            </a:fld>
            <a:endParaRPr lang="en-US"/>
          </a:p>
        </p:txBody>
      </p:sp>
      <p:pic>
        <p:nvPicPr>
          <p:cNvPr id="2051" name="Picture 3"/>
          <p:cNvPicPr>
            <a:picLocks noChangeAspect="1" noChangeArrowheads="1"/>
          </p:cNvPicPr>
          <p:nvPr/>
        </p:nvPicPr>
        <p:blipFill>
          <a:blip r:embed="rId2"/>
          <a:srcRect/>
          <a:stretch>
            <a:fillRect/>
          </a:stretch>
        </p:blipFill>
        <p:spPr bwMode="auto">
          <a:xfrm>
            <a:off x="1600200" y="1143000"/>
            <a:ext cx="6477000" cy="5329667"/>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530BE181-E0DE-454D-9020-751C534BB2D3}" type="slidenum">
              <a:rPr lang="en-US" smtClean="0"/>
              <a:pPr>
                <a:defRPr/>
              </a:pPr>
              <a:t>18</a:t>
            </a:fld>
            <a:endParaRPr lang="en-US"/>
          </a:p>
        </p:txBody>
      </p:sp>
      <p:pic>
        <p:nvPicPr>
          <p:cNvPr id="3074" name="Picture 2"/>
          <p:cNvPicPr>
            <a:picLocks noChangeAspect="1" noChangeArrowheads="1"/>
          </p:cNvPicPr>
          <p:nvPr/>
        </p:nvPicPr>
        <p:blipFill>
          <a:blip r:embed="rId2"/>
          <a:srcRect/>
          <a:stretch>
            <a:fillRect/>
          </a:stretch>
        </p:blipFill>
        <p:spPr bwMode="auto">
          <a:xfrm>
            <a:off x="1676400" y="990600"/>
            <a:ext cx="5572125" cy="56530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530BE181-E0DE-454D-9020-751C534BB2D3}" type="slidenum">
              <a:rPr lang="en-US" smtClean="0"/>
              <a:pPr>
                <a:defRPr/>
              </a:pPr>
              <a:t>19</a:t>
            </a:fld>
            <a:endParaRPr lang="en-US"/>
          </a:p>
        </p:txBody>
      </p:sp>
      <p:pic>
        <p:nvPicPr>
          <p:cNvPr id="4098" name="Picture 2"/>
          <p:cNvPicPr>
            <a:picLocks noChangeAspect="1" noChangeArrowheads="1"/>
          </p:cNvPicPr>
          <p:nvPr/>
        </p:nvPicPr>
        <p:blipFill>
          <a:blip r:embed="rId2"/>
          <a:srcRect/>
          <a:stretch>
            <a:fillRect/>
          </a:stretch>
        </p:blipFill>
        <p:spPr bwMode="auto">
          <a:xfrm>
            <a:off x="1219200" y="2286000"/>
            <a:ext cx="3189288" cy="3221038"/>
          </a:xfrm>
          <a:prstGeom prst="rect">
            <a:avLst/>
          </a:prstGeom>
          <a:noFill/>
          <a:ln w="9525">
            <a:noFill/>
            <a:miter lim="800000"/>
            <a:headEnd/>
            <a:tailEnd/>
          </a:ln>
        </p:spPr>
      </p:pic>
      <p:pic>
        <p:nvPicPr>
          <p:cNvPr id="4099" name="Picture 3"/>
          <p:cNvPicPr>
            <a:picLocks noChangeAspect="1" noChangeArrowheads="1"/>
          </p:cNvPicPr>
          <p:nvPr/>
        </p:nvPicPr>
        <p:blipFill>
          <a:blip r:embed="rId3"/>
          <a:srcRect/>
          <a:stretch>
            <a:fillRect/>
          </a:stretch>
        </p:blipFill>
        <p:spPr bwMode="auto">
          <a:xfrm>
            <a:off x="4876800" y="2438400"/>
            <a:ext cx="3125788" cy="24765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12"/>
          <p:cNvSpPr txBox="1">
            <a:spLocks noGrp="1"/>
          </p:cNvSpPr>
          <p:nvPr/>
        </p:nvSpPr>
        <p:spPr bwMode="auto">
          <a:xfrm>
            <a:off x="8839200" y="6629400"/>
            <a:ext cx="304800" cy="228600"/>
          </a:xfrm>
          <a:prstGeom prst="rect">
            <a:avLst/>
          </a:prstGeom>
          <a:noFill/>
          <a:ln w="9525">
            <a:noFill/>
            <a:miter lim="800000"/>
            <a:headEnd/>
            <a:tailEnd/>
          </a:ln>
        </p:spPr>
        <p:txBody>
          <a:bodyPr anchor="ctr"/>
          <a:lstStyle/>
          <a:p>
            <a:pPr algn="r"/>
            <a:fld id="{0D696C6A-6279-4FDE-B6B1-2BB238942926}" type="slidenum">
              <a:rPr lang="en-US" sz="1200">
                <a:solidFill>
                  <a:schemeClr val="bg1"/>
                </a:solidFill>
              </a:rPr>
              <a:pPr algn="r"/>
              <a:t>2</a:t>
            </a:fld>
            <a:endParaRPr lang="en-US" sz="1200">
              <a:solidFill>
                <a:schemeClr val="bg1"/>
              </a:solidFill>
            </a:endParaRPr>
          </a:p>
        </p:txBody>
      </p:sp>
      <p:pic>
        <p:nvPicPr>
          <p:cNvPr id="1027" name="Picture 3" descr="C:\Users\TuanAnh\Desktop\Phản biện.png"/>
          <p:cNvPicPr>
            <a:picLocks noChangeAspect="1" noChangeArrowheads="1"/>
          </p:cNvPicPr>
          <p:nvPr/>
        </p:nvPicPr>
        <p:blipFill>
          <a:blip r:embed="rId3"/>
          <a:srcRect/>
          <a:stretch>
            <a:fillRect/>
          </a:stretch>
        </p:blipFill>
        <p:spPr bwMode="auto">
          <a:xfrm>
            <a:off x="1143000" y="2057400"/>
            <a:ext cx="6966268" cy="2819400"/>
          </a:xfrm>
          <a:prstGeom prst="rect">
            <a:avLst/>
          </a:prstGeom>
          <a:ln>
            <a:noFill/>
          </a:ln>
          <a:effectLst>
            <a:softEdge rad="112500"/>
          </a:effectLst>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rtlCol="0">
            <a:normAutofit/>
          </a:bodyPr>
          <a:lstStyle/>
          <a:p>
            <a:pPr eaLnBrk="1" fontAlgn="auto" hangingPunct="1">
              <a:spcAft>
                <a:spcPts val="0"/>
              </a:spcAft>
              <a:defRPr/>
            </a:pPr>
            <a:r>
              <a:rPr lang="en-US" b="1" smtClean="0">
                <a:solidFill>
                  <a:srgbClr val="002060"/>
                </a:solidFill>
                <a:latin typeface="Segoe UI" pitchFamily="34" charset="0"/>
                <a:ea typeface="Segoe UI" pitchFamily="34" charset="0"/>
                <a:cs typeface="Segoe UI" pitchFamily="34" charset="0"/>
              </a:rPr>
              <a:t>Đặt vấn đề</a:t>
            </a:r>
            <a:endParaRPr lang="en-US" b="1">
              <a:solidFill>
                <a:srgbClr val="002060"/>
              </a:solidFill>
              <a:latin typeface="Segoe UI" pitchFamily="34" charset="0"/>
              <a:ea typeface="Segoe UI" pitchFamily="34" charset="0"/>
              <a:cs typeface="Segoe UI" pitchFamily="34" charset="0"/>
            </a:endParaRPr>
          </a:p>
        </p:txBody>
      </p:sp>
      <p:sp>
        <p:nvSpPr>
          <p:cNvPr id="4100" name="Slide Number Placeholder 12"/>
          <p:cNvSpPr txBox="1">
            <a:spLocks noGrp="1"/>
          </p:cNvSpPr>
          <p:nvPr/>
        </p:nvSpPr>
        <p:spPr bwMode="auto">
          <a:xfrm>
            <a:off x="8839200" y="6629400"/>
            <a:ext cx="304800" cy="228600"/>
          </a:xfrm>
          <a:prstGeom prst="rect">
            <a:avLst/>
          </a:prstGeom>
          <a:noFill/>
          <a:ln w="9525">
            <a:noFill/>
            <a:miter lim="800000"/>
            <a:headEnd/>
            <a:tailEnd/>
          </a:ln>
        </p:spPr>
        <p:txBody>
          <a:bodyPr anchor="ctr"/>
          <a:lstStyle/>
          <a:p>
            <a:pPr algn="r"/>
            <a:fld id="{DAD0FFA2-D376-4281-9411-49DE8A762ABA}" type="slidenum">
              <a:rPr lang="en-US" sz="1200">
                <a:solidFill>
                  <a:schemeClr val="bg1"/>
                </a:solidFill>
              </a:rPr>
              <a:pPr algn="r"/>
              <a:t>3</a:t>
            </a:fld>
            <a:endParaRPr lang="en-US" sz="1200">
              <a:solidFill>
                <a:schemeClr val="bg1"/>
              </a:solidFill>
            </a:endParaRPr>
          </a:p>
        </p:txBody>
      </p:sp>
      <p:sp>
        <p:nvSpPr>
          <p:cNvPr id="4101" name="Content Placeholder 10"/>
          <p:cNvSpPr>
            <a:spLocks/>
          </p:cNvSpPr>
          <p:nvPr/>
        </p:nvSpPr>
        <p:spPr bwMode="auto">
          <a:xfrm>
            <a:off x="838200" y="1600200"/>
            <a:ext cx="7848600" cy="1066800"/>
          </a:xfrm>
          <a:prstGeom prst="rect">
            <a:avLst/>
          </a:prstGeom>
          <a:noFill/>
          <a:ln w="9525">
            <a:noFill/>
            <a:miter lim="800000"/>
            <a:headEnd/>
            <a:tailEnd/>
          </a:ln>
        </p:spPr>
        <p:txBody>
          <a:bodyPr/>
          <a:lstStyle/>
          <a:p>
            <a:pPr marL="342900" indent="-342900">
              <a:spcBef>
                <a:spcPct val="20000"/>
              </a:spcBef>
              <a:buFont typeface="Arial" pitchFamily="34" charset="0"/>
              <a:buNone/>
            </a:pPr>
            <a:endParaRPr lang="en-US" sz="3200">
              <a:solidFill>
                <a:srgbClr val="FF0000"/>
              </a:solidFill>
              <a:latin typeface="Calibri" pitchFamily="34" charset="0"/>
            </a:endParaRPr>
          </a:p>
          <a:p>
            <a:pPr marL="342900" indent="-342900">
              <a:spcBef>
                <a:spcPct val="20000"/>
              </a:spcBef>
              <a:buFont typeface="Arial" pitchFamily="34" charset="0"/>
              <a:buChar char="•"/>
            </a:pPr>
            <a:endParaRPr lang="en-US" sz="3200">
              <a:solidFill>
                <a:srgbClr val="FF0000"/>
              </a:solidFill>
              <a:latin typeface="Calibri" pitchFamily="34" charset="0"/>
            </a:endParaRPr>
          </a:p>
        </p:txBody>
      </p:sp>
      <p:pic>
        <p:nvPicPr>
          <p:cNvPr id="4106" name="Picture 10" descr="C:\Users\TuanAnh\Desktop\QuanLyCongVanTaiLieu.png"/>
          <p:cNvPicPr>
            <a:picLocks noChangeAspect="1" noChangeArrowheads="1"/>
          </p:cNvPicPr>
          <p:nvPr/>
        </p:nvPicPr>
        <p:blipFill>
          <a:blip r:embed="rId3"/>
          <a:srcRect/>
          <a:stretch>
            <a:fillRect/>
          </a:stretch>
        </p:blipFill>
        <p:spPr bwMode="auto">
          <a:xfrm>
            <a:off x="2438400" y="1905000"/>
            <a:ext cx="4305300" cy="2994991"/>
          </a:xfrm>
          <a:prstGeom prst="rect">
            <a:avLst/>
          </a:prstGeom>
          <a:noFill/>
        </p:spPr>
      </p:pic>
      <p:pic>
        <p:nvPicPr>
          <p:cNvPr id="4107" name="Picture 11" descr="C:\Users\TuanAnh\Desktop\team-work.jpg"/>
          <p:cNvPicPr>
            <a:picLocks noChangeAspect="1" noChangeArrowheads="1"/>
          </p:cNvPicPr>
          <p:nvPr/>
        </p:nvPicPr>
        <p:blipFill>
          <a:blip r:embed="rId4"/>
          <a:srcRect/>
          <a:stretch>
            <a:fillRect/>
          </a:stretch>
        </p:blipFill>
        <p:spPr bwMode="auto">
          <a:xfrm>
            <a:off x="2438400" y="1752600"/>
            <a:ext cx="4343400" cy="3254577"/>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4106"/>
                                        </p:tgtEl>
                                      </p:cBhvr>
                                    </p:animEffect>
                                    <p:set>
                                      <p:cBhvr>
                                        <p:cTn id="7" dur="1" fill="hold">
                                          <p:stCondLst>
                                            <p:cond delay="499"/>
                                          </p:stCondLst>
                                        </p:cTn>
                                        <p:tgtEl>
                                          <p:spTgt spid="4106"/>
                                        </p:tgtEl>
                                        <p:attrNameLst>
                                          <p:attrName>style.visibility</p:attrName>
                                        </p:attrNameLst>
                                      </p:cBhvr>
                                      <p:to>
                                        <p:strVal val="hidden"/>
                                      </p:to>
                                    </p:set>
                                  </p:childTnLst>
                                </p:cTn>
                              </p:par>
                              <p:par>
                                <p:cTn id="8" presetID="3" presetClass="entr" presetSubtype="10" fill="hold" nodeType="withEffect">
                                  <p:stCondLst>
                                    <p:cond delay="0"/>
                                  </p:stCondLst>
                                  <p:childTnLst>
                                    <p:set>
                                      <p:cBhvr>
                                        <p:cTn id="9" dur="1" fill="hold">
                                          <p:stCondLst>
                                            <p:cond delay="0"/>
                                          </p:stCondLst>
                                        </p:cTn>
                                        <p:tgtEl>
                                          <p:spTgt spid="4107"/>
                                        </p:tgtEl>
                                        <p:attrNameLst>
                                          <p:attrName>style.visibility</p:attrName>
                                        </p:attrNameLst>
                                      </p:cBhvr>
                                      <p:to>
                                        <p:strVal val="visible"/>
                                      </p:to>
                                    </p:set>
                                    <p:animEffect transition="in" filter="blinds(horizontal)">
                                      <p:cBhvr>
                                        <p:cTn id="10" dur="500"/>
                                        <p:tgtEl>
                                          <p:spTgt spid="4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Content Placeholder 10"/>
          <p:cNvSpPr>
            <a:spLocks/>
          </p:cNvSpPr>
          <p:nvPr/>
        </p:nvSpPr>
        <p:spPr bwMode="auto">
          <a:xfrm>
            <a:off x="685800" y="1600200"/>
            <a:ext cx="7848600" cy="4525963"/>
          </a:xfrm>
          <a:prstGeom prst="rect">
            <a:avLst/>
          </a:prstGeom>
          <a:noFill/>
          <a:ln w="9525">
            <a:noFill/>
            <a:miter lim="800000"/>
            <a:headEnd/>
            <a:tailEnd/>
          </a:ln>
        </p:spPr>
        <p:txBody>
          <a:bodyPr/>
          <a:lstStyle/>
          <a:p>
            <a:pPr marL="342900" indent="-342900">
              <a:spcBef>
                <a:spcPct val="20000"/>
              </a:spcBef>
              <a:buFont typeface="Arial" pitchFamily="34" charset="0"/>
              <a:buNone/>
            </a:pPr>
            <a:endParaRPr lang="en-US" sz="3200">
              <a:latin typeface="Calibri" pitchFamily="34" charset="0"/>
            </a:endParaRPr>
          </a:p>
          <a:p>
            <a:pPr marL="342900" indent="-342900">
              <a:spcBef>
                <a:spcPct val="20000"/>
              </a:spcBef>
              <a:buFont typeface="Arial" pitchFamily="34" charset="0"/>
              <a:buChar char="•"/>
            </a:pPr>
            <a:endParaRPr lang="en-US" sz="3200">
              <a:latin typeface="Calibri" pitchFamily="34" charset="0"/>
            </a:endParaRPr>
          </a:p>
        </p:txBody>
      </p:sp>
      <p:pic>
        <p:nvPicPr>
          <p:cNvPr id="33" name="Picture 2"/>
          <p:cNvPicPr>
            <a:picLocks noChangeAspect="1" noChangeArrowheads="1"/>
          </p:cNvPicPr>
          <p:nvPr/>
        </p:nvPicPr>
        <p:blipFill>
          <a:blip r:embed="rId3"/>
          <a:srcRect/>
          <a:stretch>
            <a:fillRect/>
          </a:stretch>
        </p:blipFill>
        <p:spPr bwMode="auto">
          <a:xfrm>
            <a:off x="1143000" y="1524000"/>
            <a:ext cx="7162800" cy="4953000"/>
          </a:xfrm>
          <a:prstGeom prst="rect">
            <a:avLst/>
          </a:prstGeom>
          <a:noFill/>
          <a:ln w="9525">
            <a:noFill/>
            <a:miter lim="800000"/>
            <a:headEnd/>
            <a:tailEnd/>
          </a:ln>
          <a:effectLst/>
        </p:spPr>
      </p:pic>
      <p:pic>
        <p:nvPicPr>
          <p:cNvPr id="34" name="Picture 2"/>
          <p:cNvPicPr>
            <a:picLocks noChangeAspect="1" noChangeArrowheads="1"/>
          </p:cNvPicPr>
          <p:nvPr/>
        </p:nvPicPr>
        <p:blipFill>
          <a:blip r:embed="rId4"/>
          <a:srcRect/>
          <a:stretch>
            <a:fillRect/>
          </a:stretch>
        </p:blipFill>
        <p:spPr bwMode="auto">
          <a:xfrm>
            <a:off x="1066800" y="1524000"/>
            <a:ext cx="6934200" cy="5029200"/>
          </a:xfrm>
          <a:prstGeom prst="rect">
            <a:avLst/>
          </a:prstGeom>
          <a:noFill/>
          <a:ln w="9525">
            <a:noFill/>
            <a:miter lim="800000"/>
            <a:headEnd/>
            <a:tailEnd/>
          </a:ln>
          <a:effectLst/>
        </p:spPr>
      </p:pic>
      <p:pic>
        <p:nvPicPr>
          <p:cNvPr id="35" name="Picture 3"/>
          <p:cNvPicPr>
            <a:picLocks noChangeAspect="1" noChangeArrowheads="1"/>
          </p:cNvPicPr>
          <p:nvPr/>
        </p:nvPicPr>
        <p:blipFill>
          <a:blip r:embed="rId5"/>
          <a:srcRect/>
          <a:stretch>
            <a:fillRect/>
          </a:stretch>
        </p:blipFill>
        <p:spPr bwMode="auto">
          <a:xfrm>
            <a:off x="1066800" y="1524000"/>
            <a:ext cx="7086600" cy="5029200"/>
          </a:xfrm>
          <a:prstGeom prst="rect">
            <a:avLst/>
          </a:prstGeom>
          <a:noFill/>
          <a:ln w="9525">
            <a:noFill/>
            <a:miter lim="800000"/>
            <a:headEnd/>
            <a:tailEnd/>
          </a:ln>
          <a:effectLst/>
        </p:spPr>
      </p:pic>
      <p:pic>
        <p:nvPicPr>
          <p:cNvPr id="36" name="Picture 4"/>
          <p:cNvPicPr>
            <a:picLocks noChangeAspect="1" noChangeArrowheads="1"/>
          </p:cNvPicPr>
          <p:nvPr/>
        </p:nvPicPr>
        <p:blipFill>
          <a:blip r:embed="rId6"/>
          <a:srcRect/>
          <a:stretch>
            <a:fillRect/>
          </a:stretch>
        </p:blipFill>
        <p:spPr bwMode="auto">
          <a:xfrm>
            <a:off x="1066800" y="1524000"/>
            <a:ext cx="7239000" cy="4953000"/>
          </a:xfrm>
          <a:prstGeom prst="rect">
            <a:avLst/>
          </a:prstGeom>
          <a:noFill/>
          <a:ln w="9525">
            <a:noFill/>
            <a:miter lim="800000"/>
            <a:headEnd/>
            <a:tailEnd/>
          </a:ln>
          <a:effectLst/>
        </p:spPr>
      </p:pic>
      <p:sp>
        <p:nvSpPr>
          <p:cNvPr id="37" name="Title 36"/>
          <p:cNvSpPr>
            <a:spLocks noGrp="1"/>
          </p:cNvSpPr>
          <p:nvPr>
            <p:ph type="title"/>
          </p:nvPr>
        </p:nvSpPr>
        <p:spPr/>
        <p:txBody>
          <a:bodyPr/>
          <a:lstStyle/>
          <a:p>
            <a:r>
              <a:rPr lang="en-US" b="1" smtClean="0">
                <a:solidFill>
                  <a:srgbClr val="002060"/>
                </a:solidFill>
                <a:latin typeface="Segoe UI" pitchFamily="34" charset="0"/>
                <a:ea typeface="Segoe UI" pitchFamily="34" charset="0"/>
                <a:cs typeface="Segoe UI" pitchFamily="34" charset="0"/>
              </a:rPr>
              <a:t>Đặt vấn đề</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linds(horizontal)">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stCondLst>
                                    <p:cond delay="0"/>
                                  </p:stCondLst>
                                  <p:childTnLst>
                                    <p:animEffect transition="out" filter="blinds(horizontal)">
                                      <p:cBhvr>
                                        <p:cTn id="11" dur="500"/>
                                        <p:tgtEl>
                                          <p:spTgt spid="33"/>
                                        </p:tgtEl>
                                      </p:cBhvr>
                                    </p:animEffect>
                                    <p:set>
                                      <p:cBhvr>
                                        <p:cTn id="12" dur="1" fill="hold">
                                          <p:stCondLst>
                                            <p:cond delay="499"/>
                                          </p:stCondLst>
                                        </p:cTn>
                                        <p:tgtEl>
                                          <p:spTgt spid="33"/>
                                        </p:tgtEl>
                                        <p:attrNameLst>
                                          <p:attrName>style.visibility</p:attrName>
                                        </p:attrNameLst>
                                      </p:cBhvr>
                                      <p:to>
                                        <p:strVal val="hidden"/>
                                      </p:to>
                                    </p:set>
                                  </p:childTnLst>
                                </p:cTn>
                              </p:par>
                              <p:par>
                                <p:cTn id="13" presetID="3" presetClass="entr" presetSubtype="10"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blinds(horizontal)">
                                      <p:cBhvr>
                                        <p:cTn id="15" dur="500"/>
                                        <p:tgtEl>
                                          <p:spTgt spid="34"/>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xit" presetSubtype="10" fill="hold" nodeType="clickEffect">
                                  <p:stCondLst>
                                    <p:cond delay="0"/>
                                  </p:stCondLst>
                                  <p:childTnLst>
                                    <p:animEffect transition="out" filter="blinds(horizontal)">
                                      <p:cBhvr>
                                        <p:cTn id="19" dur="500"/>
                                        <p:tgtEl>
                                          <p:spTgt spid="34"/>
                                        </p:tgtEl>
                                      </p:cBhvr>
                                    </p:animEffect>
                                    <p:set>
                                      <p:cBhvr>
                                        <p:cTn id="20" dur="1" fill="hold">
                                          <p:stCondLst>
                                            <p:cond delay="499"/>
                                          </p:stCondLst>
                                        </p:cTn>
                                        <p:tgtEl>
                                          <p:spTgt spid="34"/>
                                        </p:tgtEl>
                                        <p:attrNameLst>
                                          <p:attrName>style.visibility</p:attrName>
                                        </p:attrNameLst>
                                      </p:cBhvr>
                                      <p:to>
                                        <p:strVal val="hidden"/>
                                      </p:to>
                                    </p:set>
                                  </p:childTnLst>
                                </p:cTn>
                              </p:par>
                              <p:par>
                                <p:cTn id="21" presetID="3" presetClass="entr" presetSubtype="10" fill="hold"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blinds(horizontal)">
                                      <p:cBhvr>
                                        <p:cTn id="23" dur="500"/>
                                        <p:tgtEl>
                                          <p:spTgt spid="35"/>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xit" presetSubtype="10" fill="hold" nodeType="clickEffect">
                                  <p:stCondLst>
                                    <p:cond delay="0"/>
                                  </p:stCondLst>
                                  <p:childTnLst>
                                    <p:animEffect transition="out" filter="blinds(horizontal)">
                                      <p:cBhvr>
                                        <p:cTn id="27" dur="500"/>
                                        <p:tgtEl>
                                          <p:spTgt spid="35"/>
                                        </p:tgtEl>
                                      </p:cBhvr>
                                    </p:animEffect>
                                    <p:set>
                                      <p:cBhvr>
                                        <p:cTn id="28" dur="1" fill="hold">
                                          <p:stCondLst>
                                            <p:cond delay="499"/>
                                          </p:stCondLst>
                                        </p:cTn>
                                        <p:tgtEl>
                                          <p:spTgt spid="35"/>
                                        </p:tgtEl>
                                        <p:attrNameLst>
                                          <p:attrName>style.visibility</p:attrName>
                                        </p:attrNameLst>
                                      </p:cBhvr>
                                      <p:to>
                                        <p:strVal val="hidden"/>
                                      </p:to>
                                    </p:set>
                                  </p:childTnLst>
                                </p:cTn>
                              </p:par>
                              <p:par>
                                <p:cTn id="29" presetID="4" presetClass="entr" presetSubtype="16" fill="hold" nodeType="with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box(in)">
                                      <p:cBhvr>
                                        <p:cTn id="3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Slide Number Placeholder 12"/>
          <p:cNvSpPr txBox="1">
            <a:spLocks noGrp="1"/>
          </p:cNvSpPr>
          <p:nvPr/>
        </p:nvSpPr>
        <p:spPr bwMode="auto">
          <a:xfrm>
            <a:off x="8839200" y="6629400"/>
            <a:ext cx="304800" cy="228600"/>
          </a:xfrm>
          <a:prstGeom prst="rect">
            <a:avLst/>
          </a:prstGeom>
          <a:noFill/>
          <a:ln w="9525">
            <a:noFill/>
            <a:miter lim="800000"/>
            <a:headEnd/>
            <a:tailEnd/>
          </a:ln>
        </p:spPr>
        <p:txBody>
          <a:bodyPr anchor="ctr"/>
          <a:lstStyle/>
          <a:p>
            <a:pPr algn="r"/>
            <a:fld id="{BC285E4A-4ECE-4ACF-A84D-67F5DDBC83EB}" type="slidenum">
              <a:rPr lang="en-US" sz="1200">
                <a:solidFill>
                  <a:schemeClr val="bg1"/>
                </a:solidFill>
              </a:rPr>
              <a:pPr algn="r"/>
              <a:t>5</a:t>
            </a:fld>
            <a:endParaRPr lang="en-US" sz="1200">
              <a:solidFill>
                <a:schemeClr val="bg1"/>
              </a:solidFill>
            </a:endParaRPr>
          </a:p>
        </p:txBody>
      </p:sp>
      <p:sp>
        <p:nvSpPr>
          <p:cNvPr id="6149" name="Content Placeholder 10"/>
          <p:cNvSpPr>
            <a:spLocks/>
          </p:cNvSpPr>
          <p:nvPr/>
        </p:nvSpPr>
        <p:spPr bwMode="auto">
          <a:xfrm>
            <a:off x="838200" y="1600200"/>
            <a:ext cx="7848600" cy="4525963"/>
          </a:xfrm>
          <a:prstGeom prst="rect">
            <a:avLst/>
          </a:prstGeom>
          <a:noFill/>
          <a:ln w="9525">
            <a:noFill/>
            <a:miter lim="800000"/>
            <a:headEnd/>
            <a:tailEnd/>
          </a:ln>
        </p:spPr>
        <p:txBody>
          <a:bodyPr/>
          <a:lstStyle/>
          <a:p>
            <a:pPr marL="342900" indent="-342900">
              <a:spcBef>
                <a:spcPct val="20000"/>
              </a:spcBef>
              <a:buFont typeface="Arial" pitchFamily="34" charset="0"/>
              <a:buNone/>
            </a:pPr>
            <a:endParaRPr lang="en-US" sz="3200">
              <a:latin typeface="Calibri" pitchFamily="34" charset="0"/>
            </a:endParaRPr>
          </a:p>
          <a:p>
            <a:pPr marL="342900" indent="-342900">
              <a:spcBef>
                <a:spcPct val="20000"/>
              </a:spcBef>
              <a:buFont typeface="Arial" pitchFamily="34" charset="0"/>
              <a:buChar char="•"/>
            </a:pPr>
            <a:endParaRPr lang="en-US" sz="3200">
              <a:latin typeface="Calibri" pitchFamily="34" charset="0"/>
            </a:endParaRPr>
          </a:p>
        </p:txBody>
      </p:sp>
      <p:sp>
        <p:nvSpPr>
          <p:cNvPr id="6" name="Title 5"/>
          <p:cNvSpPr>
            <a:spLocks noGrp="1"/>
          </p:cNvSpPr>
          <p:nvPr>
            <p:ph type="title"/>
          </p:nvPr>
        </p:nvSpPr>
        <p:spPr/>
        <p:txBody>
          <a:bodyPr/>
          <a:lstStyle/>
          <a:p>
            <a:r>
              <a:rPr lang="en-US" b="1" smtClean="0">
                <a:solidFill>
                  <a:srgbClr val="002060"/>
                </a:solidFill>
                <a:latin typeface="Segoe UI" pitchFamily="34" charset="0"/>
                <a:ea typeface="Segoe UI" pitchFamily="34" charset="0"/>
                <a:cs typeface="Segoe UI" pitchFamily="34" charset="0"/>
              </a:rPr>
              <a:t>Đặt vấn đề</a:t>
            </a:r>
            <a:endParaRPr lang="en-US"/>
          </a:p>
        </p:txBody>
      </p:sp>
      <p:sp>
        <p:nvSpPr>
          <p:cNvPr id="7" name="Content Placeholder 6"/>
          <p:cNvSpPr>
            <a:spLocks noGrp="1"/>
          </p:cNvSpPr>
          <p:nvPr>
            <p:ph idx="1"/>
          </p:nvPr>
        </p:nvSpPr>
        <p:spPr/>
        <p:txBody>
          <a:bodyPr/>
          <a:lstStyle/>
          <a:p>
            <a:r>
              <a:rPr lang="en-US" smtClean="0">
                <a:solidFill>
                  <a:srgbClr val="002060"/>
                </a:solidFill>
                <a:latin typeface="Segoe UI" pitchFamily="34" charset="0"/>
                <a:ea typeface="Segoe UI" pitchFamily="34" charset="0"/>
                <a:cs typeface="Segoe UI" pitchFamily="34" charset="0"/>
              </a:rPr>
              <a:t>Hầu hết các phần mềm hiện nay đang được sử dụng cho chức năng tạo và quản lý lịch làm việc là phần mềm nước ngoài.</a:t>
            </a:r>
          </a:p>
          <a:p>
            <a:r>
              <a:rPr lang="en-US" smtClean="0">
                <a:solidFill>
                  <a:srgbClr val="002060"/>
                </a:solidFill>
                <a:latin typeface="Segoe UI" pitchFamily="34" charset="0"/>
                <a:ea typeface="Segoe UI" pitchFamily="34" charset="0"/>
                <a:cs typeface="Segoe UI" pitchFamily="34" charset="0"/>
              </a:rPr>
              <a:t>Phần mềm trên nên web có ưu điểm là có các tính năng quản lý lịch khá đầy đủ, hỗ trợ đa người dùng</a:t>
            </a:r>
          </a:p>
          <a:p>
            <a:r>
              <a:rPr lang="en-US" smtClean="0">
                <a:solidFill>
                  <a:srgbClr val="002060"/>
                </a:solidFill>
                <a:latin typeface="Segoe UI" pitchFamily="34" charset="0"/>
                <a:ea typeface="Segoe UI" pitchFamily="34" charset="0"/>
                <a:cs typeface="Segoe UI" pitchFamily="34" charset="0"/>
              </a:rPr>
              <a:t>Phần mềm trên nền windows tương tác với người dùng linh hoạt hơn</a:t>
            </a:r>
          </a:p>
          <a:p>
            <a:endParaRPr lang="en-US" smtClean="0">
              <a:solidFill>
                <a:srgbClr val="002060"/>
              </a:solidFill>
              <a:latin typeface="Segoe UI" pitchFamily="34" charset="0"/>
              <a:ea typeface="Segoe UI" pitchFamily="34" charset="0"/>
              <a:cs typeface="Segoe UI" pitchFamily="34" charset="0"/>
            </a:endParaRPr>
          </a:p>
          <a:p>
            <a:endParaRPr lang="en-US">
              <a:solidFill>
                <a:srgbClr val="002060"/>
              </a:solidFill>
              <a:latin typeface="Segoe UI" pitchFamily="34" charset="0"/>
              <a:ea typeface="Segoe UI" pitchFamily="34" charset="0"/>
              <a:cs typeface="Segoe UI" pitchFamily="34" charset="0"/>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12"/>
          <p:cNvSpPr txBox="1">
            <a:spLocks noGrp="1"/>
          </p:cNvSpPr>
          <p:nvPr/>
        </p:nvSpPr>
        <p:spPr bwMode="auto">
          <a:xfrm>
            <a:off x="8839200" y="6629400"/>
            <a:ext cx="304800" cy="228600"/>
          </a:xfrm>
          <a:prstGeom prst="rect">
            <a:avLst/>
          </a:prstGeom>
          <a:noFill/>
          <a:ln w="9525">
            <a:noFill/>
            <a:miter lim="800000"/>
            <a:headEnd/>
            <a:tailEnd/>
          </a:ln>
        </p:spPr>
        <p:txBody>
          <a:bodyPr anchor="ctr"/>
          <a:lstStyle/>
          <a:p>
            <a:pPr algn="r"/>
            <a:fld id="{656BE4DD-D3D0-481E-9CA2-48FEC6814132}" type="slidenum">
              <a:rPr lang="en-US" sz="1200">
                <a:solidFill>
                  <a:schemeClr val="bg1"/>
                </a:solidFill>
              </a:rPr>
              <a:pPr algn="r"/>
              <a:t>6</a:t>
            </a:fld>
            <a:endParaRPr lang="en-US" sz="1200">
              <a:solidFill>
                <a:schemeClr val="bg1"/>
              </a:solidFill>
            </a:endParaRPr>
          </a:p>
        </p:txBody>
      </p:sp>
      <p:sp>
        <p:nvSpPr>
          <p:cNvPr id="36" name="Title 35"/>
          <p:cNvSpPr>
            <a:spLocks noGrp="1"/>
          </p:cNvSpPr>
          <p:nvPr>
            <p:ph type="title"/>
          </p:nvPr>
        </p:nvSpPr>
        <p:spPr/>
        <p:txBody>
          <a:bodyPr/>
          <a:lstStyle/>
          <a:p>
            <a:r>
              <a:rPr lang="en-US" b="1" smtClean="0">
                <a:solidFill>
                  <a:srgbClr val="002060"/>
                </a:solidFill>
                <a:latin typeface="Segoe UI" pitchFamily="34" charset="0"/>
                <a:ea typeface="Segoe UI" pitchFamily="34" charset="0"/>
                <a:cs typeface="Segoe UI" pitchFamily="34" charset="0"/>
              </a:rPr>
              <a:t>Nhiệm vụ của đồ án</a:t>
            </a:r>
            <a:endParaRPr lang="en-US" b="1">
              <a:solidFill>
                <a:srgbClr val="002060"/>
              </a:solidFill>
              <a:latin typeface="Segoe UI" pitchFamily="34" charset="0"/>
              <a:ea typeface="Segoe UI" pitchFamily="34" charset="0"/>
              <a:cs typeface="Segoe UI" pitchFamily="34" charset="0"/>
            </a:endParaRPr>
          </a:p>
        </p:txBody>
      </p:sp>
      <p:sp>
        <p:nvSpPr>
          <p:cNvPr id="37" name="Content Placeholder 36"/>
          <p:cNvSpPr>
            <a:spLocks noGrp="1"/>
          </p:cNvSpPr>
          <p:nvPr>
            <p:ph idx="1"/>
          </p:nvPr>
        </p:nvSpPr>
        <p:spPr/>
        <p:txBody>
          <a:bodyPr/>
          <a:lstStyle/>
          <a:p>
            <a:r>
              <a:rPr lang="en-US" smtClean="0">
                <a:solidFill>
                  <a:srgbClr val="002060"/>
                </a:solidFill>
                <a:latin typeface="Segoe UI" pitchFamily="34" charset="0"/>
                <a:ea typeface="Segoe UI" pitchFamily="34" charset="0"/>
                <a:cs typeface="Segoe UI" pitchFamily="34" charset="0"/>
              </a:rPr>
              <a:t>Từ hiện trạng đó, việc xây dựng một phần mềm với giao diện hoàn toàn tiếng Việt có hỗ trợ chức năng tạo lịch, quản lý lịch đa người dùng, dễ sử dụng, tương tác linh hoạt là thực sự cần thiết.</a:t>
            </a:r>
          </a:p>
          <a:p>
            <a:r>
              <a:rPr lang="en-US" smtClean="0">
                <a:solidFill>
                  <a:srgbClr val="002060"/>
                </a:solidFill>
                <a:latin typeface="Segoe UI" pitchFamily="34" charset="0"/>
                <a:ea typeface="Segoe UI" pitchFamily="34" charset="0"/>
                <a:cs typeface="Segoe UI" pitchFamily="34" charset="0"/>
              </a:rPr>
              <a:t>Nhiệm vụ của đồ án là tìm hiểu các kiến thức liên quan và xây dựng một phần mềm  quản lý công việc có các chức năng cơ bản như trên.</a:t>
            </a:r>
            <a:endParaRPr lang="en-US">
              <a:solidFill>
                <a:srgbClr val="002060"/>
              </a:solidFill>
              <a:latin typeface="Segoe UI" pitchFamily="34" charset="0"/>
              <a:ea typeface="Segoe UI" pitchFamily="34" charset="0"/>
              <a:cs typeface="Segoe UI" pitchFamily="34" charset="0"/>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solidFill>
                  <a:srgbClr val="002060"/>
                </a:solidFill>
                <a:latin typeface="Segoe UI" pitchFamily="34" charset="0"/>
                <a:ea typeface="Segoe UI" pitchFamily="34" charset="0"/>
                <a:cs typeface="Segoe UI" pitchFamily="34" charset="0"/>
              </a:rPr>
              <a:t>Giải pháp</a:t>
            </a:r>
            <a:endParaRPr lang="en-US" sz="2000">
              <a:latin typeface="Segoe UI" pitchFamily="34" charset="0"/>
              <a:ea typeface="Segoe UI" pitchFamily="34" charset="0"/>
              <a:cs typeface="Segoe UI" pitchFamily="34" charset="0"/>
            </a:endParaRPr>
          </a:p>
        </p:txBody>
      </p:sp>
      <p:sp>
        <p:nvSpPr>
          <p:cNvPr id="3" name="Content Placeholder 2"/>
          <p:cNvSpPr>
            <a:spLocks noGrp="1"/>
          </p:cNvSpPr>
          <p:nvPr>
            <p:ph idx="1"/>
          </p:nvPr>
        </p:nvSpPr>
        <p:spPr>
          <a:xfrm>
            <a:off x="457200" y="2073275"/>
            <a:ext cx="8229600" cy="4525963"/>
          </a:xfrm>
        </p:spPr>
        <p:txBody>
          <a:bodyPr/>
          <a:lstStyle/>
          <a:p>
            <a:endParaRPr lang="en-US" sz="2000">
              <a:latin typeface="Segoe UI" pitchFamily="34" charset="0"/>
              <a:ea typeface="Segoe UI" pitchFamily="34" charset="0"/>
              <a:cs typeface="Segoe UI" pitchFamily="34" charset="0"/>
            </a:endParaRPr>
          </a:p>
        </p:txBody>
      </p:sp>
      <p:sp>
        <p:nvSpPr>
          <p:cNvPr id="4" name="Slide Number Placeholder 3"/>
          <p:cNvSpPr>
            <a:spLocks noGrp="1"/>
          </p:cNvSpPr>
          <p:nvPr>
            <p:ph type="sldNum" sz="quarter" idx="12"/>
          </p:nvPr>
        </p:nvSpPr>
        <p:spPr>
          <a:xfrm>
            <a:off x="6553200" y="6554788"/>
            <a:ext cx="2133600" cy="365125"/>
          </a:xfrm>
        </p:spPr>
        <p:txBody>
          <a:bodyPr/>
          <a:lstStyle/>
          <a:p>
            <a:pPr>
              <a:defRPr/>
            </a:pPr>
            <a:fld id="{742EF274-1581-4ED0-A198-08484EF16CF0}" type="slidenum">
              <a:rPr lang="en-US" sz="2000" smtClean="0">
                <a:latin typeface="Segoe UI" pitchFamily="34" charset="0"/>
                <a:ea typeface="Segoe UI" pitchFamily="34" charset="0"/>
                <a:cs typeface="Segoe UI" pitchFamily="34" charset="0"/>
              </a:rPr>
              <a:pPr>
                <a:defRPr/>
              </a:pPr>
              <a:t>7</a:t>
            </a:fld>
            <a:endParaRPr lang="en-US" sz="2000">
              <a:latin typeface="Segoe UI" pitchFamily="34" charset="0"/>
              <a:ea typeface="Segoe UI" pitchFamily="34" charset="0"/>
              <a:cs typeface="Segoe UI" pitchFamily="34" charset="0"/>
            </a:endParaRPr>
          </a:p>
        </p:txBody>
      </p:sp>
      <p:sp>
        <p:nvSpPr>
          <p:cNvPr id="5" name="Slide Number Placeholder 3"/>
          <p:cNvSpPr txBox="1">
            <a:spLocks/>
          </p:cNvSpPr>
          <p:nvPr/>
        </p:nvSpPr>
        <p:spPr>
          <a:xfrm>
            <a:off x="7010400" y="6873875"/>
            <a:ext cx="2133600" cy="365125"/>
          </a:xfrm>
          <a:prstGeom prst="rect">
            <a:avLst/>
          </a:prstGeom>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C4E0EDA2-B468-4DB9-9A44-27FE1D5C9696}" type="slidenum">
              <a:rPr kumimoji="0" lang="en-US" sz="2000" b="0" i="0" u="none" strike="noStrike" kern="1200" cap="none" spc="0" normalizeH="0" baseline="0" noProof="0" smtClean="0">
                <a:ln>
                  <a:noFill/>
                </a:ln>
                <a:solidFill>
                  <a:schemeClr val="tx1">
                    <a:tint val="75000"/>
                  </a:schemeClr>
                </a:solidFill>
                <a:effectLst/>
                <a:uLnTx/>
                <a:uFillTx/>
                <a:latin typeface="Segoe UI" pitchFamily="34" charset="0"/>
                <a:ea typeface="Segoe UI" pitchFamily="34" charset="0"/>
                <a:cs typeface="Segoe UI"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sz="2000" b="0" i="0" u="none" strike="noStrike" kern="1200" cap="none" spc="0" normalizeH="0" baseline="0" noProof="0">
              <a:ln>
                <a:noFill/>
              </a:ln>
              <a:solidFill>
                <a:schemeClr val="tx1">
                  <a:tint val="75000"/>
                </a:schemeClr>
              </a:solidFill>
              <a:effectLst/>
              <a:uLnTx/>
              <a:uFillTx/>
              <a:latin typeface="Segoe UI" pitchFamily="34" charset="0"/>
              <a:ea typeface="Segoe UI" pitchFamily="34" charset="0"/>
              <a:cs typeface="Segoe UI" pitchFamily="34" charset="0"/>
            </a:endParaRPr>
          </a:p>
        </p:txBody>
      </p:sp>
      <p:sp>
        <p:nvSpPr>
          <p:cNvPr id="6" name="Down Arrow 5"/>
          <p:cNvSpPr/>
          <p:nvPr/>
        </p:nvSpPr>
        <p:spPr>
          <a:xfrm>
            <a:off x="2931884" y="1265239"/>
            <a:ext cx="3280230" cy="7765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latin typeface="Segoe UI" pitchFamily="34" charset="0"/>
                <a:ea typeface="Segoe UI" pitchFamily="34" charset="0"/>
                <a:cs typeface="Segoe UI" pitchFamily="34" charset="0"/>
              </a:rPr>
              <a:t>Mô</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hình</a:t>
            </a:r>
            <a:endParaRPr lang="en-US" sz="2000" dirty="0">
              <a:latin typeface="Segoe UI" pitchFamily="34" charset="0"/>
              <a:ea typeface="Segoe UI" pitchFamily="34" charset="0"/>
              <a:cs typeface="Segoe UI" pitchFamily="34" charset="0"/>
            </a:endParaRPr>
          </a:p>
        </p:txBody>
      </p:sp>
      <p:cxnSp>
        <p:nvCxnSpPr>
          <p:cNvPr id="7" name="Straight Connector 6"/>
          <p:cNvCxnSpPr/>
          <p:nvPr/>
        </p:nvCxnSpPr>
        <p:spPr>
          <a:xfrm>
            <a:off x="1567543" y="2041753"/>
            <a:ext cx="5617028" cy="1588"/>
          </a:xfrm>
          <a:prstGeom prst="line">
            <a:avLst/>
          </a:prstGeom>
        </p:spPr>
        <p:style>
          <a:lnRef idx="2">
            <a:schemeClr val="accent5"/>
          </a:lnRef>
          <a:fillRef idx="0">
            <a:schemeClr val="accent5"/>
          </a:fillRef>
          <a:effectRef idx="1">
            <a:schemeClr val="accent5"/>
          </a:effectRef>
          <a:fontRef idx="minor">
            <a:schemeClr val="tx1"/>
          </a:fontRef>
        </p:style>
      </p:cxnSp>
      <p:cxnSp>
        <p:nvCxnSpPr>
          <p:cNvPr id="10" name="Straight Connector 9"/>
          <p:cNvCxnSpPr>
            <a:stCxn id="6" idx="2"/>
          </p:cNvCxnSpPr>
          <p:nvPr/>
        </p:nvCxnSpPr>
        <p:spPr>
          <a:xfrm rot="16200000" flipH="1">
            <a:off x="2351768" y="4261984"/>
            <a:ext cx="4513035" cy="72572"/>
          </a:xfrm>
          <a:prstGeom prst="line">
            <a:avLst/>
          </a:prstGeom>
        </p:spPr>
        <p:style>
          <a:lnRef idx="2">
            <a:schemeClr val="accent1"/>
          </a:lnRef>
          <a:fillRef idx="0">
            <a:schemeClr val="accent1"/>
          </a:fillRef>
          <a:effectRef idx="1">
            <a:schemeClr val="accent1"/>
          </a:effectRef>
          <a:fontRef idx="minor">
            <a:schemeClr val="tx1"/>
          </a:fontRef>
        </p:style>
      </p:cxnSp>
      <p:sp>
        <p:nvSpPr>
          <p:cNvPr id="11" name="Rounded Rectangle 10"/>
          <p:cNvSpPr/>
          <p:nvPr/>
        </p:nvSpPr>
        <p:spPr>
          <a:xfrm>
            <a:off x="289559" y="2832781"/>
            <a:ext cx="3905069" cy="5669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latin typeface="Segoe UI" pitchFamily="34" charset="0"/>
                <a:ea typeface="Segoe UI" pitchFamily="34" charset="0"/>
                <a:cs typeface="Segoe UI" pitchFamily="34" charset="0"/>
              </a:rPr>
              <a:t>Tính</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cơ</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động</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cao</a:t>
            </a:r>
            <a:endParaRPr lang="en-US" sz="2000" dirty="0">
              <a:latin typeface="Segoe UI" pitchFamily="34" charset="0"/>
              <a:ea typeface="Segoe UI" pitchFamily="34" charset="0"/>
              <a:cs typeface="Segoe UI" pitchFamily="34" charset="0"/>
            </a:endParaRPr>
          </a:p>
        </p:txBody>
      </p:sp>
      <p:sp>
        <p:nvSpPr>
          <p:cNvPr id="12" name="Rounded Rectangle 11"/>
          <p:cNvSpPr/>
          <p:nvPr/>
        </p:nvSpPr>
        <p:spPr>
          <a:xfrm>
            <a:off x="289559" y="5987860"/>
            <a:ext cx="3905069" cy="5669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latin typeface="Segoe UI" pitchFamily="34" charset="0"/>
                <a:ea typeface="Segoe UI" pitchFamily="34" charset="0"/>
                <a:cs typeface="Segoe UI" pitchFamily="34" charset="0"/>
              </a:rPr>
              <a:t>Hạn</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chế</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về</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cơ</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chế</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phản</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hồi</a:t>
            </a:r>
            <a:endParaRPr lang="en-US" sz="2000" dirty="0">
              <a:latin typeface="Segoe UI" pitchFamily="34" charset="0"/>
              <a:ea typeface="Segoe UI" pitchFamily="34" charset="0"/>
              <a:cs typeface="Segoe UI" pitchFamily="34" charset="0"/>
            </a:endParaRPr>
          </a:p>
        </p:txBody>
      </p:sp>
      <p:sp>
        <p:nvSpPr>
          <p:cNvPr id="13" name="Rounded Rectangle 12"/>
          <p:cNvSpPr/>
          <p:nvPr/>
        </p:nvSpPr>
        <p:spPr>
          <a:xfrm>
            <a:off x="289560" y="4342266"/>
            <a:ext cx="3905069" cy="5669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Segoe UI" pitchFamily="34" charset="0"/>
                <a:ea typeface="Segoe UI" pitchFamily="34" charset="0"/>
                <a:cs typeface="Segoe UI" pitchFamily="34" charset="0"/>
              </a:rPr>
              <a:t>Chi </a:t>
            </a:r>
            <a:r>
              <a:rPr lang="en-US" sz="2000" dirty="0" err="1" smtClean="0">
                <a:latin typeface="Segoe UI" pitchFamily="34" charset="0"/>
                <a:ea typeface="Segoe UI" pitchFamily="34" charset="0"/>
                <a:cs typeface="Segoe UI" pitchFamily="34" charset="0"/>
              </a:rPr>
              <a:t>phí</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không</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lớn</a:t>
            </a:r>
            <a:endParaRPr lang="en-US" sz="2000" dirty="0">
              <a:latin typeface="Segoe UI" pitchFamily="34" charset="0"/>
              <a:ea typeface="Segoe UI" pitchFamily="34" charset="0"/>
              <a:cs typeface="Segoe UI" pitchFamily="34" charset="0"/>
            </a:endParaRPr>
          </a:p>
        </p:txBody>
      </p:sp>
      <p:sp>
        <p:nvSpPr>
          <p:cNvPr id="14" name="Rounded Rectangle 13"/>
          <p:cNvSpPr/>
          <p:nvPr/>
        </p:nvSpPr>
        <p:spPr>
          <a:xfrm>
            <a:off x="289560" y="5184095"/>
            <a:ext cx="3905069" cy="5660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latin typeface="Segoe UI" pitchFamily="34" charset="0"/>
                <a:ea typeface="Segoe UI" pitchFamily="34" charset="0"/>
                <a:cs typeface="Segoe UI" pitchFamily="34" charset="0"/>
              </a:rPr>
              <a:t>Không</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realtime</a:t>
            </a:r>
            <a:endParaRPr lang="en-US" sz="2000" dirty="0">
              <a:latin typeface="Segoe UI" pitchFamily="34" charset="0"/>
              <a:ea typeface="Segoe UI" pitchFamily="34" charset="0"/>
              <a:cs typeface="Segoe UI" pitchFamily="34" charset="0"/>
            </a:endParaRPr>
          </a:p>
        </p:txBody>
      </p:sp>
      <p:sp>
        <p:nvSpPr>
          <p:cNvPr id="15" name="Rounded Rectangle 14"/>
          <p:cNvSpPr/>
          <p:nvPr/>
        </p:nvSpPr>
        <p:spPr>
          <a:xfrm>
            <a:off x="5029200" y="5987860"/>
            <a:ext cx="3904488" cy="5669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latin typeface="Segoe UI" pitchFamily="34" charset="0"/>
                <a:ea typeface="Segoe UI" pitchFamily="34" charset="0"/>
                <a:cs typeface="Segoe UI" pitchFamily="34" charset="0"/>
              </a:rPr>
              <a:t>Quá</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trình</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xây</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dựng</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phức</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tạp</a:t>
            </a:r>
            <a:endParaRPr lang="en-US" sz="2000" dirty="0">
              <a:latin typeface="Segoe UI" pitchFamily="34" charset="0"/>
              <a:ea typeface="Segoe UI" pitchFamily="34" charset="0"/>
              <a:cs typeface="Segoe UI" pitchFamily="34" charset="0"/>
            </a:endParaRPr>
          </a:p>
        </p:txBody>
      </p:sp>
      <p:sp>
        <p:nvSpPr>
          <p:cNvPr id="16" name="Rounded Rectangle 15"/>
          <p:cNvSpPr/>
          <p:nvPr/>
        </p:nvSpPr>
        <p:spPr>
          <a:xfrm>
            <a:off x="5007429" y="3623809"/>
            <a:ext cx="3904488" cy="5669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latin typeface="Segoe UI" pitchFamily="34" charset="0"/>
                <a:ea typeface="Segoe UI" pitchFamily="34" charset="0"/>
                <a:cs typeface="Segoe UI" pitchFamily="34" charset="0"/>
              </a:rPr>
              <a:t>Lưu</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trạng</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thái</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người</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dùng</a:t>
            </a:r>
            <a:endParaRPr lang="en-US" sz="2000" dirty="0">
              <a:latin typeface="Segoe UI" pitchFamily="34" charset="0"/>
              <a:ea typeface="Segoe UI" pitchFamily="34" charset="0"/>
              <a:cs typeface="Segoe UI" pitchFamily="34" charset="0"/>
            </a:endParaRPr>
          </a:p>
        </p:txBody>
      </p:sp>
      <p:sp>
        <p:nvSpPr>
          <p:cNvPr id="17" name="Rounded Rectangle 16"/>
          <p:cNvSpPr/>
          <p:nvPr/>
        </p:nvSpPr>
        <p:spPr>
          <a:xfrm>
            <a:off x="5007429" y="4342266"/>
            <a:ext cx="3904488" cy="5669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latin typeface="Segoe UI" pitchFamily="34" charset="0"/>
                <a:ea typeface="Segoe UI" pitchFamily="34" charset="0"/>
                <a:cs typeface="Segoe UI" pitchFamily="34" charset="0"/>
              </a:rPr>
              <a:t>Khó</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khăn</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trong</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cài</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đặt</a:t>
            </a:r>
            <a:endParaRPr lang="en-US" sz="2000" dirty="0">
              <a:latin typeface="Segoe UI" pitchFamily="34" charset="0"/>
              <a:ea typeface="Segoe UI" pitchFamily="34" charset="0"/>
              <a:cs typeface="Segoe UI" pitchFamily="34" charset="0"/>
            </a:endParaRPr>
          </a:p>
        </p:txBody>
      </p:sp>
      <p:sp>
        <p:nvSpPr>
          <p:cNvPr id="18" name="Rounded Rectangle 17"/>
          <p:cNvSpPr/>
          <p:nvPr/>
        </p:nvSpPr>
        <p:spPr>
          <a:xfrm>
            <a:off x="5029200" y="5184095"/>
            <a:ext cx="3904488" cy="5660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latin typeface="Segoe UI" pitchFamily="34" charset="0"/>
                <a:ea typeface="Segoe UI" pitchFamily="34" charset="0"/>
                <a:cs typeface="Segoe UI" pitchFamily="34" charset="0"/>
              </a:rPr>
              <a:t>Khả</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năng</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realtime</a:t>
            </a:r>
            <a:endParaRPr lang="en-US" sz="2000" dirty="0">
              <a:latin typeface="Segoe UI" pitchFamily="34" charset="0"/>
              <a:ea typeface="Segoe UI" pitchFamily="34" charset="0"/>
              <a:cs typeface="Segoe UI" pitchFamily="34" charset="0"/>
            </a:endParaRPr>
          </a:p>
        </p:txBody>
      </p:sp>
      <p:sp>
        <p:nvSpPr>
          <p:cNvPr id="19" name="Rounded Rectangle 18"/>
          <p:cNvSpPr/>
          <p:nvPr/>
        </p:nvSpPr>
        <p:spPr>
          <a:xfrm>
            <a:off x="289560" y="3624680"/>
            <a:ext cx="3905069" cy="5660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latin typeface="Segoe UI" pitchFamily="34" charset="0"/>
                <a:ea typeface="Segoe UI" pitchFamily="34" charset="0"/>
                <a:cs typeface="Segoe UI" pitchFamily="34" charset="0"/>
              </a:rPr>
              <a:t>Khó</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lưu</a:t>
            </a:r>
            <a:r>
              <a:rPr lang="en-US" sz="2000" dirty="0" smtClean="0">
                <a:latin typeface="Segoe UI" pitchFamily="34" charset="0"/>
                <a:ea typeface="Segoe UI" pitchFamily="34" charset="0"/>
                <a:cs typeface="Segoe UI" pitchFamily="34" charset="0"/>
              </a:rPr>
              <a:t> </a:t>
            </a:r>
            <a:r>
              <a:rPr lang="en-US" sz="2000" err="1" smtClean="0">
                <a:latin typeface="Segoe UI" pitchFamily="34" charset="0"/>
                <a:ea typeface="Segoe UI" pitchFamily="34" charset="0"/>
                <a:cs typeface="Segoe UI" pitchFamily="34" charset="0"/>
              </a:rPr>
              <a:t>trạng</a:t>
            </a:r>
            <a:r>
              <a:rPr lang="en-US" sz="2000" smtClean="0">
                <a:latin typeface="Segoe UI" pitchFamily="34" charset="0"/>
                <a:ea typeface="Segoe UI" pitchFamily="34" charset="0"/>
                <a:cs typeface="Segoe UI" pitchFamily="34" charset="0"/>
              </a:rPr>
              <a:t> thái người dùng</a:t>
            </a:r>
            <a:endParaRPr lang="en-US" sz="2000" dirty="0">
              <a:latin typeface="Segoe UI" pitchFamily="34" charset="0"/>
              <a:ea typeface="Segoe UI" pitchFamily="34" charset="0"/>
              <a:cs typeface="Segoe UI" pitchFamily="34" charset="0"/>
            </a:endParaRPr>
          </a:p>
        </p:txBody>
      </p:sp>
      <p:sp>
        <p:nvSpPr>
          <p:cNvPr id="20" name="Rounded Rectangle 19"/>
          <p:cNvSpPr/>
          <p:nvPr/>
        </p:nvSpPr>
        <p:spPr>
          <a:xfrm>
            <a:off x="5000027" y="2833652"/>
            <a:ext cx="3904488" cy="5660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latin typeface="Segoe UI" pitchFamily="34" charset="0"/>
                <a:ea typeface="Segoe UI" pitchFamily="34" charset="0"/>
                <a:cs typeface="Segoe UI" pitchFamily="34" charset="0"/>
              </a:rPr>
              <a:t>Khả</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năng</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tương</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tác</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tốt</a:t>
            </a:r>
            <a:endParaRPr lang="en-US" sz="2000" dirty="0">
              <a:latin typeface="Segoe UI" pitchFamily="34" charset="0"/>
              <a:ea typeface="Segoe UI" pitchFamily="34" charset="0"/>
              <a:cs typeface="Segoe UI" pitchFamily="34" charset="0"/>
            </a:endParaRPr>
          </a:p>
        </p:txBody>
      </p:sp>
      <p:sp>
        <p:nvSpPr>
          <p:cNvPr id="21" name="Down Arrow 20"/>
          <p:cNvSpPr/>
          <p:nvPr/>
        </p:nvSpPr>
        <p:spPr>
          <a:xfrm>
            <a:off x="609600" y="2027238"/>
            <a:ext cx="3352799" cy="740229"/>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smtClean="0">
                <a:latin typeface="Segoe UI" pitchFamily="34" charset="0"/>
                <a:ea typeface="Segoe UI" pitchFamily="34" charset="0"/>
                <a:cs typeface="Segoe UI" pitchFamily="34" charset="0"/>
              </a:rPr>
              <a:t>Web</a:t>
            </a:r>
            <a:endParaRPr lang="en-US" sz="2000" dirty="0">
              <a:latin typeface="Segoe UI" pitchFamily="34" charset="0"/>
              <a:ea typeface="Segoe UI" pitchFamily="34" charset="0"/>
              <a:cs typeface="Segoe UI" pitchFamily="34" charset="0"/>
            </a:endParaRPr>
          </a:p>
        </p:txBody>
      </p:sp>
      <p:sp>
        <p:nvSpPr>
          <p:cNvPr id="22" name="Down Arrow 21"/>
          <p:cNvSpPr/>
          <p:nvPr/>
        </p:nvSpPr>
        <p:spPr>
          <a:xfrm>
            <a:off x="5029200" y="2027238"/>
            <a:ext cx="3875315" cy="741817"/>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smtClean="0">
                <a:latin typeface="Segoe UI" pitchFamily="34" charset="0"/>
                <a:ea typeface="Segoe UI" pitchFamily="34" charset="0"/>
                <a:cs typeface="Segoe UI" pitchFamily="34" charset="0"/>
              </a:rPr>
              <a:t>WinForm</a:t>
            </a:r>
            <a:endParaRPr lang="en-US" sz="2000" dirty="0">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par>
                                <p:cTn id="8" presetID="1"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blinds(horizontal)">
                                      <p:cBhvr>
                                        <p:cTn id="14" dur="500"/>
                                        <p:tgtEl>
                                          <p:spTgt spid="21"/>
                                        </p:tgtEl>
                                      </p:cBhvr>
                                    </p:animEffect>
                                  </p:childTnLst>
                                </p:cTn>
                              </p:par>
                              <p:par>
                                <p:cTn id="15" presetID="4" presetClass="entr" presetSubtype="16"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ox(in)">
                                      <p:cBhvr>
                                        <p:cTn id="17" dur="500"/>
                                        <p:tgtEl>
                                          <p:spTgt spid="10"/>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ox(in)">
                                      <p:cBhvr>
                                        <p:cTn id="20" dur="500"/>
                                        <p:tgtEl>
                                          <p:spTgt spid="11"/>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box(in)">
                                      <p:cBhvr>
                                        <p:cTn id="23" dur="500"/>
                                        <p:tgtEl>
                                          <p:spTgt spid="19"/>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box(in)">
                                      <p:cBhvr>
                                        <p:cTn id="26" dur="500"/>
                                        <p:tgtEl>
                                          <p:spTgt spid="13"/>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box(in)">
                                      <p:cBhvr>
                                        <p:cTn id="29" dur="500"/>
                                        <p:tgtEl>
                                          <p:spTgt spid="14"/>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ox(in)">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blinds(horizontal)">
                                      <p:cBhvr>
                                        <p:cTn id="37" dur="500"/>
                                        <p:tgtEl>
                                          <p:spTgt spid="22"/>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box(in)">
                                      <p:cBhvr>
                                        <p:cTn id="40" dur="500"/>
                                        <p:tgtEl>
                                          <p:spTgt spid="20"/>
                                        </p:tgtEl>
                                      </p:cBhvr>
                                    </p:animEffect>
                                  </p:childTnLst>
                                </p:cTn>
                              </p:par>
                              <p:par>
                                <p:cTn id="41" presetID="4" presetClass="entr" presetSubtype="16"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box(in)">
                                      <p:cBhvr>
                                        <p:cTn id="43" dur="500"/>
                                        <p:tgtEl>
                                          <p:spTgt spid="16"/>
                                        </p:tgtEl>
                                      </p:cBhvr>
                                    </p:animEffect>
                                  </p:childTnLst>
                                </p:cTn>
                              </p:par>
                              <p:par>
                                <p:cTn id="44" presetID="4" presetClass="entr" presetSubtype="16"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box(in)">
                                      <p:cBhvr>
                                        <p:cTn id="46" dur="500"/>
                                        <p:tgtEl>
                                          <p:spTgt spid="17"/>
                                        </p:tgtEl>
                                      </p:cBhvr>
                                    </p:animEffect>
                                  </p:childTnLst>
                                </p:cTn>
                              </p:par>
                              <p:par>
                                <p:cTn id="47" presetID="4" presetClass="entr" presetSubtype="16"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box(in)">
                                      <p:cBhvr>
                                        <p:cTn id="49" dur="500"/>
                                        <p:tgtEl>
                                          <p:spTgt spid="18"/>
                                        </p:tgtEl>
                                      </p:cBhvr>
                                    </p:animEffect>
                                  </p:childTnLst>
                                </p:cTn>
                              </p:par>
                              <p:par>
                                <p:cTn id="50" presetID="4" presetClass="entr" presetSubtype="16" fill="hold" grpId="0" nodeType="with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box(in)">
                                      <p:cBhvr>
                                        <p:cTn id="5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Slide Number Placeholder 12"/>
          <p:cNvSpPr txBox="1">
            <a:spLocks noGrp="1"/>
          </p:cNvSpPr>
          <p:nvPr/>
        </p:nvSpPr>
        <p:spPr bwMode="auto">
          <a:xfrm>
            <a:off x="8839200" y="6629400"/>
            <a:ext cx="304800" cy="228600"/>
          </a:xfrm>
          <a:prstGeom prst="rect">
            <a:avLst/>
          </a:prstGeom>
          <a:noFill/>
          <a:ln w="9525">
            <a:noFill/>
            <a:miter lim="800000"/>
            <a:headEnd/>
            <a:tailEnd/>
          </a:ln>
        </p:spPr>
        <p:txBody>
          <a:bodyPr anchor="ctr"/>
          <a:lstStyle/>
          <a:p>
            <a:pPr algn="r"/>
            <a:fld id="{70FD0955-8842-4ADF-AFCA-6E92918C4433}" type="slidenum">
              <a:rPr lang="en-US" sz="2000">
                <a:solidFill>
                  <a:srgbClr val="002060"/>
                </a:solidFill>
                <a:latin typeface="Segoe UI" pitchFamily="34" charset="0"/>
                <a:ea typeface="Segoe UI" pitchFamily="34" charset="0"/>
                <a:cs typeface="Segoe UI" pitchFamily="34" charset="0"/>
              </a:rPr>
              <a:pPr algn="r"/>
              <a:t>8</a:t>
            </a:fld>
            <a:endParaRPr lang="en-US" sz="2000">
              <a:solidFill>
                <a:srgbClr val="002060"/>
              </a:solidFill>
              <a:latin typeface="Segoe UI" pitchFamily="34" charset="0"/>
              <a:ea typeface="Segoe UI" pitchFamily="34" charset="0"/>
              <a:cs typeface="Segoe UI" pitchFamily="34" charset="0"/>
            </a:endParaRPr>
          </a:p>
        </p:txBody>
      </p:sp>
      <p:sp>
        <p:nvSpPr>
          <p:cNvPr id="8197" name="Content Placeholder 10"/>
          <p:cNvSpPr>
            <a:spLocks/>
          </p:cNvSpPr>
          <p:nvPr/>
        </p:nvSpPr>
        <p:spPr bwMode="auto">
          <a:xfrm>
            <a:off x="838200" y="1600200"/>
            <a:ext cx="7848600" cy="4525963"/>
          </a:xfrm>
          <a:prstGeom prst="rect">
            <a:avLst/>
          </a:prstGeom>
          <a:noFill/>
          <a:ln w="9525">
            <a:noFill/>
            <a:miter lim="800000"/>
            <a:headEnd/>
            <a:tailEnd/>
          </a:ln>
        </p:spPr>
        <p:txBody>
          <a:bodyPr/>
          <a:lstStyle/>
          <a:p>
            <a:pPr marL="342900" indent="-342900">
              <a:spcBef>
                <a:spcPct val="20000"/>
              </a:spcBef>
              <a:buFont typeface="Arial" pitchFamily="34" charset="0"/>
              <a:buNone/>
            </a:pPr>
            <a:endParaRPr lang="en-US" sz="3200">
              <a:latin typeface="Calibri" pitchFamily="34" charset="0"/>
            </a:endParaRPr>
          </a:p>
          <a:p>
            <a:pPr marL="342900" indent="-342900">
              <a:spcBef>
                <a:spcPct val="20000"/>
              </a:spcBef>
              <a:buFont typeface="Arial" pitchFamily="34" charset="0"/>
              <a:buChar char="•"/>
            </a:pPr>
            <a:endParaRPr lang="en-US" sz="3200">
              <a:latin typeface="Calibri" pitchFamily="34" charset="0"/>
            </a:endParaRPr>
          </a:p>
        </p:txBody>
      </p:sp>
      <p:sp>
        <p:nvSpPr>
          <p:cNvPr id="11" name="Title 10"/>
          <p:cNvSpPr>
            <a:spLocks noGrp="1"/>
          </p:cNvSpPr>
          <p:nvPr>
            <p:ph type="title"/>
          </p:nvPr>
        </p:nvSpPr>
        <p:spPr/>
        <p:txBody>
          <a:bodyPr/>
          <a:lstStyle/>
          <a:p>
            <a:endParaRPr lang="en-US"/>
          </a:p>
        </p:txBody>
      </p:sp>
      <p:sp>
        <p:nvSpPr>
          <p:cNvPr id="12" name="Content Placeholder 11"/>
          <p:cNvSpPr>
            <a:spLocks noGrp="1"/>
          </p:cNvSpPr>
          <p:nvPr>
            <p:ph idx="1"/>
          </p:nvPr>
        </p:nvSpPr>
        <p:spPr>
          <a:xfrm>
            <a:off x="457200" y="1600201"/>
            <a:ext cx="8229600" cy="3428999"/>
          </a:xfrm>
        </p:spPr>
        <p:txBody>
          <a:bodyPr/>
          <a:lstStyle/>
          <a:p>
            <a:endParaRPr lang="en-US"/>
          </a:p>
        </p:txBody>
      </p:sp>
      <p:pic>
        <p:nvPicPr>
          <p:cNvPr id="8199" name="Picture 7"/>
          <p:cNvPicPr>
            <a:picLocks noChangeAspect="1" noChangeArrowheads="1"/>
          </p:cNvPicPr>
          <p:nvPr/>
        </p:nvPicPr>
        <p:blipFill>
          <a:blip r:embed="rId3"/>
          <a:srcRect/>
          <a:stretch>
            <a:fillRect/>
          </a:stretch>
        </p:blipFill>
        <p:spPr bwMode="auto">
          <a:xfrm>
            <a:off x="1219200" y="1600201"/>
            <a:ext cx="6886575" cy="3429000"/>
          </a:xfrm>
          <a:prstGeom prst="rect">
            <a:avLst/>
          </a:prstGeom>
          <a:noFill/>
          <a:ln w="9525">
            <a:noFill/>
            <a:miter lim="800000"/>
            <a:headEnd/>
            <a:tailEnd/>
          </a:ln>
          <a:effectLst/>
        </p:spPr>
      </p:pic>
      <p:sp>
        <p:nvSpPr>
          <p:cNvPr id="18" name="TextBox 17"/>
          <p:cNvSpPr txBox="1"/>
          <p:nvPr/>
        </p:nvSpPr>
        <p:spPr>
          <a:xfrm>
            <a:off x="533400" y="5334000"/>
            <a:ext cx="7837714" cy="707886"/>
          </a:xfrm>
          <a:prstGeom prst="rect">
            <a:avLst/>
          </a:prstGeom>
          <a:noFill/>
        </p:spPr>
        <p:txBody>
          <a:bodyPr wrap="square" rtlCol="0">
            <a:spAutoFit/>
          </a:bodyPr>
          <a:lstStyle/>
          <a:p>
            <a:pPr>
              <a:spcAft>
                <a:spcPts val="600"/>
              </a:spcAft>
              <a:defRPr/>
            </a:pPr>
            <a:r>
              <a:rPr lang="en-US" sz="2000" smtClean="0">
                <a:solidFill>
                  <a:srgbClr val="002060"/>
                </a:solidFill>
                <a:latin typeface="Segoe UI" pitchFamily="34" charset="0"/>
                <a:ea typeface="Segoe UI" pitchFamily="34" charset="0"/>
                <a:cs typeface="Segoe UI" pitchFamily="34" charset="0"/>
              </a:rPr>
              <a:t>Client: Một </a:t>
            </a:r>
            <a:r>
              <a:rPr lang="en-US" sz="2000" dirty="0" err="1" smtClean="0">
                <a:solidFill>
                  <a:srgbClr val="002060"/>
                </a:solidFill>
                <a:latin typeface="Segoe UI" pitchFamily="34" charset="0"/>
                <a:ea typeface="Segoe UI" pitchFamily="34" charset="0"/>
                <a:cs typeface="Segoe UI" pitchFamily="34" charset="0"/>
              </a:rPr>
              <a:t>chương</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trình</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được</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coi</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là</a:t>
            </a:r>
            <a:r>
              <a:rPr lang="en-US" sz="2000" dirty="0" smtClean="0">
                <a:solidFill>
                  <a:srgbClr val="002060"/>
                </a:solidFill>
                <a:latin typeface="Segoe UI" pitchFamily="34" charset="0"/>
                <a:ea typeface="Segoe UI" pitchFamily="34" charset="0"/>
                <a:cs typeface="Segoe UI" pitchFamily="34" charset="0"/>
              </a:rPr>
              <a:t> client </a:t>
            </a:r>
            <a:r>
              <a:rPr lang="en-US" sz="2000" dirty="0" err="1" smtClean="0">
                <a:solidFill>
                  <a:srgbClr val="002060"/>
                </a:solidFill>
                <a:latin typeface="Segoe UI" pitchFamily="34" charset="0"/>
                <a:ea typeface="Segoe UI" pitchFamily="34" charset="0"/>
                <a:cs typeface="Segoe UI" pitchFamily="34" charset="0"/>
              </a:rPr>
              <a:t>khi</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nó</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gửi</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các</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yêu</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cầu</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tới</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máy</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có</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chương</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trình</a:t>
            </a:r>
            <a:r>
              <a:rPr lang="en-US" sz="2000" dirty="0" smtClean="0">
                <a:solidFill>
                  <a:srgbClr val="002060"/>
                </a:solidFill>
                <a:latin typeface="Segoe UI" pitchFamily="34" charset="0"/>
                <a:ea typeface="Segoe UI" pitchFamily="34" charset="0"/>
                <a:cs typeface="Segoe UI" pitchFamily="34" charset="0"/>
              </a:rPr>
              <a:t> server </a:t>
            </a:r>
            <a:r>
              <a:rPr lang="en-US" sz="2000" dirty="0" err="1" smtClean="0">
                <a:solidFill>
                  <a:srgbClr val="002060"/>
                </a:solidFill>
                <a:latin typeface="Segoe UI" pitchFamily="34" charset="0"/>
                <a:ea typeface="Segoe UI" pitchFamily="34" charset="0"/>
                <a:cs typeface="Segoe UI" pitchFamily="34" charset="0"/>
              </a:rPr>
              <a:t>và</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chờ</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đợi</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câu</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trả</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lời</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từ</a:t>
            </a:r>
            <a:r>
              <a:rPr lang="en-US" sz="2000" dirty="0" smtClean="0">
                <a:solidFill>
                  <a:srgbClr val="002060"/>
                </a:solidFill>
                <a:latin typeface="Segoe UI" pitchFamily="34" charset="0"/>
                <a:ea typeface="Segoe UI" pitchFamily="34" charset="0"/>
                <a:cs typeface="Segoe UI" pitchFamily="34" charset="0"/>
              </a:rPr>
              <a:t> server. </a:t>
            </a:r>
          </a:p>
        </p:txBody>
      </p:sp>
      <p:sp>
        <p:nvSpPr>
          <p:cNvPr id="19" name="TextBox 18"/>
          <p:cNvSpPr txBox="1"/>
          <p:nvPr/>
        </p:nvSpPr>
        <p:spPr>
          <a:xfrm>
            <a:off x="533400" y="4953000"/>
            <a:ext cx="7982854" cy="1785104"/>
          </a:xfrm>
          <a:prstGeom prst="rect">
            <a:avLst/>
          </a:prstGeom>
          <a:noFill/>
        </p:spPr>
        <p:txBody>
          <a:bodyPr wrap="square" rtlCol="0">
            <a:spAutoFit/>
          </a:bodyPr>
          <a:lstStyle/>
          <a:p>
            <a:pPr>
              <a:spcAft>
                <a:spcPts val="600"/>
              </a:spcAft>
              <a:buFont typeface="Arial" pitchFamily="34" charset="0"/>
              <a:buChar char="•"/>
              <a:defRPr/>
            </a:pPr>
            <a:r>
              <a:rPr lang="en-US" sz="2000" smtClean="0">
                <a:solidFill>
                  <a:srgbClr val="002060"/>
                </a:solidFill>
                <a:latin typeface="Segoe UI" pitchFamily="34" charset="0"/>
                <a:ea typeface="Segoe UI" pitchFamily="34" charset="0"/>
                <a:cs typeface="Segoe UI" pitchFamily="34" charset="0"/>
              </a:rPr>
              <a:t>Server:</a:t>
            </a:r>
          </a:p>
          <a:p>
            <a:pPr lvl="1">
              <a:spcAft>
                <a:spcPts val="600"/>
              </a:spcAft>
              <a:buFont typeface="Arial" pitchFamily="34" charset="0"/>
              <a:buChar char="•"/>
              <a:defRPr/>
            </a:pPr>
            <a:r>
              <a:rPr lang="en-US" sz="2000" smtClean="0">
                <a:solidFill>
                  <a:srgbClr val="002060"/>
                </a:solidFill>
                <a:latin typeface="Segoe UI" pitchFamily="34" charset="0"/>
                <a:ea typeface="Segoe UI" pitchFamily="34" charset="0"/>
                <a:cs typeface="Segoe UI" pitchFamily="34" charset="0"/>
              </a:rPr>
              <a:t>Thuật </a:t>
            </a:r>
            <a:r>
              <a:rPr lang="en-US" sz="2000" dirty="0" err="1" smtClean="0">
                <a:solidFill>
                  <a:srgbClr val="002060"/>
                </a:solidFill>
                <a:latin typeface="Segoe UI" pitchFamily="34" charset="0"/>
                <a:ea typeface="Segoe UI" pitchFamily="34" charset="0"/>
                <a:cs typeface="Segoe UI" pitchFamily="34" charset="0"/>
              </a:rPr>
              <a:t>ngữ</a:t>
            </a:r>
            <a:r>
              <a:rPr lang="en-US" sz="2000" dirty="0" smtClean="0">
                <a:solidFill>
                  <a:srgbClr val="002060"/>
                </a:solidFill>
                <a:latin typeface="Segoe UI" pitchFamily="34" charset="0"/>
                <a:ea typeface="Segoe UI" pitchFamily="34" charset="0"/>
                <a:cs typeface="Segoe UI" pitchFamily="34" charset="0"/>
              </a:rPr>
              <a:t> server </a:t>
            </a:r>
            <a:r>
              <a:rPr lang="en-US" sz="2000" dirty="0" err="1" smtClean="0">
                <a:solidFill>
                  <a:srgbClr val="002060"/>
                </a:solidFill>
                <a:latin typeface="Segoe UI" pitchFamily="34" charset="0"/>
                <a:ea typeface="Segoe UI" pitchFamily="34" charset="0"/>
                <a:cs typeface="Segoe UI" pitchFamily="34" charset="0"/>
              </a:rPr>
              <a:t>được</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dùng</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cho</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những</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chương</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trình</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thi</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hành</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như</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một</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dịch</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vụ</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trên</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toàn</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mạng</a:t>
            </a:r>
            <a:r>
              <a:rPr lang="en-US" sz="2000" dirty="0" smtClean="0">
                <a:solidFill>
                  <a:srgbClr val="002060"/>
                </a:solidFill>
                <a:latin typeface="Segoe UI" pitchFamily="34" charset="0"/>
                <a:ea typeface="Segoe UI" pitchFamily="34" charset="0"/>
                <a:cs typeface="Segoe UI" pitchFamily="34" charset="0"/>
              </a:rPr>
              <a:t>. </a:t>
            </a:r>
          </a:p>
          <a:p>
            <a:pPr lvl="1">
              <a:spcAft>
                <a:spcPts val="600"/>
              </a:spcAft>
              <a:buFont typeface="Arial" pitchFamily="34" charset="0"/>
              <a:buChar char="•"/>
              <a:defRPr/>
            </a:pPr>
            <a:r>
              <a:rPr lang="en-US" sz="2000" dirty="0" smtClean="0">
                <a:solidFill>
                  <a:srgbClr val="002060"/>
                </a:solidFill>
                <a:latin typeface="Segoe UI" pitchFamily="34" charset="0"/>
                <a:ea typeface="Segoe UI" pitchFamily="34" charset="0"/>
                <a:cs typeface="Segoe UI" pitchFamily="34" charset="0"/>
              </a:rPr>
              <a:t>Server </a:t>
            </a:r>
            <a:r>
              <a:rPr lang="en-US" sz="2000" dirty="0" err="1" smtClean="0">
                <a:solidFill>
                  <a:srgbClr val="002060"/>
                </a:solidFill>
                <a:latin typeface="Segoe UI" pitchFamily="34" charset="0"/>
                <a:ea typeface="Segoe UI" pitchFamily="34" charset="0"/>
                <a:cs typeface="Segoe UI" pitchFamily="34" charset="0"/>
              </a:rPr>
              <a:t>chấp</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nhận</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tất</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cả</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các</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yêu</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cầu</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hợp</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lệ</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đến</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từ</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mọi</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nơi</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trên</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mạng</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sau</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đó</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nó</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thi</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hành</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dịch</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vụ</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và</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trả</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kết</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quả</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về</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máy</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yêu</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cầu</a:t>
            </a:r>
            <a:r>
              <a:rPr lang="en-US" sz="2000" dirty="0" smtClean="0">
                <a:solidFill>
                  <a:srgbClr val="002060"/>
                </a:solidFill>
                <a:latin typeface="Segoe UI" pitchFamily="34" charset="0"/>
                <a:ea typeface="Segoe UI" pitchFamily="34" charset="0"/>
                <a:cs typeface="Segoe UI" pitchFamily="34" charset="0"/>
              </a:rPr>
              <a:t>. </a:t>
            </a:r>
            <a:endParaRPr lang="en-US" sz="2000" i="1" dirty="0" smtClean="0">
              <a:solidFill>
                <a:srgbClr val="002060"/>
              </a:solidFill>
              <a:latin typeface="Segoe UI" pitchFamily="34" charset="0"/>
              <a:ea typeface="Segoe UI" pitchFamily="34" charset="0"/>
              <a:cs typeface="Segoe UI" pitchFamily="34" charset="0"/>
            </a:endParaRPr>
          </a:p>
        </p:txBody>
      </p:sp>
      <p:sp>
        <p:nvSpPr>
          <p:cNvPr id="20" name="TextBox 19"/>
          <p:cNvSpPr txBox="1"/>
          <p:nvPr/>
        </p:nvSpPr>
        <p:spPr>
          <a:xfrm>
            <a:off x="457200" y="5410200"/>
            <a:ext cx="8066984" cy="1015663"/>
          </a:xfrm>
          <a:prstGeom prst="rect">
            <a:avLst/>
          </a:prstGeom>
          <a:noFill/>
        </p:spPr>
        <p:txBody>
          <a:bodyPr wrap="square" rtlCol="0">
            <a:spAutoFit/>
          </a:bodyPr>
          <a:lstStyle/>
          <a:p>
            <a:pPr>
              <a:buFont typeface="Arial" pitchFamily="34" charset="0"/>
              <a:buChar char="•"/>
            </a:pPr>
            <a:r>
              <a:rPr lang="en-US" sz="2000" smtClean="0">
                <a:solidFill>
                  <a:srgbClr val="002060"/>
                </a:solidFill>
                <a:latin typeface="Segoe UI" pitchFamily="34" charset="0"/>
                <a:ea typeface="Segoe UI" pitchFamily="34" charset="0"/>
                <a:cs typeface="Segoe UI" pitchFamily="34" charset="0"/>
              </a:rPr>
              <a:t>Nhược điểm:</a:t>
            </a:r>
          </a:p>
          <a:p>
            <a:pPr lvl="1">
              <a:buFont typeface="Arial" pitchFamily="34" charset="0"/>
              <a:buChar char="•"/>
            </a:pPr>
            <a:r>
              <a:rPr lang="en-US" sz="2000" smtClean="0">
                <a:solidFill>
                  <a:srgbClr val="002060"/>
                </a:solidFill>
                <a:latin typeface="Segoe UI" pitchFamily="34" charset="0"/>
                <a:ea typeface="Segoe UI" pitchFamily="34" charset="0"/>
                <a:cs typeface="Segoe UI" pitchFamily="34" charset="0"/>
              </a:rPr>
              <a:t>Tính </a:t>
            </a:r>
            <a:r>
              <a:rPr lang="en-US" sz="2000" dirty="0" smtClean="0">
                <a:solidFill>
                  <a:srgbClr val="002060"/>
                </a:solidFill>
                <a:latin typeface="Segoe UI" pitchFamily="34" charset="0"/>
                <a:ea typeface="Segoe UI" pitchFamily="34" charset="0"/>
                <a:cs typeface="Segoe UI" pitchFamily="34" charset="0"/>
              </a:rPr>
              <a:t>an </a:t>
            </a:r>
            <a:r>
              <a:rPr lang="en-US" sz="2000" dirty="0" err="1" smtClean="0">
                <a:solidFill>
                  <a:srgbClr val="002060"/>
                </a:solidFill>
                <a:latin typeface="Segoe UI" pitchFamily="34" charset="0"/>
                <a:ea typeface="Segoe UI" pitchFamily="34" charset="0"/>
                <a:cs typeface="Segoe UI" pitchFamily="34" charset="0"/>
              </a:rPr>
              <a:t>toàn</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và</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bảo</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mật</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thông</a:t>
            </a:r>
            <a:r>
              <a:rPr lang="en-US" sz="2000" dirty="0" smtClean="0">
                <a:solidFill>
                  <a:srgbClr val="002060"/>
                </a:solidFill>
                <a:latin typeface="Segoe UI" pitchFamily="34" charset="0"/>
                <a:ea typeface="Segoe UI" pitchFamily="34" charset="0"/>
                <a:cs typeface="Segoe UI" pitchFamily="34" charset="0"/>
              </a:rPr>
              <a:t> tin </a:t>
            </a:r>
            <a:r>
              <a:rPr lang="en-US" sz="2000" dirty="0" err="1" smtClean="0">
                <a:solidFill>
                  <a:srgbClr val="002060"/>
                </a:solidFill>
                <a:latin typeface="Segoe UI" pitchFamily="34" charset="0"/>
                <a:ea typeface="Segoe UI" pitchFamily="34" charset="0"/>
                <a:cs typeface="Segoe UI" pitchFamily="34" charset="0"/>
              </a:rPr>
              <a:t>trên</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mạng</a:t>
            </a:r>
            <a:endParaRPr lang="en-US" sz="2000" dirty="0" smtClean="0">
              <a:solidFill>
                <a:srgbClr val="002060"/>
              </a:solidFill>
              <a:latin typeface="Segoe UI" pitchFamily="34" charset="0"/>
              <a:ea typeface="Segoe UI" pitchFamily="34" charset="0"/>
              <a:cs typeface="Segoe UI" pitchFamily="34" charset="0"/>
            </a:endParaRPr>
          </a:p>
          <a:p>
            <a:pPr lvl="1">
              <a:buFont typeface="Arial" pitchFamily="34" charset="0"/>
              <a:buChar char="•"/>
            </a:pPr>
            <a:r>
              <a:rPr lang="en-US" sz="2000" dirty="0" err="1" smtClean="0">
                <a:solidFill>
                  <a:srgbClr val="002060"/>
                </a:solidFill>
                <a:latin typeface="Segoe UI" pitchFamily="34" charset="0"/>
                <a:ea typeface="Segoe UI" pitchFamily="34" charset="0"/>
                <a:cs typeface="Segoe UI" pitchFamily="34" charset="0"/>
              </a:rPr>
              <a:t>Phức</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tạp</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khó</a:t>
            </a:r>
            <a:r>
              <a:rPr lang="en-US" sz="2000" dirty="0" smtClean="0">
                <a:solidFill>
                  <a:srgbClr val="002060"/>
                </a:solidFill>
                <a:latin typeface="Segoe UI" pitchFamily="34" charset="0"/>
                <a:ea typeface="Segoe UI" pitchFamily="34" charset="0"/>
                <a:cs typeface="Segoe UI" pitchFamily="34" charset="0"/>
              </a:rPr>
              <a:t> </a:t>
            </a:r>
            <a:r>
              <a:rPr lang="en-US" sz="2000" err="1" smtClean="0">
                <a:solidFill>
                  <a:srgbClr val="002060"/>
                </a:solidFill>
                <a:latin typeface="Segoe UI" pitchFamily="34" charset="0"/>
                <a:ea typeface="Segoe UI" pitchFamily="34" charset="0"/>
                <a:cs typeface="Segoe UI" pitchFamily="34" charset="0"/>
              </a:rPr>
              <a:t>cài</a:t>
            </a:r>
            <a:r>
              <a:rPr lang="en-US" sz="2000" smtClean="0">
                <a:solidFill>
                  <a:srgbClr val="002060"/>
                </a:solidFill>
                <a:latin typeface="Segoe UI" pitchFamily="34" charset="0"/>
                <a:ea typeface="Segoe UI" pitchFamily="34" charset="0"/>
                <a:cs typeface="Segoe UI" pitchFamily="34" charset="0"/>
              </a:rPr>
              <a:t> đặt</a:t>
            </a:r>
            <a:endParaRPr lang="en-US" sz="2000" dirty="0" smtClean="0">
              <a:solidFill>
                <a:srgbClr val="002060"/>
              </a:solidFill>
              <a:latin typeface="Segoe UI" pitchFamily="34" charset="0"/>
              <a:ea typeface="Segoe UI" pitchFamily="34" charset="0"/>
              <a:cs typeface="Segoe UI" pitchFamily="34" charset="0"/>
            </a:endParaRPr>
          </a:p>
        </p:txBody>
      </p:sp>
      <p:sp>
        <p:nvSpPr>
          <p:cNvPr id="21" name="TextBox 20"/>
          <p:cNvSpPr txBox="1"/>
          <p:nvPr/>
        </p:nvSpPr>
        <p:spPr>
          <a:xfrm>
            <a:off x="533400" y="5410200"/>
            <a:ext cx="8066984" cy="707886"/>
          </a:xfrm>
          <a:prstGeom prst="rect">
            <a:avLst/>
          </a:prstGeom>
          <a:noFill/>
        </p:spPr>
        <p:txBody>
          <a:bodyPr wrap="square" rtlCol="0">
            <a:spAutoFit/>
          </a:bodyPr>
          <a:lstStyle/>
          <a:p>
            <a:r>
              <a:rPr lang="en-US" sz="2000" smtClean="0">
                <a:solidFill>
                  <a:srgbClr val="002060"/>
                </a:solidFill>
                <a:latin typeface="Segoe UI" pitchFamily="34" charset="0"/>
                <a:ea typeface="Segoe UI" pitchFamily="34" charset="0"/>
                <a:cs typeface="Segoe UI" pitchFamily="34" charset="0"/>
              </a:rPr>
              <a:t>Giao thức: Để </a:t>
            </a:r>
            <a:r>
              <a:rPr lang="en-US" sz="2000">
                <a:solidFill>
                  <a:srgbClr val="002060"/>
                </a:solidFill>
                <a:latin typeface="Segoe UI" pitchFamily="34" charset="0"/>
                <a:ea typeface="Segoe UI" pitchFamily="34" charset="0"/>
                <a:cs typeface="Segoe UI" pitchFamily="34" charset="0"/>
              </a:rPr>
              <a:t>client và server có thể trao đổi với nhau thì giữa chúng phải có một chuẩn, chuẩn này gọi là giao thức</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19"/>
                                        </p:tgtEl>
                                      </p:cBhvr>
                                    </p:animEffect>
                                    <p:set>
                                      <p:cBhvr>
                                        <p:cTn id="7" dur="1" fill="hold">
                                          <p:stCondLst>
                                            <p:cond delay="499"/>
                                          </p:stCondLst>
                                        </p:cTn>
                                        <p:tgtEl>
                                          <p:spTgt spid="19"/>
                                        </p:tgtEl>
                                        <p:attrNameLst>
                                          <p:attrName>style.visibility</p:attrName>
                                        </p:attrNameLst>
                                      </p:cBhvr>
                                      <p:to>
                                        <p:strVal val="hidden"/>
                                      </p:to>
                                    </p:set>
                                  </p:childTnLst>
                                </p:cTn>
                              </p:par>
                              <p:par>
                                <p:cTn id="8" presetID="3" presetClass="entr" presetSubtype="10" fill="hold" grpId="2"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blinds(horizontal)">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xit" presetSubtype="10" fill="hold" grpId="3" nodeType="clickEffect">
                                  <p:stCondLst>
                                    <p:cond delay="0"/>
                                  </p:stCondLst>
                                  <p:childTnLst>
                                    <p:animEffect transition="out" filter="blinds(horizontal)">
                                      <p:cBhvr>
                                        <p:cTn id="14" dur="500"/>
                                        <p:tgtEl>
                                          <p:spTgt spid="18"/>
                                        </p:tgtEl>
                                      </p:cBhvr>
                                    </p:animEffect>
                                    <p:set>
                                      <p:cBhvr>
                                        <p:cTn id="15" dur="1" fill="hold">
                                          <p:stCondLst>
                                            <p:cond delay="499"/>
                                          </p:stCondLst>
                                        </p:cTn>
                                        <p:tgtEl>
                                          <p:spTgt spid="18"/>
                                        </p:tgtEl>
                                        <p:attrNameLst>
                                          <p:attrName>style.visibility</p:attrName>
                                        </p:attrNameLst>
                                      </p:cBhvr>
                                      <p:to>
                                        <p:strVal val="hidden"/>
                                      </p:to>
                                    </p:set>
                                  </p:childTnLst>
                                </p:cTn>
                              </p:par>
                              <p:par>
                                <p:cTn id="16" presetID="3" presetClass="entr" presetSubtype="1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blinds(horizontal)">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xit" presetSubtype="10" fill="hold" grpId="1" nodeType="clickEffect">
                                  <p:stCondLst>
                                    <p:cond delay="0"/>
                                  </p:stCondLst>
                                  <p:childTnLst>
                                    <p:animEffect transition="out" filter="blinds(horizontal)">
                                      <p:cBhvr>
                                        <p:cTn id="22" dur="500"/>
                                        <p:tgtEl>
                                          <p:spTgt spid="21"/>
                                        </p:tgtEl>
                                      </p:cBhvr>
                                    </p:animEffect>
                                    <p:set>
                                      <p:cBhvr>
                                        <p:cTn id="23" dur="1" fill="hold">
                                          <p:stCondLst>
                                            <p:cond delay="499"/>
                                          </p:stCondLst>
                                        </p:cTn>
                                        <p:tgtEl>
                                          <p:spTgt spid="21"/>
                                        </p:tgtEl>
                                        <p:attrNameLst>
                                          <p:attrName>style.visibility</p:attrName>
                                        </p:attrNameLst>
                                      </p:cBhvr>
                                      <p:to>
                                        <p:strVal val="hidden"/>
                                      </p:to>
                                    </p:set>
                                  </p:childTnLst>
                                </p:cTn>
                              </p:par>
                              <p:par>
                                <p:cTn id="24" presetID="3" presetClass="entr" presetSubtype="1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blinds(horizontal)">
                                      <p:cBhvr>
                                        <p:cTn id="2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2"/>
      <p:bldP spid="18" grpId="3"/>
      <p:bldP spid="19" grpId="0"/>
      <p:bldP spid="20" grpId="0"/>
      <p:bldP spid="21" grpId="0"/>
      <p:bldP spid="21"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Slide Number Placeholder 12"/>
          <p:cNvSpPr txBox="1">
            <a:spLocks noGrp="1"/>
          </p:cNvSpPr>
          <p:nvPr/>
        </p:nvSpPr>
        <p:spPr bwMode="auto">
          <a:xfrm>
            <a:off x="8839200" y="6629400"/>
            <a:ext cx="304800" cy="228600"/>
          </a:xfrm>
          <a:prstGeom prst="rect">
            <a:avLst/>
          </a:prstGeom>
          <a:noFill/>
          <a:ln w="9525">
            <a:noFill/>
            <a:miter lim="800000"/>
            <a:headEnd/>
            <a:tailEnd/>
          </a:ln>
        </p:spPr>
        <p:txBody>
          <a:bodyPr anchor="ctr"/>
          <a:lstStyle/>
          <a:p>
            <a:pPr algn="r"/>
            <a:fld id="{9F9112AC-BD9B-487E-BE00-C7860B766903}" type="slidenum">
              <a:rPr lang="en-US" sz="1200">
                <a:solidFill>
                  <a:schemeClr val="bg1"/>
                </a:solidFill>
              </a:rPr>
              <a:pPr algn="r"/>
              <a:t>9</a:t>
            </a:fld>
            <a:endParaRPr lang="en-US" sz="1200">
              <a:solidFill>
                <a:schemeClr val="bg1"/>
              </a:solidFill>
            </a:endParaRPr>
          </a:p>
        </p:txBody>
      </p:sp>
      <p:sp>
        <p:nvSpPr>
          <p:cNvPr id="9221" name="Content Placeholder 10"/>
          <p:cNvSpPr>
            <a:spLocks/>
          </p:cNvSpPr>
          <p:nvPr/>
        </p:nvSpPr>
        <p:spPr bwMode="auto">
          <a:xfrm>
            <a:off x="838200" y="1371600"/>
            <a:ext cx="7848600" cy="4830763"/>
          </a:xfrm>
          <a:prstGeom prst="rect">
            <a:avLst/>
          </a:prstGeom>
          <a:noFill/>
          <a:ln w="9525">
            <a:noFill/>
            <a:miter lim="800000"/>
            <a:headEnd/>
            <a:tailEnd/>
          </a:ln>
        </p:spPr>
        <p:txBody>
          <a:bodyPr/>
          <a:lstStyle/>
          <a:p>
            <a:pPr marL="342900" indent="-342900">
              <a:spcBef>
                <a:spcPct val="20000"/>
              </a:spcBef>
              <a:buFont typeface="Arial" pitchFamily="34" charset="0"/>
              <a:buNone/>
            </a:pPr>
            <a:endParaRPr lang="en-US" sz="3200">
              <a:latin typeface="Calibri" pitchFamily="34" charset="0"/>
            </a:endParaRPr>
          </a:p>
          <a:p>
            <a:pPr marL="342900" indent="-342900">
              <a:spcBef>
                <a:spcPct val="20000"/>
              </a:spcBef>
              <a:buFont typeface="Arial" pitchFamily="34" charset="0"/>
              <a:buChar char="•"/>
            </a:pPr>
            <a:endParaRPr lang="en-US" sz="3200">
              <a:latin typeface="Calibri" pitchFamily="34" charset="0"/>
            </a:endParaRPr>
          </a:p>
        </p:txBody>
      </p:sp>
      <p:sp>
        <p:nvSpPr>
          <p:cNvPr id="10" name="Title 9"/>
          <p:cNvSpPr>
            <a:spLocks noGrp="1"/>
          </p:cNvSpPr>
          <p:nvPr>
            <p:ph type="title"/>
          </p:nvPr>
        </p:nvSpPr>
        <p:spPr/>
        <p:txBody>
          <a:bodyPr/>
          <a:lstStyle/>
          <a:p>
            <a:r>
              <a:rPr lang="en-US" sz="4000" b="1" smtClean="0">
                <a:solidFill>
                  <a:srgbClr val="002060"/>
                </a:solidFill>
                <a:latin typeface="Segoe UI" pitchFamily="34" charset="0"/>
                <a:ea typeface="Segoe UI" pitchFamily="34" charset="0"/>
                <a:cs typeface="Segoe UI" pitchFamily="34" charset="0"/>
              </a:rPr>
              <a:t>Khó khăn</a:t>
            </a:r>
            <a:endParaRPr lang="en-US" sz="4000" b="1">
              <a:solidFill>
                <a:srgbClr val="002060"/>
              </a:solidFill>
              <a:latin typeface="Segoe UI" pitchFamily="34" charset="0"/>
              <a:ea typeface="Segoe UI" pitchFamily="34" charset="0"/>
              <a:cs typeface="Segoe UI" pitchFamily="34" charset="0"/>
            </a:endParaRPr>
          </a:p>
        </p:txBody>
      </p:sp>
      <p:sp>
        <p:nvSpPr>
          <p:cNvPr id="11" name="Content Placeholder 10"/>
          <p:cNvSpPr>
            <a:spLocks noGrp="1"/>
          </p:cNvSpPr>
          <p:nvPr>
            <p:ph idx="1"/>
          </p:nvPr>
        </p:nvSpPr>
        <p:spPr/>
        <p:txBody>
          <a:bodyPr/>
          <a:lstStyle/>
          <a:p>
            <a:r>
              <a:rPr lang="en-US" smtClean="0">
                <a:solidFill>
                  <a:srgbClr val="002060"/>
                </a:solidFill>
                <a:latin typeface="+mj-lt"/>
                <a:cs typeface="Times New Roman" pitchFamily="18" charset="0"/>
              </a:rPr>
              <a:t>Server phải đáp ứng được nhiều client cùng kết nối đến </a:t>
            </a:r>
          </a:p>
          <a:p>
            <a:r>
              <a:rPr lang="en-US" smtClean="0">
                <a:solidFill>
                  <a:srgbClr val="002060"/>
                </a:solidFill>
                <a:latin typeface="+mj-lt"/>
                <a:cs typeface="Times New Roman" pitchFamily="18" charset="0"/>
              </a:rPr>
              <a:t>Định danh client: Khi một dịch vụ cung cấp bởi server được yêu cầu bởi nhiều client cùng một lúc thì cần phân biệt các yêu cầu này</a:t>
            </a:r>
          </a:p>
          <a:p>
            <a:r>
              <a:rPr lang="en-US" smtClean="0">
                <a:solidFill>
                  <a:srgbClr val="002060"/>
                </a:solidFill>
                <a:latin typeface="+mj-lt"/>
                <a:cs typeface="Times New Roman" pitchFamily="18" charset="0"/>
              </a:rPr>
              <a:t>Đồng bộ dữ liệu giữa client và server</a:t>
            </a:r>
          </a:p>
          <a:p>
            <a:endParaRPr lang="en-US">
              <a:solidFill>
                <a:srgbClr val="002060"/>
              </a:solidFill>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2078</TotalTime>
  <Words>1761</Words>
  <Application>Microsoft Office PowerPoint</Application>
  <PresentationFormat>On-screen Show (4:3)</PresentationFormat>
  <Paragraphs>149</Paragraphs>
  <Slides>19</Slides>
  <Notes>14</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TRƯỜNG ĐẠI HỌC BÁCH KHOA HÀ NỘI VIỆN CÔNG NGHỆ THÔNG TIN VÀ TRUYỀN THÔNG BỘ MÔN KỸ THUẬT MÁY TÍNH</vt:lpstr>
      <vt:lpstr>Slide 2</vt:lpstr>
      <vt:lpstr>Đặt vấn đề</vt:lpstr>
      <vt:lpstr>Đặt vấn đề</vt:lpstr>
      <vt:lpstr>Đặt vấn đề</vt:lpstr>
      <vt:lpstr>Nhiệm vụ của đồ án</vt:lpstr>
      <vt:lpstr>Giải pháp</vt:lpstr>
      <vt:lpstr>Slide 8</vt:lpstr>
      <vt:lpstr>Khó khăn</vt:lpstr>
      <vt:lpstr>Môi trường phát triển</vt:lpstr>
      <vt:lpstr>Biểu đồ phân rã chức năng</vt:lpstr>
      <vt:lpstr>Mô hình tổng quan hệ thống</vt:lpstr>
      <vt:lpstr>        Giao thức trao đổi giữa client-server</vt:lpstr>
      <vt:lpstr>Demo</vt:lpstr>
      <vt:lpstr>Demo</vt:lpstr>
      <vt:lpstr>Slide 16</vt:lpstr>
      <vt:lpstr>Phụ lục</vt:lpstr>
      <vt:lpstr>Slide 18</vt:lpstr>
      <vt:lpstr>Slide 19</vt:lpstr>
    </vt:vector>
  </TitlesOfParts>
  <Company>KTMTK51</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PPT CE51</dc:title>
  <dc:creator>Xmasterz</dc:creator>
  <cp:lastModifiedBy>TuanAnh</cp:lastModifiedBy>
  <cp:revision>183</cp:revision>
  <dcterms:created xsi:type="dcterms:W3CDTF">2010-10-05T15:52:03Z</dcterms:created>
  <dcterms:modified xsi:type="dcterms:W3CDTF">2011-06-02T22:37:44Z</dcterms:modified>
  <cp:version>1.0</cp:version>
</cp:coreProperties>
</file>