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4" r:id="rId2"/>
    <p:sldId id="295" r:id="rId3"/>
    <p:sldId id="300" r:id="rId4"/>
    <p:sldId id="306" r:id="rId5"/>
    <p:sldId id="307" r:id="rId6"/>
    <p:sldId id="308" r:id="rId7"/>
    <p:sldId id="298" r:id="rId8"/>
    <p:sldId id="299" r:id="rId9"/>
    <p:sldId id="296" r:id="rId10"/>
    <p:sldId id="297" r:id="rId11"/>
    <p:sldId id="302" r:id="rId12"/>
    <p:sldId id="305" r:id="rId13"/>
    <p:sldId id="304" r:id="rId14"/>
    <p:sldId id="309" r:id="rId15"/>
    <p:sldId id="310" r:id="rId16"/>
    <p:sldId id="311" r:id="rId17"/>
    <p:sldId id="301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8" autoAdjust="0"/>
    <p:restoredTop sz="96435" autoAdjust="0"/>
  </p:normalViewPr>
  <p:slideViewPr>
    <p:cSldViewPr>
      <p:cViewPr>
        <p:scale>
          <a:sx n="156" d="100"/>
          <a:sy n="156" d="100"/>
        </p:scale>
        <p:origin x="1864" y="14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cuong@techmaster.v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swift/from-objective-c-to-swift" TargetMode="External"/><Relationship Id="rId4" Type="http://schemas.openxmlformats.org/officeDocument/2006/relationships/hyperlink" Target="https://redwerk.com/blog/10-differences-objective-c-swift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ketchytech.blogspot.com/2015/06/whats-new-in-swift-20-repeat-whi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8600" y="1352550"/>
            <a:ext cx="86868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800" b="1">
                <a:solidFill>
                  <a:srgbClr val="7DBD00"/>
                </a:solidFill>
              </a:rPr>
              <a:t>Tóm tắt ngôn ngữ Swift 2-3.x</a:t>
            </a:r>
            <a:br>
              <a:rPr lang="en-US" sz="4800" b="1">
                <a:solidFill>
                  <a:srgbClr val="7DBD00"/>
                </a:solidFill>
              </a:rPr>
            </a:br>
            <a:r>
              <a:rPr lang="en-US" sz="3600" b="1" i="1"/>
              <a:t>Cho anh em code Objective-C hay Swift 1.x</a:t>
            </a:r>
            <a:endParaRPr lang="en-US" sz="24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828" y="4324350"/>
            <a:ext cx="2314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hlinkClick r:id="rId2"/>
              </a:rPr>
              <a:t>cuong@techmaster.vn</a:t>
            </a:r>
            <a:endParaRPr lang="en-US">
              <a:solidFill>
                <a:srgbClr val="FFFFFF"/>
              </a:solidFill>
            </a:endParaRPr>
          </a:p>
          <a:p>
            <a:pPr algn="ctr"/>
            <a:r>
              <a:rPr lang="en-US">
                <a:solidFill>
                  <a:srgbClr val="FFFFFF"/>
                </a:solidFill>
              </a:rPr>
              <a:t>http://techmaster.vn</a:t>
            </a: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variadic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 variadic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250" y="870857"/>
            <a:ext cx="425949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readIn(num: </a:t>
            </a:r>
            <a:r>
              <a:rPr lang="en-US" sz="17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...)-&gt;</a:t>
            </a:r>
            <a:r>
              <a:rPr lang="en-US" sz="17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7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700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result: </a:t>
            </a:r>
            <a:r>
              <a:rPr lang="en-US" sz="17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en-US" sz="1700">
                <a:solidFill>
                  <a:srgbClr val="786DFF"/>
                </a:solidFill>
                <a:latin typeface="Menlo-Regular" charset="0"/>
              </a:rPr>
              <a:t>0</a:t>
            </a:r>
            <a:endParaRPr lang="en-US" sz="17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7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700">
                <a:solidFill>
                  <a:srgbClr val="D31895"/>
                </a:solidFill>
                <a:latin typeface="Menlo-Regular" charset="0"/>
              </a:rPr>
              <a:t>for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i: </a:t>
            </a:r>
            <a:r>
              <a:rPr lang="en-US" sz="17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700">
                <a:solidFill>
                  <a:srgbClr val="D31895"/>
                </a:solidFill>
                <a:latin typeface="Menlo-Regular" charset="0"/>
              </a:rPr>
              <a:t>in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num {</a:t>
            </a:r>
          </a:p>
          <a:p>
            <a:r>
              <a:rPr lang="ro-RO" sz="1700">
                <a:solidFill>
                  <a:srgbClr val="FFFFFF"/>
                </a:solidFill>
                <a:latin typeface="Menlo-Regular" charset="0"/>
              </a:rPr>
              <a:t>        result += i</a:t>
            </a:r>
          </a:p>
          <a:p>
            <a:r>
              <a:rPr lang="de-DE" sz="1700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 sz="17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1700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de-DE" sz="1700">
                <a:solidFill>
                  <a:srgbClr val="FFFFFF"/>
                </a:solidFill>
                <a:latin typeface="Menlo-Regular" charset="0"/>
              </a:rPr>
              <a:t> result</a:t>
            </a:r>
          </a:p>
          <a:p>
            <a:r>
              <a:rPr lang="de-DE" sz="1700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r>
              <a:rPr lang="nl-NL" sz="17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nl-NL" sz="1700">
                <a:solidFill>
                  <a:srgbClr val="23FF83"/>
                </a:solidFill>
                <a:latin typeface="Menlo-Regular" charset="0"/>
              </a:rPr>
              <a:t>readIn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nl-NL" sz="1700">
                <a:solidFill>
                  <a:srgbClr val="786DFF"/>
                </a:solidFill>
                <a:latin typeface="Menlo-Regular" charset="0"/>
              </a:rPr>
              <a:t>1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nl-NL" sz="1700">
                <a:solidFill>
                  <a:srgbClr val="786DFF"/>
                </a:solidFill>
                <a:latin typeface="Menlo-Regular" charset="0"/>
              </a:rPr>
              <a:t>2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nl-NL" sz="1700">
                <a:solidFill>
                  <a:srgbClr val="786DFF"/>
                </a:solidFill>
                <a:latin typeface="Menlo-Regular" charset="0"/>
              </a:rPr>
              <a:t>3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nl-NL" sz="1700">
                <a:solidFill>
                  <a:srgbClr val="786DFF"/>
                </a:solidFill>
                <a:latin typeface="Menlo-Regular" charset="0"/>
              </a:rPr>
              <a:t>4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))</a:t>
            </a:r>
            <a:endParaRPr lang="en-US" sz="1700"/>
          </a:p>
        </p:txBody>
      </p:sp>
      <p:sp>
        <p:nvSpPr>
          <p:cNvPr id="10" name="Rectangle 9"/>
          <p:cNvSpPr/>
          <p:nvPr/>
        </p:nvSpPr>
        <p:spPr>
          <a:xfrm>
            <a:off x="4572000" y="840921"/>
            <a:ext cx="4495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- (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 addValues:(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 count, ... {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va_list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args;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result;</a:t>
            </a:r>
          </a:p>
          <a:p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E47C48"/>
                </a:solidFill>
                <a:latin typeface="Menlo-Regular" charset="0"/>
              </a:rPr>
              <a:t>va_start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(args, count);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for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i =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0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; i &lt; count; i++ ) {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value = </a:t>
            </a:r>
            <a:r>
              <a:rPr lang="en-US" sz="1400">
                <a:solidFill>
                  <a:srgbClr val="E47C48"/>
                </a:solidFill>
                <a:latin typeface="Menlo-Regular" charset="0"/>
              </a:rPr>
              <a:t>va_arg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(args,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);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    result += value;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    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1400">
                <a:solidFill>
                  <a:srgbClr val="E47C48"/>
                </a:solidFill>
                <a:latin typeface="Menlo-Regular" charset="0"/>
              </a:rPr>
              <a:t>va_end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(args);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1400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 result;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}</a:t>
            </a:r>
            <a:br>
              <a:rPr lang="de-DE" sz="1400">
                <a:solidFill>
                  <a:srgbClr val="FFFFFF"/>
                </a:solidFill>
                <a:latin typeface="Menlo-Regular" charset="0"/>
              </a:rPr>
            </a:br>
            <a:r>
              <a:rPr lang="de-DE" sz="1400">
                <a:solidFill>
                  <a:srgbClr val="FFFFFF"/>
                </a:solidFill>
                <a:latin typeface="Menlo-Regular" charset="0"/>
              </a:rPr>
              <a:t/>
            </a:r>
            <a:br>
              <a:rPr lang="de-DE" sz="1400">
                <a:solidFill>
                  <a:srgbClr val="FFFFFF"/>
                </a:solidFill>
                <a:latin typeface="Menlo-Regular" charset="0"/>
              </a:rPr>
            </a:br>
            <a:r>
              <a:rPr lang="en-US" sz="1400">
                <a:solidFill>
                  <a:srgbClr val="00A0FF"/>
                </a:solidFill>
                <a:latin typeface="Menlo-Regular" charset="0"/>
              </a:rPr>
              <a:t>NSLog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>
                <a:solidFill>
                  <a:srgbClr val="FF2C38"/>
                </a:solidFill>
                <a:latin typeface="Menlo-Regular" charset="0"/>
              </a:rPr>
              <a:t>@"%d"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[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400">
                <a:solidFill>
                  <a:srgbClr val="23FF83"/>
                </a:solidFill>
                <a:latin typeface="Menlo-Regular" charset="0"/>
              </a:rPr>
              <a:t>addValues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4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1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2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3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4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]);</a:t>
            </a:r>
            <a:endParaRPr lang="de-DE" sz="1400">
              <a:solidFill>
                <a:srgbClr val="FFFFFF"/>
              </a:solidFill>
              <a:latin typeface="Menlo-Regular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171950"/>
            <a:ext cx="825500" cy="8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3355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/>
              <a:t>Swift Syntatic Sugar Syntax</a:t>
            </a:r>
            <a:br>
              <a:rPr lang="en-US"/>
            </a:br>
            <a:r>
              <a:rPr lang="en-US"/>
              <a:t>Code gọn, đẹp, dễ hiểu</a:t>
            </a:r>
          </a:p>
        </p:txBody>
      </p:sp>
    </p:spTree>
    <p:extLst>
      <p:ext uri="{BB962C8B-B14F-4D97-AF65-F5344CB8AC3E}">
        <p14:creationId xmlns:p14="http://schemas.microsoft.com/office/powerpoint/2010/main" val="14398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6195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extension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km: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*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1_000.0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}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m: 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}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cm: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/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100.0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}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mm: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/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1_000.0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}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ft: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/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3.28084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}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oneInch =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25.4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>
                <a:solidFill>
                  <a:srgbClr val="23FF83"/>
                </a:solidFill>
                <a:latin typeface="Menlo-Regular" charset="0"/>
              </a:rPr>
              <a:t>mm</a:t>
            </a:r>
            <a:endParaRPr lang="en-US">
              <a:solidFill>
                <a:srgbClr val="FFFFFF"/>
              </a:solidFill>
              <a:latin typeface="Menlo-Regular" charset="0"/>
            </a:endParaRPr>
          </a:p>
          <a:p>
            <a:endParaRPr lang="en-US">
              <a:solidFill>
                <a:srgbClr val="FFFFFF"/>
              </a:solidFill>
              <a:latin typeface="Menlo-Regular" charset="0"/>
            </a:endParaRPr>
          </a:p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threeFeet =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3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>
                <a:solidFill>
                  <a:srgbClr val="23FF83"/>
                </a:solidFill>
                <a:latin typeface="Menlo-Regular" charset="0"/>
              </a:rPr>
              <a:t>ft</a:t>
            </a:r>
            <a:endParaRPr lang="en-US">
              <a:solidFill>
                <a:srgbClr val="FFFFFF"/>
              </a:solidFill>
              <a:latin typeface="Menlo-Regular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4191000" y="2364921"/>
            <a:ext cx="533400" cy="2286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4191000" y="2876550"/>
            <a:ext cx="533400" cy="2286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90550"/>
            <a:ext cx="8220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Async.background {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>
                <a:solidFill>
                  <a:srgbClr val="FF2C38"/>
                </a:solidFill>
                <a:latin typeface="Menlo-Regular" charset="0"/>
              </a:rPr>
              <a:t>"This is run on the background queue"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fr-FR" sz="1400">
                <a:solidFill>
                  <a:srgbClr val="FFFFFF"/>
                </a:solidFill>
                <a:latin typeface="Menlo-Regular" charset="0"/>
              </a:rPr>
              <a:t>}.main {</a:t>
            </a:r>
          </a:p>
          <a:p>
            <a:r>
              <a:rPr lang="fr-FR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fr-FR" sz="14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fr-FR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fr-FR" sz="1400">
                <a:solidFill>
                  <a:srgbClr val="FF2C38"/>
                </a:solidFill>
                <a:latin typeface="Menlo-Regular" charset="0"/>
              </a:rPr>
              <a:t>"This is run on the main queue, after the previous block"</a:t>
            </a:r>
            <a:r>
              <a:rPr lang="fr-FR" sz="14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fr-FR" sz="1400">
                <a:solidFill>
                  <a:srgbClr val="FFFFFF"/>
                </a:solidFill>
                <a:latin typeface="Menlo-Regular" charset="0"/>
              </a:rPr>
              <a:t>}</a:t>
            </a:r>
            <a:endParaRPr lang="en-US" sz="1400">
              <a:solidFill>
                <a:srgbClr val="00A0FF"/>
              </a:solidFill>
              <a:latin typeface="Menlo-Regula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36" y="3074134"/>
            <a:ext cx="89915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A0FF"/>
                </a:solidFill>
                <a:latin typeface="Menlo-Regular" charset="0"/>
              </a:rPr>
              <a:t>dispatch_async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dispatch_get_global_queue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DISPATCH_QUEUE_PRIORITY_BACKGROUND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0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), {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>
                <a:solidFill>
                  <a:srgbClr val="FF2C38"/>
                </a:solidFill>
                <a:latin typeface="Menlo-Regular" charset="0"/>
              </a:rPr>
              <a:t>"This is run on the background queue"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1400">
                <a:solidFill>
                  <a:srgbClr val="00A0FF"/>
                </a:solidFill>
                <a:latin typeface="Menlo-Regular" charset="0"/>
              </a:rPr>
              <a:t>dispatch_async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400">
                <a:solidFill>
                  <a:srgbClr val="00A0FF"/>
                </a:solidFill>
                <a:latin typeface="Menlo-Regular" charset="0"/>
              </a:rPr>
              <a:t>dispatch_get_main_queue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(), {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4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400">
                <a:solidFill>
                  <a:srgbClr val="FF2C38"/>
                </a:solidFill>
                <a:latin typeface="Menlo-Regular" charset="0"/>
              </a:rPr>
              <a:t>"This is run on the main queue, after the previous block"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})</a:t>
            </a:r>
          </a:p>
          <a:p>
            <a:r>
              <a:rPr lang="is-IS" sz="1400">
                <a:solidFill>
                  <a:srgbClr val="FFFFFF"/>
                </a:solidFill>
                <a:latin typeface="Menlo-Regular" charset="0"/>
              </a:rPr>
              <a:t>})</a:t>
            </a:r>
            <a:endParaRPr 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"/>
            <a:ext cx="1523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Syntatic Sugar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9" y="2647950"/>
            <a:ext cx="1523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No Sugar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4791041"/>
            <a:ext cx="3183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2">
                    <a:lumMod val="20000"/>
                    <a:lumOff val="80000"/>
                  </a:schemeClr>
                </a:solidFill>
              </a:rPr>
              <a:t>https://github.com/duemunk/Async</a:t>
            </a:r>
          </a:p>
        </p:txBody>
      </p:sp>
    </p:spTree>
    <p:extLst>
      <p:ext uri="{BB962C8B-B14F-4D97-AF65-F5344CB8AC3E}">
        <p14:creationId xmlns:p14="http://schemas.microsoft.com/office/powerpoint/2010/main" val="1407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5176"/>
            <a:ext cx="7772400" cy="1021556"/>
          </a:xfrm>
        </p:spPr>
        <p:txBody>
          <a:bodyPr/>
          <a:lstStyle/>
          <a:p>
            <a:r>
              <a:rPr lang="en-US"/>
              <a:t>Struct vs Class</a:t>
            </a:r>
          </a:p>
        </p:txBody>
      </p:sp>
    </p:spTree>
    <p:extLst>
      <p:ext uri="{BB962C8B-B14F-4D97-AF65-F5344CB8AC3E}">
        <p14:creationId xmlns:p14="http://schemas.microsoft.com/office/powerpoint/2010/main" val="197610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Cấp phát bộ nhớ ở stack</a:t>
            </a:r>
          </a:p>
          <a:p>
            <a:r>
              <a:rPr lang="en-US"/>
              <a:t>Khai báo nested</a:t>
            </a:r>
          </a:p>
          <a:p>
            <a:r>
              <a:rPr lang="en-US"/>
              <a:t>Không cần init</a:t>
            </a:r>
          </a:p>
          <a:p>
            <a:r>
              <a:rPr lang="en-US"/>
              <a:t>Không kế thừa</a:t>
            </a:r>
          </a:p>
          <a:p>
            <a:r>
              <a:rPr lang="en-US"/>
              <a:t>Tuân thủ protocol</a:t>
            </a:r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Class - Object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Cấp phát bộ nhớ ở heap</a:t>
            </a:r>
          </a:p>
          <a:p>
            <a:r>
              <a:rPr lang="en-US"/>
              <a:t>Khai báo nested</a:t>
            </a:r>
            <a:endParaRPr lang="en-US"/>
          </a:p>
          <a:p>
            <a:r>
              <a:rPr lang="en-US"/>
              <a:t>Cần có init</a:t>
            </a:r>
          </a:p>
          <a:p>
            <a:r>
              <a:rPr lang="en-US"/>
              <a:t>Có thể kế thừa</a:t>
            </a:r>
          </a:p>
          <a:p>
            <a:r>
              <a:rPr lang="en-US"/>
              <a:t>Tuân thủ protocol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476750"/>
            <a:ext cx="479265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Biến thành phần trong struct có thể trỏ đến heap</a:t>
            </a:r>
          </a:p>
        </p:txBody>
      </p:sp>
    </p:spTree>
    <p:extLst>
      <p:ext uri="{BB962C8B-B14F-4D97-AF65-F5344CB8AC3E}">
        <p14:creationId xmlns:p14="http://schemas.microsoft.com/office/powerpoint/2010/main" val="15807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Khả năng polymorphism của class vs 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Đa hình : tùy biến chọn hàm để gọi lúc run time</a:t>
            </a:r>
          </a:p>
          <a:p>
            <a:r>
              <a:rPr lang="en-US"/>
              <a:t>Class polymorphism qua kế thừa một kiểu chung</a:t>
            </a:r>
          </a:p>
          <a:p>
            <a:r>
              <a:rPr lang="en-US"/>
              <a:t>Struct phải dùng kỹ thuật tuân thủ protocol</a:t>
            </a:r>
          </a:p>
          <a:p>
            <a:r>
              <a:rPr lang="en-US"/>
              <a:t>Kế thừa vs Tuân thủ (Inherit vs Adopt)</a:t>
            </a:r>
          </a:p>
          <a:p>
            <a:r>
              <a:rPr lang="en-US"/>
              <a:t>Dynamic Method Dispatch: chọn hàm để chạy lúc run time chứ không phải compile time</a:t>
            </a:r>
          </a:p>
        </p:txBody>
      </p:sp>
    </p:spTree>
    <p:extLst>
      <p:ext uri="{BB962C8B-B14F-4D97-AF65-F5344CB8AC3E}">
        <p14:creationId xmlns:p14="http://schemas.microsoft.com/office/powerpoint/2010/main" val="102164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hlinkClick r:id="rId2"/>
              </a:rPr>
              <a:t>http://sketchytech.blogspot.com/2015/06/whats-new-in-swift-20-repeat-while.html</a:t>
            </a:r>
            <a:endParaRPr lang="en-US" sz="1800"/>
          </a:p>
          <a:p>
            <a:r>
              <a:rPr lang="en-US" sz="1800">
                <a:hlinkClick r:id="rId3"/>
              </a:rPr>
              <a:t>https://www.toptal.com/swift/from-objective-c-to-swift</a:t>
            </a:r>
            <a:endParaRPr lang="en-US" sz="1800"/>
          </a:p>
          <a:p>
            <a:r>
              <a:rPr lang="en-US" sz="1800">
                <a:hlinkClick r:id="rId4"/>
              </a:rPr>
              <a:t>https://redwerk.com/blog/10-differences-objective-c-swift</a:t>
            </a:r>
            <a:endParaRPr lang="en-US" sz="1800"/>
          </a:p>
          <a:p>
            <a:r>
              <a:rPr lang="en-US" sz="1800"/>
              <a:t>http://useyourloaf.com/blog/swift-string-cheat-sheet/</a:t>
            </a:r>
          </a:p>
        </p:txBody>
      </p:sp>
    </p:spTree>
    <p:extLst>
      <p:ext uri="{BB962C8B-B14F-4D97-AF65-F5344CB8AC3E}">
        <p14:creationId xmlns:p14="http://schemas.microsoft.com/office/powerpoint/2010/main" val="14460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x.x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742951"/>
            <a:ext cx="4114800" cy="4190999"/>
          </a:xfrm>
        </p:spPr>
        <p:txBody>
          <a:bodyPr lIns="0" rIns="0">
            <a:normAutofit/>
          </a:bodyPr>
          <a:lstStyle/>
          <a:p>
            <a:pPr marL="0"/>
            <a:r>
              <a:rPr lang="en-US" sz="2000">
                <a:solidFill>
                  <a:srgbClr val="C00000"/>
                </a:solidFill>
              </a:rPr>
              <a:t>R</a:t>
            </a:r>
            <a:r>
              <a:rPr lang="en-US" sz="2000"/>
              <a:t>ead </a:t>
            </a:r>
            <a:r>
              <a:rPr lang="en-US" sz="2000">
                <a:solidFill>
                  <a:srgbClr val="C00000"/>
                </a:solidFill>
              </a:rPr>
              <a:t>E</a:t>
            </a:r>
            <a:r>
              <a:rPr lang="en-US" sz="2000"/>
              <a:t>valuate </a:t>
            </a:r>
            <a:r>
              <a:rPr lang="en-US" sz="2000">
                <a:solidFill>
                  <a:srgbClr val="C00000"/>
                </a:solidFill>
              </a:rPr>
              <a:t>P</a:t>
            </a:r>
            <a:r>
              <a:rPr lang="en-US" sz="2000"/>
              <a:t>rint </a:t>
            </a:r>
            <a:r>
              <a:rPr lang="en-US" sz="2000">
                <a:solidFill>
                  <a:srgbClr val="C00000"/>
                </a:solidFill>
              </a:rPr>
              <a:t>L</a:t>
            </a:r>
            <a:r>
              <a:rPr lang="en-US" sz="2000"/>
              <a:t>oop</a:t>
            </a:r>
          </a:p>
          <a:p>
            <a:pPr marL="0"/>
            <a:r>
              <a:rPr lang="en-US" sz="2000"/>
              <a:t>PlayGround</a:t>
            </a:r>
          </a:p>
          <a:p>
            <a:pPr marL="0"/>
            <a:r>
              <a:rPr lang="en-US" sz="1800"/>
              <a:t>Type inference</a:t>
            </a:r>
          </a:p>
          <a:p>
            <a:pPr marL="0"/>
            <a:r>
              <a:rPr lang="en-US" sz="1800"/>
              <a:t>UnsafePointer, UnsafeMutablePointer</a:t>
            </a:r>
          </a:p>
          <a:p>
            <a:pPr marL="0"/>
            <a:r>
              <a:rPr lang="en-US" sz="2000"/>
              <a:t>class</a:t>
            </a:r>
          </a:p>
          <a:p>
            <a:pPr marL="0"/>
            <a:r>
              <a:rPr lang="en-US" sz="2000"/>
              <a:t>protocol</a:t>
            </a:r>
          </a:p>
          <a:p>
            <a:pPr marL="0"/>
            <a:r>
              <a:rPr lang="en-US" sz="2000"/>
              <a:t>let, var</a:t>
            </a:r>
          </a:p>
          <a:p>
            <a:pPr marL="0"/>
            <a:r>
              <a:rPr lang="en-US" sz="2000"/>
              <a:t>private, public, internal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000"/>
              <a:t>No REPL</a:t>
            </a:r>
          </a:p>
          <a:p>
            <a:r>
              <a:rPr lang="en-US" sz="2000"/>
              <a:t>No PlayGround</a:t>
            </a:r>
          </a:p>
          <a:p>
            <a:r>
              <a:rPr lang="en-US" sz="2000"/>
              <a:t>Phải khai báo tường minh</a:t>
            </a:r>
          </a:p>
          <a:p>
            <a:r>
              <a:rPr lang="en-US" sz="2000"/>
              <a:t>Pointer *, -&gt;</a:t>
            </a:r>
          </a:p>
          <a:p>
            <a:r>
              <a:rPr lang="en-US" sz="2000"/>
              <a:t>@interface</a:t>
            </a:r>
          </a:p>
          <a:p>
            <a:r>
              <a:rPr lang="en-US" sz="2000"/>
              <a:t>@protocol</a:t>
            </a:r>
          </a:p>
          <a:p>
            <a:r>
              <a:rPr lang="en-US" sz="2000"/>
              <a:t>@property</a:t>
            </a:r>
          </a:p>
          <a:p>
            <a:r>
              <a:rPr lang="en-US" sz="2000"/>
              <a:t>@private, @protected, @public, @package</a:t>
            </a:r>
          </a:p>
        </p:txBody>
      </p:sp>
    </p:spTree>
    <p:extLst>
      <p:ext uri="{BB962C8B-B14F-4D97-AF65-F5344CB8AC3E}">
        <p14:creationId xmlns:p14="http://schemas.microsoft.com/office/powerpoint/2010/main" val="4072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 String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742951"/>
            <a:ext cx="4114800" cy="533399"/>
          </a:xfrm>
        </p:spPr>
        <p:txBody>
          <a:bodyPr lIns="0" rIns="0">
            <a:normAutofit/>
          </a:bodyPr>
          <a:lstStyle/>
          <a:p>
            <a:pPr marL="0" indent="0">
              <a:buNone/>
            </a:pPr>
            <a:r>
              <a:rPr lang="en-US"/>
              <a:t>Cú pháp đơn giản, dễ hiểu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 String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742951"/>
            <a:ext cx="4343400" cy="1219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NSString, C string</a:t>
            </a:r>
            <a:r>
              <a:rPr lang="is-IS"/>
              <a:t>…</a:t>
            </a:r>
            <a:br>
              <a:rPr lang="is-IS"/>
            </a:br>
            <a:r>
              <a:rPr lang="is-IS"/>
              <a:t>Phải dùng method NSString xử lý</a:t>
            </a:r>
            <a:br>
              <a:rPr lang="is-IS"/>
            </a:br>
            <a:r>
              <a:rPr lang="is-IS"/>
              <a:t>Không viết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414293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name = </a:t>
            </a:r>
            <a:r>
              <a:rPr lang="en-US">
                <a:solidFill>
                  <a:srgbClr val="FF2C38"/>
                </a:solidFill>
                <a:latin typeface="Menlo-Regular" charset="0"/>
              </a:rPr>
              <a:t>"Trinh"</a:t>
            </a:r>
            <a:endParaRPr lang="en-US">
              <a:solidFill>
                <a:srgbClr val="FFFFFF"/>
              </a:solidFill>
              <a:latin typeface="Menlo-Regular" charset="0"/>
            </a:endParaRPr>
          </a:p>
          <a:p>
            <a:r>
              <a:rPr lang="en-US">
                <a:solidFill>
                  <a:srgbClr val="23FF83"/>
                </a:solidFill>
                <a:latin typeface="Menlo-Regular" charset="0"/>
              </a:rPr>
              <a:t>name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+= </a:t>
            </a:r>
            <a:r>
              <a:rPr lang="en-US">
                <a:solidFill>
                  <a:srgbClr val="FF2C38"/>
                </a:solidFill>
                <a:latin typeface="Menlo-Regular" charset="0"/>
              </a:rPr>
              <a:t>" Minh Cuong"</a:t>
            </a:r>
            <a:endParaRPr lang="en-US">
              <a:solidFill>
                <a:srgbClr val="FFFFFF"/>
              </a:solidFill>
              <a:latin typeface="Menlo-Regular" charset="0"/>
            </a:endParaRPr>
          </a:p>
          <a:p>
            <a:r>
              <a:rPr lang="en-US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>
                <a:solidFill>
                  <a:srgbClr val="23FF83"/>
                </a:solidFill>
                <a:latin typeface="Menlo-Regular" charset="0"/>
              </a:rPr>
              <a:t>name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943350"/>
            <a:ext cx="8577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A0FF"/>
                </a:solidFill>
                <a:latin typeface="Menlo-Regular" charset="0"/>
              </a:rPr>
              <a:t>NSMutableString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* name = [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NSMutableString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stringWithString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en-US" sz="1600">
                <a:solidFill>
                  <a:srgbClr val="FF2C38"/>
                </a:solidFill>
                <a:latin typeface="Menlo-Regular" charset="0"/>
              </a:rPr>
              <a:t>@"Trinh"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de-DE" sz="1600">
                <a:solidFill>
                  <a:srgbClr val="FFFFFF"/>
                </a:solidFill>
                <a:latin typeface="Menlo-Regular" charset="0"/>
              </a:rPr>
              <a:t>[name </a:t>
            </a:r>
            <a:r>
              <a:rPr lang="de-DE" sz="1600">
                <a:solidFill>
                  <a:srgbClr val="00A0FF"/>
                </a:solidFill>
                <a:latin typeface="Menlo-Regular" charset="0"/>
              </a:rPr>
              <a:t>appendString</a:t>
            </a:r>
            <a:r>
              <a:rPr lang="de-DE" sz="160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de-DE" sz="1600">
                <a:solidFill>
                  <a:srgbClr val="FF2C38"/>
                </a:solidFill>
                <a:latin typeface="Menlo-Regular" charset="0"/>
              </a:rPr>
              <a:t>@" Minh Cuong"</a:t>
            </a:r>
            <a:r>
              <a:rPr lang="de-DE" sz="160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de-DE" sz="1600">
                <a:solidFill>
                  <a:srgbClr val="00A0FF"/>
                </a:solidFill>
                <a:latin typeface="Menlo-Regular" charset="0"/>
              </a:rPr>
              <a:t>NSLog</a:t>
            </a:r>
            <a:r>
              <a:rPr lang="de-DE" sz="16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600">
                <a:solidFill>
                  <a:srgbClr val="FF2C38"/>
                </a:solidFill>
                <a:latin typeface="Menlo-Regular" charset="0"/>
              </a:rPr>
              <a:t>@"%@"</a:t>
            </a:r>
            <a:r>
              <a:rPr lang="de-DE" sz="1600">
                <a:solidFill>
                  <a:srgbClr val="FFFFFF"/>
                </a:solidFill>
                <a:latin typeface="Menlo-Regular" charset="0"/>
              </a:rPr>
              <a:t>, name);</a:t>
            </a:r>
            <a:endParaRPr lang="en-US" sz="16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419" y="2571750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 enum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719190"/>
            <a:ext cx="4114800" cy="359940"/>
          </a:xfrm>
        </p:spPr>
        <p:txBody>
          <a:bodyPr lIns="0" rIns="0">
            <a:normAutofit lnSpcReduction="10000"/>
          </a:bodyPr>
          <a:lstStyle/>
          <a:p>
            <a:pPr marL="0" indent="0">
              <a:buNone/>
            </a:pPr>
            <a:r>
              <a:rPr lang="en-US" sz="1800"/>
              <a:t>Kiểu base: int, floating point, string, bool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 enum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088231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41CC45"/>
                </a:solidFill>
                <a:latin typeface="Menlo-Regular" charset="0"/>
              </a:rPr>
              <a:t>// Map to Integer</a:t>
            </a:r>
          </a:p>
          <a:p>
            <a:r>
              <a:rPr lang="en-US" sz="14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Movement: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ro-RO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ro-RO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1400">
                <a:solidFill>
                  <a:srgbClr val="FFFFFF"/>
                </a:solidFill>
                <a:latin typeface="Menlo-Regular" charset="0"/>
              </a:rPr>
              <a:t> Left = </a:t>
            </a:r>
            <a:r>
              <a:rPr lang="ro-RO" sz="1400">
                <a:solidFill>
                  <a:srgbClr val="786DFF"/>
                </a:solidFill>
                <a:latin typeface="Menlo-Regular" charset="0"/>
              </a:rPr>
              <a:t>0</a:t>
            </a:r>
            <a:endParaRPr lang="ro-RO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Right =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1</a:t>
            </a:r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41CC45"/>
                </a:solidFill>
                <a:latin typeface="Menlo-Regular" charset="0"/>
              </a:rPr>
              <a:t>// Map to strings</a:t>
            </a:r>
          </a:p>
          <a:p>
            <a:r>
              <a:rPr lang="en-US" sz="14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House: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Baratheon = </a:t>
            </a:r>
            <a:r>
              <a:rPr lang="en-US" sz="1400">
                <a:solidFill>
                  <a:srgbClr val="FF2C38"/>
                </a:solidFill>
                <a:latin typeface="Menlo-Regular" charset="0"/>
              </a:rPr>
              <a:t>"Fury"</a:t>
            </a:r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Greyjoy = </a:t>
            </a:r>
            <a:r>
              <a:rPr lang="en-US" sz="1400">
                <a:solidFill>
                  <a:srgbClr val="FF2C38"/>
                </a:solidFill>
                <a:latin typeface="Menlo-Regular" charset="0"/>
              </a:rPr>
              <a:t>"Sow"</a:t>
            </a:r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41CC45"/>
                </a:solidFill>
                <a:latin typeface="Menlo-Regular" charset="0"/>
              </a:rPr>
              <a:t>// Or to floating point </a:t>
            </a:r>
            <a:br>
              <a:rPr lang="en-US" sz="1400">
                <a:solidFill>
                  <a:srgbClr val="41CC45"/>
                </a:solidFill>
                <a:latin typeface="Menlo-Regular" charset="0"/>
              </a:rPr>
            </a:br>
            <a:r>
              <a:rPr lang="en-US" sz="1400">
                <a:solidFill>
                  <a:srgbClr val="41CC45"/>
                </a:solidFill>
                <a:latin typeface="Menlo-Regular" charset="0"/>
              </a:rPr>
              <a:t>//unicode in enum cases)</a:t>
            </a:r>
          </a:p>
          <a:p>
            <a:r>
              <a:rPr lang="en-US" sz="14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Constants: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ro-RO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ro-RO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1400">
                <a:solidFill>
                  <a:srgbClr val="FFFFFF"/>
                </a:solidFill>
                <a:latin typeface="Menlo-Regular" charset="0"/>
              </a:rPr>
              <a:t> π = </a:t>
            </a:r>
            <a:r>
              <a:rPr lang="ro-RO" sz="1400">
                <a:solidFill>
                  <a:srgbClr val="786DFF"/>
                </a:solidFill>
                <a:latin typeface="Menlo-Regular" charset="0"/>
              </a:rPr>
              <a:t>3.14159</a:t>
            </a:r>
            <a:endParaRPr lang="ro-RO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ro-RO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ro-RO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1400">
                <a:solidFill>
                  <a:srgbClr val="FFFFFF"/>
                </a:solidFill>
                <a:latin typeface="Menlo-Regular" charset="0"/>
              </a:rPr>
              <a:t> e = </a:t>
            </a:r>
            <a:r>
              <a:rPr lang="ro-RO" sz="1400">
                <a:solidFill>
                  <a:srgbClr val="786DFF"/>
                </a:solidFill>
                <a:latin typeface="Menlo-Regular" charset="0"/>
              </a:rPr>
              <a:t>2.71828</a:t>
            </a:r>
            <a:endParaRPr lang="ro-RO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ro-RO" sz="1400">
                <a:solidFill>
                  <a:srgbClr val="FFFFFF"/>
                </a:solidFill>
                <a:latin typeface="Menlo-Regular" charset="0"/>
              </a:rPr>
              <a:t>}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683579" y="1110275"/>
            <a:ext cx="2653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D31895"/>
                </a:solidFill>
                <a:latin typeface="Menlo-Regular" charset="0"/>
              </a:rPr>
              <a:t>typedef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: </a:t>
            </a:r>
            <a:r>
              <a:rPr lang="en-US" sz="16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600">
                <a:solidFill>
                  <a:srgbClr val="FFFFFF"/>
                </a:solidFill>
                <a:latin typeface="Menlo-Regular" charset="0"/>
              </a:rPr>
              <a:t>    monday,</a:t>
            </a:r>
          </a:p>
          <a:p>
            <a:r>
              <a:rPr lang="en-US" sz="1600">
                <a:solidFill>
                  <a:srgbClr val="FFFFFF"/>
                </a:solidFill>
                <a:latin typeface="Menlo-Regular" charset="0"/>
              </a:rPr>
              <a:t>    tuesday,</a:t>
            </a:r>
          </a:p>
          <a:p>
            <a:r>
              <a:rPr lang="en-US" sz="1600">
                <a:solidFill>
                  <a:srgbClr val="FFFFFF"/>
                </a:solidFill>
                <a:latin typeface="Menlo-Regular" charset="0"/>
              </a:rPr>
              <a:t>    wednesday,</a:t>
            </a:r>
          </a:p>
          <a:p>
            <a:r>
              <a:rPr lang="en-US" sz="1600">
                <a:solidFill>
                  <a:srgbClr val="FFFFFF"/>
                </a:solidFill>
                <a:latin typeface="Menlo-Regular" charset="0"/>
              </a:rPr>
              <a:t>} weekday;</a:t>
            </a:r>
            <a:endParaRPr 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3657600" y="4781550"/>
            <a:ext cx="5320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https://appventure.me/2015/10/17/advanced-practical-enum-examples/#sec-1-1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561114" y="719190"/>
            <a:ext cx="4506686" cy="408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Kiểu base enum là int, NSInteger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292050"/>
            <a:ext cx="5652408" cy="764268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4561114" y="2691313"/>
            <a:ext cx="4506686" cy="33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Không định nghĩa enum có kiểu double hay string</a:t>
            </a:r>
          </a:p>
        </p:txBody>
      </p:sp>
    </p:spTree>
    <p:extLst>
      <p:ext uri="{BB962C8B-B14F-4D97-AF65-F5344CB8AC3E}">
        <p14:creationId xmlns:p14="http://schemas.microsoft.com/office/powerpoint/2010/main" val="16741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86200" y="2303462"/>
            <a:ext cx="3886200" cy="536575"/>
          </a:xfrm>
        </p:spPr>
        <p:txBody>
          <a:bodyPr>
            <a:normAutofit fontScale="90000"/>
          </a:bodyPr>
          <a:lstStyle/>
          <a:p>
            <a:r>
              <a:rPr lang="en-US"/>
              <a:t>Swift: nested enum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0886"/>
            <a:ext cx="350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2000">
                <a:solidFill>
                  <a:srgbClr val="FFFFFF"/>
                </a:solidFill>
                <a:latin typeface="Menlo-Regular" charset="0"/>
              </a:rPr>
              <a:t> Character {</a:t>
            </a:r>
          </a:p>
          <a:p>
            <a:r>
              <a:rPr lang="en-US" sz="20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20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2000">
                <a:solidFill>
                  <a:srgbClr val="FFFFFF"/>
                </a:solidFill>
                <a:latin typeface="Menlo-Regular" charset="0"/>
              </a:rPr>
              <a:t> Weapon {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Bow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Sword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Lance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Dagger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20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de-DE" sz="2000">
                <a:solidFill>
                  <a:srgbClr val="FFFFFF"/>
                </a:solidFill>
                <a:latin typeface="Menlo-Regular" charset="0"/>
              </a:rPr>
              <a:t> Helmet {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Wooden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Iron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Diamond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de-DE" sz="2000">
                <a:solidFill>
                  <a:srgbClr val="FFFFFF"/>
                </a:solidFill>
                <a:latin typeface="Menlo-Regular" charset="0"/>
              </a:rPr>
              <a:t> Thief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de-DE" sz="2000">
                <a:solidFill>
                  <a:srgbClr val="FFFFFF"/>
                </a:solidFill>
                <a:latin typeface="Menlo-Regular" charset="0"/>
              </a:rPr>
              <a:t> Warrior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de-DE" sz="2000">
                <a:solidFill>
                  <a:srgbClr val="FFFFFF"/>
                </a:solidFill>
                <a:latin typeface="Menlo-Regular" charset="0"/>
              </a:rPr>
              <a:t> Knight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960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5187"/>
            <a:ext cx="815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struct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Character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CharacterType {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Thief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Warrior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Knight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Weapon {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Bow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Sword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Lance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Dagger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type: 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CharacterType</a:t>
            </a:r>
            <a:endParaRPr lang="de-DE">
              <a:solidFill>
                <a:srgbClr val="FFFFFF"/>
              </a:solidFill>
              <a:latin typeface="Menlo-Regular" charset="0"/>
            </a:endParaRP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weapon: 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Weapon</a:t>
            </a:r>
            <a:endParaRPr lang="de-DE">
              <a:solidFill>
                <a:srgbClr val="FFFFFF"/>
              </a:solidFill>
              <a:latin typeface="Menlo-Regular" charset="0"/>
            </a:endParaRP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endParaRPr lang="de-DE">
              <a:solidFill>
                <a:srgbClr val="FFFFFF"/>
              </a:solidFill>
              <a:latin typeface="Menlo-Regular" charset="0"/>
            </a:endParaRPr>
          </a:p>
          <a:p>
            <a:r>
              <a:rPr lang="de-DE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warrior = 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Character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(type: 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Warrior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, weapon: 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Sword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86200" y="2303462"/>
            <a:ext cx="4495800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Swift: enum in struct &amp; class</a:t>
            </a:r>
          </a:p>
        </p:txBody>
      </p:sp>
    </p:spTree>
    <p:extLst>
      <p:ext uri="{BB962C8B-B14F-4D97-AF65-F5344CB8AC3E}">
        <p14:creationId xmlns:p14="http://schemas.microsoft.com/office/powerpoint/2010/main" val="14451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 có Tuple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44929" y="819150"/>
            <a:ext cx="4114800" cy="533399"/>
          </a:xfrm>
        </p:spPr>
        <p:txBody>
          <a:bodyPr lIns="0" rIns="0">
            <a:normAutofit fontScale="92500"/>
          </a:bodyPr>
          <a:lstStyle/>
          <a:p>
            <a:pPr marL="0" indent="0">
              <a:buNone/>
            </a:pPr>
            <a:r>
              <a:rPr lang="en-US"/>
              <a:t>Giống Python, đóng gói nhiều biến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 có NSDictionary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400" y="734787"/>
            <a:ext cx="4038600" cy="83819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Không có tuple phải dùng NSDictionary để thay thế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65" y="1889415"/>
            <a:ext cx="4381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a:(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,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) = (</a:t>
            </a:r>
            <a:r>
              <a:rPr lang="en-US" sz="1600">
                <a:solidFill>
                  <a:srgbClr val="FF2C38"/>
                </a:solidFill>
                <a:latin typeface="Menlo-Regular" charset="0"/>
              </a:rPr>
              <a:t>"David"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,</a:t>
            </a:r>
            <a:r>
              <a:rPr lang="en-US" sz="1600">
                <a:solidFill>
                  <a:srgbClr val="786DFF"/>
                </a:solidFill>
                <a:latin typeface="Menlo-Regular" charset="0"/>
              </a:rPr>
              <a:t>40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endParaRPr lang="en-US" sz="16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600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printAge(pa: (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)) {</a:t>
            </a:r>
          </a:p>
          <a:p>
            <a:r>
              <a:rPr lang="ro-RO" sz="16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ro-RO" sz="16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ro-RO" sz="160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\</a:t>
            </a:r>
            <a:r>
              <a:rPr lang="ro-RO" sz="1600">
                <a:solidFill>
                  <a:srgbClr val="FF2C38"/>
                </a:solidFill>
                <a:latin typeface="Menlo-Regular" charset="0"/>
              </a:rPr>
              <a:t>(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pa.</a:t>
            </a:r>
            <a:r>
              <a:rPr lang="ro-RO" sz="1600">
                <a:solidFill>
                  <a:srgbClr val="786DFF"/>
                </a:solidFill>
                <a:latin typeface="Menlo-Regular" charset="0"/>
              </a:rPr>
              <a:t>0</a:t>
            </a:r>
            <a:r>
              <a:rPr lang="ro-RO" sz="1600">
                <a:solidFill>
                  <a:srgbClr val="FF2C38"/>
                </a:solidFill>
                <a:latin typeface="Menlo-Regular" charset="0"/>
              </a:rPr>
              <a:t>) is 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\</a:t>
            </a:r>
            <a:r>
              <a:rPr lang="ro-RO" sz="1600">
                <a:solidFill>
                  <a:srgbClr val="FF2C38"/>
                </a:solidFill>
                <a:latin typeface="Menlo-Regular" charset="0"/>
              </a:rPr>
              <a:t>(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pa.</a:t>
            </a:r>
            <a:r>
              <a:rPr lang="ro-RO" sz="1600">
                <a:solidFill>
                  <a:srgbClr val="786DFF"/>
                </a:solidFill>
                <a:latin typeface="Menlo-Regular" charset="0"/>
              </a:rPr>
              <a:t>1</a:t>
            </a:r>
            <a:r>
              <a:rPr lang="ro-RO" sz="1600">
                <a:solidFill>
                  <a:srgbClr val="FF2C38"/>
                </a:solidFill>
                <a:latin typeface="Menlo-Regular" charset="0"/>
              </a:rPr>
              <a:t>)"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ro-RO" sz="1600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r>
              <a:rPr lang="ro-RO" sz="1600">
                <a:solidFill>
                  <a:srgbClr val="23FF83"/>
                </a:solidFill>
                <a:latin typeface="Menlo-Regular" charset="0"/>
              </a:rPr>
              <a:t>printAge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ro-RO" sz="1600">
                <a:solidFill>
                  <a:srgbClr val="23FF83"/>
                </a:solidFill>
                <a:latin typeface="Menlo-Regular" charset="0"/>
              </a:rPr>
              <a:t>a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)</a:t>
            </a:r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604657" y="1889415"/>
            <a:ext cx="43813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A0FF"/>
                </a:solidFill>
                <a:latin typeface="Menlo-Regular" charset="0"/>
              </a:rPr>
              <a:t>NSDictionary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* a = </a:t>
            </a:r>
            <a:br>
              <a:rPr lang="en-US" sz="1600">
                <a:solidFill>
                  <a:srgbClr val="FFFFFF"/>
                </a:solidFill>
                <a:latin typeface="Menlo-Regular" charset="0"/>
              </a:rPr>
            </a:br>
            <a:r>
              <a:rPr lang="en-US" sz="1600">
                <a:solidFill>
                  <a:srgbClr val="786DFF"/>
                </a:solidFill>
                <a:latin typeface="Menlo-Regular" charset="0"/>
              </a:rPr>
              <a:t>@{</a:t>
            </a:r>
            <a:r>
              <a:rPr lang="en-US" sz="1600">
                <a:solidFill>
                  <a:srgbClr val="FF2C38"/>
                </a:solidFill>
                <a:latin typeface="Menlo-Regular" charset="0"/>
              </a:rPr>
              <a:t>@"name"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1600">
                <a:solidFill>
                  <a:srgbClr val="FF2C38"/>
                </a:solidFill>
                <a:latin typeface="Menlo-Regular" charset="0"/>
              </a:rPr>
              <a:t>@"David"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600">
                <a:solidFill>
                  <a:srgbClr val="FF2C38"/>
                </a:solidFill>
                <a:latin typeface="Menlo-Regular" charset="0"/>
              </a:rPr>
              <a:t>@"age"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1600">
                <a:solidFill>
                  <a:srgbClr val="786DFF"/>
                </a:solidFill>
                <a:latin typeface="Menlo-Regular" charset="0"/>
              </a:rPr>
              <a:t>@40}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205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752" y="285750"/>
            <a:ext cx="7994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-(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) printAge: (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NSDictionary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*) pa {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NSLog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@"%@ is %@"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, pa[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@"name"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], pa[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@"age"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]);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endParaRPr lang="de-DE">
              <a:solidFill>
                <a:srgbClr val="FFFFFF"/>
              </a:solidFill>
              <a:latin typeface="Menlo-Regular" charset="0"/>
            </a:endParaRP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-(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void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) demo {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NSDictionary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* a = </a:t>
            </a:r>
            <a:r>
              <a:rPr lang="de-DE">
                <a:solidFill>
                  <a:srgbClr val="786DFF"/>
                </a:solidFill>
                <a:latin typeface="Menlo-Regular" charset="0"/>
              </a:rPr>
              <a:t>@{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@"name"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@"David"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@"age"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>
                <a:solidFill>
                  <a:srgbClr val="786DFF"/>
                </a:solidFill>
                <a:latin typeface="Menlo-Regular" charset="0"/>
              </a:rPr>
              <a:t>@40}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[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printAge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: a];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871073"/>
            <a:ext cx="2895600" cy="21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x.x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742951"/>
            <a:ext cx="4114800" cy="4190999"/>
          </a:xfrm>
        </p:spPr>
        <p:txBody>
          <a:bodyPr lIns="0" rIns="0"/>
          <a:lstStyle/>
          <a:p>
            <a:pPr marL="0"/>
            <a:r>
              <a:rPr lang="en-US"/>
              <a:t>Function in function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Không được phép</a:t>
            </a:r>
          </a:p>
          <a:p>
            <a:r>
              <a:rPr lang="en-US"/>
              <a:t>Có thể khai báo closure trong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221" y="2343150"/>
            <a:ext cx="4089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helloWorld()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hiWorld()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>
                <a:solidFill>
                  <a:srgbClr val="FF2C38"/>
                </a:solidFill>
                <a:latin typeface="Menlo-Regular" charset="0"/>
              </a:rPr>
              <a:t>"Hello World"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hiWorld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()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r>
              <a:rPr lang="de-DE">
                <a:solidFill>
                  <a:srgbClr val="23FF83"/>
                </a:solidFill>
                <a:latin typeface="Menlo-Regular" charset="0"/>
              </a:rPr>
              <a:t>helloWorld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0" y="2343150"/>
            <a:ext cx="4368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- (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)helloWorld {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num = </a:t>
            </a:r>
            <a:r>
              <a:rPr lang="ro-RO">
                <a:solidFill>
                  <a:srgbClr val="786DFF"/>
                </a:solidFill>
                <a:latin typeface="Menlo-Regular" charset="0"/>
              </a:rPr>
              <a:t>42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;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(^hiWorld)(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) = ^{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NSLog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@"%i"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, num);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};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hiWorld();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teTemplate" id="{10AC1F0A-45F0-7D46-9412-3CF02DAEC374}" vid="{85EEE746-DFCE-4E4A-ABF1-3AEED92D02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TechMasterTemplate</Template>
  <TotalTime>229</TotalTime>
  <Words>906</Words>
  <Application>Microsoft Macintosh PowerPoint</Application>
  <PresentationFormat>On-screen Show (16:9)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Corbel</vt:lpstr>
      <vt:lpstr>Menlo-Regular</vt:lpstr>
      <vt:lpstr>Segoe UI</vt:lpstr>
      <vt:lpstr>Arial</vt:lpstr>
      <vt:lpstr>TechMasterBlack</vt:lpstr>
      <vt:lpstr>PowerPoint Presentation</vt:lpstr>
      <vt:lpstr>PowerPoint Presentation</vt:lpstr>
      <vt:lpstr>PowerPoint Presentation</vt:lpstr>
      <vt:lpstr>PowerPoint Presentation</vt:lpstr>
      <vt:lpstr>Swift: nested enum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Swift Syntatic Sugar Syntax Code gọn, đẹp, dễ hiểu</vt:lpstr>
      <vt:lpstr>PowerPoint Presentation</vt:lpstr>
      <vt:lpstr>PowerPoint Presentation</vt:lpstr>
      <vt:lpstr>Struct vs Class</vt:lpstr>
      <vt:lpstr>PowerPoint Presentation</vt:lpstr>
      <vt:lpstr>Khả năng polymorphism của class vs struct</vt:lpstr>
      <vt:lpstr>Tham khảo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Trinh</dc:creator>
  <cp:lastModifiedBy>Cuong Trinh</cp:lastModifiedBy>
  <cp:revision>104</cp:revision>
  <dcterms:created xsi:type="dcterms:W3CDTF">2016-09-02T09:11:54Z</dcterms:created>
  <dcterms:modified xsi:type="dcterms:W3CDTF">2016-10-06T00:38:52Z</dcterms:modified>
</cp:coreProperties>
</file>