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gL/IBI7PiteMN+YUosbQfpN1jH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customschemas.google.com/relationships/presentationmetadata" Target="metadata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750a23f21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3750a23f2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50a23f219_0_1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750a23f219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750a23f219_0_19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3750a23f219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50a23f219_0_2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g3750a23f219_0_2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F5F5F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50a23f219_0_606"/>
          <p:cNvSpPr/>
          <p:nvPr/>
        </p:nvSpPr>
        <p:spPr>
          <a:xfrm>
            <a:off x="3387612" y="0"/>
            <a:ext cx="5976900" cy="5143500"/>
          </a:xfrm>
          <a:prstGeom prst="parallelogram">
            <a:avLst>
              <a:gd fmla="val 11112" name="adj"/>
            </a:avLst>
          </a:prstGeom>
          <a:solidFill>
            <a:srgbClr val="4141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3750a23f219_0_606"/>
          <p:cNvSpPr txBox="1"/>
          <p:nvPr>
            <p:ph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0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5F5F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50a23f219_0_1917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750a23f219_0_1917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50a23f219_0_1920"/>
          <p:cNvSpPr/>
          <p:nvPr/>
        </p:nvSpPr>
        <p:spPr>
          <a:xfrm>
            <a:off x="3387612" y="0"/>
            <a:ext cx="5976900" cy="5143500"/>
          </a:xfrm>
          <a:prstGeom prst="parallelogram">
            <a:avLst>
              <a:gd fmla="val 11112" name="adj"/>
            </a:avLst>
          </a:prstGeom>
          <a:solidFill>
            <a:srgbClr val="4141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3750a23f219_0_1920"/>
          <p:cNvSpPr txBox="1"/>
          <p:nvPr>
            <p:ph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0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50a23f219_0_1923"/>
          <p:cNvSpPr txBox="1"/>
          <p:nvPr>
            <p:ph type="title"/>
          </p:nvPr>
        </p:nvSpPr>
        <p:spPr>
          <a:xfrm>
            <a:off x="2542873" y="2834784"/>
            <a:ext cx="56655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0" i="0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g3750a23f219_0_1923"/>
          <p:cNvSpPr txBox="1"/>
          <p:nvPr>
            <p:ph idx="2" type="title"/>
          </p:nvPr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0" i="0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8" name="Google Shape;68;g3750a23f219_0_1923"/>
          <p:cNvGrpSpPr/>
          <p:nvPr/>
        </p:nvGrpSpPr>
        <p:grpSpPr>
          <a:xfrm>
            <a:off x="7966286" y="4291026"/>
            <a:ext cx="1896665" cy="1076756"/>
            <a:chOff x="3991535" y="4020604"/>
            <a:chExt cx="1422534" cy="1076756"/>
          </a:xfrm>
        </p:grpSpPr>
        <p:grpSp>
          <p:nvGrpSpPr>
            <p:cNvPr id="69" name="Google Shape;69;g3750a23f219_0_1923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70" name="Google Shape;70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" name="Google Shape;90;g3750a23f219_0_1923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91" name="Google Shape;91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g3750a23f219_0_1923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112" name="Google Shape;112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" name="Google Shape;132;g3750a23f219_0_1923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133" name="Google Shape;133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3" name="Google Shape;153;g3750a23f219_0_1923"/>
          <p:cNvSpPr/>
          <p:nvPr/>
        </p:nvSpPr>
        <p:spPr>
          <a:xfrm>
            <a:off x="-110003" y="-89377"/>
            <a:ext cx="1860900" cy="139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5F5F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50a23f219_0_2012"/>
          <p:cNvSpPr txBox="1"/>
          <p:nvPr>
            <p:ph idx="1" type="body"/>
          </p:nvPr>
        </p:nvSpPr>
        <p:spPr>
          <a:xfrm>
            <a:off x="584884" y="961127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3750a23f219_0_2012"/>
          <p:cNvSpPr txBox="1"/>
          <p:nvPr>
            <p:ph type="title"/>
          </p:nvPr>
        </p:nvSpPr>
        <p:spPr>
          <a:xfrm>
            <a:off x="584884" y="329545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57" name="Google Shape;157;g3750a23f219_0_20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6603" y="831957"/>
            <a:ext cx="513000" cy="2553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750a23f219_0_2012"/>
          <p:cNvSpPr/>
          <p:nvPr/>
        </p:nvSpPr>
        <p:spPr>
          <a:xfrm>
            <a:off x="4301067" y="4887268"/>
            <a:ext cx="457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Copyright © HBLAB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>
  <p:cSld name="1_Solo título ">
    <p:bg>
      <p:bgPr>
        <a:solidFill>
          <a:schemeClr val="accent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g3750a23f219_0_2017"/>
          <p:cNvGrpSpPr/>
          <p:nvPr/>
        </p:nvGrpSpPr>
        <p:grpSpPr>
          <a:xfrm>
            <a:off x="7966286" y="4291026"/>
            <a:ext cx="1896665" cy="1076756"/>
            <a:chOff x="3991535" y="4020604"/>
            <a:chExt cx="1422534" cy="1076756"/>
          </a:xfrm>
        </p:grpSpPr>
        <p:grpSp>
          <p:nvGrpSpPr>
            <p:cNvPr id="161" name="Google Shape;161;g3750a23f219_0_2017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162" name="Google Shape;162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g3750a23f219_0_2017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183" name="Google Shape;183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g3750a23f219_0_2017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204" name="Google Shape;204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g3750a23f219_0_2017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225" name="Google Shape;225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5" name="Google Shape;245;g3750a23f219_0_2017"/>
          <p:cNvSpPr txBox="1"/>
          <p:nvPr>
            <p:ph idx="1" type="body"/>
          </p:nvPr>
        </p:nvSpPr>
        <p:spPr>
          <a:xfrm>
            <a:off x="584884" y="961127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g3750a23f219_0_2017"/>
          <p:cNvSpPr txBox="1"/>
          <p:nvPr>
            <p:ph type="title"/>
          </p:nvPr>
        </p:nvSpPr>
        <p:spPr>
          <a:xfrm>
            <a:off x="584884" y="329545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47" name="Google Shape;247;g3750a23f219_0_2017"/>
          <p:cNvGrpSpPr/>
          <p:nvPr/>
        </p:nvGrpSpPr>
        <p:grpSpPr>
          <a:xfrm>
            <a:off x="-841594" y="-227782"/>
            <a:ext cx="1896665" cy="1076756"/>
            <a:chOff x="3991535" y="4020604"/>
            <a:chExt cx="1422534" cy="1076756"/>
          </a:xfrm>
        </p:grpSpPr>
        <p:grpSp>
          <p:nvGrpSpPr>
            <p:cNvPr id="248" name="Google Shape;248;g3750a23f219_0_2017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249" name="Google Shape;249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" name="Google Shape;269;g3750a23f219_0_2017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270" name="Google Shape;270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g3750a23f219_0_2017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291" name="Google Shape;291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1" name="Google Shape;311;g3750a23f219_0_2017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312" name="Google Shape;312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1_Title and body">
    <p:bg>
      <p:bgPr>
        <a:solidFill>
          <a:srgbClr val="FFC20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50a23f219_0_2190"/>
          <p:cNvSpPr/>
          <p:nvPr/>
        </p:nvSpPr>
        <p:spPr>
          <a:xfrm>
            <a:off x="-588975" y="0"/>
            <a:ext cx="10322100" cy="5143500"/>
          </a:xfrm>
          <a:prstGeom prst="parallelogram">
            <a:avLst>
              <a:gd fmla="val 13021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3750a23f219_0_2190"/>
          <p:cNvSpPr txBox="1"/>
          <p:nvPr>
            <p:ph idx="1" type="body"/>
          </p:nvPr>
        </p:nvSpPr>
        <p:spPr>
          <a:xfrm>
            <a:off x="718073" y="1340380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g3750a23f219_0_2190"/>
          <p:cNvSpPr txBox="1"/>
          <p:nvPr>
            <p:ph type="title"/>
          </p:nvPr>
        </p:nvSpPr>
        <p:spPr>
          <a:xfrm>
            <a:off x="718073" y="708798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g3750a23f219_0_2190"/>
          <p:cNvSpPr/>
          <p:nvPr/>
        </p:nvSpPr>
        <p:spPr>
          <a:xfrm>
            <a:off x="4301067" y="4887268"/>
            <a:ext cx="457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Copyright © HBLAB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">
  <p:cSld name="TITLE_ONLY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750a23f219_0_2195"/>
          <p:cNvSpPr/>
          <p:nvPr/>
        </p:nvSpPr>
        <p:spPr>
          <a:xfrm flipH="1" rot="10800000">
            <a:off x="-487681" y="4793403"/>
            <a:ext cx="10902243" cy="350096"/>
          </a:xfrm>
          <a:custGeom>
            <a:rect b="b" l="l" r="r" t="t"/>
            <a:pathLst>
              <a:path extrusionOk="0" h="32842" w="106071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9" name="Google Shape;339;g3750a23f219_0_2195"/>
          <p:cNvSpPr/>
          <p:nvPr/>
        </p:nvSpPr>
        <p:spPr>
          <a:xfrm rot="10800000">
            <a:off x="7238139" y="64"/>
            <a:ext cx="1905854" cy="537022"/>
          </a:xfrm>
          <a:custGeom>
            <a:rect b="b" l="l" r="r" t="t"/>
            <a:pathLst>
              <a:path extrusionOk="0" h="46963" w="63837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0" name="Google Shape;340;g3750a23f219_0_2195"/>
          <p:cNvSpPr txBox="1"/>
          <p:nvPr>
            <p:ph type="title"/>
          </p:nvPr>
        </p:nvSpPr>
        <p:spPr>
          <a:xfrm>
            <a:off x="720000" y="445025"/>
            <a:ext cx="769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g3750a23f219_0_2195"/>
          <p:cNvSpPr txBox="1"/>
          <p:nvPr>
            <p:ph idx="1" type="body"/>
          </p:nvPr>
        </p:nvSpPr>
        <p:spPr>
          <a:xfrm>
            <a:off x="720000" y="1003050"/>
            <a:ext cx="769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b="0" i="0" sz="1200">
                <a:latin typeface="Meiryo"/>
                <a:ea typeface="Meiryo"/>
                <a:cs typeface="Meiryo"/>
                <a:sym typeface="Meiry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900"/>
            </a:lvl2pPr>
            <a:lvl3pPr indent="-2794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Open Sans"/>
              <a:buChar char="■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Open Sans"/>
              <a:buChar char="●"/>
              <a:defRPr sz="900"/>
            </a:lvl4pPr>
            <a:lvl5pPr indent="-29845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○"/>
              <a:defRPr sz="900"/>
            </a:lvl5pPr>
            <a:lvl6pPr indent="-29845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■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Open Sans"/>
              <a:buChar char="●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Open Sans"/>
              <a:buChar char="○"/>
              <a:defRPr sz="900"/>
            </a:lvl8pPr>
            <a:lvl9pPr indent="-2667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0"/>
              <a:buFont typeface="Open Sans"/>
              <a:buChar char="■"/>
              <a:defRPr sz="900"/>
            </a:lvl9pPr>
          </a:lstStyle>
          <a:p/>
        </p:txBody>
      </p:sp>
      <p:sp>
        <p:nvSpPr>
          <p:cNvPr id="342" name="Google Shape;342;g3750a23f219_0_2195"/>
          <p:cNvSpPr/>
          <p:nvPr/>
        </p:nvSpPr>
        <p:spPr>
          <a:xfrm>
            <a:off x="5181602" y="4902046"/>
            <a:ext cx="3775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HBLAB JSC　All rights reserved.</a:t>
            </a:r>
            <a:endParaRPr b="0" i="0" sz="14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 1">
  <p:cSld name="Title and design 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750a23f219_0_2201"/>
          <p:cNvSpPr/>
          <p:nvPr/>
        </p:nvSpPr>
        <p:spPr>
          <a:xfrm flipH="1" rot="10800000">
            <a:off x="-487681" y="4793407"/>
            <a:ext cx="10902243" cy="350096"/>
          </a:xfrm>
          <a:custGeom>
            <a:rect b="b" l="l" r="r" t="t"/>
            <a:pathLst>
              <a:path extrusionOk="0" h="32842" w="106071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5" name="Google Shape;345;g3750a23f219_0_2201"/>
          <p:cNvSpPr/>
          <p:nvPr/>
        </p:nvSpPr>
        <p:spPr>
          <a:xfrm rot="10800000">
            <a:off x="7238139" y="64"/>
            <a:ext cx="1905854" cy="537022"/>
          </a:xfrm>
          <a:custGeom>
            <a:rect b="b" l="l" r="r" t="t"/>
            <a:pathLst>
              <a:path extrusionOk="0" h="46963" w="63837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6" name="Google Shape;346;g3750a23f219_0_2201"/>
          <p:cNvSpPr txBox="1"/>
          <p:nvPr>
            <p:ph type="title"/>
          </p:nvPr>
        </p:nvSpPr>
        <p:spPr>
          <a:xfrm>
            <a:off x="720000" y="445028"/>
            <a:ext cx="769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iryo"/>
              <a:buNone/>
              <a:defRPr b="0" i="0" sz="20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7" name="Google Shape;347;g3750a23f219_0_2201"/>
          <p:cNvSpPr txBox="1"/>
          <p:nvPr>
            <p:ph idx="1" type="body"/>
          </p:nvPr>
        </p:nvSpPr>
        <p:spPr>
          <a:xfrm>
            <a:off x="720000" y="1003050"/>
            <a:ext cx="769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None/>
              <a:defRPr b="0" i="0" sz="1200">
                <a:latin typeface="Meiryo"/>
                <a:ea typeface="Meiryo"/>
                <a:cs typeface="Meiryo"/>
                <a:sym typeface="Meiryo"/>
              </a:defRPr>
            </a:lvl1pPr>
            <a:lvl2pPr indent="-266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○"/>
              <a:defRPr sz="900"/>
            </a:lvl2pPr>
            <a:lvl3pPr indent="-2667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900"/>
            </a:lvl3pPr>
            <a:lvl4pPr indent="-2667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●"/>
              <a:defRPr sz="900"/>
            </a:lvl4pPr>
            <a:lvl5pPr indent="-2794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900"/>
            </a:lvl5pPr>
            <a:lvl6pPr indent="-2794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900"/>
            </a:lvl6pPr>
            <a:lvl7pPr indent="-26035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Char char="●"/>
              <a:defRPr sz="900"/>
            </a:lvl7pPr>
            <a:lvl8pPr indent="-26035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Char char="○"/>
              <a:defRPr sz="900"/>
            </a:lvl8pPr>
            <a:lvl9pPr indent="-26035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500"/>
              <a:buFont typeface="Open Sans"/>
              <a:buChar char="■"/>
              <a:defRPr sz="900"/>
            </a:lvl9pPr>
          </a:lstStyle>
          <a:p/>
        </p:txBody>
      </p:sp>
      <p:sp>
        <p:nvSpPr>
          <p:cNvPr id="348" name="Google Shape;348;g3750a23f219_0_2201"/>
          <p:cNvSpPr/>
          <p:nvPr/>
        </p:nvSpPr>
        <p:spPr>
          <a:xfrm>
            <a:off x="5181603" y="4902048"/>
            <a:ext cx="37755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©Copyright 2020 </a:t>
            </a:r>
            <a:r>
              <a:rPr lang="en" sz="600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HBLAB JSC　All rights reserved.</a:t>
            </a:r>
            <a:endParaRPr b="0" i="0" sz="14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9" name="Google Shape;349;g3750a23f219_0_22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F5F5F5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750a23f219_0_2208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3750a23f219_0_2208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5F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50a23f219_0_1914"/>
          <p:cNvSpPr txBox="1"/>
          <p:nvPr>
            <p:ph type="title"/>
          </p:nvPr>
        </p:nvSpPr>
        <p:spPr>
          <a:xfrm>
            <a:off x="628651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3750a23f219_0_1914"/>
          <p:cNvSpPr txBox="1"/>
          <p:nvPr>
            <p:ph idx="1" type="body"/>
          </p:nvPr>
        </p:nvSpPr>
        <p:spPr>
          <a:xfrm>
            <a:off x="628651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グラフィカル ユーザー インターフェイス, アプリケーション&#10;&#10;自動的に生成された説明" id="357" name="Google Shape;357;g3750a23f21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365" y="1377935"/>
            <a:ext cx="2179450" cy="2023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ロゴ&#10;&#10;自動的に生成された説明" id="358" name="Google Shape;358;g3750a23f21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995" y="4486718"/>
            <a:ext cx="884012" cy="28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91600" y="1483850"/>
            <a:ext cx="6760800" cy="15558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2.1. AIREAD_ARISE-4034 【AIRead】</a:t>
            </a:r>
          </a:p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位置合わせ機能の強化: tăng độ chính xác của alignment function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1800" b="1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 indent="-317500" marL="4572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●"/>
            </a:pPr>
            <a:r>
              <a:rPr sz="1400">
                <a:latin typeface="Noto Sans JP"/>
              </a:rPr>
              <a:t>Mô tả Vấn đề: Một số biểu mẫu bị lệch do lấy điểm đặc trưng từ ảnh đã tiền xử lý, ảnh hưởng đến quy trình làm việc của khách hàng.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○"/>
            </a:pPr>
            <a:r>
              <a:rPr sz="1400">
                <a:latin typeface="Noto Sans JP"/>
              </a:rPr>
              <a:t>Quy trình Giải pháp: Cần đảm bảo rằng ảnh đầu vào được sử dụng cho căn chỉnh là ảnh gốc.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380"/>
              </a:spcAft>
              <a:buChar char="○"/>
            </a:pPr>
            <a:r>
              <a:rPr sz="1400">
                <a:latin typeface="Noto Sans JP"/>
              </a:rPr>
              <a:t>Testing đã thực hiện: đã thử nghiệm với ảnh template nghiêng và xoay ở các góc khác nhau.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3144" y="-3003"/>
            <a:ext cx="3816900" cy="421500"/>
          </a:xfrm>
          <a:prstGeom prst="rect">
            <a:avLst/>
          </a:prstGeom>
          <a:solidFill>
            <a:srgbClr val="FFECB9"/>
          </a:solidFill>
        </p:spPr>
        <p:txBody>
          <a:bodyPr wrap="square" lIns="45720" rIns="45720" tIns="22860" bIns="22860">
            <a:spAutoFit/>
          </a:bodyPr>
          <a:lstStyle/>
          <a:p>
            <a:pPr algn="ctr">
              <a:spcAft>
                <a:spcPts val="1200"/>
              </a:spcAft>
            </a:pPr>
            <a:r>
              <a:rPr sz="2000" b="1" i="0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91600" y="1483850"/>
            <a:ext cx="6760800" cy="15558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2.2. AIREAD_ARISE-4157 【multi3_jpn】</a:t>
            </a:r>
          </a:p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Cải thiện độ chính xác mô hình multi3_jpn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1800" b="1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 indent="-317500" marL="4572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●"/>
            </a:pPr>
            <a:r>
              <a:rPr sz="1400">
                <a:latin typeface="Noto Sans JP"/>
              </a:rPr>
              <a:t>Mô tả Vấn đề: Mô hình hiện tại gặp khó khăn trong việc nhận diện các ký tự dài và ký tự phức tạp như 「〃」.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○"/>
            </a:pPr>
            <a:r>
              <a:rPr sz="1400">
                <a:latin typeface="Noto Sans JP"/>
              </a:rPr>
              <a:t>Quy trình Giải pháp: Hệ thống hiện tại dễ bị đọc sai đối với các component có nhiều chữ và các ký tự đặc biệt.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380"/>
              </a:spcAft>
              <a:buChar char="○"/>
            </a:pPr>
            <a:r>
              <a:rPr sz="1400">
                <a:latin typeface="Noto Sans JP"/>
              </a:rPr>
              <a:t>Testing đã thực hiện: Chúng tôi đã thử nghiệm với 100 ảnh và phân tích lỗi trong quá trình nhận diện.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3144" y="-3003"/>
            <a:ext cx="3816900" cy="421500"/>
          </a:xfrm>
          <a:prstGeom prst="rect">
            <a:avLst/>
          </a:prstGeom>
          <a:solidFill>
            <a:srgbClr val="FFECB9"/>
          </a:solidFill>
        </p:spPr>
        <p:txBody>
          <a:bodyPr wrap="square" lIns="45720" rIns="45720" tIns="22860" bIns="22860">
            <a:spAutoFit/>
          </a:bodyPr>
          <a:lstStyle/>
          <a:p>
            <a:pPr algn="ctr">
              <a:spcAft>
                <a:spcPts val="1200"/>
              </a:spcAft>
            </a:pPr>
            <a:r>
              <a:rPr sz="2000" b="1" i="0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91600" y="1483850"/>
            <a:ext cx="6760800" cy="15558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50000"/>
              </a:lnSpc>
              <a:spcAft>
                <a:spcPts val="12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2.3. AIREAD_ARISE-4149 【AIRead】</a:t>
            </a:r>
          </a:p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Trong folder Temp của USERPROFILE còn tồn tại onnxruntime-java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1800" b="1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 indent="-317500" marL="4572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●"/>
            </a:pPr>
            <a:r>
              <a:rPr sz="1400">
                <a:latin typeface="Noto Sans JP"/>
              </a:rPr>
              <a:t>Mô tả Vấn đề: Mỗi lần chạy AIRead sẽ tạo ra một thư mục tạm thời trong %USERPROFILE%\AppData\Local\Temp.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○"/>
            </a:pPr>
            <a:r>
              <a:rPr sz="1400">
                <a:latin typeface="Noto Sans JP"/>
              </a:rPr>
              <a:t>Quy trình Giải pháp: Các thư mục tạm thời không được xóa sau khi chạy, gây ra sự lãng phí tài nguyên lưu trữ cho người dùng.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380"/>
              </a:spcAft>
              <a:buChar char="○"/>
            </a:pPr>
            <a:r>
              <a:rPr sz="1400">
                <a:latin typeface="Noto Sans JP"/>
              </a:rPr>
              <a:t>Testing đã thực hiện: Đã kiểm tra quá trình xóa thư mục tạm thời và đảm bảo không ảnh hưởng đến các tiến trình khác.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3144" y="-3003"/>
            <a:ext cx="3816900" cy="421500"/>
          </a:xfrm>
          <a:prstGeom prst="rect">
            <a:avLst/>
          </a:prstGeom>
          <a:solidFill>
            <a:srgbClr val="FFECB9"/>
          </a:solidFill>
        </p:spPr>
        <p:txBody>
          <a:bodyPr wrap="square" lIns="45720" rIns="45720" tIns="22860" bIns="22860">
            <a:spAutoFit/>
          </a:bodyPr>
          <a:lstStyle/>
          <a:p>
            <a:pPr algn="ctr">
              <a:spcAft>
                <a:spcPts val="1200"/>
              </a:spcAft>
            </a:pPr>
            <a:r>
              <a:rPr sz="2000" b="1" i="0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2873" y="2571750"/>
            <a:ext cx="56655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3000" b="1">
                <a:solidFill>
                  <a:srgbClr val="000000"/>
                </a:solidFill>
                <a:latin typeface="Noto Sans JP"/>
              </a:rPr>
              <a:t>次の作業内容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6000" b="1">
                <a:solidFill>
                  <a:srgbClr val="000000"/>
                </a:solidFill>
                <a:latin typeface="Noto Sans JP"/>
              </a:rPr>
              <a:t>03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1800" b="1">
                <a:solidFill>
                  <a:srgbClr val="000000"/>
                </a:solidFill>
                <a:latin typeface="Noto Sans JP"/>
              </a:rPr>
              <a:t>3. 次の作業内容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 indent="-317500" marL="4572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●"/>
            </a:pPr>
            <a:r>
              <a:rPr sz="1400">
                <a:latin typeface="Noto Sans JP"/>
              </a:rPr>
              <a:t>Tiếp tục theo dõi hiệu suất của mô hình multi3_jpn sau các cải tiến.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380"/>
              </a:spcAft>
              <a:buChar char="○"/>
            </a:pPr>
            <a:r>
              <a:rPr sz="1400">
                <a:latin typeface="Noto Sans JP"/>
              </a:rPr>
              <a:t>Chuẩn bị các kế hoạch cải thiện khác cho quy trình tiền xử lý và tối ưu hóa tài nguyên hệ thống.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3750a23f219_0_1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803" y="2775057"/>
            <a:ext cx="513000" cy="2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65" y="1377935"/>
            <a:ext cx="2179450" cy="2023194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95" y="4486718"/>
            <a:ext cx="884012" cy="289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8942" y="1734594"/>
            <a:ext cx="5741100" cy="16743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50000"/>
              </a:lnSpc>
              <a:spcAft>
                <a:spcPts val="1800"/>
              </a:spcAft>
            </a:pPr>
            <a:r>
              <a:rPr sz="3600" b="1">
                <a:solidFill>
                  <a:srgbClr val="000000"/>
                </a:solidFill>
                <a:latin typeface="Noto Sans JP"/>
              </a:rPr>
              <a:t>20250813</a:t>
            </a:r>
            <a:r>
              <a:t>
</a:t>
            </a:r>
            <a:r>
              <a:rPr sz="3600" b="1">
                <a:solidFill>
                  <a:srgbClr val="000000"/>
                </a:solidFill>
                <a:latin typeface="Noto Sans JP"/>
              </a:rPr>
              <a:t>進捗報告書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03" y="2775057"/>
            <a:ext cx="513000" cy="255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3225" y="2292038"/>
            <a:ext cx="3416400" cy="396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/>
            <a:r>
              <a:rPr sz="2250" b="1">
                <a:solidFill>
                  <a:srgbClr val="414143"/>
                </a:solidFill>
                <a:latin typeface="Noto Sans JP"/>
              </a:rPr>
              <a:t>アジェンダ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1175" y="1551650"/>
            <a:ext cx="4326900" cy="134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50000"/>
              </a:lnSpc>
              <a:spcBef>
                <a:spcPts val="1114"/>
              </a:spcBef>
              <a:spcAft>
                <a:spcPts val="1200"/>
              </a:spcAft>
              <a:buAutoNum type="arabicPeriod" startAt="1"/>
            </a:pPr>
            <a:r>
              <a:rPr sz="1700" b="1">
                <a:solidFill>
                  <a:srgbClr val="FFFFFF"/>
                </a:solidFill>
                <a:latin typeface="Noto Sans JP"/>
              </a:rPr>
              <a:t>タスクの目的</a:t>
            </a:r>
          </a:p>
          <a:p>
            <a:pPr algn="l">
              <a:lnSpc>
                <a:spcPct val="150000"/>
              </a:lnSpc>
              <a:spcBef>
                <a:spcPts val="1114"/>
              </a:spcBef>
              <a:spcAft>
                <a:spcPts val="1200"/>
              </a:spcAft>
              <a:buAutoNum type="arabicPeriod" startAt="1"/>
            </a:pPr>
            <a:r>
              <a:rPr sz="1700" b="1">
                <a:solidFill>
                  <a:srgbClr val="FFFFFF"/>
                </a:solidFill>
                <a:latin typeface="Noto Sans JP"/>
              </a:rPr>
              <a:t>完了済み作業</a:t>
            </a:r>
          </a:p>
          <a:p>
            <a:pPr algn="l">
              <a:lnSpc>
                <a:spcPct val="150000"/>
              </a:lnSpc>
              <a:spcBef>
                <a:spcPts val="1114"/>
              </a:spcBef>
              <a:spcAft>
                <a:spcPts val="1800"/>
              </a:spcAft>
              <a:buAutoNum type="arabicPeriod" startAt="1"/>
            </a:pPr>
            <a:r>
              <a:rPr sz="1700" b="1">
                <a:solidFill>
                  <a:srgbClr val="FFFFFF"/>
                </a:solidFill>
                <a:latin typeface="Noto Sans JP"/>
              </a:rPr>
              <a:t>次の作業内容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2873" y="2571750"/>
            <a:ext cx="56655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3000" b="1">
                <a:solidFill>
                  <a:srgbClr val="000000"/>
                </a:solidFill>
                <a:latin typeface="Noto Sans JP"/>
              </a:rPr>
              <a:t>タスクの目的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6000" b="1">
                <a:solidFill>
                  <a:srgbClr val="000000"/>
                </a:solidFill>
                <a:latin typeface="Noto Sans JP"/>
              </a:rPr>
              <a:t>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1800" b="1">
                <a:solidFill>
                  <a:srgbClr val="000000"/>
                </a:solidFill>
                <a:latin typeface="Noto Sans JP"/>
              </a:rPr>
              <a:t>1.	タスクの目的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 indent="-317500" marL="4572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●"/>
            </a:pPr>
            <a:r>
              <a:rPr sz="1400">
                <a:latin typeface="Noto Sans JP"/>
              </a:rPr>
              <a:t>AIREAD_ARISE-4149 【AIRead】Trong folder Temp của USERPROFILE còn tồn tại onnxruntime-java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○"/>
            </a:pPr>
            <a:r>
              <a:rPr sz="1400">
                <a:latin typeface="Noto Sans JP"/>
              </a:rPr>
              <a:t>Bổ sung hàm xóa các file temp tự động</a:t>
            </a:r>
          </a:p>
          <a:p>
            <a:pPr algn="l" indent="-317500" marL="4572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●"/>
            </a:pPr>
            <a:r>
              <a:rPr sz="1400">
                <a:latin typeface="Noto Sans JP"/>
              </a:rPr>
              <a:t>AIREAD_ARISE-4157 【multi3_jpn】Cải thiện độ chính xác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○"/>
            </a:pPr>
            <a:r>
              <a:rPr sz="1400">
                <a:latin typeface="Noto Sans JP"/>
              </a:rPr>
              <a:t>Điều tra lỗi và sửa đổi hàm tiền xử lý của multi3_jpn</a:t>
            </a:r>
          </a:p>
          <a:p>
            <a:pPr algn="l" indent="-317500" marL="4572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●"/>
            </a:pPr>
            <a:r>
              <a:rPr sz="1400">
                <a:latin typeface="Noto Sans JP"/>
              </a:rPr>
              <a:t>AIREAD_ARISE-4034【AIRead】位置合わせ機能の強化: tăng độ chính xác của alignment function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380"/>
              </a:spcAft>
              <a:buChar char="○"/>
            </a:pPr>
            <a:r>
              <a:rPr sz="1400">
                <a:latin typeface="Noto Sans JP"/>
              </a:rPr>
              <a:t>Sửa ảnh template thành ảnh trước khi tiền xử lý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3144" y="-3003"/>
            <a:ext cx="3816900" cy="421500"/>
          </a:xfrm>
          <a:prstGeom prst="rect">
            <a:avLst/>
          </a:prstGeom>
          <a:solidFill>
            <a:srgbClr val="FFECB9"/>
          </a:solidFill>
        </p:spPr>
        <p:txBody>
          <a:bodyPr wrap="square" lIns="45720" rIns="45720" tIns="22860" bIns="22860">
            <a:spAutoFit/>
          </a:bodyPr>
          <a:lstStyle/>
          <a:p>
            <a:pPr algn="ctr">
              <a:spcAft>
                <a:spcPts val="1200"/>
              </a:spcAft>
            </a:pPr>
            <a:r>
              <a:rPr sz="2000" b="1" i="0">
                <a:solidFill>
                  <a:srgbClr val="000000"/>
                </a:solidFill>
                <a:latin typeface="Noto Sans JP"/>
              </a:rPr>
              <a:t>1. タスクの目的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2873" y="2571750"/>
            <a:ext cx="56655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3000" b="1">
                <a:solidFill>
                  <a:srgbClr val="000000"/>
                </a:solidFill>
                <a:latin typeface="Noto Sans JP"/>
              </a:rPr>
              <a:t>完了済み作業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6000" b="1">
                <a:solidFill>
                  <a:srgbClr val="000000"/>
                </a:solidFill>
                <a:latin typeface="Noto Sans JP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