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L/IBI7PiteMN+YUosbQfpN1j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customschemas.google.com/relationships/presentationmetadata" Target="metadata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50a23f2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3750a23f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50a23f219_0_1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750a23f219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750a23f219_0_19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3750a23f219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0a23f219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3750a23f219_0_2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50a23f219_0_606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3750a23f219_0_606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5F5F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50a23f219_0_1917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750a23f219_0_1917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50a23f219_0_1920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750a23f219_0_1920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50a23f219_0_1923"/>
          <p:cNvSpPr txBox="1"/>
          <p:nvPr>
            <p:ph type="title"/>
          </p:nvPr>
        </p:nvSpPr>
        <p:spPr>
          <a:xfrm>
            <a:off x="2542873" y="2834784"/>
            <a:ext cx="5665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i="0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g3750a23f219_0_1923"/>
          <p:cNvSpPr txBox="1"/>
          <p:nvPr>
            <p:ph idx="2" type="title"/>
          </p:nvPr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8" name="Google Shape;68;g3750a23f219_0_1923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69" name="Google Shape;69;g3750a23f219_0_1923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70" name="Google Shape;70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g3750a23f219_0_1923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91" name="Google Shape;91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g3750a23f219_0_1923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112" name="Google Shape;112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g3750a23f219_0_1923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133" name="Google Shape;133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3" name="Google Shape;153;g3750a23f219_0_1923"/>
          <p:cNvSpPr/>
          <p:nvPr/>
        </p:nvSpPr>
        <p:spPr>
          <a:xfrm>
            <a:off x="-110003" y="-89377"/>
            <a:ext cx="1860900" cy="139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5F5F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50a23f219_0_2012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3750a23f219_0_2012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7" name="Google Shape;157;g3750a23f219_0_20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603" y="831957"/>
            <a:ext cx="513000" cy="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750a23f219_0_2012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>
  <p:cSld name="1_Solo título 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3750a23f219_0_2017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161" name="Google Shape;161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162" name="Google Shape;16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183" name="Google Shape;183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04" name="Google Shape;204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225" name="Google Shape;225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5" name="Google Shape;245;g3750a23f219_0_2017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3750a23f219_0_2017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7" name="Google Shape;247;g3750a23f219_0_2017"/>
          <p:cNvGrpSpPr/>
          <p:nvPr/>
        </p:nvGrpSpPr>
        <p:grpSpPr>
          <a:xfrm>
            <a:off x="-841594" y="-227782"/>
            <a:ext cx="1896665" cy="1076756"/>
            <a:chOff x="3991535" y="4020604"/>
            <a:chExt cx="1422534" cy="1076756"/>
          </a:xfrm>
        </p:grpSpPr>
        <p:grpSp>
          <p:nvGrpSpPr>
            <p:cNvPr id="248" name="Google Shape;248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249" name="Google Shape;249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270" name="Google Shape;270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91" name="Google Shape;291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312" name="Google Shape;31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1_Title and body">
    <p:bg>
      <p:bgPr>
        <a:solidFill>
          <a:srgbClr val="FFC20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50a23f219_0_2190"/>
          <p:cNvSpPr/>
          <p:nvPr/>
        </p:nvSpPr>
        <p:spPr>
          <a:xfrm>
            <a:off x="-588975" y="0"/>
            <a:ext cx="10322100" cy="5143500"/>
          </a:xfrm>
          <a:prstGeom prst="parallelogram">
            <a:avLst>
              <a:gd fmla="val 1302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750a23f219_0_2190"/>
          <p:cNvSpPr txBox="1"/>
          <p:nvPr>
            <p:ph idx="1" type="body"/>
          </p:nvPr>
        </p:nvSpPr>
        <p:spPr>
          <a:xfrm>
            <a:off x="718073" y="1340380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g3750a23f219_0_2190"/>
          <p:cNvSpPr txBox="1"/>
          <p:nvPr>
            <p:ph type="title"/>
          </p:nvPr>
        </p:nvSpPr>
        <p:spPr>
          <a:xfrm>
            <a:off x="718073" y="708798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g3750a23f219_0_2190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">
  <p:cSld name="TITLE_ONLY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750a23f219_0_2195"/>
          <p:cNvSpPr/>
          <p:nvPr/>
        </p:nvSpPr>
        <p:spPr>
          <a:xfrm flipH="1" rot="10800000">
            <a:off x="-487681" y="4793403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9" name="Google Shape;339;g3750a23f219_0_2195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0" name="Google Shape;340;g3750a23f219_0_2195"/>
          <p:cNvSpPr txBox="1"/>
          <p:nvPr>
            <p:ph type="title"/>
          </p:nvPr>
        </p:nvSpPr>
        <p:spPr>
          <a:xfrm>
            <a:off x="720000" y="445025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g3750a23f219_0_2195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900"/>
            </a:lvl2pPr>
            <a:lvl3pPr indent="-2794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■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●"/>
              <a:defRPr sz="900"/>
            </a:lvl4pPr>
            <a:lvl5pPr indent="-29845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○"/>
              <a:defRPr sz="900"/>
            </a:lvl5pPr>
            <a:lvl6pPr indent="-29845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■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●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○"/>
              <a:defRPr sz="900"/>
            </a:lvl8pPr>
            <a:lvl9pPr indent="-2667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2" name="Google Shape;342;g3750a23f219_0_2195"/>
          <p:cNvSpPr/>
          <p:nvPr/>
        </p:nvSpPr>
        <p:spPr>
          <a:xfrm>
            <a:off x="5181602" y="4902046"/>
            <a:ext cx="377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 1">
  <p:cSld name="Title and design 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50a23f219_0_2201"/>
          <p:cNvSpPr/>
          <p:nvPr/>
        </p:nvSpPr>
        <p:spPr>
          <a:xfrm flipH="1" rot="10800000">
            <a:off x="-487681" y="4793407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5" name="Google Shape;345;g3750a23f219_0_2201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6" name="Google Shape;346;g3750a23f219_0_2201"/>
          <p:cNvSpPr txBox="1"/>
          <p:nvPr>
            <p:ph type="title"/>
          </p:nvPr>
        </p:nvSpPr>
        <p:spPr>
          <a:xfrm>
            <a:off x="720000" y="445028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iryo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g3750a23f219_0_2201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66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○"/>
              <a:defRPr sz="900"/>
            </a:lvl2pPr>
            <a:lvl3pPr indent="-2667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900"/>
            </a:lvl3pPr>
            <a:lvl4pPr indent="-2667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●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900"/>
            </a:lvl5pPr>
            <a:lvl6pPr indent="-2794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900"/>
            </a:lvl6pPr>
            <a:lvl7pPr indent="-2603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●"/>
              <a:defRPr sz="900"/>
            </a:lvl7pPr>
            <a:lvl8pPr indent="-2603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○"/>
              <a:defRPr sz="900"/>
            </a:lvl8pPr>
            <a:lvl9pPr indent="-26035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8" name="Google Shape;348;g3750a23f219_0_2201"/>
          <p:cNvSpPr/>
          <p:nvPr/>
        </p:nvSpPr>
        <p:spPr>
          <a:xfrm>
            <a:off x="5181603" y="4902048"/>
            <a:ext cx="37755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©Copyright 2020 </a:t>
            </a:r>
            <a:r>
              <a:rPr lang="en" sz="600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9" name="Google Shape;349;g3750a23f219_0_22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50a23f219_0_2208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3750a23f219_0_2208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50a23f219_0_1914"/>
          <p:cNvSpPr txBox="1"/>
          <p:nvPr>
            <p:ph type="title"/>
          </p:nvPr>
        </p:nvSpPr>
        <p:spPr>
          <a:xfrm>
            <a:off x="628651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3750a23f219_0_1914"/>
          <p:cNvSpPr txBox="1"/>
          <p:nvPr>
            <p:ph idx="1" type="body"/>
          </p:nvPr>
        </p:nvSpPr>
        <p:spPr>
          <a:xfrm>
            <a:off x="628651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アプリケーション&#10;&#10;自動的に生成された説明" id="357" name="Google Shape;357;g3750a23f2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365" y="1377935"/>
            <a:ext cx="2179450" cy="2023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ロゴ&#10;&#10;自動的に生成された説明" id="358" name="Google Shape;358;g3750a23f21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995" y="4486718"/>
            <a:ext cx="884012" cy="28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2.2. AIREAD_ARISE-4157 【multi3_jpn】</a:t>
            </a:r>
          </a:p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Cải thiện độ chính xác mô hình multi3_jpn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200" b="1">
                <a:solidFill>
                  <a:srgbClr val="000000"/>
                </a:solidFill>
                <a:latin typeface="Noto Sans JP"/>
              </a:rPr>
              <a:t>1.2	Cải thiện độ chính xác mô hình multi3_jpn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</a:pPr>
            <a:r>
              <a:rPr sz="1200">
                <a:latin typeface="Noto Sans JP"/>
              </a:rPr>
              <a:t>Problem: Dễ đọc sai component có nhiều chữ và có trường hợp đọc sai số.</a:t>
            </a:r>
          </a:p>
          <a:p>
            <a:pPr algn="l">
              <a:lnSpc>
                <a:spcPct val="115000"/>
              </a:lnSpc>
              <a:spcAft>
                <a:spcPts val="1200"/>
              </a:spcAft>
            </a:pPr>
            <a:r>
              <a:rPr sz="1200">
                <a:latin typeface="Noto Sans JP"/>
              </a:rPr>
              <a:t>Solution: Cải thiện hàm tiền xử lý của multi3_jpn.</a:t>
            </a:r>
          </a:p>
          <a:p>
            <a:pPr algn="l" lvl="1">
              <a:lnSpc>
                <a:spcPct val="115000"/>
              </a:lnSpc>
              <a:spcAft>
                <a:spcPts val="1200"/>
              </a:spcAft>
            </a:pPr>
            <a:r>
              <a:rPr sz="1200">
                <a:latin typeface="Noto Sans JP"/>
              </a:rPr>
              <a:t>Tested specific cases with long components.</a:t>
            </a:r>
          </a:p>
          <a:p>
            <a:pPr algn="l">
              <a:lnSpc>
                <a:spcPct val="115000"/>
              </a:lnSpc>
              <a:spcAft>
                <a:spcPts val="1380"/>
              </a:spcAft>
            </a:pPr>
            <a:r>
              <a:rPr sz="1200">
                <a:latin typeface="Noto Sans JP"/>
              </a:rPr>
              <a:t>Result: Code paddleOCRv5 đúng 91/100 ảnh với ảnh tự render.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2.3. AIREAD_ARISE-4149 【AIRead】</a:t>
            </a:r>
          </a:p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Trong folder Temp của USERPROFILE còn tồn tại onnxruntime-java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200" b="1">
                <a:solidFill>
                  <a:srgbClr val="000000"/>
                </a:solidFill>
                <a:latin typeface="Noto Sans JP"/>
              </a:rPr>
              <a:t>1.3	Onnxruntime-java Temp Files Issue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</a:pPr>
            <a:r>
              <a:rPr sz="1200">
                <a:latin typeface="Noto Sans JP"/>
              </a:rPr>
              <a:t>Problem: Mỗi lần chạy AIRead sẽ tạo ra một thư mục onnxruntime-java.</a:t>
            </a:r>
          </a:p>
          <a:p>
            <a:pPr algn="l">
              <a:lnSpc>
                <a:spcPct val="115000"/>
              </a:lnSpc>
              <a:spcAft>
                <a:spcPts val="1200"/>
              </a:spcAft>
            </a:pPr>
            <a:r>
              <a:rPr sz="1200">
                <a:latin typeface="Noto Sans JP"/>
              </a:rPr>
              <a:t>Solution: Thêm FileSystemUtil.java vào Core.Utils để xóa các file temp.</a:t>
            </a:r>
          </a:p>
          <a:p>
            <a:pPr algn="l">
              <a:lnSpc>
                <a:spcPct val="115000"/>
              </a:lnSpc>
              <a:spcAft>
                <a:spcPts val="1380"/>
              </a:spcAft>
            </a:pPr>
            <a:r>
              <a:rPr sz="1200">
                <a:latin typeface="Noto Sans JP"/>
              </a:rPr>
              <a:t>Result: Đã xóa được các folder onnxruntime mà không ảnh hưởng đến các tiến trình khác.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2.4. Upcoming Work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200" b="1">
                <a:solidFill>
                  <a:srgbClr val="000000"/>
                </a:solidFill>
                <a:latin typeface="Noto Sans JP"/>
              </a:rPr>
              <a:t>Upcoming Work: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</a:pPr>
            <a:r>
              <a:rPr sz="1200">
                <a:latin typeface="Noto Sans JP"/>
              </a:rPr>
              <a:t>1. Monitor and improve alignment function accuracy.</a:t>
            </a:r>
          </a:p>
          <a:p>
            <a:pPr algn="l">
              <a:lnSpc>
                <a:spcPct val="115000"/>
              </a:lnSpc>
              <a:spcAft>
                <a:spcPts val="1200"/>
              </a:spcAft>
            </a:pPr>
            <a:r>
              <a:rPr sz="1200">
                <a:latin typeface="Noto Sans JP"/>
              </a:rPr>
              <a:t>2. Continue enhancing multi3_jpn model accuracy.</a:t>
            </a:r>
          </a:p>
          <a:p>
            <a:pPr algn="l">
              <a:lnSpc>
                <a:spcPct val="115000"/>
              </a:lnSpc>
              <a:spcAft>
                <a:spcPts val="1380"/>
              </a:spcAft>
            </a:pPr>
            <a:r>
              <a:rPr sz="1200">
                <a:latin typeface="Noto Sans JP"/>
              </a:rPr>
              <a:t>3. Implement file management for temp folders.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3750a23f219_0_1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03" y="2775057"/>
            <a:ext cx="513000" cy="2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65" y="1377935"/>
            <a:ext cx="2179450" cy="2023194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95" y="4486718"/>
            <a:ext cx="884012" cy="289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942" y="1734594"/>
            <a:ext cx="5741100" cy="16743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50000"/>
              </a:lnSpc>
              <a:spcAft>
                <a:spcPts val="1800"/>
              </a:spcAft>
            </a:pPr>
            <a:r>
              <a:rPr sz="3600" b="1">
                <a:solidFill>
                  <a:srgbClr val="000000"/>
                </a:solidFill>
                <a:latin typeface="Noto Sans JP"/>
              </a:rPr>
              <a:t>20250808</a:t>
            </a:r>
            <a:r>
              <a:t>
</a:t>
            </a:r>
            <a:r>
              <a:rPr sz="3600" b="1">
                <a:solidFill>
                  <a:srgbClr val="000000"/>
                </a:solidFill>
                <a:latin typeface="Noto Sans JP"/>
              </a:rPr>
              <a:t>進捗報告書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3" y="2775057"/>
            <a:ext cx="513000" cy="25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225" y="2292038"/>
            <a:ext cx="3416400" cy="396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/>
            <a:r>
              <a:rPr sz="1700" b="1">
                <a:solidFill>
                  <a:srgbClr val="414143"/>
                </a:solidFill>
                <a:latin typeface="Noto Sans JP"/>
              </a:rPr>
              <a:t>アジェンダ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175" y="1551650"/>
            <a:ext cx="4326900" cy="134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200"/>
              </a:spcAft>
            </a:pPr>
            <a:r>
              <a:rPr sz="1700" b="1">
                <a:solidFill>
                  <a:srgbClr val="5B9BD5"/>
                </a:solidFill>
                <a:latin typeface="Noto Sans JP"/>
              </a:rPr>
              <a:t>タスクの目的</a:t>
            </a:r>
          </a:p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200"/>
              </a:spcAft>
            </a:pPr>
            <a:r>
              <a:rPr sz="1700" b="1">
                <a:solidFill>
                  <a:srgbClr val="5B9BD5"/>
                </a:solidFill>
                <a:latin typeface="Noto Sans JP"/>
              </a:rPr>
              <a:t>完了済み作業</a:t>
            </a:r>
          </a:p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800"/>
              </a:spcAft>
            </a:pPr>
            <a:r>
              <a:rPr sz="1700" b="1">
                <a:solidFill>
                  <a:srgbClr val="5B9BD5"/>
                </a:solidFill>
                <a:latin typeface="Noto Sans JP"/>
              </a:rPr>
              <a:t>次の作業内容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2.1. AIREAD_ARISE-4034 【AIRead】</a:t>
            </a:r>
          </a:p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位置合わせ機能の強化: tăng độ chính xác của alignment function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200" b="1">
                <a:solidFill>
                  <a:srgbClr val="000000"/>
                </a:solidFill>
                <a:latin typeface="Noto Sans JP"/>
              </a:rPr>
              <a:t>1.1	位置合わせ機能の強化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</a:pPr>
            <a:r>
              <a:rPr sz="1200">
                <a:latin typeface="Noto Sans JP"/>
              </a:rPr>
              <a:t>Problem: Một số biểu mẫu bị lệch do lấy điểm đặc trưng từ ảnh đã tiền xử lý.</a:t>
            </a:r>
          </a:p>
          <a:p>
            <a:pPr algn="l">
              <a:lnSpc>
                <a:spcPct val="115000"/>
              </a:lnSpc>
              <a:spcAft>
                <a:spcPts val="1200"/>
              </a:spcAft>
            </a:pPr>
            <a:r>
              <a:rPr sz="1200">
                <a:latin typeface="Noto Sans JP"/>
              </a:rPr>
              <a:t>Solution: Sửa ảnh template thành ảnh trước khi tiền xử lý và bỏ xuất các file debug.</a:t>
            </a:r>
          </a:p>
          <a:p>
            <a:pPr algn="l" lvl="1">
              <a:lnSpc>
                <a:spcPct val="115000"/>
              </a:lnSpc>
              <a:spcAft>
                <a:spcPts val="1200"/>
              </a:spcAft>
            </a:pPr>
            <a:r>
              <a:rPr sz="1200">
                <a:latin typeface="Noto Sans JP"/>
              </a:rPr>
              <a:t>Tested with images rotated and tilted.</a:t>
            </a:r>
          </a:p>
          <a:p>
            <a:pPr algn="l">
              <a:lnSpc>
                <a:spcPct val="115000"/>
              </a:lnSpc>
              <a:spcAft>
                <a:spcPts val="1380"/>
              </a:spcAft>
            </a:pPr>
            <a:r>
              <a:rPr sz="1200">
                <a:latin typeface="Noto Sans JP"/>
              </a:rPr>
              <a:t>Result: Đã có kết quả tốt với ảnh template nghiêng và xoay.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