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701" r:id="rId6"/>
    <p:sldId id="700" r:id="rId7"/>
    <p:sldId id="499" r:id="rId8"/>
    <p:sldId id="492" r:id="rId9"/>
    <p:sldId id="503" r:id="rId10"/>
    <p:sldId id="500" r:id="rId11"/>
    <p:sldId id="504" r:id="rId12"/>
    <p:sldId id="494" r:id="rId13"/>
    <p:sldId id="706" r:id="rId14"/>
    <p:sldId id="586" r:id="rId15"/>
    <p:sldId id="673" r:id="rId16"/>
    <p:sldId id="665" r:id="rId17"/>
    <p:sldId id="666" r:id="rId18"/>
    <p:sldId id="667" r:id="rId19"/>
    <p:sldId id="495" r:id="rId20"/>
    <p:sldId id="699" r:id="rId21"/>
    <p:sldId id="669" r:id="rId22"/>
    <p:sldId id="674" r:id="rId23"/>
    <p:sldId id="670" r:id="rId24"/>
    <p:sldId id="496" r:id="rId25"/>
    <p:sldId id="698" r:id="rId26"/>
    <p:sldId id="724" r:id="rId27"/>
    <p:sldId id="497" r:id="rId28"/>
    <p:sldId id="715" r:id="rId29"/>
    <p:sldId id="707" r:id="rId30"/>
    <p:sldId id="708" r:id="rId31"/>
    <p:sldId id="709" r:id="rId32"/>
    <p:sldId id="710" r:id="rId33"/>
    <p:sldId id="711" r:id="rId34"/>
    <p:sldId id="713" r:id="rId35"/>
    <p:sldId id="714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672" r:id="rId49"/>
    <p:sldId id="695" r:id="rId50"/>
    <p:sldId id="696" r:id="rId51"/>
    <p:sldId id="716" r:id="rId52"/>
    <p:sldId id="717" r:id="rId53"/>
    <p:sldId id="718" r:id="rId54"/>
    <p:sldId id="719" r:id="rId55"/>
    <p:sldId id="720" r:id="rId56"/>
    <p:sldId id="721" r:id="rId57"/>
    <p:sldId id="723" r:id="rId58"/>
    <p:sldId id="498" r:id="rId59"/>
    <p:sldId id="523" r:id="rId60"/>
    <p:sldId id="675" r:id="rId61"/>
    <p:sldId id="676" r:id="rId62"/>
    <p:sldId id="677" r:id="rId63"/>
    <p:sldId id="693" r:id="rId64"/>
    <p:sldId id="694" r:id="rId6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  <a:srgbClr val="CCFFFF"/>
    <a:srgbClr val="66FFFF"/>
    <a:srgbClr val="E6FBFF"/>
    <a:srgbClr val="E7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083"/>
  </p:normalViewPr>
  <p:slideViewPr>
    <p:cSldViewPr showGuides="1">
      <p:cViewPr varScale="1">
        <p:scale>
          <a:sx n="79" d="100"/>
          <a:sy n="79" d="100"/>
        </p:scale>
        <p:origin x="1158" y="84"/>
      </p:cViewPr>
      <p:guideLst>
        <p:guide orient="horz" pos="2190"/>
        <p:guide pos="2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文本占位符 3076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AFED13-435D-4100-BA10-FB3ABAAB23A6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幻灯片图像占位符 5121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15363" name="文本占位符 5122"/>
          <p:cNvSpPr>
            <a:spLocks noGrp="1"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r>
              <a:rPr lang="en-US" altLang="zh-CN" dirty="0"/>
              <a:t>Reference &lt;Security computing &gt;Fourth edition chapter 6.Database and Data mining security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/>
          <a:p>
            <a:pPr lvl="0"/>
            <a:r>
              <a:rPr lang="en-US" altLang="zh-CN" dirty="0"/>
              <a:t>IPC </a:t>
            </a:r>
            <a:r>
              <a:rPr lang="zh-CN" altLang="en-US" dirty="0"/>
              <a:t>高级进程间通信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ln/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BAC5CA-30A3-44B5-BA01-60BE3076EA26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/>
          <a:p>
            <a:pPr lvl="0"/>
            <a:r>
              <a:rPr lang="en-US" altLang="zh-CN" dirty="0"/>
              <a:t>Fcntl</a:t>
            </a:r>
            <a:r>
              <a:rPr lang="zh-CN" altLang="en-US" dirty="0"/>
              <a:t>函数，可以改变打开文件的性质</a:t>
            </a:r>
            <a:endParaRPr lang="en-US" altLang="zh-CN" dirty="0"/>
          </a:p>
          <a:p>
            <a:pPr lvl="0"/>
            <a:r>
              <a:rPr lang="en-US" altLang="zh-CN" dirty="0"/>
              <a:t>  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个功能（</a:t>
            </a:r>
            <a:r>
              <a:rPr lang="en-US" altLang="zh-CN" dirty="0"/>
              <a:t>1</a:t>
            </a:r>
            <a:r>
              <a:rPr lang="zh-CN" altLang="en-US" dirty="0"/>
              <a:t>）复制现有的描述符 </a:t>
            </a:r>
            <a:r>
              <a:rPr lang="en-US" altLang="zh-CN" dirty="0"/>
              <a:t>cmd=F_DUPFD</a:t>
            </a:r>
            <a:endParaRPr lang="en-US" altLang="zh-CN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）获得</a:t>
            </a:r>
            <a:r>
              <a:rPr lang="en-US" altLang="zh-CN" dirty="0"/>
              <a:t>/</a:t>
            </a:r>
            <a:r>
              <a:rPr lang="zh-CN" altLang="en-US" dirty="0"/>
              <a:t>设置文件描述符标记  </a:t>
            </a:r>
            <a:r>
              <a:rPr lang="en-US" altLang="zh-CN" dirty="0"/>
              <a:t>F_GETFD F_SETFD</a:t>
            </a:r>
            <a:r>
              <a:rPr lang="zh-CN" altLang="en-US" dirty="0"/>
              <a:t>  （</a:t>
            </a:r>
            <a:r>
              <a:rPr lang="en-US" altLang="zh-CN" dirty="0"/>
              <a:t>3</a:t>
            </a:r>
            <a:r>
              <a:rPr lang="zh-CN" altLang="en-US" dirty="0"/>
              <a:t>）获得</a:t>
            </a:r>
            <a:r>
              <a:rPr lang="en-US" altLang="zh-CN" dirty="0"/>
              <a:t>/</a:t>
            </a:r>
            <a:r>
              <a:rPr lang="zh-CN" altLang="en-US" dirty="0"/>
              <a:t>设置文件状态标记 </a:t>
            </a:r>
            <a:r>
              <a:rPr lang="en-US" altLang="zh-CN" dirty="0"/>
              <a:t>F_GETFL F_SETFL</a:t>
            </a:r>
            <a:endParaRPr lang="en-US" altLang="zh-CN" dirty="0"/>
          </a:p>
          <a:p>
            <a:pPr lvl="0"/>
            <a:r>
              <a:rPr lang="en-US" altLang="zh-CN" dirty="0"/>
              <a:t>(4)</a:t>
            </a:r>
            <a:r>
              <a:rPr lang="zh-CN" altLang="en-US" dirty="0"/>
              <a:t>获得</a:t>
            </a:r>
            <a:r>
              <a:rPr lang="en-US" altLang="zh-CN" dirty="0"/>
              <a:t>/</a:t>
            </a:r>
            <a:r>
              <a:rPr lang="zh-CN" altLang="en-US" dirty="0"/>
              <a:t>设置异步</a:t>
            </a:r>
            <a:r>
              <a:rPr lang="en-US" altLang="zh-CN" dirty="0"/>
              <a:t>I/O</a:t>
            </a:r>
            <a:r>
              <a:rPr lang="zh-CN" altLang="en-US" dirty="0"/>
              <a:t>拥有权 </a:t>
            </a:r>
            <a:r>
              <a:rPr lang="en-US" altLang="zh-CN" dirty="0"/>
              <a:t>F_GETOWN  F_SETOWN   (5)</a:t>
            </a:r>
            <a:r>
              <a:rPr lang="zh-CN" altLang="en-US" dirty="0"/>
              <a:t>获得</a:t>
            </a:r>
            <a:r>
              <a:rPr lang="en-US" altLang="zh-CN" dirty="0"/>
              <a:t>/</a:t>
            </a:r>
            <a:r>
              <a:rPr lang="zh-CN" altLang="en-US" dirty="0"/>
              <a:t>设置记录锁</a:t>
            </a:r>
            <a:r>
              <a:rPr lang="en-US" altLang="zh-CN" dirty="0"/>
              <a:t>F_GETLK, F_SETLK, F_SETLKW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ln/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FAE126-5B5D-480D-A6BF-737182473650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/>
          <a:p>
            <a:pPr lvl="0"/>
            <a:r>
              <a:rPr lang="en-US" altLang="zh-CN" dirty="0"/>
              <a:t>Calloc(size_t nobj, size_t size) </a:t>
            </a:r>
            <a:r>
              <a:rPr lang="zh-CN" altLang="en-US" dirty="0"/>
              <a:t>为指定长度的对象，分配能容纳其指定个数的存储空间。改空间的每一位都初始化为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ln/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FD35372-1484-4EF6-B011-FAD5D7B35CA2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/>
          <a:p>
            <a:pPr lvl="0"/>
            <a:r>
              <a:rPr lang="en-US" altLang="zh-CN" dirty="0"/>
              <a:t>unlock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ln/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78C086-7257-4C53-8964-B7005F38FD21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ln/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BEE71D-AD1A-4E7D-BF0D-A4323185CD31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5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6" name="组合 16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2" name="未知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2E8B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" name="未知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2E8B">
                      <a:alpha val="100000"/>
                    </a:srgb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1" name="未知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2" name="未知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3" name="未知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未知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248" y="1392"/>
                </a:cxn>
                <a:cxn ang="0">
                  <a:pos x="343" y="1328"/>
                </a:cxn>
                <a:cxn ang="0">
                  <a:pos x="420" y="1255"/>
                </a:cxn>
                <a:cxn ang="0">
                  <a:pos x="483" y="1177"/>
                </a:cxn>
                <a:cxn ang="0">
                  <a:pos x="530" y="1091"/>
                </a:cxn>
                <a:cxn ang="0">
                  <a:pos x="560" y="992"/>
                </a:cxn>
                <a:cxn ang="0">
                  <a:pos x="576" y="877"/>
                </a:cxn>
                <a:cxn ang="0">
                  <a:pos x="578" y="734"/>
                </a:cxn>
                <a:cxn ang="0">
                  <a:pos x="565" y="598"/>
                </a:cxn>
                <a:cxn ang="0">
                  <a:pos x="541" y="477"/>
                </a:cxn>
                <a:cxn ang="0">
                  <a:pos x="506" y="363"/>
                </a:cxn>
                <a:cxn ang="0">
                  <a:pos x="447" y="206"/>
                </a:cxn>
                <a:cxn ang="0">
                  <a:pos x="406" y="120"/>
                </a:cxn>
                <a:cxn ang="0">
                  <a:pos x="372" y="55"/>
                </a:cxn>
                <a:cxn ang="0">
                  <a:pos x="349" y="10"/>
                </a:cxn>
                <a:cxn ang="0">
                  <a:pos x="339" y="0"/>
                </a:cxn>
                <a:cxn ang="0">
                  <a:pos x="417" y="157"/>
                </a:cxn>
                <a:cxn ang="0">
                  <a:pos x="491" y="335"/>
                </a:cxn>
                <a:cxn ang="0">
                  <a:pos x="522" y="428"/>
                </a:cxn>
                <a:cxn ang="0">
                  <a:pos x="548" y="526"/>
                </a:cxn>
                <a:cxn ang="0">
                  <a:pos x="564" y="626"/>
                </a:cxn>
                <a:cxn ang="0">
                  <a:pos x="572" y="734"/>
                </a:cxn>
                <a:cxn ang="0">
                  <a:pos x="565" y="834"/>
                </a:cxn>
                <a:cxn ang="0">
                  <a:pos x="548" y="921"/>
                </a:cxn>
                <a:cxn ang="0">
                  <a:pos x="520" y="992"/>
                </a:cxn>
                <a:cxn ang="0">
                  <a:pos x="485" y="1049"/>
                </a:cxn>
                <a:cxn ang="0">
                  <a:pos x="441" y="1107"/>
                </a:cxn>
                <a:cxn ang="0">
                  <a:pos x="341" y="1191"/>
                </a:cxn>
                <a:cxn ang="0">
                  <a:pos x="233" y="1270"/>
                </a:cxn>
                <a:cxn ang="0">
                  <a:pos x="131" y="1350"/>
                </a:cxn>
                <a:cxn ang="0">
                  <a:pos x="89" y="1399"/>
                </a:cxn>
                <a:cxn ang="0">
                  <a:pos x="52" y="1448"/>
                </a:cxn>
                <a:cxn ang="0">
                  <a:pos x="23" y="1507"/>
                </a:cxn>
                <a:cxn ang="0">
                  <a:pos x="6" y="1578"/>
                </a:cxn>
                <a:cxn ang="0">
                  <a:pos x="0" y="1655"/>
                </a:cxn>
                <a:cxn ang="0">
                  <a:pos x="7" y="1740"/>
                </a:cxn>
                <a:cxn ang="0">
                  <a:pos x="25" y="1813"/>
                </a:cxn>
                <a:cxn ang="0">
                  <a:pos x="50" y="1870"/>
                </a:cxn>
                <a:cxn ang="0">
                  <a:pos x="82" y="1926"/>
                </a:cxn>
                <a:cxn ang="0">
                  <a:pos x="55" y="1854"/>
                </a:cxn>
                <a:cxn ang="0">
                  <a:pos x="37" y="1784"/>
                </a:cxn>
                <a:cxn ang="0">
                  <a:pos x="30" y="1712"/>
                </a:cxn>
                <a:cxn ang="0">
                  <a:pos x="36" y="1650"/>
                </a:cxn>
                <a:cxn ang="0">
                  <a:pos x="54" y="1585"/>
                </a:cxn>
                <a:cxn ang="0">
                  <a:pos x="87" y="1528"/>
                </a:cxn>
                <a:cxn ang="0">
                  <a:pos x="134" y="1470"/>
                </a:cxn>
                <a:cxn ang="0">
                  <a:pos x="195" y="1427"/>
                </a:cxn>
              </a:cxnLst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未知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848" y="1248"/>
                </a:cxn>
                <a:cxn ang="0">
                  <a:pos x="5848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9" name="标题 2058"/>
          <p:cNvSpPr>
            <a:spLocks noGrp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6000"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60" name="副标题 2059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25" name="日期占位符 2060"/>
          <p:cNvSpPr>
            <a:spLocks noGrp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页脚占位符 2061"/>
          <p:cNvSpPr>
            <a:spLocks noGrp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灯片编号占位符 2062"/>
          <p:cNvSpPr>
            <a:spLocks noGrp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6F25D2D-C1BF-4D33-8E8B-1B6EE30C8D8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26A569-D6A9-4989-B761-BE794AD16AB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666350-15F9-468E-882D-3BE6D7DA4A53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0DF23E-CFF8-44B6-9465-0EEF7973240B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9B1EB4-B413-4216-B999-3096C8FD4F97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1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D15642-CDF3-4D5E-8370-65B17F69C4C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1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9F89ED-9391-41A7-B215-4DD733D74FE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3793887-3FAD-4A66-9443-E677382D8EF3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025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B0BF7A-551D-46F1-8551-3AE9F53BED7A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1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61BF40-654E-4BE1-A585-9CE42F603A49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6" name="日期占位符 1025"/>
          <p:cNvSpPr>
            <a:spLocks noGrp="1"/>
          </p:cNvSpPr>
          <p:nvPr>
            <p:ph type="dt" sz="half" idx="1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297948-BD7C-45E0-853A-EF13D47038CC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ln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日期占位符 1025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灯片编号占位符 10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813EFF-05FC-478B-AEA4-B823F0E1ABFB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组合 1027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组合 1028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35" name="未知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2E8B">
                      <a:alpha val="100000"/>
                    </a:srgb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未知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2E8B">
                      <a:alpha val="100000"/>
                    </a:srgb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未知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未知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未知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3" name="未知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248" y="1392"/>
                </a:cxn>
                <a:cxn ang="0">
                  <a:pos x="343" y="1328"/>
                </a:cxn>
                <a:cxn ang="0">
                  <a:pos x="420" y="1255"/>
                </a:cxn>
                <a:cxn ang="0">
                  <a:pos x="483" y="1177"/>
                </a:cxn>
                <a:cxn ang="0">
                  <a:pos x="530" y="1091"/>
                </a:cxn>
                <a:cxn ang="0">
                  <a:pos x="560" y="992"/>
                </a:cxn>
                <a:cxn ang="0">
                  <a:pos x="576" y="877"/>
                </a:cxn>
                <a:cxn ang="0">
                  <a:pos x="578" y="734"/>
                </a:cxn>
                <a:cxn ang="0">
                  <a:pos x="565" y="598"/>
                </a:cxn>
                <a:cxn ang="0">
                  <a:pos x="541" y="477"/>
                </a:cxn>
                <a:cxn ang="0">
                  <a:pos x="506" y="363"/>
                </a:cxn>
                <a:cxn ang="0">
                  <a:pos x="447" y="206"/>
                </a:cxn>
                <a:cxn ang="0">
                  <a:pos x="406" y="120"/>
                </a:cxn>
                <a:cxn ang="0">
                  <a:pos x="372" y="55"/>
                </a:cxn>
                <a:cxn ang="0">
                  <a:pos x="349" y="10"/>
                </a:cxn>
                <a:cxn ang="0">
                  <a:pos x="339" y="0"/>
                </a:cxn>
                <a:cxn ang="0">
                  <a:pos x="417" y="157"/>
                </a:cxn>
                <a:cxn ang="0">
                  <a:pos x="491" y="335"/>
                </a:cxn>
                <a:cxn ang="0">
                  <a:pos x="522" y="428"/>
                </a:cxn>
                <a:cxn ang="0">
                  <a:pos x="548" y="526"/>
                </a:cxn>
                <a:cxn ang="0">
                  <a:pos x="564" y="626"/>
                </a:cxn>
                <a:cxn ang="0">
                  <a:pos x="572" y="734"/>
                </a:cxn>
                <a:cxn ang="0">
                  <a:pos x="565" y="834"/>
                </a:cxn>
                <a:cxn ang="0">
                  <a:pos x="548" y="921"/>
                </a:cxn>
                <a:cxn ang="0">
                  <a:pos x="520" y="992"/>
                </a:cxn>
                <a:cxn ang="0">
                  <a:pos x="485" y="1049"/>
                </a:cxn>
                <a:cxn ang="0">
                  <a:pos x="441" y="1107"/>
                </a:cxn>
                <a:cxn ang="0">
                  <a:pos x="341" y="1191"/>
                </a:cxn>
                <a:cxn ang="0">
                  <a:pos x="233" y="1270"/>
                </a:cxn>
                <a:cxn ang="0">
                  <a:pos x="131" y="1350"/>
                </a:cxn>
                <a:cxn ang="0">
                  <a:pos x="89" y="1399"/>
                </a:cxn>
                <a:cxn ang="0">
                  <a:pos x="52" y="1448"/>
                </a:cxn>
                <a:cxn ang="0">
                  <a:pos x="23" y="1507"/>
                </a:cxn>
                <a:cxn ang="0">
                  <a:pos x="6" y="1578"/>
                </a:cxn>
                <a:cxn ang="0">
                  <a:pos x="0" y="1655"/>
                </a:cxn>
                <a:cxn ang="0">
                  <a:pos x="7" y="1740"/>
                </a:cxn>
                <a:cxn ang="0">
                  <a:pos x="25" y="1813"/>
                </a:cxn>
                <a:cxn ang="0">
                  <a:pos x="50" y="1870"/>
                </a:cxn>
                <a:cxn ang="0">
                  <a:pos x="82" y="1926"/>
                </a:cxn>
                <a:cxn ang="0">
                  <a:pos x="55" y="1854"/>
                </a:cxn>
                <a:cxn ang="0">
                  <a:pos x="37" y="1784"/>
                </a:cxn>
                <a:cxn ang="0">
                  <a:pos x="30" y="1712"/>
                </a:cxn>
                <a:cxn ang="0">
                  <a:pos x="36" y="1650"/>
                </a:cxn>
                <a:cxn ang="0">
                  <a:pos x="54" y="1585"/>
                </a:cxn>
                <a:cxn ang="0">
                  <a:pos x="87" y="1528"/>
                </a:cxn>
                <a:cxn ang="0">
                  <a:pos x="134" y="1470"/>
                </a:cxn>
                <a:cxn ang="0">
                  <a:pos x="195" y="1427"/>
                </a:cxn>
              </a:cxnLst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未知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848" y="1248"/>
                </a:cxn>
                <a:cxn ang="0">
                  <a:pos x="5848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标题 1036"/>
          <p:cNvSpPr>
            <a:spLocks noGrp="1" noRot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10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10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标题 4097"/>
          <p:cNvSpPr>
            <a:spLocks noGrp="1"/>
          </p:cNvSpPr>
          <p:nvPr>
            <p:ph type="ctrTitle" sz="quarter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kern="1200" dirty="0">
                <a:solidFill>
                  <a:srgbClr val="FF0000"/>
                </a:solidFill>
                <a:effectLst/>
                <a:latin typeface="Garamond" panose="02020404030301010803" pitchFamily="18" charset="0"/>
                <a:ea typeface="+mj-ea"/>
                <a:cs typeface="+mj-cs"/>
              </a:rPr>
              <a:t>计算机系统安全</a:t>
            </a:r>
            <a:br>
              <a:rPr lang="zh-CN" altLang="en-US" kern="1200" dirty="0">
                <a:solidFill>
                  <a:srgbClr val="FF0000"/>
                </a:solidFill>
                <a:effectLst/>
                <a:latin typeface="Garamond" panose="02020404030301010803" pitchFamily="18" charset="0"/>
                <a:ea typeface="+mj-ea"/>
                <a:cs typeface="+mj-cs"/>
              </a:rPr>
            </a:br>
            <a:r>
              <a:rPr lang="zh-CN" altLang="en-US" kern="1200" dirty="0">
                <a:solidFill>
                  <a:srgbClr val="FF0000"/>
                </a:solidFill>
                <a:effectLst/>
                <a:latin typeface="Garamond" panose="02020404030301010803" pitchFamily="18" charset="0"/>
                <a:ea typeface="+mj-ea"/>
                <a:cs typeface="+mj-cs"/>
              </a:rPr>
              <a:t>Lecture </a:t>
            </a:r>
            <a:r>
              <a:rPr lang="en-US" altLang="zh-CN" kern="1200" dirty="0">
                <a:solidFill>
                  <a:srgbClr val="FF0000"/>
                </a:solidFill>
                <a:effectLst/>
                <a:latin typeface="Garamond" panose="02020404030301010803" pitchFamily="18" charset="0"/>
                <a:ea typeface="+mj-ea"/>
                <a:cs typeface="+mj-cs"/>
              </a:rPr>
              <a:t>12</a:t>
            </a:r>
            <a:endParaRPr lang="zh-CN" altLang="en-US" kern="1200" dirty="0">
              <a:solidFill>
                <a:srgbClr val="FF0000"/>
              </a:solidFill>
              <a:effectLst/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14339" name="副标题 4098"/>
          <p:cNvSpPr>
            <a:spLocks noGrp="1"/>
          </p:cNvSpPr>
          <p:nvPr>
            <p:ph type="subTitle" sz="quarter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70000"/>
            </a:pPr>
            <a:r>
              <a:rPr lang="zh-CN" altLang="en-US" b="1" kern="1200" dirty="0">
                <a:solidFill>
                  <a:schemeClr val="bg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数据库函数库</a:t>
            </a:r>
            <a:endParaRPr lang="zh-CN" altLang="en-US" b="1" kern="1200" dirty="0">
              <a:solidFill>
                <a:schemeClr val="bg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、实现概述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、函数库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、实现概述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、集中式和非集中式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、并发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、源码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、性能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、实现概述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5545138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数据库使用两个文件存储信息：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数据文件、索引文件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索引文件：包括索引值（关键字）、指向数据文件中对应数据记录的指针。有用多种技术来组织索引文件，以提高按关键字查询的速度和效率。散列表和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树是两种常用的技术。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散列表组织索引文件结构，并采用链表法解决散列冲突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、实现概述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125538"/>
            <a:ext cx="8713788" cy="545782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如果只有一个索引文件，每个数据记录只能有一个关键字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db_store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对每个关键字，只有一个记录。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有些数据库，允许多条记录使用同样的关键字，并提供方法访问与一个关键字相关的所有记录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删除一条记录时，要对所有索引文件进行修改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7000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、实现概述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7462" y="695325"/>
            <a:ext cx="9137650" cy="155257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数据库基本实现结构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索引文件：空闲链表指针，散列表，索引记录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13" y="2774950"/>
            <a:ext cx="633413" cy="65405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free 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ptr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7653" name="文本框 6"/>
          <p:cNvSpPr txBox="1"/>
          <p:nvPr/>
        </p:nvSpPr>
        <p:spPr>
          <a:xfrm>
            <a:off x="179388" y="2773363"/>
            <a:ext cx="72072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1145"/>
                </a:solidFill>
              </a:rPr>
              <a:t>索引文件</a:t>
            </a:r>
            <a:endParaRPr lang="zh-CN" altLang="en-US" sz="1800" b="1" dirty="0">
              <a:solidFill>
                <a:srgbClr val="00114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8288" y="2773363"/>
            <a:ext cx="796925" cy="6492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chain 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ptr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1400" y="2773363"/>
            <a:ext cx="796925" cy="6508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chain 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ptr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84513" y="2773363"/>
            <a:ext cx="795338" cy="65405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...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5" y="2767013"/>
            <a:ext cx="795338" cy="6524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chain 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ptr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725" y="2767013"/>
            <a:ext cx="3614738" cy="6524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613" y="2767013"/>
            <a:ext cx="669925" cy="6524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\n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8188" y="4356100"/>
            <a:ext cx="796925" cy="660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chain 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ptr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grpSp>
        <p:nvGrpSpPr>
          <p:cNvPr id="27661" name="组合 30"/>
          <p:cNvGrpSpPr/>
          <p:nvPr/>
        </p:nvGrpSpPr>
        <p:grpSpPr>
          <a:xfrm>
            <a:off x="622300" y="5975350"/>
            <a:ext cx="8188325" cy="652463"/>
            <a:chOff x="980" y="8618"/>
            <a:chExt cx="12896" cy="1028"/>
          </a:xfrm>
        </p:grpSpPr>
        <p:sp>
          <p:nvSpPr>
            <p:cNvPr id="15" name="矩形 14"/>
            <p:cNvSpPr/>
            <p:nvPr/>
          </p:nvSpPr>
          <p:spPr>
            <a:xfrm>
              <a:off x="4050" y="8618"/>
              <a:ext cx="5693" cy="10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data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743" y="8618"/>
              <a:ext cx="1055" cy="10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\n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798" y="8618"/>
              <a:ext cx="3078" cy="102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" y="8618"/>
              <a:ext cx="3070" cy="102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781300" y="4356100"/>
            <a:ext cx="796925" cy="65405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idx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len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79813" y="4356100"/>
            <a:ext cx="796925" cy="65405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key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2925" y="4359275"/>
            <a:ext cx="796925" cy="6524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sep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49850" y="4357688"/>
            <a:ext cx="795338" cy="6524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data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off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1375" y="4359275"/>
            <a:ext cx="796925" cy="6524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sep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56388" y="4359275"/>
            <a:ext cx="795338" cy="6508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dat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len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29500" y="4359275"/>
            <a:ext cx="517525" cy="6524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\n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47025" y="4352925"/>
            <a:ext cx="1020763" cy="6540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46163" y="4352925"/>
            <a:ext cx="962025" cy="6540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71" name="文本框 27"/>
          <p:cNvSpPr txBox="1"/>
          <p:nvPr/>
        </p:nvSpPr>
        <p:spPr>
          <a:xfrm>
            <a:off x="3802063" y="3990975"/>
            <a:ext cx="1722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一条索引记录</a:t>
            </a:r>
            <a:endParaRPr lang="zh-CN" altLang="en-US" sz="1800" b="1" dirty="0">
              <a:solidFill>
                <a:schemeClr val="bg2"/>
              </a:solidFill>
            </a:endParaRPr>
          </a:p>
        </p:txBody>
      </p:sp>
      <p:sp>
        <p:nvSpPr>
          <p:cNvPr id="27672" name="文本框 28"/>
          <p:cNvSpPr txBox="1"/>
          <p:nvPr/>
        </p:nvSpPr>
        <p:spPr>
          <a:xfrm>
            <a:off x="3929063" y="5553075"/>
            <a:ext cx="1722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一条数据记录</a:t>
            </a:r>
            <a:endParaRPr lang="zh-CN" altLang="en-US" sz="1800" b="1" dirty="0">
              <a:solidFill>
                <a:schemeClr val="bg2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016125" y="4019550"/>
            <a:ext cx="6350" cy="307975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953375" y="4014788"/>
            <a:ext cx="6350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574925" y="5632450"/>
            <a:ext cx="6350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54825" y="5626100"/>
            <a:ext cx="4763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27663" y="4164013"/>
            <a:ext cx="2513013" cy="14288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445125" y="5730875"/>
            <a:ext cx="1430338" cy="3175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051050" y="4173538"/>
            <a:ext cx="1577975" cy="4763"/>
          </a:xfrm>
          <a:prstGeom prst="straightConnector1">
            <a:avLst/>
          </a:prstGeom>
          <a:ln w="22225"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2627313" y="5734050"/>
            <a:ext cx="1271588" cy="1588"/>
          </a:xfrm>
          <a:prstGeom prst="straightConnector1">
            <a:avLst/>
          </a:prstGeom>
          <a:ln w="22225"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2" idx="2"/>
          </p:cNvCxnSpPr>
          <p:nvPr/>
        </p:nvCxnSpPr>
        <p:spPr>
          <a:xfrm rot="5400000">
            <a:off x="3797300" y="3838575"/>
            <a:ext cx="581025" cy="2921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82" name="文本框 41"/>
          <p:cNvSpPr txBox="1"/>
          <p:nvPr/>
        </p:nvSpPr>
        <p:spPr>
          <a:xfrm>
            <a:off x="3929063" y="4978400"/>
            <a:ext cx="1722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idx len</a:t>
            </a:r>
            <a:endParaRPr lang="en-US" altLang="zh-CN" sz="1800" b="1" dirty="0">
              <a:solidFill>
                <a:schemeClr val="bg2"/>
              </a:solidFill>
            </a:endParaRPr>
          </a:p>
        </p:txBody>
      </p:sp>
      <p:cxnSp>
        <p:nvCxnSpPr>
          <p:cNvPr id="43" name="直接连接符 42"/>
          <p:cNvCxnSpPr>
            <a:stCxn id="22" idx="2"/>
          </p:cNvCxnSpPr>
          <p:nvPr/>
        </p:nvCxnSpPr>
        <p:spPr>
          <a:xfrm>
            <a:off x="7951788" y="5035550"/>
            <a:ext cx="6350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2" idx="2"/>
          </p:cNvCxnSpPr>
          <p:nvPr/>
        </p:nvCxnSpPr>
        <p:spPr>
          <a:xfrm>
            <a:off x="3582988" y="5027613"/>
            <a:ext cx="4763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2" idx="2"/>
          </p:cNvCxnSpPr>
          <p:nvPr/>
        </p:nvCxnSpPr>
        <p:spPr>
          <a:xfrm flipV="1">
            <a:off x="4956175" y="5157788"/>
            <a:ext cx="2927350" cy="28575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2" idx="2"/>
          </p:cNvCxnSpPr>
          <p:nvPr/>
        </p:nvCxnSpPr>
        <p:spPr>
          <a:xfrm flipH="1">
            <a:off x="3563938" y="5145088"/>
            <a:ext cx="390525" cy="12700"/>
          </a:xfrm>
          <a:prstGeom prst="straightConnector1">
            <a:avLst/>
          </a:prstGeom>
          <a:ln w="22225"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87" name="文本框 46"/>
          <p:cNvSpPr txBox="1"/>
          <p:nvPr/>
        </p:nvSpPr>
        <p:spPr>
          <a:xfrm>
            <a:off x="179388" y="5053013"/>
            <a:ext cx="2132012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1145"/>
                </a:solidFill>
              </a:rPr>
              <a:t>散列表上下一条索引记录的位移量</a:t>
            </a:r>
            <a:endParaRPr lang="zh-CN" altLang="en-US" sz="1800" b="1" dirty="0">
              <a:solidFill>
                <a:srgbClr val="001145"/>
              </a:solidFill>
            </a:endParaRPr>
          </a:p>
        </p:txBody>
      </p:sp>
      <p:cxnSp>
        <p:nvCxnSpPr>
          <p:cNvPr id="50" name="直接连接符 49"/>
          <p:cNvCxnSpPr>
            <a:stCxn id="14" idx="2"/>
          </p:cNvCxnSpPr>
          <p:nvPr/>
        </p:nvCxnSpPr>
        <p:spPr>
          <a:xfrm>
            <a:off x="2406650" y="5016500"/>
            <a:ext cx="4763" cy="28416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2"/>
          </p:cNvCxnSpPr>
          <p:nvPr/>
        </p:nvCxnSpPr>
        <p:spPr>
          <a:xfrm flipH="1">
            <a:off x="2195513" y="5299075"/>
            <a:ext cx="230188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90" name="文本框 51"/>
          <p:cNvSpPr txBox="1"/>
          <p:nvPr/>
        </p:nvSpPr>
        <p:spPr>
          <a:xfrm>
            <a:off x="38100" y="3475038"/>
            <a:ext cx="2157413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1145"/>
                </a:solidFill>
              </a:rPr>
              <a:t>散列表上第一条索引记录的位移量</a:t>
            </a:r>
            <a:endParaRPr lang="zh-CN" altLang="en-US" sz="1800" b="1" dirty="0">
              <a:solidFill>
                <a:srgbClr val="001145"/>
              </a:solidFill>
            </a:endParaRPr>
          </a:p>
        </p:txBody>
      </p:sp>
      <p:cxnSp>
        <p:nvCxnSpPr>
          <p:cNvPr id="53" name="直接连接符 52"/>
          <p:cNvCxnSpPr>
            <a:stCxn id="14" idx="2"/>
          </p:cNvCxnSpPr>
          <p:nvPr/>
        </p:nvCxnSpPr>
        <p:spPr>
          <a:xfrm>
            <a:off x="8901113" y="3432175"/>
            <a:ext cx="63500" cy="933450"/>
          </a:xfrm>
          <a:prstGeom prst="line">
            <a:avLst/>
          </a:prstGeom>
          <a:ln w="28575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4" idx="2"/>
          </p:cNvCxnSpPr>
          <p:nvPr/>
        </p:nvCxnSpPr>
        <p:spPr>
          <a:xfrm flipH="1">
            <a:off x="1042988" y="3487738"/>
            <a:ext cx="4292600" cy="877888"/>
          </a:xfrm>
          <a:prstGeom prst="line">
            <a:avLst/>
          </a:prstGeom>
          <a:ln w="28575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4" idx="2"/>
          </p:cNvCxnSpPr>
          <p:nvPr/>
        </p:nvCxnSpPr>
        <p:spPr>
          <a:xfrm>
            <a:off x="2676525" y="3421063"/>
            <a:ext cx="6350" cy="28416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2"/>
          </p:cNvCxnSpPr>
          <p:nvPr/>
        </p:nvCxnSpPr>
        <p:spPr>
          <a:xfrm flipH="1">
            <a:off x="2051050" y="3705225"/>
            <a:ext cx="646113" cy="127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95" name="文本框 56"/>
          <p:cNvSpPr txBox="1"/>
          <p:nvPr/>
        </p:nvSpPr>
        <p:spPr>
          <a:xfrm>
            <a:off x="6654800" y="2395538"/>
            <a:ext cx="12303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索引记录</a:t>
            </a:r>
            <a:endParaRPr lang="zh-CN" altLang="en-US" sz="1800" b="1" dirty="0">
              <a:solidFill>
                <a:schemeClr val="bg2"/>
              </a:solidFill>
            </a:endParaRPr>
          </a:p>
        </p:txBody>
      </p:sp>
      <p:cxnSp>
        <p:nvCxnSpPr>
          <p:cNvPr id="58" name="直接箭头连接符 57"/>
          <p:cNvCxnSpPr>
            <a:stCxn id="27695" idx="3"/>
          </p:cNvCxnSpPr>
          <p:nvPr/>
        </p:nvCxnSpPr>
        <p:spPr>
          <a:xfrm flipV="1">
            <a:off x="7885113" y="2565400"/>
            <a:ext cx="1008063" cy="14288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695" idx="3"/>
          </p:cNvCxnSpPr>
          <p:nvPr/>
        </p:nvCxnSpPr>
        <p:spPr>
          <a:xfrm flipH="1" flipV="1">
            <a:off x="5364163" y="2565400"/>
            <a:ext cx="1169988" cy="4763"/>
          </a:xfrm>
          <a:prstGeom prst="straightConnector1">
            <a:avLst/>
          </a:prstGeom>
          <a:ln w="22225"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7695" idx="3"/>
          </p:cNvCxnSpPr>
          <p:nvPr/>
        </p:nvCxnSpPr>
        <p:spPr>
          <a:xfrm>
            <a:off x="5310188" y="2425700"/>
            <a:ext cx="6350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695" idx="3"/>
          </p:cNvCxnSpPr>
          <p:nvPr/>
        </p:nvCxnSpPr>
        <p:spPr>
          <a:xfrm>
            <a:off x="8882063" y="2408238"/>
            <a:ext cx="4763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7695" idx="3"/>
          </p:cNvCxnSpPr>
          <p:nvPr/>
        </p:nvCxnSpPr>
        <p:spPr>
          <a:xfrm>
            <a:off x="1533525" y="2452688"/>
            <a:ext cx="6350" cy="30638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01" name="文本框 62"/>
          <p:cNvSpPr txBox="1"/>
          <p:nvPr/>
        </p:nvSpPr>
        <p:spPr>
          <a:xfrm>
            <a:off x="2908300" y="2451100"/>
            <a:ext cx="12287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散列表</a:t>
            </a:r>
            <a:endParaRPr lang="zh-CN" altLang="en-US" sz="1800" b="1" dirty="0">
              <a:solidFill>
                <a:schemeClr val="bg2"/>
              </a:solidFill>
            </a:endParaRPr>
          </a:p>
        </p:txBody>
      </p:sp>
      <p:cxnSp>
        <p:nvCxnSpPr>
          <p:cNvPr id="64" name="直接箭头连接符 63"/>
          <p:cNvCxnSpPr>
            <a:stCxn id="27695" idx="3"/>
          </p:cNvCxnSpPr>
          <p:nvPr/>
        </p:nvCxnSpPr>
        <p:spPr>
          <a:xfrm>
            <a:off x="4108450" y="2620963"/>
            <a:ext cx="1184275" cy="15875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7695" idx="3"/>
          </p:cNvCxnSpPr>
          <p:nvPr/>
        </p:nvCxnSpPr>
        <p:spPr>
          <a:xfrm flipH="1" flipV="1">
            <a:off x="1616075" y="2619375"/>
            <a:ext cx="1169988" cy="6350"/>
          </a:xfrm>
          <a:prstGeom prst="straightConnector1">
            <a:avLst/>
          </a:prstGeom>
          <a:ln w="22225"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04" name="文本框 65"/>
          <p:cNvSpPr txBox="1"/>
          <p:nvPr/>
        </p:nvSpPr>
        <p:spPr>
          <a:xfrm>
            <a:off x="1609725" y="1998663"/>
            <a:ext cx="40513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chemeClr val="bg2"/>
                </a:solidFill>
              </a:rPr>
              <a:t>空闲链表上第一条索引记录的位移量</a:t>
            </a:r>
            <a:endParaRPr lang="zh-CN" altLang="en-US" sz="1800" b="1" dirty="0">
              <a:solidFill>
                <a:schemeClr val="bg2"/>
              </a:solidFill>
            </a:endParaRPr>
          </a:p>
        </p:txBody>
      </p:sp>
      <p:cxnSp>
        <p:nvCxnSpPr>
          <p:cNvPr id="67" name="直接连接符 66"/>
          <p:cNvCxnSpPr>
            <a:stCxn id="27695" idx="3"/>
          </p:cNvCxnSpPr>
          <p:nvPr/>
        </p:nvCxnSpPr>
        <p:spPr>
          <a:xfrm flipH="1">
            <a:off x="1184275" y="2205038"/>
            <a:ext cx="12700" cy="53498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7695" idx="3"/>
          </p:cNvCxnSpPr>
          <p:nvPr/>
        </p:nvCxnSpPr>
        <p:spPr>
          <a:xfrm>
            <a:off x="1187450" y="2192338"/>
            <a:ext cx="504825" cy="12700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07" name="文本框 68"/>
          <p:cNvSpPr txBox="1"/>
          <p:nvPr/>
        </p:nvSpPr>
        <p:spPr>
          <a:xfrm>
            <a:off x="3536950" y="6543675"/>
            <a:ext cx="12287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data len</a:t>
            </a:r>
            <a:endParaRPr lang="en-US" altLang="zh-CN" sz="1800" b="1" dirty="0">
              <a:solidFill>
                <a:schemeClr val="bg2"/>
              </a:solidFill>
            </a:endParaRPr>
          </a:p>
        </p:txBody>
      </p:sp>
      <p:cxnSp>
        <p:nvCxnSpPr>
          <p:cNvPr id="70" name="直接连接符 69"/>
          <p:cNvCxnSpPr>
            <a:stCxn id="27695" idx="3"/>
          </p:cNvCxnSpPr>
          <p:nvPr/>
        </p:nvCxnSpPr>
        <p:spPr>
          <a:xfrm>
            <a:off x="2574925" y="6659563"/>
            <a:ext cx="7938" cy="185738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27695" idx="3"/>
          </p:cNvCxnSpPr>
          <p:nvPr/>
        </p:nvCxnSpPr>
        <p:spPr>
          <a:xfrm>
            <a:off x="6845300" y="6651625"/>
            <a:ext cx="7938" cy="187325"/>
          </a:xfrm>
          <a:prstGeom prst="lin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7695" idx="3"/>
          </p:cNvCxnSpPr>
          <p:nvPr/>
        </p:nvCxnSpPr>
        <p:spPr>
          <a:xfrm flipH="1">
            <a:off x="2606675" y="6740525"/>
            <a:ext cx="885825" cy="14288"/>
          </a:xfrm>
          <a:prstGeom prst="straightConnector1">
            <a:avLst/>
          </a:prstGeom>
          <a:ln w="22225">
            <a:solidFill>
              <a:schemeClr val="bg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7695" idx="3"/>
          </p:cNvCxnSpPr>
          <p:nvPr/>
        </p:nvCxnSpPr>
        <p:spPr>
          <a:xfrm>
            <a:off x="4572000" y="6740525"/>
            <a:ext cx="2292350" cy="14288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、实现概述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475297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根据关键字在数据库查询记录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db_fetch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函数根据关键字计算散列值，由此确定一条散列链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沿着散列链，找到同散列值的索引记录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当遇到一个索引记录的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chain_ptr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字段为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时，表示到达了此散列链的末尾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、实现概述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475297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“db.h”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main (void)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DB *db;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 (db = db_open(“db4”,O_RDWR| O_CREATE | O_TRUNC, FILE_MODE)) ==NULL 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error_sys(“db_open error”);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(db_store (db,”Alpha”, ”data1”, DB_INSERT) !=0 )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error_quit(“db_store error for alpha”);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if (db_store (db, ”beta”, ”Data for beta”, DB_INSERT) !=0 )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error_quit(“db_store error for beta”);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if (db_store (db,”gamma”, ”recored3”, DB_INSERT) !=0 )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error_quit(“db_store error for gamma”);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db_close(db);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exit(0);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、实现概述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55451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索引文件和数据文件内容：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cat db4.idx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0  53   35   0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0 10Alpha:0:6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0  10beta:6:14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17  11gamma:20:8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$ cat db4.dat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data1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Data for beta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recored3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、集中式和非集中式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、函数库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、实现概述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、集中式和非集中式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、并发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、源码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、性能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、集中式和非集中式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475297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多个进程访问数据库时，库函数实现方式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集中式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由一个进程作为数据库管理者，所有的数据库访问工作由此进程完成，库函数通过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机制与此中心进程进行联系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非集中式（主流）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每个库函数单独申请并发控制（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），然后调用自己的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930275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、集中式和非集中式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838200"/>
            <a:ext cx="8713788" cy="7223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集中式数据库访问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0250" y="4794250"/>
            <a:ext cx="1368425" cy="576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IPC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8038" y="4794250"/>
            <a:ext cx="1368425" cy="5778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I/O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4150" y="5970588"/>
            <a:ext cx="1368425" cy="576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索引文件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6675" y="5953125"/>
            <a:ext cx="1368425" cy="576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数据文件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4824" name="文本框 7"/>
          <p:cNvSpPr txBox="1"/>
          <p:nvPr/>
        </p:nvSpPr>
        <p:spPr>
          <a:xfrm>
            <a:off x="6661150" y="4933950"/>
            <a:ext cx="10541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内核</a:t>
            </a:r>
            <a:endParaRPr lang="zh-CN" altLang="en-US" sz="1800" b="1" dirty="0">
              <a:solidFill>
                <a:srgbClr val="00267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7013" y="4506913"/>
            <a:ext cx="3744913" cy="1223963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03638" y="5395913"/>
            <a:ext cx="1350963" cy="5508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18113" y="5438775"/>
            <a:ext cx="573088" cy="5111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8" name="文本框 11"/>
          <p:cNvSpPr txBox="1"/>
          <p:nvPr/>
        </p:nvSpPr>
        <p:spPr>
          <a:xfrm>
            <a:off x="3948113" y="2187575"/>
            <a:ext cx="906462" cy="646113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数据库管理者</a:t>
            </a:r>
            <a:endParaRPr lang="zh-CN" altLang="en-US" sz="1800" dirty="0"/>
          </a:p>
        </p:txBody>
      </p:sp>
      <p:sp>
        <p:nvSpPr>
          <p:cNvPr id="34829" name="文本框 12"/>
          <p:cNvSpPr txBox="1"/>
          <p:nvPr/>
        </p:nvSpPr>
        <p:spPr>
          <a:xfrm>
            <a:off x="3844925" y="1831975"/>
            <a:ext cx="13001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用户进程</a:t>
            </a:r>
            <a:endParaRPr lang="zh-CN" altLang="en-US" sz="1800" b="1" dirty="0">
              <a:solidFill>
                <a:srgbClr val="002673"/>
              </a:solidFill>
            </a:endParaRPr>
          </a:p>
        </p:txBody>
      </p:sp>
      <p:sp>
        <p:nvSpPr>
          <p:cNvPr id="34830" name="文本框 13"/>
          <p:cNvSpPr txBox="1"/>
          <p:nvPr/>
        </p:nvSpPr>
        <p:spPr>
          <a:xfrm>
            <a:off x="1892300" y="1816100"/>
            <a:ext cx="1298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用户进程</a:t>
            </a:r>
            <a:endParaRPr lang="zh-CN" altLang="en-US" sz="1800" b="1" dirty="0">
              <a:solidFill>
                <a:srgbClr val="002673"/>
              </a:solidFill>
            </a:endParaRPr>
          </a:p>
        </p:txBody>
      </p:sp>
      <p:sp>
        <p:nvSpPr>
          <p:cNvPr id="34831" name="文本框 14"/>
          <p:cNvSpPr txBox="1"/>
          <p:nvPr/>
        </p:nvSpPr>
        <p:spPr>
          <a:xfrm>
            <a:off x="5678488" y="1800225"/>
            <a:ext cx="13001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用户进程</a:t>
            </a:r>
            <a:endParaRPr lang="zh-CN" altLang="en-US" sz="1800" b="1" dirty="0">
              <a:solidFill>
                <a:srgbClr val="002673"/>
              </a:solidFill>
            </a:endParaRPr>
          </a:p>
        </p:txBody>
      </p:sp>
      <p:sp>
        <p:nvSpPr>
          <p:cNvPr id="34832" name="文本框 16"/>
          <p:cNvSpPr txBox="1"/>
          <p:nvPr/>
        </p:nvSpPr>
        <p:spPr>
          <a:xfrm>
            <a:off x="1993900" y="2171700"/>
            <a:ext cx="1112838" cy="644525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</p:txBody>
      </p:sp>
      <p:sp>
        <p:nvSpPr>
          <p:cNvPr id="34833" name="文本框 17"/>
          <p:cNvSpPr txBox="1"/>
          <p:nvPr/>
        </p:nvSpPr>
        <p:spPr>
          <a:xfrm>
            <a:off x="1997075" y="2816225"/>
            <a:ext cx="1108075" cy="644525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数据库存取函数库</a:t>
            </a:r>
            <a:endParaRPr lang="zh-CN" altLang="en-US" sz="1800" dirty="0"/>
          </a:p>
        </p:txBody>
      </p:sp>
      <p:sp>
        <p:nvSpPr>
          <p:cNvPr id="34834" name="文本框 18"/>
          <p:cNvSpPr txBox="1"/>
          <p:nvPr/>
        </p:nvSpPr>
        <p:spPr>
          <a:xfrm>
            <a:off x="5708650" y="2174875"/>
            <a:ext cx="1112838" cy="644525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</p:txBody>
      </p:sp>
      <p:sp>
        <p:nvSpPr>
          <p:cNvPr id="34835" name="文本框 19"/>
          <p:cNvSpPr txBox="1"/>
          <p:nvPr/>
        </p:nvSpPr>
        <p:spPr>
          <a:xfrm>
            <a:off x="5711825" y="2817813"/>
            <a:ext cx="1108075" cy="646112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数据库存取函数库</a:t>
            </a:r>
            <a:endParaRPr lang="zh-CN" altLang="en-US" sz="1800" dirty="0"/>
          </a:p>
        </p:txBody>
      </p:sp>
      <p:cxnSp>
        <p:nvCxnSpPr>
          <p:cNvPr id="21" name="直接箭头连接符 20"/>
          <p:cNvCxnSpPr>
            <a:stCxn id="34828" idx="2"/>
          </p:cNvCxnSpPr>
          <p:nvPr/>
        </p:nvCxnSpPr>
        <p:spPr>
          <a:xfrm flipH="1">
            <a:off x="3973513" y="2833688"/>
            <a:ext cx="500063" cy="19478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4828" idx="2"/>
          </p:cNvCxnSpPr>
          <p:nvPr/>
        </p:nvCxnSpPr>
        <p:spPr>
          <a:xfrm>
            <a:off x="2767013" y="3500438"/>
            <a:ext cx="863600" cy="12969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4828" idx="2"/>
          </p:cNvCxnSpPr>
          <p:nvPr/>
        </p:nvCxnSpPr>
        <p:spPr>
          <a:xfrm flipH="1">
            <a:off x="4227513" y="3500438"/>
            <a:ext cx="1924050" cy="12493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4828" idx="2"/>
            <a:endCxn id="5" idx="0"/>
          </p:cNvCxnSpPr>
          <p:nvPr/>
        </p:nvCxnSpPr>
        <p:spPr>
          <a:xfrm>
            <a:off x="4699000" y="2911475"/>
            <a:ext cx="674688" cy="18827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7580313" y="4365625"/>
            <a:ext cx="1455738" cy="368300"/>
          </a:xfrm>
          <a:prstGeom prst="rect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7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进程优先级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7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7596188" y="4897438"/>
            <a:ext cx="1455738" cy="646113"/>
          </a:xfrm>
          <a:prstGeom prst="rect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2673"/>
                </a:solidFill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7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磁盘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67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I/O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67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7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调度策略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7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7"/>
          <p:cNvSpPr txBox="1">
            <a:spLocks noChangeArrowheads="1"/>
          </p:cNvSpPr>
          <p:nvPr/>
        </p:nvSpPr>
        <p:spPr bwMode="auto">
          <a:xfrm>
            <a:off x="7596188" y="5651500"/>
            <a:ext cx="1455738" cy="369888"/>
          </a:xfrm>
          <a:prstGeom prst="rect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7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加锁策略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7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标题 6145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阅读资料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文本占位符 614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SzPct val="70000"/>
            </a:pPr>
            <a:r>
              <a:rPr lang="zh-CN" alt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阅读</a:t>
            </a:r>
            <a:endParaRPr lang="en-US" altLang="zh-CN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buSzPct val="70000"/>
            </a:pPr>
            <a:r>
              <a:rPr lang="en-US" altLang="zh-CN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UNIX </a:t>
            </a:r>
            <a:r>
              <a:rPr lang="zh-CN" alt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环境高级编程 第</a:t>
            </a:r>
            <a:r>
              <a:rPr lang="en-US" altLang="zh-CN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16</a:t>
            </a:r>
            <a:r>
              <a:rPr lang="zh-CN" alt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章</a:t>
            </a:r>
            <a:endParaRPr lang="en-US" altLang="zh-CN" b="1" kern="1200" dirty="0">
              <a:solidFill>
                <a:srgbClr val="CC66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930275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、集中式和非集中式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6463"/>
            <a:ext cx="8713788" cy="7223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非集中式数据库访问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7975" y="4794250"/>
            <a:ext cx="1790700" cy="576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记录加锁机制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8038" y="4794250"/>
            <a:ext cx="1368425" cy="5778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I/O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4150" y="5970588"/>
            <a:ext cx="1368425" cy="576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索引文件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6675" y="5953125"/>
            <a:ext cx="1368425" cy="576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数据文件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5848" name="文本框 7"/>
          <p:cNvSpPr txBox="1"/>
          <p:nvPr/>
        </p:nvSpPr>
        <p:spPr>
          <a:xfrm>
            <a:off x="6661150" y="4933950"/>
            <a:ext cx="10541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内核</a:t>
            </a:r>
            <a:endParaRPr lang="zh-CN" altLang="en-US" sz="1800" b="1" dirty="0">
              <a:solidFill>
                <a:srgbClr val="00267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9200" y="4506913"/>
            <a:ext cx="4022725" cy="1223963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03638" y="5395913"/>
            <a:ext cx="1350963" cy="5508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18113" y="5438775"/>
            <a:ext cx="573088" cy="5111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文本框 13"/>
          <p:cNvSpPr txBox="1"/>
          <p:nvPr/>
        </p:nvSpPr>
        <p:spPr>
          <a:xfrm>
            <a:off x="1892300" y="1816100"/>
            <a:ext cx="1298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用户进程</a:t>
            </a:r>
            <a:endParaRPr lang="zh-CN" altLang="en-US" sz="1800" b="1" dirty="0">
              <a:solidFill>
                <a:srgbClr val="002673"/>
              </a:solidFill>
            </a:endParaRPr>
          </a:p>
        </p:txBody>
      </p:sp>
      <p:sp>
        <p:nvSpPr>
          <p:cNvPr id="35853" name="文本框 14"/>
          <p:cNvSpPr txBox="1"/>
          <p:nvPr/>
        </p:nvSpPr>
        <p:spPr>
          <a:xfrm>
            <a:off x="5678488" y="1800225"/>
            <a:ext cx="13001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用户进程</a:t>
            </a:r>
            <a:endParaRPr lang="zh-CN" altLang="en-US" sz="1800" b="1" dirty="0">
              <a:solidFill>
                <a:srgbClr val="002673"/>
              </a:solidFill>
            </a:endParaRPr>
          </a:p>
        </p:txBody>
      </p:sp>
      <p:sp>
        <p:nvSpPr>
          <p:cNvPr id="35854" name="文本框 16"/>
          <p:cNvSpPr txBox="1"/>
          <p:nvPr/>
        </p:nvSpPr>
        <p:spPr>
          <a:xfrm>
            <a:off x="1993900" y="2171700"/>
            <a:ext cx="1112838" cy="644525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</p:txBody>
      </p:sp>
      <p:sp>
        <p:nvSpPr>
          <p:cNvPr id="35855" name="文本框 17"/>
          <p:cNvSpPr txBox="1"/>
          <p:nvPr/>
        </p:nvSpPr>
        <p:spPr>
          <a:xfrm>
            <a:off x="1997075" y="2816225"/>
            <a:ext cx="1108075" cy="644525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数据库存取函数库</a:t>
            </a:r>
            <a:endParaRPr lang="zh-CN" altLang="en-US" sz="1800" dirty="0"/>
          </a:p>
        </p:txBody>
      </p:sp>
      <p:sp>
        <p:nvSpPr>
          <p:cNvPr id="35856" name="文本框 18"/>
          <p:cNvSpPr txBox="1"/>
          <p:nvPr/>
        </p:nvSpPr>
        <p:spPr>
          <a:xfrm>
            <a:off x="5708650" y="2174875"/>
            <a:ext cx="1108075" cy="644525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1800" dirty="0"/>
          </a:p>
        </p:txBody>
      </p:sp>
      <p:sp>
        <p:nvSpPr>
          <p:cNvPr id="35857" name="文本框 19"/>
          <p:cNvSpPr txBox="1"/>
          <p:nvPr/>
        </p:nvSpPr>
        <p:spPr>
          <a:xfrm>
            <a:off x="5711825" y="2817813"/>
            <a:ext cx="1108075" cy="646112"/>
          </a:xfrm>
          <a:prstGeom prst="rect">
            <a:avLst/>
          </a:prstGeom>
          <a:noFill/>
          <a:ln w="28575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rgbClr val="002673"/>
                </a:solidFill>
              </a:rPr>
              <a:t>数据库存取函数库</a:t>
            </a:r>
            <a:endParaRPr lang="zh-CN" altLang="en-US" sz="18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87675" y="3500438"/>
            <a:ext cx="1814513" cy="12969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67013" y="3500438"/>
            <a:ext cx="863600" cy="12969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227513" y="3500438"/>
            <a:ext cx="1924050" cy="12493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0"/>
          </p:cNvCxnSpPr>
          <p:nvPr/>
        </p:nvCxnSpPr>
        <p:spPr>
          <a:xfrm flipH="1">
            <a:off x="5302250" y="3500438"/>
            <a:ext cx="998538" cy="129381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454025" y="4743450"/>
            <a:ext cx="1455738" cy="923925"/>
          </a:xfrm>
          <a:prstGeom prst="rect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记录锁机制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控制并发访问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、集中式和非集中式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475297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集中式：能够根据需要来对操作模式进行控制。可给不同进程赋予不同优先级。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非集中式，访问数据库的进程平等对待，通过使用记录锁机制来实现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并发</a:t>
            </a: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、并发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、函数库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、实现概述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、集中式和非集中式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、并发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、源码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、性能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、并发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85225" cy="54737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加锁：控制对索引文件和数据文件的加锁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粗锁：对数据库进行操作前，必须获得这个锁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数据库级锁，或表级锁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调用者进行操作前必须获得这个锁。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读锁：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db_fetch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db_nextrec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函数获得读锁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写锁：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db_delete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db_store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获得写锁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粗锁限制了最大进程的并发数。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一个进程向一条散列链中加一条记录时，其他进程无法访问另一条散列链的记录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8363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、并发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6880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加锁：控制对索引文件和数据文件的加锁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细锁：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记录级锁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，提高并发度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对一条记录做读、写操作前，获得该记录所在散列链的读锁或写锁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允许对一条散列链同时有多个读进程，一个写进程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一个写进程在操作空闲区链表前，必须获得空闲区链表的写锁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向索引文件或数据文件加新记录时，必须获得对应文件相应区域的写锁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、源码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、函数库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、实现概述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、集中式和非集中式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、并发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、源码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、性能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251950" cy="61198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头文件：定义了实现的基本限制。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参数可以修改，以支持更大的数据库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DB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结构：记录一个打开的数据库的所有信息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开头的函数，是用户可调用的数据库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开头的函数是内部函数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8964613" cy="57150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--1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&lt;sys/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&lt;sys/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 /* open() &amp;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mode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fcntl.h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      /* open() &amp;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flags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stddef.h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ourhdr.h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/*flags for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db_store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DB_INSERT 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DB_REPLACE 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251950" cy="57150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/* magic numbers*/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IDXLEN_SZ     4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chars for length of index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IDXLEN_MIN   6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start,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length, newline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IDXLEN_MAX  1024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arbitrary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SEP                  ‘:’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separator character in index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DATLEN_MIN   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byte, newline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DATLEN_ MAX 1024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arbitrary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251950" cy="57150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/*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following definitions are for hash chains and free list chain in index 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PTR_SZ          6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of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 in hash chain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PTR _ MAX     99999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 offset=10**PTR_SZ-1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NHASH_DEF  137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default hash table size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FREE_OFF       0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offset of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free list in index file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#define HASH_OFF     PTR_SZ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offset of hash table in index file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typedef struct {  /* our internal structure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index file*/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/*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data file*/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/* flags for open()/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o_xxx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数据库函数库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文件系统上，支持多用户数据库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系统和数据库的接口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完整数据库的一部分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不支持并发修改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251950" cy="57150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--4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typedef struct {  /* our internal structure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malloc’ed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buffer for index record*/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malloc’ed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buffer for data record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*name;      /* name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opened under*/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  /* offset in index file of index record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/* actual key is at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PTR_SZ + IDXLEN_SZ)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/* length of index record*/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offset in index file of hash table*/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/* length of data record*/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ptrval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contents of chain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index record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offset of chain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index record*/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/* offset of hash chain for this index record*/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/* offset in index file of hash table*/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251950" cy="61198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--5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typedef struct {  /* our internal structure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nhash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current hash table size*/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cnt_delok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delete ok*/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cnt_delerr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/* delete error*/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cnt_fetchok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/* fetch ok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cnt_fetcherr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/* fetch err*/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cnt_nextrec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/*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nextrec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cnt_stor1;      /* store: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db_insert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no empty, appended 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cnt_stor2;      /*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db_insert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found empty, reused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cnt_stor3;      /* store: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db_replace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diff data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appended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cnt_stor4;      /* store: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db_replace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same data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overwrote*/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cnt_storerr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/* store error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 DB;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Typedef unsigned 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/* hash values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251950" cy="61198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--6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/* user-callable functions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DB  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(const char *, int ,int ) 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void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db_close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db_fetch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 char *);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db_store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/* fetch ok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 delete (DB 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 char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void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db_rewind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 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db_nextrec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char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void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_stats(DB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/* internal functions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db_alloc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db_checkfree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db_dodelete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db_emptykey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(char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const char *, int);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251950" cy="61198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头文件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--7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/* internal functions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db_findfree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int , int);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db_free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db_hash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const char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db_hash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const char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    *_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db_nextkey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    *_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db_readdat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off _t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db_writedat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const char *,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int);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db_writeidx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const char *,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int,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db_writeptr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38188"/>
            <a:ext cx="9036050" cy="600392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--1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“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open or create 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batabase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Same arguments as open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 *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const char *pathname,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int mode)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DB 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[PTR_SZ +1],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hash[  (NHASH_DEF +1] * PTR +2 ];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/* +2 for newline and null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struct stat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statbuff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/*allocate a DB structure, and the buffers it needs */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620713"/>
            <a:ext cx="9036050" cy="61849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/*allocate a DB structure, and the buffers it needs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(pathname);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NULL)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 for DB”);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/*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sabe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copy of the open flags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/* open index file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-&gt;name, pathname);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-&gt;name, “.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open(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-&gt;name,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oflag,mode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&lt; 0 )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{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db_free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(NULL);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620713"/>
            <a:ext cx="9036050" cy="61849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--3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/* open data file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-&gt;name +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“.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open(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-&gt;name,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oflag,mode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&lt; 0 )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{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db_free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(NULL);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/* if the database was created, we have to initialize it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(O_CREAT | O_TRUNC)) == (O_CREAT |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O_TRUNC) 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 write lock the entire file so that we can stat as an atomic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operation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writew_lock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-&gt;idxfd,0,SEEK_SET,0)&lt;0)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statbuff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&lt;0 );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err_sys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620713"/>
            <a:ext cx="9036050" cy="61849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--4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statbuff.st_size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{ /* build a list of chain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value 0*/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sprint(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“%*d”, PTR_SZ,0);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hash[0]=0;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for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=0;i&lt;(NHASH_DEF);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 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(hash,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;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(hash,”\n”);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(hash);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 (write(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idxfd,hash,i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!=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err_demp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un_lock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-&gt;idxfd,I,SEEK_SET,0) &lt;0 )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620713"/>
            <a:ext cx="9036050" cy="61849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--5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db_nhash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NHASH_DEF;  /* hash table size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db_hashoff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=HASH_OFF;  /* offset in index file of hash table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/* free list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always at FREE_OFF*/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db_rewind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1268413"/>
            <a:ext cx="9036050" cy="48244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如果数据库正被建立，则必须加锁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考虑两个进程同时建立同一个数据库的情况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例如：第一个进程运行到调用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并且在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fstat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返回后被内核切换。这时第二个进程调用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，第二个进程阻塞。第一个进程继续进行，发现索引文件的大小为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，所以第一个进程重新初始化空闲链表和散列链表，把第二个进程的记录去除了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采用加锁方式，避免两个进程互相干扰。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加锁方式：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readw_lock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writew_lock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un_lock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数据库函数库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环境上，简单、多用户数据库的函数库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此函数库提供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语言函数，其他程序可以访问数据库中的记录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函数库知识一个完整的数据库的一小部分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关注：数据库函数库和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的接口，实现过程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620713"/>
            <a:ext cx="9036050" cy="61849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db_alloc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结构分配空间，包括索引缓存和数据缓存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 *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{DB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/* use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structure to zero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if ((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(1,sizeof(DB))==NULL)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-1;  /*descriptors*/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/*allocate room for the name, +5 for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plus null at end*/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-&gt;name=malloc(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+ 5))==NULL)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/*allocate an index buffer and a data buffer*/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=malloc(IDXLEN_MAX + 2))==NULL)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databuf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=malloc(DATALEN + 2))==NULL)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(3)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620713"/>
            <a:ext cx="9036050" cy="61849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Db_free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释放缓存，关闭打开的文件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 *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db_free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&gt;=0 &amp;&amp; close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)&lt;0)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&gt;=0 &amp;&amp; close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)&lt;0)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datfd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-1;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!=NULL)  free(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databuf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!=NULL)  free(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name !=NULL)  free(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-&gt;name);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free(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return(0);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(4)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620713"/>
            <a:ext cx="9036050" cy="61849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Db_fetch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查询记录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db_fetch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*key)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 char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key, 0 ) &lt;0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=NULL;   /* error, record not found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cnt_fetcher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db_readdat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cnt_fetchok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/* unlock the hash chain that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locked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un_lock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idxfd,db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-&gt;chainoff,SEEK_SET,1)&lt;0)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(5)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549275"/>
            <a:ext cx="9036050" cy="61833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遍历散列链查找记录，删除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查找函数调用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/* find the specified record. Called by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db_delete,db_fetch,db_store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*key,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最后一个参数指明锁的类型，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读锁，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offset,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nextoffset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/*calculate hash value for this key, then calculate byte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offset of corresponding chain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hash table.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This is where our search starts.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 calc offset in hash table for this key*/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=(_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db_hash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db,key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* PTR_SZ)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加锁，仅对第一个字节加锁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 here’s where we lock this hash chain. It’s the caller’s responsibility to unlock it when done. Lock and unlock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byte*/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(5)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549275"/>
            <a:ext cx="9036050" cy="61833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/* find the specified record. Called by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db_delete,db_fetch,db_store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*key,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if(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writew_lock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idsfd,db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-&gt;chainoff,SEEK_SET,1)&lt;0)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else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readw_lock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idsfd,db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-&gt;chainoff,SEEK_SET,1)&lt;0)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/*get the offset in the index file of first record on the hash chain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offset=_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db,db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6858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(5)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" y="549275"/>
            <a:ext cx="9036050" cy="61833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/* find the specified record. Called by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db_delete,db_fetch,db_store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*key,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writelock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….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while (offset !=0) 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nextoffset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_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db,offset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idsbuf,key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)==0)   break;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ptroff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=offset;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offset=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nextoffset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(offset==0)   return (-1);   /* error, record not found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return(0) 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88" y="-100012"/>
            <a:ext cx="8229600" cy="11430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(6)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713788" cy="5545138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db_hash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“db.h”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calculate the hash value for a key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hash_t  _db_hash (DB *db,  const char *key)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hash_t   hval;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const  char  *ptr;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  c;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  i;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hval=0;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for  ( ptr=key, i=1; c= *ptr++ ; i++)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hval += c * i;   /* ascii char time its 1-based index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returen (hval % db-&gt;nhash);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(7)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908050"/>
            <a:ext cx="8713788" cy="568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db_readptr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函数：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调用的函数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读三种不同的链表指针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索引文件开始的空闲链表指针；散列表中指向散列链的第一条索引记录的指针；每条锁引记录头的指向下一条记录的指针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offset)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char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[PTR_SZ+1];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lseek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offset, SEEK_SET) == -1 )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lseek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idxfd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, PTR_SZ) != PTR_SZ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[PTR_SZ]=0;   /* null terminate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97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97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(8)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692150"/>
            <a:ext cx="8821738" cy="6165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函数：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_db_find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调用的函数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&lt;sys/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/* struct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read the next index record.  We start at the specified offset in the index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file.  We read the index record into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offset and length of the corresponding data record in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the data file. 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off_t 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*db,  off_t offset)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int   I;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char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*ptr1, *ptr2;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char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[PTR_SZ+1],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[IDXLEN_SZ +1];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struct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iovec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iov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[2];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/* position index file and record the offset.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db_nextrec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() calls us with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offset==0, meaning read from current offset. We still need to call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lseek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to record the current offset. 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(8)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692150"/>
            <a:ext cx="8821738" cy="6165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(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lseek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offset,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offset==0 ? SEEK_CUR : SEEK_SET) ) ==-1 )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/* read the ascii chain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the ascii length at the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index record.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This tells us the remaining size of the index record.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iov_base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iov_len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PTR_SZ;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iov_base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iov_len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IDXLEN_SZ;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if (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&amp;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[0],2)) != PTR_SZ + IDXLEN_SZ)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    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 &amp;&amp; offset ==0)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return (-1);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内容概览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、函数库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、实现概述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、集中式和非集中式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、并发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、源码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、性能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(8)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692150"/>
            <a:ext cx="8821738" cy="6165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[PTR_SZ] =0 ; /* null terminate*/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ptrval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= atoll(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asciiptr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);   /*offset of next key in chain*/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/* this is our return value; always &gt;=0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[IDXLEN_SZ] =0; /* null terminate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idslen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 &lt; IDXLEN_MIN ||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IDXLEN_MAX)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 Now read the actual index record. We read it into the key buffer that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that we malloced when we opened the database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=read(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 !=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-&gt;idxlen-1] != ‘\n’)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(8)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692150"/>
            <a:ext cx="8821738" cy="6165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-&gt;idxlen-1] =0;   /* replace newline with null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/* find the separators in the index record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 (ptr1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strchr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idxbuf,SEP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== NULL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*ptr1++ = 0;   /* replace SEP with null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 (ptr2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strchr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(ptr1, SEP)) == NULL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*ptr2++ = 0;   /* replace SEP with null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strchr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(ptr2, SEP)) == NULL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/* get the starting offset and length of the data record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atoll(ptr1)) &lt;0 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(8)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692150"/>
            <a:ext cx="8821738" cy="6165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atoll(ptr2)) &lt;0 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ptrval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 /* return offset of next key in chain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(9)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692150"/>
            <a:ext cx="8821738" cy="6165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db_readdat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#include 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*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db_readdat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if (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lseek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SEEK_SET)) ==-1)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if ( read(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db0&gt;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!=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-&gt;datlen-1]  !=‘\n’)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-1] =0;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return(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(10)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692150"/>
            <a:ext cx="8821738" cy="6165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db_delete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#include 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db_delete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*key)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  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db_find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(db,key,1) ==0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{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db_dolelete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 /* record found*/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cnt_delok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++;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else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{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-1;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cnt_delerr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if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un_lock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idxfd,db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-&gt;chainoff,SEEK_SET,1)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return(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801688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源码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(11)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549275"/>
            <a:ext cx="8820150" cy="616426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db_nextrec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#include “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char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db_nextrec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*key)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  char c,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readw_lock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idxfd,FREE_OFF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SEEK_SET,1) &lt; 0)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      {  /* read next sequential index record*/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if (_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db_readidx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(db,0) &lt;0)   {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=NULL;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/*  check if key is all blank 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while ( (c=*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!=0 &amp;&amp; c== ‘ ‘)           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 while (c==0);   /*loop until a nonblank key is found*/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if (key != NULL)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idxbuf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db_readdat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cnt_nextrec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if(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un_lock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&lt;0)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err_dump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return(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、性能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、函数库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、实现概述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、集中式和非集中式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、并发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、源码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、性能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、性能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8" y="1268413"/>
            <a:ext cx="8828088" cy="475297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测试程序：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向数据库写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条记录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通过关键字读回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条记录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执行下面的循环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n*5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随机读一条记录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每循环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37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次，随机删除一条记录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每循环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次，随机添加一条记录，并读取这条记录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每循环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17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次，随机替换一条记录为新纪录。间隔地一次用同样大小的记录替换，一次用比以前更长的记录替换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将此进程写的所有记录删除。每删除一条记录，随机寻找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条记录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读取次数大约是存储和删除的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倍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、性能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8" y="1268413"/>
            <a:ext cx="8828088" cy="26654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测试程序：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比较加粗锁，加细锁提供的并发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比较三种不同的加锁方式：不加锁、建议锁、强制锁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单进程结果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5088" y="3933825"/>
          <a:ext cx="9013825" cy="282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71"/>
                <a:gridCol w="693371"/>
                <a:gridCol w="693371"/>
                <a:gridCol w="693371"/>
                <a:gridCol w="693371"/>
                <a:gridCol w="693371"/>
                <a:gridCol w="693371"/>
                <a:gridCol w="693371"/>
                <a:gridCol w="693371"/>
                <a:gridCol w="693371"/>
                <a:gridCol w="693371"/>
                <a:gridCol w="693371"/>
                <a:gridCol w="693371"/>
              </a:tblGrid>
              <a:tr h="471223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/>
                        <a:t>nrec</a:t>
                      </a:r>
                      <a:endParaRPr lang="en-US" altLang="zh-CN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  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/>
                        <a:t>      </a:t>
                      </a:r>
                      <a:r>
                        <a:rPr lang="zh-CN" altLang="en-US" sz="1800"/>
                        <a:t>不加锁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 rowSpan="2" hMerge="1">
                  <a:tcPr/>
                </a:tc>
                <a:tc rowSpan="2" hMerge="1">
                  <a:tcPr/>
                </a:tc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            </a:t>
                      </a:r>
                      <a:r>
                        <a:rPr lang="zh-CN" altLang="en-US" sz="1800"/>
                        <a:t>建    议    锁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   </a:t>
                      </a:r>
                      <a:r>
                        <a:rPr lang="zh-CN" altLang="en-US" sz="1800"/>
                        <a:t>强制锁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71223">
                <a:tc vMerge="1">
                  <a:tcPr/>
                </a:tc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chemeClr val="lt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1800" b="1">
                          <a:solidFill>
                            <a:schemeClr val="lt1"/>
                          </a:solidFill>
                          <a:sym typeface="+mn-ea"/>
                        </a:rPr>
                        <a:t>粗    锁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lt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1800" b="1">
                          <a:solidFill>
                            <a:schemeClr val="lt1"/>
                          </a:solidFill>
                          <a:sym typeface="+mn-ea"/>
                        </a:rPr>
                        <a:t>细   锁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zh-CN" altLang="en-US" sz="1800" b="1">
                          <a:solidFill>
                            <a:schemeClr val="lt1"/>
                          </a:solidFill>
                        </a:rPr>
                        <a:t>细   锁</a:t>
                      </a:r>
                      <a:endParaRPr lang="zh-CN" altLang="en-US" sz="1800" b="1">
                        <a:solidFill>
                          <a:schemeClr val="lt1"/>
                        </a:solidFill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71223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002060"/>
                          </a:solidFill>
                        </a:rPr>
                        <a:t>用户</a:t>
                      </a:r>
                      <a:endParaRPr lang="en-US" altLang="zh-CN" sz="1800" b="1">
                        <a:solidFill>
                          <a:srgbClr val="002060"/>
                        </a:solidFill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系统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002060"/>
                          </a:solidFill>
                        </a:rPr>
                        <a:t>用户</a:t>
                      </a:r>
                      <a:endParaRPr lang="en-US" altLang="zh-CN" sz="1800" b="1">
                        <a:solidFill>
                          <a:srgbClr val="002060"/>
                        </a:solidFill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系统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002060"/>
                          </a:solidFill>
                        </a:rPr>
                        <a:t>用户</a:t>
                      </a:r>
                      <a:endParaRPr lang="en-US" altLang="zh-CN" sz="1800" b="1">
                        <a:solidFill>
                          <a:srgbClr val="002060"/>
                        </a:solidFill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系统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002060"/>
                          </a:solidFill>
                        </a:rPr>
                        <a:t>用户</a:t>
                      </a:r>
                      <a:endParaRPr lang="en-US" altLang="zh-CN" sz="1800" b="1">
                        <a:solidFill>
                          <a:srgbClr val="002060"/>
                        </a:solidFill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系统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</a:tr>
              <a:tr h="471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500</a:t>
                      </a:r>
                      <a:endParaRPr lang="en-US" altLang="zh-CN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15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68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84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16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78</a:t>
                      </a:r>
                      <a:endParaRPr lang="en-US" altLang="zh-CN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94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15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79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94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en-US" altLang="zh-CN" sz="1800">
                        <a:solidFill>
                          <a:srgbClr val="002060"/>
                        </a:solidFill>
                      </a:endParaRPr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92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109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</a:tr>
              <a:tr h="471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1000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61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340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402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63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360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425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63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366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430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71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412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488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</a:tr>
              <a:tr h="471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2000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157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906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1068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158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936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1096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158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934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1097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159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1081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1253</a:t>
                      </a:r>
                      <a:endParaRPr lang="zh-CN" altLang="en-US" sz="1800"/>
                    </a:p>
                  </a:txBody>
                  <a:tcPr marL="91434" marR="91434" marT="45725" marB="45725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、性能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8" y="1268413"/>
            <a:ext cx="8828088" cy="26654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测试程序：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比较加粗锁，加细锁提供的并发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比较三种不同的加锁方式：不加锁、建议锁、强制锁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单进程结果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不加锁和加建议锁：加锁的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时间增加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3%-15%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强制锁比建议锁，增加约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的开销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88" y="0"/>
            <a:ext cx="8229600" cy="11430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、函数库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88" y="981075"/>
            <a:ext cx="8589963" cy="52562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定义函数库的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语言接口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打开数据库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db_close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关闭数据库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db_store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db_fetch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数据查询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db_delete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db_rewind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回到数据库的第一条记录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db_nextrec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读取下一条记录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2700"/>
            <a:ext cx="8229600" cy="1143000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、性能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8" y="1125538"/>
            <a:ext cx="8828088" cy="704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多进程的结果：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5088" y="1854200"/>
          <a:ext cx="8553450" cy="299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457"/>
                <a:gridCol w="662354"/>
                <a:gridCol w="738560"/>
                <a:gridCol w="681406"/>
                <a:gridCol w="690931"/>
                <a:gridCol w="680771"/>
                <a:gridCol w="690931"/>
                <a:gridCol w="690931"/>
                <a:gridCol w="720143"/>
                <a:gridCol w="791904"/>
                <a:gridCol w="718873"/>
                <a:gridCol w="786188"/>
              </a:tblGrid>
              <a:tr h="471111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/>
                        <a:t>进程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  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/>
                        <a:t>      </a:t>
                      </a:r>
                      <a:r>
                        <a:rPr lang="zh-CN" altLang="en-US" sz="1800"/>
                        <a:t>不加锁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 rowSpan="2" hMerge="1">
                  <a:tcPr/>
                </a:tc>
                <a:tc rowSpan="2" hMerge="1">
                  <a:tcPr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            </a:t>
                      </a:r>
                      <a:r>
                        <a:rPr lang="zh-CN" altLang="en-US" sz="1800"/>
                        <a:t>建    议    锁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   </a:t>
                      </a:r>
                      <a:r>
                        <a:rPr lang="zh-CN" altLang="en-US" sz="1800"/>
                        <a:t>强制锁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</a:tr>
              <a:tr h="471111">
                <a:tc vMerge="1">
                  <a:tcPr/>
                </a:tc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chemeClr val="lt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1800" b="1">
                          <a:solidFill>
                            <a:schemeClr val="lt1"/>
                          </a:solidFill>
                          <a:sym typeface="+mn-ea"/>
                        </a:rPr>
                        <a:t>粗    锁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 hMerge="1"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lt1"/>
                          </a:solidFill>
                          <a:sym typeface="+mn-ea"/>
                        </a:rPr>
                        <a:t>   </a:t>
                      </a:r>
                      <a:r>
                        <a:rPr lang="en-US" altLang="zh-CN" sz="1800" b="1">
                          <a:solidFill>
                            <a:schemeClr val="lt1"/>
                          </a:solidFill>
                          <a:sym typeface="Symbol" panose="05050102010706020507" charset="0"/>
                        </a:rPr>
                        <a:t></a:t>
                      </a:r>
                      <a:endParaRPr lang="en-US" altLang="zh-CN" sz="1800" b="1">
                        <a:solidFill>
                          <a:schemeClr val="lt1"/>
                        </a:solidFill>
                        <a:sym typeface="Symbol" panose="05050102010706020507" charset="0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zh-CN" altLang="en-US" sz="1800" b="1">
                          <a:solidFill>
                            <a:schemeClr val="lt1"/>
                          </a:solidFill>
                        </a:rPr>
                        <a:t>细   锁</a:t>
                      </a:r>
                      <a:endParaRPr lang="zh-CN" altLang="en-US" sz="1800" b="1">
                        <a:solidFill>
                          <a:schemeClr val="lt1"/>
                        </a:solidFill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chemeClr val="lt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chemeClr val="lt1"/>
                          </a:solidFill>
                          <a:sym typeface="Symbol" panose="05050102010706020507" charset="0"/>
                        </a:rPr>
                        <a:t></a:t>
                      </a:r>
                      <a:endParaRPr lang="zh-CN" altLang="en-US" sz="1800" b="1">
                        <a:solidFill>
                          <a:schemeClr val="lt1"/>
                        </a:solidFill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</a:tr>
              <a:tr h="640058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002060"/>
                          </a:solidFill>
                        </a:rPr>
                        <a:t>用户</a:t>
                      </a:r>
                      <a:endParaRPr lang="en-US" altLang="zh-CN" sz="1800" b="1">
                        <a:solidFill>
                          <a:srgbClr val="002060"/>
                        </a:solidFill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系统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002060"/>
                          </a:solidFill>
                        </a:rPr>
                        <a:t>用户</a:t>
                      </a:r>
                      <a:endParaRPr lang="en-US" altLang="zh-CN" sz="1800" b="1">
                        <a:solidFill>
                          <a:srgbClr val="002060"/>
                        </a:solidFill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系统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002060"/>
                          </a:solidFill>
                        </a:rPr>
                        <a:t>用户</a:t>
                      </a:r>
                      <a:endParaRPr lang="en-US" altLang="zh-CN" sz="1800" b="1">
                        <a:solidFill>
                          <a:srgbClr val="002060"/>
                        </a:solidFill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系统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时钟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百分比</a:t>
                      </a:r>
                      <a:endParaRPr lang="zh-CN" altLang="en-US" sz="18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</a:tr>
              <a:tr h="4711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</a:t>
                      </a:r>
                      <a:endParaRPr lang="en-US" altLang="zh-CN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16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79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96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16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83</a:t>
                      </a:r>
                      <a:endParaRPr lang="en-US" altLang="zh-CN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99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3</a:t>
                      </a:r>
                      <a:endParaRPr lang="en-US" altLang="zh-CN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en-US" altLang="zh-CN" sz="1800">
                        <a:solidFill>
                          <a:srgbClr val="002060"/>
                        </a:solidFill>
                      </a:endParaRPr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926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112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16</a:t>
                      </a:r>
                      <a:endParaRPr lang="en-US" altLang="zh-CN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</a:tr>
              <a:tr h="4711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</a:t>
                      </a:r>
                      <a:endParaRPr lang="en-US" altLang="zh-CN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42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230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273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43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237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281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8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43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271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315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16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</a:tr>
              <a:tr h="4711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3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79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454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536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81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464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547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11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78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545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626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18</a:t>
                      </a:r>
                      <a:endParaRPr lang="zh-CN" altLang="en-US" sz="1800"/>
                    </a:p>
                  </a:txBody>
                  <a:tcPr marL="91447" marR="91447" marT="45714" marB="45714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9850" y="4848225"/>
          <a:ext cx="8543925" cy="141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"/>
                <a:gridCol w="674370"/>
                <a:gridCol w="711835"/>
                <a:gridCol w="694055"/>
                <a:gridCol w="693420"/>
                <a:gridCol w="693420"/>
                <a:gridCol w="693420"/>
                <a:gridCol w="683260"/>
                <a:gridCol w="721360"/>
                <a:gridCol w="785495"/>
                <a:gridCol w="713105"/>
                <a:gridCol w="786765"/>
              </a:tblGrid>
              <a:tr h="4714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4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128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753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884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132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757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892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8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123</a:t>
                      </a:r>
                      <a:endParaRPr lang="en-US" altLang="zh-CN" sz="1800" b="0">
                        <a:solidFill>
                          <a:srgbClr val="002060"/>
                        </a:solidFill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888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1015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2060"/>
                          </a:solidFill>
                          <a:sym typeface="+mn-ea"/>
                        </a:rPr>
                        <a:t>17</a:t>
                      </a:r>
                      <a:endParaRPr lang="en-US" altLang="zh-CN" sz="1800" b="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5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185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1123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1315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196</a:t>
                      </a:r>
                      <a:endParaRPr lang="en-US" altLang="zh-CN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1173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1376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61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189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1366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1560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16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262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1601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1870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270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1161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1888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18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264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1931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2205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20</a:t>
                      </a:r>
                      <a:endParaRPr lang="zh-CN" altLang="en-US" sz="1800"/>
                    </a:p>
                  </a:txBody>
                  <a:tcPr marT="45751" marB="45751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、性能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8" y="1268413"/>
            <a:ext cx="8828088" cy="26654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测试程序：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粗锁比细锁总时间减少？细锁调用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fcntl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次数多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fcntl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调用次数，增加细锁的系统时间。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2948" name="对象 3"/>
          <p:cNvGraphicFramePr/>
          <p:nvPr/>
        </p:nvGraphicFramePr>
        <p:xfrm>
          <a:off x="1193800" y="2841625"/>
          <a:ext cx="620077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772150" imgH="3759200" progId="Paint.Picture">
                  <p:embed/>
                </p:oleObj>
              </mc:Choice>
              <mc:Fallback>
                <p:oleObj name="" r:id="rId1" imgW="5772150" imgH="37592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800" y="2841625"/>
                        <a:ext cx="6200775" cy="376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小结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8" y="1268413"/>
            <a:ext cx="8828088" cy="266541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介绍了数据库函数库的设计与实现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实现比较简单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四种加锁方法，及其性能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不加锁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建议锁：粗锁、细锁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强制锁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建议锁比不加锁总时间增加约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强制锁比建议锁耗时增加约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endParaRPr kumimoji="0" lang="en-US" altLang="zh-CN" sz="24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3"/>
            <a:ext cx="8229600" cy="796925"/>
          </a:xfrm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、函数库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820738"/>
            <a:ext cx="8928100" cy="40481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“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db.h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  *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db_open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 char *pathname,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int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int mode) 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oflag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打开模式：只读，读写，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如果文件不存在则建立数据库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函数成功，返回如下两个文件：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索引文件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pathname.idx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数据文件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pathname.dat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db_close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关闭数据库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释放存储空间，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关闭索引文件、数据文件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、函数库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273685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向数据库中插入记录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db_store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key,const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 *data, int flat)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key: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记录的关键字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data: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记录数据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flag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DB_INSERT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DB_REPLACE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79388" y="4360863"/>
            <a:ext cx="8229600" cy="20208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向数据库中取出记录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db_fetch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(DB 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const char *key)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找到关键字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对应的数据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、函数库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8" cy="4752975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访问数据库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db_rewind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int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db_nextrec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(DB *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*key)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成功，返回秩序数据的指针，到达数据库尾返回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不一定按序返回记录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3399"/>
    </a:lt1>
    <a:dk2>
      <a:srgbClr val="E5E5FF"/>
    </a:dk2>
    <a:lt2>
      <a:srgbClr val="000514"/>
    </a:lt2>
    <a:accent1>
      <a:srgbClr val="0099CC"/>
    </a:accent1>
    <a:accent2>
      <a:srgbClr val="A886E0"/>
    </a:accent2>
    <a:accent3>
      <a:srgbClr val="AAADCA"/>
    </a:accent3>
    <a:accent4>
      <a:srgbClr val="DCDCDC"/>
    </a:accent4>
    <a:accent5>
      <a:srgbClr val="AACAE2"/>
    </a:accent5>
    <a:accent6>
      <a:srgbClr val="9678C9"/>
    </a:accent6>
    <a:hlink>
      <a:srgbClr val="FFCC00"/>
    </a:hlink>
    <a:folHlink>
      <a:srgbClr val="FFFF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003399"/>
    </a:lt1>
    <a:dk2>
      <a:srgbClr val="E5E5FF"/>
    </a:dk2>
    <a:lt2>
      <a:srgbClr val="000514"/>
    </a:lt2>
    <a:accent1>
      <a:srgbClr val="0099CC"/>
    </a:accent1>
    <a:accent2>
      <a:srgbClr val="A886E0"/>
    </a:accent2>
    <a:accent3>
      <a:srgbClr val="AAADCA"/>
    </a:accent3>
    <a:accent4>
      <a:srgbClr val="DCDCDC"/>
    </a:accent4>
    <a:accent5>
      <a:srgbClr val="AACAE2"/>
    </a:accent5>
    <a:accent6>
      <a:srgbClr val="9678C9"/>
    </a:accent6>
    <a:hlink>
      <a:srgbClr val="FFCC00"/>
    </a:hlink>
    <a:folHlink>
      <a:srgbClr val="FFFFCC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FFFF"/>
    </a:dk1>
    <a:lt1>
      <a:srgbClr val="003399"/>
    </a:lt1>
    <a:dk2>
      <a:srgbClr val="E5E5FF"/>
    </a:dk2>
    <a:lt2>
      <a:srgbClr val="000514"/>
    </a:lt2>
    <a:accent1>
      <a:srgbClr val="0099CC"/>
    </a:accent1>
    <a:accent2>
      <a:srgbClr val="A886E0"/>
    </a:accent2>
    <a:accent3>
      <a:srgbClr val="AAADCA"/>
    </a:accent3>
    <a:accent4>
      <a:srgbClr val="DCDCDC"/>
    </a:accent4>
    <a:accent5>
      <a:srgbClr val="AACAE2"/>
    </a:accent5>
    <a:accent6>
      <a:srgbClr val="9678C9"/>
    </a:accent6>
    <a:hlink>
      <a:srgbClr val="FFCC00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18020</Words>
  <Application>WPS 演示</Application>
  <PresentationFormat>全屏显示(4:3)</PresentationFormat>
  <Paragraphs>1390</Paragraphs>
  <Slides>62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宋体</vt:lpstr>
      <vt:lpstr>Wingdings</vt:lpstr>
      <vt:lpstr>Garamond</vt:lpstr>
      <vt:lpstr>+mn-ea</vt:lpstr>
      <vt:lpstr>Symbol</vt:lpstr>
      <vt:lpstr>Symbol</vt:lpstr>
      <vt:lpstr>微软雅黑</vt:lpstr>
      <vt:lpstr>Arial Unicode MS</vt:lpstr>
      <vt:lpstr>Segoe Print</vt:lpstr>
      <vt:lpstr>Stream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</vt:lpstr>
      <vt:lpstr>     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USER</dc:creator>
  <cp:lastModifiedBy>zhangyue</cp:lastModifiedBy>
  <cp:revision>661</cp:revision>
  <dcterms:created xsi:type="dcterms:W3CDTF">2010-04-23T00:47:39Z</dcterms:created>
  <dcterms:modified xsi:type="dcterms:W3CDTF">2018-12-25T12:22:21Z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