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exend SemiBold"/>
      <p:regular r:id="rId17"/>
      <p:bold r:id="rId18"/>
    </p:embeddedFont>
    <p:embeddedFont>
      <p:font typeface="Lexend Light"/>
      <p:regular r:id="rId19"/>
      <p:bold r:id="rId20"/>
    </p:embeddedFont>
    <p:embeddedFont>
      <p:font typeface="Lexend"/>
      <p:regular r:id="rId21"/>
      <p:bold r:id="rId22"/>
    </p:embeddedFont>
    <p:embeddedFont>
      <p:font typeface="Lexend ExtraLigh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LexendLight-bold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24" Type="http://schemas.openxmlformats.org/officeDocument/2006/relationships/font" Target="fonts/LexendExtraLight-bold.fntdata"/><Relationship Id="rId23" Type="http://schemas.openxmlformats.org/officeDocument/2006/relationships/font" Target="fonts/LexendExtra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LexendLight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cbeb1a70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cbeb1a70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cbeb1a705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1cbeb1a705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cbeb1a705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cbeb1a705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cbeb1a705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cbeb1a705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cbeb1a705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1cbeb1a705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cbeb1a705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cbeb1a705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1cbeb1a705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1cbeb1a705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Suh Young from 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cbeb1a705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cbeb1a705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-&gt; Parser: Reminder for audience, </a:t>
            </a:r>
            <a:r>
              <a:rPr lang="en">
                <a:solidFill>
                  <a:schemeClr val="dk1"/>
                </a:solidFill>
              </a:rPr>
              <a:t>Parsing data in Python involves </a:t>
            </a:r>
            <a:r>
              <a:rPr b="1" lang="en">
                <a:solidFill>
                  <a:schemeClr val="dk1"/>
                </a:solidFill>
              </a:rPr>
              <a:t>breaking down a given text or file into smaller parts</a:t>
            </a:r>
            <a:r>
              <a:rPr lang="en">
                <a:solidFill>
                  <a:schemeClr val="dk1"/>
                </a:solidFill>
              </a:rPr>
              <a:t> that can be easily analyzed and manipulated.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-&gt; Scansion: Reminder for audience, </a:t>
            </a:r>
            <a:r>
              <a:rPr lang="en">
                <a:solidFill>
                  <a:schemeClr val="dk1"/>
                </a:solidFill>
              </a:rPr>
              <a:t>Scansion marks the metrical pattern of a poem by breaking each line of verse up into feet and highlighting the accented and unaccented syllables.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cbeb1a705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cbeb1a705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cbeb1a705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cbeb1a705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en">
                <a:solidFill>
                  <a:schemeClr val="dk1"/>
                </a:solidFill>
              </a:rPr>
              <a:t>Finalize key functionalities like the export function and improve the overall UX design.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en">
                <a:solidFill>
                  <a:schemeClr val="dk1"/>
                </a:solidFill>
              </a:rPr>
              <a:t>Conduct thorough user testing to ensure </a:t>
            </a:r>
            <a:r>
              <a:rPr i="1" lang="en">
                <a:solidFill>
                  <a:schemeClr val="dk1"/>
                </a:solidFill>
              </a:rPr>
              <a:t>Carmina</a:t>
            </a:r>
            <a:r>
              <a:rPr lang="en">
                <a:solidFill>
                  <a:schemeClr val="dk1"/>
                </a:solidFill>
              </a:rPr>
              <a:t> is intuitive and accessible, even for users with minimal coding experience.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en">
                <a:solidFill>
                  <a:schemeClr val="dk1"/>
                </a:solidFill>
              </a:rPr>
              <a:t> Present </a:t>
            </a:r>
            <a:r>
              <a:rPr i="1" lang="en">
                <a:solidFill>
                  <a:schemeClr val="dk1"/>
                </a:solidFill>
              </a:rPr>
              <a:t>Carmina</a:t>
            </a:r>
            <a:r>
              <a:rPr lang="en">
                <a:solidFill>
                  <a:schemeClr val="dk1"/>
                </a:solidFill>
              </a:rPr>
              <a:t> and its capabilities at [name] conference next year to share our work with the broader academic community. :]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83" name="Google Shape;183;p3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3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7" name="Google Shape;207;p4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9" name="Google Shape;209;p4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4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3" name="Google Shape;233;p4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4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4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4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4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4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4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0" name="Google Shape;250;p4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4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3" name="Google Shape;253;p4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6" name="Google Shape;256;p4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3" name="Google Shape;273;p5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5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5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8" name="Google Shape;278;p5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9" name="Google Shape;279;p5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0" name="Google Shape;280;p5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5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5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3" name="Google Shape;283;p5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5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5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5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5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20" name="Google Shape;320;p5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5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2" name="Google Shape;322;p5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23" name="Google Shape;323;p5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5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1" name="Google Shape;331;p5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5" name="Google Shape;335;p5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3" name="Google Shape;343;p5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6" name="Google Shape;346;p5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7" name="Google Shape;347;p5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9" name="Google Shape;359;p5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60" name="Google Shape;360;p5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5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67" name="Google Shape;367;p5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0" name="Google Shape;370;p6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1" name="Google Shape;371;p6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4" name="Google Shape;374;p6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5" name="Google Shape;375;p6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0" name="Google Shape;380;p6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3" name="Google Shape;383;p6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8" name="Google Shape;388;p6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6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4" name="Google Shape;394;p6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9" Type="http://schemas.openxmlformats.org/officeDocument/2006/relationships/image" Target="../media/image1.png"/><Relationship Id="rId5" Type="http://schemas.openxmlformats.org/officeDocument/2006/relationships/image" Target="../media/image19.jpg"/><Relationship Id="rId6" Type="http://schemas.openxmlformats.org/officeDocument/2006/relationships/image" Target="../media/image21.jpg"/><Relationship Id="rId7" Type="http://schemas.openxmlformats.org/officeDocument/2006/relationships/image" Target="../media/image9.png"/><Relationship Id="rId8" Type="http://schemas.openxmlformats.org/officeDocument/2006/relationships/image" Target="../media/image17.png"/><Relationship Id="rId10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Carmina</a:t>
            </a:r>
            <a:r>
              <a:rPr lang="en"/>
              <a:t> </a:t>
            </a:r>
            <a:endParaRPr/>
          </a:p>
        </p:txBody>
      </p:sp>
      <p:sp>
        <p:nvSpPr>
          <p:cNvPr id="400" name="Google Shape;400;p67"/>
          <p:cNvSpPr txBox="1"/>
          <p:nvPr>
            <p:ph idx="1" type="subTitle"/>
          </p:nvPr>
        </p:nvSpPr>
        <p:spPr>
          <a:xfrm>
            <a:off x="333400" y="2325389"/>
            <a:ext cx="4703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Unlock The Rhythm Of Latin Poetry With 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Carmina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67"/>
          <p:cNvSpPr txBox="1"/>
          <p:nvPr>
            <p:ph idx="2" type="body"/>
          </p:nvPr>
        </p:nvSpPr>
        <p:spPr>
          <a:xfrm>
            <a:off x="341375" y="4655800"/>
            <a:ext cx="25341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CSE 583 Final Project Presentation </a:t>
            </a:r>
            <a:endParaRPr sz="1000"/>
          </a:p>
        </p:txBody>
      </p:sp>
      <p:sp>
        <p:nvSpPr>
          <p:cNvPr id="402" name="Google Shape;402;p67"/>
          <p:cNvSpPr txBox="1"/>
          <p:nvPr>
            <p:ph idx="4" type="body"/>
          </p:nvPr>
        </p:nvSpPr>
        <p:spPr>
          <a:xfrm>
            <a:off x="2997386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 </a:t>
            </a:r>
            <a:r>
              <a:rPr lang="en" sz="1000"/>
              <a:t>2024</a:t>
            </a:r>
            <a:endParaRPr sz="1000"/>
          </a:p>
        </p:txBody>
      </p:sp>
      <p:pic>
        <p:nvPicPr>
          <p:cNvPr id="403" name="Google Shape;403;p67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0349" l="0" r="0" t="20355"/>
          <a:stretch/>
        </p:blipFill>
        <p:spPr>
          <a:xfrm>
            <a:off x="5229150" y="2509975"/>
            <a:ext cx="3914399" cy="26364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6"/>
          <p:cNvSpPr txBox="1"/>
          <p:nvPr>
            <p:ph type="title"/>
          </p:nvPr>
        </p:nvSpPr>
        <p:spPr>
          <a:xfrm>
            <a:off x="436950" y="1749309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27" name="Google Shape;527;p76"/>
          <p:cNvSpPr txBox="1"/>
          <p:nvPr/>
        </p:nvSpPr>
        <p:spPr>
          <a:xfrm>
            <a:off x="667500" y="3456625"/>
            <a:ext cx="57006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Reach out to our Team: 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Suh Young Choi: atobdura@uw.edu 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Hui-Hsuan Chan: hhchan1@uw.edu 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Simon Nguyen: simondn@uw.edu 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Elizabeth Nova: emend026@uw.edu 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09" name="Google Shape;409;p68"/>
          <p:cNvSpPr txBox="1"/>
          <p:nvPr/>
        </p:nvSpPr>
        <p:spPr>
          <a:xfrm>
            <a:off x="794121" y="4298349"/>
            <a:ext cx="16788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CHALLENGES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68"/>
          <p:cNvSpPr txBox="1"/>
          <p:nvPr/>
        </p:nvSpPr>
        <p:spPr>
          <a:xfrm>
            <a:off x="2632989" y="4298349"/>
            <a:ext cx="9717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10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NEXT STEPS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1" name="Google Shape;411;p68"/>
          <p:cNvSpPr txBox="1"/>
          <p:nvPr/>
        </p:nvSpPr>
        <p:spPr>
          <a:xfrm>
            <a:off x="798171" y="1553299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INTRODUCTIONS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2" name="Google Shape;412;p68"/>
          <p:cNvSpPr txBox="1"/>
          <p:nvPr/>
        </p:nvSpPr>
        <p:spPr>
          <a:xfrm>
            <a:off x="794121" y="2379186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PRODUCT ROADMAP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3" name="Google Shape;413;p68"/>
          <p:cNvSpPr txBox="1"/>
          <p:nvPr/>
        </p:nvSpPr>
        <p:spPr>
          <a:xfrm>
            <a:off x="794121" y="3205061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HIGHLIGHTS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4" name="Google Shape;414;p68"/>
          <p:cNvSpPr txBox="1"/>
          <p:nvPr/>
        </p:nvSpPr>
        <p:spPr>
          <a:xfrm>
            <a:off x="794121" y="4021449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APPENDIX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5" name="Google Shape;415;p68"/>
          <p:cNvSpPr txBox="1"/>
          <p:nvPr/>
        </p:nvSpPr>
        <p:spPr>
          <a:xfrm>
            <a:off x="794125" y="3486200"/>
            <a:ext cx="23442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SUPPORTS XML &amp; PLAINTEXT FORMATS 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" name="Google Shape;416;p68"/>
          <p:cNvSpPr txBox="1"/>
          <p:nvPr/>
        </p:nvSpPr>
        <p:spPr>
          <a:xfrm>
            <a:off x="3269847" y="3478999"/>
            <a:ext cx="1446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7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METRICAL ANALYZES 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7" name="Google Shape;417;p68"/>
          <p:cNvSpPr txBox="1"/>
          <p:nvPr/>
        </p:nvSpPr>
        <p:spPr>
          <a:xfrm>
            <a:off x="784197" y="2662824"/>
            <a:ext cx="9966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MILESTONES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68"/>
          <p:cNvSpPr txBox="1"/>
          <p:nvPr/>
        </p:nvSpPr>
        <p:spPr>
          <a:xfrm>
            <a:off x="1877773" y="2662800"/>
            <a:ext cx="8832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TESTING 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68"/>
          <p:cNvSpPr txBox="1"/>
          <p:nvPr/>
        </p:nvSpPr>
        <p:spPr>
          <a:xfrm>
            <a:off x="794121" y="1839111"/>
            <a:ext cx="603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TEAM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20" name="Google Shape;420;p68"/>
          <p:cNvCxnSpPr/>
          <p:nvPr/>
        </p:nvCxnSpPr>
        <p:spPr>
          <a:xfrm>
            <a:off x="788375" y="1205325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68"/>
          <p:cNvSpPr txBox="1"/>
          <p:nvPr/>
        </p:nvSpPr>
        <p:spPr>
          <a:xfrm>
            <a:off x="2458519" y="1839424"/>
            <a:ext cx="6798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3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GOALS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2" name="Google Shape;422;p68"/>
          <p:cNvSpPr txBox="1"/>
          <p:nvPr/>
        </p:nvSpPr>
        <p:spPr>
          <a:xfrm>
            <a:off x="1558369" y="1841861"/>
            <a:ext cx="7398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VISION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3" name="Google Shape;423;p68"/>
          <p:cNvSpPr txBox="1"/>
          <p:nvPr/>
        </p:nvSpPr>
        <p:spPr>
          <a:xfrm>
            <a:off x="4848273" y="3480563"/>
            <a:ext cx="15384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8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COLLABORATION 1.0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429" name="Google Shape;429;p69"/>
          <p:cNvSpPr txBox="1"/>
          <p:nvPr>
            <p:ph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pic>
        <p:nvPicPr>
          <p:cNvPr id="430" name="Google Shape;430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727" r="16734" t="0"/>
          <a:stretch/>
        </p:blipFill>
        <p:spPr>
          <a:xfrm>
            <a:off x="1566125" y="1676025"/>
            <a:ext cx="1307099" cy="1964400"/>
          </a:xfrm>
          <a:prstGeom prst="rect">
            <a:avLst/>
          </a:prstGeom>
        </p:spPr>
      </p:pic>
      <p:pic>
        <p:nvPicPr>
          <p:cNvPr id="431" name="Google Shape;431;p6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5712" r="15705" t="0"/>
          <a:stretch/>
        </p:blipFill>
        <p:spPr>
          <a:xfrm>
            <a:off x="3395300" y="809450"/>
            <a:ext cx="1307098" cy="1964401"/>
          </a:xfrm>
          <a:prstGeom prst="rect">
            <a:avLst/>
          </a:prstGeom>
        </p:spPr>
      </p:pic>
      <p:pic>
        <p:nvPicPr>
          <p:cNvPr id="432" name="Google Shape;432;p6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180" l="0" r="0" t="2171"/>
          <a:stretch/>
        </p:blipFill>
        <p:spPr>
          <a:xfrm>
            <a:off x="5225075" y="1667413"/>
            <a:ext cx="1307100" cy="1964400"/>
          </a:xfrm>
          <a:prstGeom prst="rect">
            <a:avLst/>
          </a:prstGeom>
        </p:spPr>
      </p:pic>
      <p:pic>
        <p:nvPicPr>
          <p:cNvPr id="433" name="Google Shape;433;p69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79" r="89" t="0"/>
          <a:stretch/>
        </p:blipFill>
        <p:spPr>
          <a:xfrm>
            <a:off x="7053150" y="794238"/>
            <a:ext cx="1307100" cy="1964401"/>
          </a:xfrm>
          <a:prstGeom prst="rect">
            <a:avLst/>
          </a:prstGeom>
        </p:spPr>
      </p:pic>
      <p:sp>
        <p:nvSpPr>
          <p:cNvPr id="434" name="Google Shape;434;p69"/>
          <p:cNvSpPr txBox="1"/>
          <p:nvPr/>
        </p:nvSpPr>
        <p:spPr>
          <a:xfrm>
            <a:off x="1307112" y="3355775"/>
            <a:ext cx="1307100" cy="85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SUH YOUNG</a:t>
            </a: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CHOI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Masters Student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Department of Classics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5" name="Google Shape;435;p69"/>
          <p:cNvSpPr txBox="1"/>
          <p:nvPr/>
        </p:nvSpPr>
        <p:spPr>
          <a:xfrm>
            <a:off x="3135850" y="2511775"/>
            <a:ext cx="1307100" cy="85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HUI-HUSAN 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CHAN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PhD Student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Department of Pharmacy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6" name="Google Shape;436;p69"/>
          <p:cNvSpPr txBox="1"/>
          <p:nvPr/>
        </p:nvSpPr>
        <p:spPr>
          <a:xfrm>
            <a:off x="4964600" y="3355775"/>
            <a:ext cx="1307100" cy="85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ELIZABETH</a:t>
            </a: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NOVA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PhD Student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Department of Sociology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7" name="Google Shape;437;p69"/>
          <p:cNvSpPr txBox="1"/>
          <p:nvPr/>
        </p:nvSpPr>
        <p:spPr>
          <a:xfrm>
            <a:off x="6793350" y="2511775"/>
            <a:ext cx="1307100" cy="85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SIMON</a:t>
            </a: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NGUYEN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PhD Student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Department of Statistics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descr="Icon with three rectangles." id="438" name="Google Shape;438;p69"/>
          <p:cNvPicPr preferRelativeResize="0"/>
          <p:nvPr>
            <p:ph idx="6" type="pic"/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0832" y="3971450"/>
            <a:ext cx="314700" cy="314700"/>
          </a:xfrm>
          <a:prstGeom prst="rect">
            <a:avLst/>
          </a:prstGeom>
        </p:spPr>
      </p:pic>
      <p:pic>
        <p:nvPicPr>
          <p:cNvPr descr="Icon with three dots in a circle." id="439" name="Google Shape;439;p69"/>
          <p:cNvPicPr preferRelativeResize="0"/>
          <p:nvPr>
            <p:ph idx="7" type="pic"/>
          </p:nvPr>
        </p:nvPicPr>
        <p:blipFill rotWithShape="1">
          <a:blip r:embed="rId8">
            <a:alphaModFix/>
          </a:blip>
          <a:srcRect b="0" l="209" r="199" t="0"/>
          <a:stretch/>
        </p:blipFill>
        <p:spPr>
          <a:xfrm>
            <a:off x="4435557" y="3089450"/>
            <a:ext cx="314700" cy="314700"/>
          </a:xfrm>
          <a:prstGeom prst="rect">
            <a:avLst/>
          </a:prstGeom>
        </p:spPr>
      </p:pic>
      <p:pic>
        <p:nvPicPr>
          <p:cNvPr descr="Icon with subdivided square." id="440" name="Google Shape;440;p69"/>
          <p:cNvPicPr preferRelativeResize="0"/>
          <p:nvPr>
            <p:ph idx="8" type="pic"/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7632" y="3957713"/>
            <a:ext cx="314700" cy="314700"/>
          </a:xfrm>
          <a:prstGeom prst="rect">
            <a:avLst/>
          </a:prstGeom>
        </p:spPr>
      </p:pic>
      <p:pic>
        <p:nvPicPr>
          <p:cNvPr descr="Icon with several boxes." id="441" name="Google Shape;441;p69"/>
          <p:cNvPicPr preferRelativeResize="0"/>
          <p:nvPr>
            <p:ph idx="9" type="pic"/>
          </p:nvPr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5257" y="3103050"/>
            <a:ext cx="314700" cy="31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pic>
        <p:nvPicPr>
          <p:cNvPr id="447" name="Google Shape;447;p7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032" r="25032" t="0"/>
          <a:stretch/>
        </p:blipFill>
        <p:spPr>
          <a:xfrm>
            <a:off x="5887224" y="707450"/>
            <a:ext cx="2883000" cy="3846601"/>
          </a:xfrm>
          <a:prstGeom prst="rect">
            <a:avLst/>
          </a:prstGeom>
        </p:spPr>
      </p:pic>
      <p:sp>
        <p:nvSpPr>
          <p:cNvPr id="448" name="Google Shape;448;p70"/>
          <p:cNvSpPr txBox="1"/>
          <p:nvPr>
            <p:ph idx="3" type="body"/>
          </p:nvPr>
        </p:nvSpPr>
        <p:spPr>
          <a:xfrm>
            <a:off x="437775" y="1857000"/>
            <a:ext cx="5470800" cy="25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Carmina</a:t>
            </a:r>
            <a:r>
              <a:rPr i="1" lang="en"/>
              <a:t> </a:t>
            </a:r>
            <a:r>
              <a:rPr lang="en"/>
              <a:t>empowers classicists and digital humanities scholars to explore Latin poetry with ease, </a:t>
            </a:r>
            <a:r>
              <a:rPr lang="en"/>
              <a:t>automating</a:t>
            </a:r>
            <a:r>
              <a:rPr lang="en"/>
              <a:t> complex tasks like 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scansion</a:t>
            </a:r>
            <a:r>
              <a:rPr lang="en"/>
              <a:t>, 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alliteration detection</a:t>
            </a:r>
            <a:r>
              <a:rPr lang="en"/>
              <a:t>, and 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text 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matching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By prioritizing 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simplicity</a:t>
            </a:r>
            <a:r>
              <a:rPr lang="en"/>
              <a:t> and sustainability,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Carmina </a:t>
            </a:r>
            <a:r>
              <a:rPr lang="en"/>
              <a:t>bridges the gap between tradition and technology, making </a:t>
            </a:r>
            <a:r>
              <a:rPr lang="en"/>
              <a:t>poetry</a:t>
            </a:r>
            <a:r>
              <a:rPr lang="en"/>
              <a:t> analysis 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accessible</a:t>
            </a:r>
            <a:r>
              <a:rPr b="1"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to everyone</a:t>
            </a:r>
            <a:r>
              <a:rPr lang="en"/>
              <a:t>.</a:t>
            </a:r>
            <a:endParaRPr/>
          </a:p>
        </p:txBody>
      </p:sp>
      <p:cxnSp>
        <p:nvCxnSpPr>
          <p:cNvPr id="449" name="Google Shape;449;p70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70"/>
          <p:cNvSpPr txBox="1"/>
          <p:nvPr>
            <p:ph type="title"/>
          </p:nvPr>
        </p:nvSpPr>
        <p:spPr>
          <a:xfrm>
            <a:off x="597525" y="659425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456" name="Google Shape;456;p71"/>
          <p:cNvSpPr txBox="1"/>
          <p:nvPr>
            <p:ph idx="4" type="body"/>
          </p:nvPr>
        </p:nvSpPr>
        <p:spPr>
          <a:xfrm>
            <a:off x="4147500" y="2665403"/>
            <a:ext cx="44649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Reading in XML and plaintext data; scanning dactylic hexameter; finding simple alliteration. </a:t>
            </a:r>
            <a:endParaRPr/>
          </a:p>
        </p:txBody>
      </p:sp>
      <p:sp>
        <p:nvSpPr>
          <p:cNvPr id="457" name="Google Shape;457;p71"/>
          <p:cNvSpPr txBox="1"/>
          <p:nvPr>
            <p:ph idx="5" type="body"/>
          </p:nvPr>
        </p:nvSpPr>
        <p:spPr>
          <a:xfrm>
            <a:off x="4078750" y="1406375"/>
            <a:ext cx="46827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Employ a variety of literary analysis techniques like scansion, alliteration finding, and text matching to help a user analyze a segments of poetry. </a:t>
            </a:r>
            <a:endParaRPr/>
          </a:p>
        </p:txBody>
      </p:sp>
      <p:sp>
        <p:nvSpPr>
          <p:cNvPr id="458" name="Google Shape;458;p71"/>
          <p:cNvSpPr/>
          <p:nvPr/>
        </p:nvSpPr>
        <p:spPr>
          <a:xfrm>
            <a:off x="3847850" y="28033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9" name="Google Shape;459;p71"/>
          <p:cNvSpPr/>
          <p:nvPr/>
        </p:nvSpPr>
        <p:spPr>
          <a:xfrm>
            <a:off x="3847850" y="15480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0" name="Google Shape;460;p71"/>
          <p:cNvSpPr txBox="1"/>
          <p:nvPr>
            <p:ph idx="4294967295" type="subTitle"/>
          </p:nvPr>
        </p:nvSpPr>
        <p:spPr>
          <a:xfrm>
            <a:off x="3825196" y="27185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61" name="Google Shape;461;p71"/>
          <p:cNvSpPr txBox="1"/>
          <p:nvPr>
            <p:ph idx="4294967295" type="subTitle"/>
          </p:nvPr>
        </p:nvSpPr>
        <p:spPr>
          <a:xfrm>
            <a:off x="3824196" y="14632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descr="Icon with three rectangles." id="462" name="Google Shape;462;p71"/>
          <p:cNvPicPr preferRelativeResize="0"/>
          <p:nvPr>
            <p:ph idx="6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3" y="1501476"/>
            <a:ext cx="378600" cy="378600"/>
          </a:xfrm>
          <a:prstGeom prst="ellipse">
            <a:avLst/>
          </a:prstGeom>
        </p:spPr>
      </p:pic>
      <p:pic>
        <p:nvPicPr>
          <p:cNvPr descr="Icon with three dots in a circle." id="463" name="Google Shape;463;p71"/>
          <p:cNvPicPr preferRelativeResize="0"/>
          <p:nvPr>
            <p:ph idx="7" type="pic"/>
          </p:nvPr>
        </p:nvPicPr>
        <p:blipFill rotWithShape="1">
          <a:blip r:embed="rId4">
            <a:alphaModFix/>
          </a:blip>
          <a:srcRect b="0" l="209" r="199" t="0"/>
          <a:stretch/>
        </p:blipFill>
        <p:spPr>
          <a:xfrm>
            <a:off x="3446503" y="2738751"/>
            <a:ext cx="378600" cy="378600"/>
          </a:xfrm>
          <a:prstGeom prst="ellipse">
            <a:avLst/>
          </a:prstGeom>
        </p:spPr>
      </p:pic>
      <p:sp>
        <p:nvSpPr>
          <p:cNvPr id="464" name="Google Shape;464;p71"/>
          <p:cNvSpPr txBox="1"/>
          <p:nvPr>
            <p:ph idx="4294967295"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Goals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idx="1" type="body"/>
          </p:nvPr>
        </p:nvSpPr>
        <p:spPr>
          <a:xfrm>
            <a:off x="687900" y="292725"/>
            <a:ext cx="42150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470" name="Google Shape;470;p72"/>
          <p:cNvSpPr txBox="1"/>
          <p:nvPr>
            <p:ph idx="3" type="body"/>
          </p:nvPr>
        </p:nvSpPr>
        <p:spPr>
          <a:xfrm>
            <a:off x="271800" y="1225600"/>
            <a:ext cx="4300200" cy="31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Latin poetry follows a strict rhythm based on the quantity of the vowel in each syllable. Each line of poetry divides into a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number of feet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(analogous to the measures in music).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syllables in each foot scan as “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long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” or “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shor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t” according to the parameters of the meter that the poet employs.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2"/>
          <p:cNvSpPr txBox="1"/>
          <p:nvPr>
            <p:ph idx="4294967295" type="title"/>
          </p:nvPr>
        </p:nvSpPr>
        <p:spPr>
          <a:xfrm>
            <a:off x="642325" y="529200"/>
            <a:ext cx="8020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Latin Meter &amp; Scansion</a:t>
            </a: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2" name="Google Shape;47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00" y="1642750"/>
            <a:ext cx="4267199" cy="25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3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</a:t>
            </a:r>
            <a:endParaRPr/>
          </a:p>
        </p:txBody>
      </p:sp>
      <p:sp>
        <p:nvSpPr>
          <p:cNvPr id="478" name="Google Shape;478;p73"/>
          <p:cNvSpPr txBox="1"/>
          <p:nvPr>
            <p:ph idx="2" type="body"/>
          </p:nvPr>
        </p:nvSpPr>
        <p:spPr>
          <a:xfrm>
            <a:off x="1368300" y="13003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</a:t>
            </a:r>
            <a:endParaRPr/>
          </a:p>
        </p:txBody>
      </p:sp>
      <p:sp>
        <p:nvSpPr>
          <p:cNvPr id="479" name="Google Shape;479;p73"/>
          <p:cNvSpPr txBox="1"/>
          <p:nvPr>
            <p:ph idx="3" type="body"/>
          </p:nvPr>
        </p:nvSpPr>
        <p:spPr>
          <a:xfrm>
            <a:off x="3720907" y="1308049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</a:t>
            </a:r>
            <a:endParaRPr/>
          </a:p>
        </p:txBody>
      </p:sp>
      <p:sp>
        <p:nvSpPr>
          <p:cNvPr id="480" name="Google Shape;480;p73"/>
          <p:cNvSpPr txBox="1"/>
          <p:nvPr>
            <p:ph idx="4" type="body"/>
          </p:nvPr>
        </p:nvSpPr>
        <p:spPr>
          <a:xfrm>
            <a:off x="5679516" y="1308049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descr="Icon with three rectangles." id="481" name="Google Shape;481;p73"/>
          <p:cNvPicPr preferRelativeResize="0"/>
          <p:nvPr>
            <p:ph idx="7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50" y="1808200"/>
            <a:ext cx="304500" cy="304500"/>
          </a:xfrm>
          <a:prstGeom prst="rect">
            <a:avLst/>
          </a:prstGeom>
        </p:spPr>
      </p:pic>
      <p:pic>
        <p:nvPicPr>
          <p:cNvPr descr="Icon with three dots in a circle." id="482" name="Google Shape;482;p73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0" l="209" r="199" t="0"/>
          <a:stretch/>
        </p:blipFill>
        <p:spPr>
          <a:xfrm>
            <a:off x="949250" y="2628175"/>
            <a:ext cx="304500" cy="304500"/>
          </a:xfrm>
          <a:prstGeom prst="rect">
            <a:avLst/>
          </a:prstGeom>
        </p:spPr>
      </p:pic>
      <p:pic>
        <p:nvPicPr>
          <p:cNvPr descr="Icon with several boxes." id="483" name="Google Shape;483;p73"/>
          <p:cNvPicPr preferRelativeResize="0"/>
          <p:nvPr>
            <p:ph idx="9" type="pic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250" y="3277500"/>
            <a:ext cx="304500" cy="304500"/>
          </a:xfrm>
          <a:prstGeom prst="rect">
            <a:avLst/>
          </a:prstGeom>
        </p:spPr>
      </p:pic>
      <p:pic>
        <p:nvPicPr>
          <p:cNvPr descr="Icon with subdivided square." id="484" name="Google Shape;484;p73"/>
          <p:cNvPicPr preferRelativeResize="0"/>
          <p:nvPr>
            <p:ph idx="13" type="pic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9250" y="3771575"/>
            <a:ext cx="304500" cy="304500"/>
          </a:xfrm>
          <a:prstGeom prst="rect">
            <a:avLst/>
          </a:prstGeom>
        </p:spPr>
      </p:pic>
      <p:pic>
        <p:nvPicPr>
          <p:cNvPr descr="Icon with subdivided square." id="485" name="Google Shape;485;p73"/>
          <p:cNvPicPr preferRelativeResize="0"/>
          <p:nvPr>
            <p:ph idx="14" type="pic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6325" y="1764075"/>
            <a:ext cx="304500" cy="304500"/>
          </a:xfrm>
          <a:prstGeom prst="rect">
            <a:avLst/>
          </a:prstGeom>
        </p:spPr>
      </p:pic>
      <p:pic>
        <p:nvPicPr>
          <p:cNvPr descr="Icon with several boxes." id="486" name="Google Shape;486;p73"/>
          <p:cNvPicPr preferRelativeResize="0"/>
          <p:nvPr>
            <p:ph idx="15" type="pic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850" y="1764075"/>
            <a:ext cx="304500" cy="304500"/>
          </a:xfrm>
          <a:prstGeom prst="rect">
            <a:avLst/>
          </a:prstGeom>
        </p:spPr>
      </p:pic>
      <p:pic>
        <p:nvPicPr>
          <p:cNvPr descr="Icon with three rectangles." id="487" name="Google Shape;487;p73"/>
          <p:cNvPicPr preferRelativeResize="0"/>
          <p:nvPr>
            <p:ph idx="18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88" y="2421175"/>
            <a:ext cx="304500" cy="304500"/>
          </a:xfrm>
          <a:prstGeom prst="rect">
            <a:avLst/>
          </a:prstGeom>
        </p:spPr>
      </p:pic>
      <p:pic>
        <p:nvPicPr>
          <p:cNvPr descr="Icon with three dots in a circle." id="488" name="Google Shape;488;p73"/>
          <p:cNvPicPr preferRelativeResize="0"/>
          <p:nvPr>
            <p:ph idx="21" type="pic"/>
          </p:nvPr>
        </p:nvPicPr>
        <p:blipFill rotWithShape="1">
          <a:blip r:embed="rId4">
            <a:alphaModFix/>
          </a:blip>
          <a:srcRect b="0" l="209" r="199" t="0"/>
          <a:stretch/>
        </p:blipFill>
        <p:spPr>
          <a:xfrm>
            <a:off x="5234850" y="2178525"/>
            <a:ext cx="304500" cy="304500"/>
          </a:xfrm>
          <a:prstGeom prst="rect">
            <a:avLst/>
          </a:prstGeom>
        </p:spPr>
      </p:pic>
      <p:sp>
        <p:nvSpPr>
          <p:cNvPr id="489" name="Google Shape;489;p73"/>
          <p:cNvSpPr txBox="1"/>
          <p:nvPr/>
        </p:nvSpPr>
        <p:spPr>
          <a:xfrm>
            <a:off x="1368300" y="1780500"/>
            <a:ext cx="1051500" cy="831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POETIC ANALYSIS 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Reviewed Latin Poetry reading rules &amp; scansion procedures with team.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0" name="Google Shape;490;p73"/>
          <p:cNvSpPr txBox="1"/>
          <p:nvPr/>
        </p:nvSpPr>
        <p:spPr>
          <a:xfrm>
            <a:off x="1368300" y="2674338"/>
            <a:ext cx="1051500" cy="46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USER STORIES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Determined the end users. 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1" name="Google Shape;491;p73"/>
          <p:cNvSpPr txBox="1"/>
          <p:nvPr/>
        </p:nvSpPr>
        <p:spPr>
          <a:xfrm>
            <a:off x="3865000" y="1746975"/>
            <a:ext cx="1051500" cy="58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PARSER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Broke down text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/f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ile into smaller parts.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2" name="Google Shape;492;p73"/>
          <p:cNvSpPr txBox="1"/>
          <p:nvPr/>
        </p:nvSpPr>
        <p:spPr>
          <a:xfrm>
            <a:off x="3836338" y="2404063"/>
            <a:ext cx="1051500" cy="46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SCANSION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Marks metrical pattern of poem 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93" name="Google Shape;493;p73"/>
          <p:cNvSpPr txBox="1"/>
          <p:nvPr/>
        </p:nvSpPr>
        <p:spPr>
          <a:xfrm>
            <a:off x="5742750" y="1830900"/>
            <a:ext cx="1051500" cy="215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TEST PARSER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73"/>
          <p:cNvSpPr txBox="1"/>
          <p:nvPr/>
        </p:nvSpPr>
        <p:spPr>
          <a:xfrm>
            <a:off x="5742750" y="2223063"/>
            <a:ext cx="1051500" cy="215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TEST SCANSION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5" name="Google Shape;495;p73"/>
          <p:cNvSpPr txBox="1"/>
          <p:nvPr/>
        </p:nvSpPr>
        <p:spPr>
          <a:xfrm>
            <a:off x="1368300" y="3198900"/>
            <a:ext cx="1051500" cy="461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CASE STORIES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Broke down process. 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6" name="Google Shape;496;p73"/>
          <p:cNvSpPr txBox="1"/>
          <p:nvPr/>
        </p:nvSpPr>
        <p:spPr>
          <a:xfrm>
            <a:off x="1368300" y="3754475"/>
            <a:ext cx="1051500" cy="585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DATA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XML and plaintext excerpts from the </a:t>
            </a:r>
            <a:r>
              <a:rPr i="1"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Aeneid</a:t>
            </a:r>
            <a:endParaRPr i="1"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497" name="Google Shape;497;p73"/>
          <p:cNvCxnSpPr/>
          <p:nvPr/>
        </p:nvCxnSpPr>
        <p:spPr>
          <a:xfrm>
            <a:off x="1307088" y="1657935"/>
            <a:ext cx="130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73"/>
          <p:cNvCxnSpPr/>
          <p:nvPr/>
        </p:nvCxnSpPr>
        <p:spPr>
          <a:xfrm>
            <a:off x="3627175" y="1674885"/>
            <a:ext cx="130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73"/>
          <p:cNvCxnSpPr/>
          <p:nvPr/>
        </p:nvCxnSpPr>
        <p:spPr>
          <a:xfrm>
            <a:off x="5748363" y="1674885"/>
            <a:ext cx="1308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73"/>
          <p:cNvSpPr txBox="1"/>
          <p:nvPr>
            <p:ph idx="4294967295" type="title"/>
          </p:nvPr>
        </p:nvSpPr>
        <p:spPr>
          <a:xfrm>
            <a:off x="687900" y="522775"/>
            <a:ext cx="63951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Product Roadmap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4"/>
          <p:cNvSpPr txBox="1"/>
          <p:nvPr>
            <p:ph idx="2" type="body"/>
          </p:nvPr>
        </p:nvSpPr>
        <p:spPr>
          <a:xfrm>
            <a:off x="687900" y="292725"/>
            <a:ext cx="42150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506" name="Google Shape;506;p74"/>
          <p:cNvSpPr txBox="1"/>
          <p:nvPr>
            <p:ph idx="1" type="body"/>
          </p:nvPr>
        </p:nvSpPr>
        <p:spPr>
          <a:xfrm>
            <a:off x="645300" y="1437300"/>
            <a:ext cx="66801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Custom Solutions</a:t>
            </a:r>
            <a:r>
              <a:rPr lang="en" sz="1600"/>
              <a:t>: Existing Python libraries didn’t fully meet our needs, requiring us to overcome challenges in building custom functions from scratch.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Time Constraints</a:t>
            </a:r>
            <a:r>
              <a:rPr lang="en" sz="1600"/>
              <a:t>: Limited time prevented us from implementing all envisioned features, including function to export metrical analysis as standalone file and user experience (ux design).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Skill Diversity</a:t>
            </a:r>
            <a:r>
              <a:rPr lang="en" sz="1600"/>
              <a:t>: Varied levels of Python experience within team made the project challenging for some, but collaboration &amp; </a:t>
            </a:r>
            <a:r>
              <a:rPr lang="en" sz="1600"/>
              <a:t>perseverance</a:t>
            </a:r>
            <a:r>
              <a:rPr lang="en" sz="1600"/>
              <a:t> helped us succeed. </a:t>
            </a:r>
            <a:endParaRPr sz="1600"/>
          </a:p>
        </p:txBody>
      </p:sp>
      <p:sp>
        <p:nvSpPr>
          <p:cNvPr id="507" name="Google Shape;507;p74"/>
          <p:cNvSpPr txBox="1"/>
          <p:nvPr>
            <p:ph idx="4294967295" type="title"/>
          </p:nvPr>
        </p:nvSpPr>
        <p:spPr>
          <a:xfrm>
            <a:off x="687900" y="569625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5"/>
          <p:cNvSpPr txBox="1"/>
          <p:nvPr>
            <p:ph idx="3" type="body"/>
          </p:nvPr>
        </p:nvSpPr>
        <p:spPr>
          <a:xfrm>
            <a:off x="1452950" y="3043050"/>
            <a:ext cx="40899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to Conference </a:t>
            </a:r>
            <a:endParaRPr/>
          </a:p>
        </p:txBody>
      </p:sp>
      <p:sp>
        <p:nvSpPr>
          <p:cNvPr id="513" name="Google Shape;513;p75"/>
          <p:cNvSpPr txBox="1"/>
          <p:nvPr>
            <p:ph idx="4" type="body"/>
          </p:nvPr>
        </p:nvSpPr>
        <p:spPr>
          <a:xfrm>
            <a:off x="1452950" y="2321101"/>
            <a:ext cx="40899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</a:t>
            </a:r>
            <a:r>
              <a:rPr lang="en"/>
              <a:t> Accessibility </a:t>
            </a:r>
            <a:endParaRPr/>
          </a:p>
        </p:txBody>
      </p:sp>
      <p:sp>
        <p:nvSpPr>
          <p:cNvPr id="514" name="Google Shape;514;p75"/>
          <p:cNvSpPr txBox="1"/>
          <p:nvPr>
            <p:ph idx="5" type="body"/>
          </p:nvPr>
        </p:nvSpPr>
        <p:spPr>
          <a:xfrm>
            <a:off x="1452950" y="1639350"/>
            <a:ext cx="40899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Envisioned Features </a:t>
            </a:r>
            <a:endParaRPr/>
          </a:p>
        </p:txBody>
      </p:sp>
      <p:sp>
        <p:nvSpPr>
          <p:cNvPr id="515" name="Google Shape;515;p75"/>
          <p:cNvSpPr/>
          <p:nvPr/>
        </p:nvSpPr>
        <p:spPr>
          <a:xfrm>
            <a:off x="1007538" y="2425658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6" name="Google Shape;516;p75"/>
          <p:cNvSpPr/>
          <p:nvPr/>
        </p:nvSpPr>
        <p:spPr>
          <a:xfrm>
            <a:off x="984900" y="170399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7" name="Google Shape;517;p75"/>
          <p:cNvSpPr/>
          <p:nvPr/>
        </p:nvSpPr>
        <p:spPr>
          <a:xfrm>
            <a:off x="1007538" y="3147304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8" name="Google Shape;518;p75"/>
          <p:cNvSpPr txBox="1"/>
          <p:nvPr>
            <p:ph idx="4294967295" type="subTitle"/>
          </p:nvPr>
        </p:nvSpPr>
        <p:spPr>
          <a:xfrm>
            <a:off x="984896" y="3062554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3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519" name="Google Shape;519;p75"/>
          <p:cNvSpPr txBox="1"/>
          <p:nvPr>
            <p:ph idx="4294967295" type="subTitle"/>
          </p:nvPr>
        </p:nvSpPr>
        <p:spPr>
          <a:xfrm>
            <a:off x="984896" y="2340908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520" name="Google Shape;520;p75"/>
          <p:cNvSpPr txBox="1"/>
          <p:nvPr>
            <p:ph idx="4294967295" type="subTitle"/>
          </p:nvPr>
        </p:nvSpPr>
        <p:spPr>
          <a:xfrm>
            <a:off x="984896" y="16192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521" name="Google Shape;521;p75"/>
          <p:cNvSpPr txBox="1"/>
          <p:nvPr>
            <p:ph idx="4294967295" type="title"/>
          </p:nvPr>
        </p:nvSpPr>
        <p:spPr>
          <a:xfrm>
            <a:off x="661575" y="53885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