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481D-E605-83BA-7DF8-414DCD71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B6F62-F737-A606-BE3F-FAA4EB09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5368-00D3-6B0D-3FDE-355D9F72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36E6-6FA8-B92A-E7B0-E0647272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9ECA-9DF9-E856-C438-20B8B520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5A7E-56B5-8F46-9279-3B026705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3BAFF-EA56-0618-037A-46A7A566C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0D5D6-D3CD-99A9-890C-AF5B4511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7A4A-5381-D7EF-81B8-88583112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BFCA2-F7D7-0874-51B3-DF0B8019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32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239ED-8BF0-ADAA-F5DA-495169269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16BDB-52E9-D77E-3B3B-33D65BFD1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8C96-0875-639C-5A1C-6A7DD590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00A45-74CC-CCCA-C91E-9E1B97EB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8C0A-84CA-59AC-814F-C51D52B0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3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8A27-FBFC-B382-BB6B-F10F6627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69F2-02F5-6439-57BB-8B6E29280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38F9-CD5A-01CD-A04D-F051D14B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7E9E-8238-B185-97DE-AA6F91B0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3C61-FB09-FF04-B5D6-23FFC95D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4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F316-7295-A379-8003-5702A100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5BD1D-716A-6B3B-CD09-2691DB668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7D95-121F-3909-176D-A232EFF7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D190-E649-AD79-121E-4A6636ED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F26AC-776A-A574-CBE6-7380CE9E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5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1700-3E1C-C0A5-386F-C55C243C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B098-2E33-A543-A93F-1F457FBF0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AE3E8-58CE-6556-64EA-36C785065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F5B3-738F-2ECF-4077-D9362587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B555F-A120-C961-5F39-31B9E351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E68E5-1810-CC9E-32C7-CED47D89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8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813C-7185-E2DD-62BD-AF3D56BA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7E6C-12A6-8E40-01F8-301143A6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09226-315F-5A08-34C4-A07A3F9AC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335D-27ED-8C17-A138-7458C79D7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C6744-2054-96F4-5807-200D3AB65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6A808-68A2-F928-77FE-83A89EA1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CB9A0-E1CD-3939-77BF-521A5150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D9DBD-DAB8-1ABF-4232-E9621E96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76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DC23-1A0F-0547-7C27-932B9EBB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30B5A-1650-DF8A-B5E2-BA22CDE2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72DC4-9384-AEC5-5C72-CD915731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5FFAC-D98D-FA90-78BA-91337226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7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0B8C5-B717-C4BC-D446-AFB08926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F978E-7B06-D3FB-3245-1E8C838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02A4F-28FA-49CC-8494-26AD89E7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06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D81-0383-7DC7-93E3-53EAC1D2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9528-B25B-482D-2E93-AFCA944A8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1A4C8-4B1C-FD93-D87A-8E9FB0892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5C3A4-B3D3-D0E1-2027-9BEE7A6E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C3143-AB34-C3F3-FAC4-7C430E03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17BB4-ED77-FFE6-5F32-B51550AD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7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D588-4D8C-7FA2-E2DB-91DCB856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D68AC-AF6E-39C0-5D32-A5409331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0398A-B22A-EFD3-96E5-50D732B1B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8E189-1332-3F4D-19B4-DE1A817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D8F19-E2B4-1372-8F35-9116A159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30934-80D8-A5AE-2DE1-0783ED66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37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01F33-B238-1089-5A55-EEC3B5A4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BA6B7-021B-C5B7-47DE-EF0C9D39D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1106C-F155-988A-84D9-4F573C808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25DA-E291-458D-ABC4-9A2869F84746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A0606-3B73-686F-4163-EB4DFC72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A8C7E-4569-C49E-7487-AD167CA3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82DD0A-3056-4741-90BF-409C359EE339}"/>
              </a:ext>
            </a:extLst>
          </p:cNvPr>
          <p:cNvGrpSpPr/>
          <p:nvPr/>
        </p:nvGrpSpPr>
        <p:grpSpPr>
          <a:xfrm>
            <a:off x="1856775" y="823611"/>
            <a:ext cx="7546350" cy="5102997"/>
            <a:chOff x="1856775" y="823611"/>
            <a:chExt cx="7546350" cy="5102997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2AD866A0-13C5-0ED0-C2A7-29827905BBFE}"/>
                </a:ext>
              </a:extLst>
            </p:cNvPr>
            <p:cNvSpPr/>
            <p:nvPr/>
          </p:nvSpPr>
          <p:spPr>
            <a:xfrm>
              <a:off x="6047049" y="3425964"/>
              <a:ext cx="436902" cy="32451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F3969FD-7800-D9DC-C8C2-B51D5C728426}"/>
                </a:ext>
              </a:extLst>
            </p:cNvPr>
            <p:cNvSpPr/>
            <p:nvPr/>
          </p:nvSpPr>
          <p:spPr>
            <a:xfrm>
              <a:off x="6564968" y="1235926"/>
              <a:ext cx="2760927" cy="4690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5B052BD-C43A-4D40-251A-46A53F7FFB06}"/>
                </a:ext>
              </a:extLst>
            </p:cNvPr>
            <p:cNvSpPr txBox="1"/>
            <p:nvPr/>
          </p:nvSpPr>
          <p:spPr>
            <a:xfrm>
              <a:off x="7110444" y="830996"/>
              <a:ext cx="1190329" cy="48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Validation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129222BD-F760-F9BE-10EA-A9EE0725918F}"/>
                </a:ext>
              </a:extLst>
            </p:cNvPr>
            <p:cNvSpPr/>
            <p:nvPr/>
          </p:nvSpPr>
          <p:spPr>
            <a:xfrm>
              <a:off x="6674473" y="3862658"/>
              <a:ext cx="2524246" cy="694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Solar Induced Fluorescence</a:t>
              </a:r>
              <a:r>
                <a:rPr lang="ja-JP" altLang="en-US" sz="1600" dirty="0">
                  <a:solidFill>
                    <a:schemeClr val="tx1"/>
                  </a:solidFill>
                </a:rPr>
                <a:t>　</a:t>
              </a:r>
              <a:endParaRPr lang="en-GB" altLang="ja-JP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CSIF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TROPOMI SIF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4DB37B5-DE3F-62B3-9EC9-6FEF2CDD9E21}"/>
                </a:ext>
              </a:extLst>
            </p:cNvPr>
            <p:cNvSpPr/>
            <p:nvPr/>
          </p:nvSpPr>
          <p:spPr>
            <a:xfrm>
              <a:off x="6674473" y="4663207"/>
              <a:ext cx="2513661" cy="11329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Satellite-based products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Annual trend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Seasonal trend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Latitudinal variations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Interannual variations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A8C7E0A-4EEB-4664-F63F-187AB5B6B662}"/>
                </a:ext>
              </a:extLst>
            </p:cNvPr>
            <p:cNvSpPr txBox="1"/>
            <p:nvPr/>
          </p:nvSpPr>
          <p:spPr>
            <a:xfrm>
              <a:off x="6564968" y="1350725"/>
              <a:ext cx="28381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Comparative analysis of satellite-based products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FLUXCOM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NIES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METAFLUX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A000F8-E9DB-DB54-EEC8-F825640F06D7}"/>
                </a:ext>
              </a:extLst>
            </p:cNvPr>
            <p:cNvSpPr/>
            <p:nvPr/>
          </p:nvSpPr>
          <p:spPr>
            <a:xfrm>
              <a:off x="1919413" y="1976809"/>
              <a:ext cx="4023288" cy="1246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B299708C-7033-7BF6-2C12-726C029C9308}"/>
                </a:ext>
              </a:extLst>
            </p:cNvPr>
            <p:cNvSpPr/>
            <p:nvPr/>
          </p:nvSpPr>
          <p:spPr>
            <a:xfrm>
              <a:off x="3751090" y="2749031"/>
              <a:ext cx="2001840" cy="291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Input encoding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AEBC7F7D-8A50-9DEE-8699-27BE3C7379D3}"/>
                </a:ext>
              </a:extLst>
            </p:cNvPr>
            <p:cNvSpPr/>
            <p:nvPr/>
          </p:nvSpPr>
          <p:spPr>
            <a:xfrm>
              <a:off x="3762065" y="2017804"/>
              <a:ext cx="2024740" cy="3398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Transformer Encoder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F5AF73C-2806-61DC-42FB-A45F7E792CE0}"/>
                </a:ext>
              </a:extLst>
            </p:cNvPr>
            <p:cNvSpPr txBox="1"/>
            <p:nvPr/>
          </p:nvSpPr>
          <p:spPr>
            <a:xfrm>
              <a:off x="1891247" y="2006169"/>
              <a:ext cx="1831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MVTS Transformer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390BE9F-42BE-CB95-27E8-2426E27D535D}"/>
                </a:ext>
              </a:extLst>
            </p:cNvPr>
            <p:cNvSpPr/>
            <p:nvPr/>
          </p:nvSpPr>
          <p:spPr>
            <a:xfrm flipH="1">
              <a:off x="1926155" y="3425964"/>
              <a:ext cx="4010952" cy="1823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DD78ABC-9EB3-6939-EF65-A96594E327DA}"/>
                </a:ext>
              </a:extLst>
            </p:cNvPr>
            <p:cNvSpPr txBox="1"/>
            <p:nvPr/>
          </p:nvSpPr>
          <p:spPr>
            <a:xfrm>
              <a:off x="3266847" y="3613358"/>
              <a:ext cx="56618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RS </a:t>
              </a:r>
            </a:p>
            <a:p>
              <a:pPr algn="ctr"/>
              <a:r>
                <a:rPr lang="en-GB" sz="1400" dirty="0"/>
                <a:t>+</a:t>
              </a:r>
            </a:p>
            <a:p>
              <a:pPr algn="ctr"/>
              <a:r>
                <a:rPr lang="en-GB" sz="1400" dirty="0"/>
                <a:t>ERA5</a:t>
              </a:r>
            </a:p>
            <a:p>
              <a:pPr algn="ctr"/>
              <a:r>
                <a:rPr lang="en-GB" sz="1400" dirty="0"/>
                <a:t>+</a:t>
              </a:r>
            </a:p>
            <a:p>
              <a:pPr algn="ctr"/>
              <a:r>
                <a:rPr lang="en-GB" sz="1400" dirty="0"/>
                <a:t>PFTs</a:t>
              </a:r>
            </a:p>
          </p:txBody>
        </p:sp>
        <p:sp>
          <p:nvSpPr>
            <p:cNvPr id="130" name="Right Brace 129">
              <a:extLst>
                <a:ext uri="{FF2B5EF4-FFF2-40B4-BE49-F238E27FC236}">
                  <a16:creationId xmlns:a16="http://schemas.microsoft.com/office/drawing/2014/main" id="{3EDF68CC-C621-7481-60FF-85F5232ED4D6}"/>
                </a:ext>
              </a:extLst>
            </p:cNvPr>
            <p:cNvSpPr/>
            <p:nvPr/>
          </p:nvSpPr>
          <p:spPr>
            <a:xfrm rot="5400000">
              <a:off x="4706984" y="3806797"/>
              <a:ext cx="75798" cy="177210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ight Brace 130">
              <a:extLst>
                <a:ext uri="{FF2B5EF4-FFF2-40B4-BE49-F238E27FC236}">
                  <a16:creationId xmlns:a16="http://schemas.microsoft.com/office/drawing/2014/main" id="{7BB885E0-48B5-7766-E88E-6D9E78ECD0A5}"/>
                </a:ext>
              </a:extLst>
            </p:cNvPr>
            <p:cNvSpPr/>
            <p:nvPr/>
          </p:nvSpPr>
          <p:spPr>
            <a:xfrm rot="10800000">
              <a:off x="3762066" y="3647798"/>
              <a:ext cx="69688" cy="10294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A1C7E91-0C74-04DF-2BEA-F442E594C662}"/>
                    </a:ext>
                  </a:extLst>
                </p:cNvPr>
                <p:cNvSpPr txBox="1"/>
                <p:nvPr/>
              </p:nvSpPr>
              <p:spPr>
                <a:xfrm>
                  <a:off x="3584184" y="4654441"/>
                  <a:ext cx="663767" cy="4467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5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05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1/01</m:t>
                        </m:r>
                      </m:oMath>
                    </m:oMathPara>
                  </a14:m>
                  <a:endParaRPr lang="en-GB" sz="1050" dirty="0">
                    <a:latin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A1C7E91-0C74-04DF-2BEA-F442E594C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184" y="4654441"/>
                  <a:ext cx="663767" cy="4467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A10D655-B042-CD56-946E-02E6A2D36818}"/>
                    </a:ext>
                  </a:extLst>
                </p:cNvPr>
                <p:cNvSpPr txBox="1"/>
                <p:nvPr/>
              </p:nvSpPr>
              <p:spPr>
                <a:xfrm>
                  <a:off x="4139918" y="4674853"/>
                  <a:ext cx="617894" cy="414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01/10</m:t>
                        </m:r>
                      </m:oMath>
                    </m:oMathPara>
                  </a14:m>
                  <a:endParaRPr lang="en-GB" sz="1000" dirty="0">
                    <a:latin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A10D655-B042-CD56-946E-02E6A2D36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18" y="4674853"/>
                  <a:ext cx="617894" cy="4148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791A458-BAA2-BDE7-E778-2538AEA6EF82}"/>
                    </a:ext>
                  </a:extLst>
                </p:cNvPr>
                <p:cNvSpPr txBox="1"/>
                <p:nvPr/>
              </p:nvSpPr>
              <p:spPr>
                <a:xfrm>
                  <a:off x="4756851" y="4641186"/>
                  <a:ext cx="1248279" cy="414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𝑑𝑎𝑡𝑒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000" dirty="0">
                    <a:latin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791A458-BAA2-BDE7-E778-2538AEA6E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6851" y="4641186"/>
                  <a:ext cx="1248279" cy="4148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E2A900E-B6D5-BC09-EA33-FF7EEB8D947E}"/>
                    </a:ext>
                  </a:extLst>
                </p:cNvPr>
                <p:cNvSpPr txBox="1"/>
                <p:nvPr/>
              </p:nvSpPr>
              <p:spPr>
                <a:xfrm>
                  <a:off x="3751090" y="3526521"/>
                  <a:ext cx="1851563" cy="2872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E2A900E-B6D5-BC09-EA33-FF7EEB8D94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090" y="3526521"/>
                  <a:ext cx="1851563" cy="287217"/>
                </a:xfrm>
                <a:prstGeom prst="rect">
                  <a:avLst/>
                </a:prstGeom>
                <a:blipFill>
                  <a:blip r:embed="rId5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9CD43B3-EBFE-5DD8-55D1-F79C17AE41FE}"/>
                </a:ext>
              </a:extLst>
            </p:cNvPr>
            <p:cNvSpPr txBox="1"/>
            <p:nvPr/>
          </p:nvSpPr>
          <p:spPr>
            <a:xfrm>
              <a:off x="3890812" y="4209932"/>
              <a:ext cx="97050" cy="287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128AB348-3BC1-127A-8E9E-61AEEE4A1465}"/>
                    </a:ext>
                  </a:extLst>
                </p:cNvPr>
                <p:cNvSpPr txBox="1"/>
                <p:nvPr/>
              </p:nvSpPr>
              <p:spPr>
                <a:xfrm>
                  <a:off x="1899077" y="4864782"/>
                  <a:ext cx="1284607" cy="2364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0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GB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128AB348-3BC1-127A-8E9E-61AEEE4A14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9077" y="4864782"/>
                  <a:ext cx="1284607" cy="236440"/>
                </a:xfrm>
                <a:prstGeom prst="rect">
                  <a:avLst/>
                </a:prstGeom>
                <a:blipFill>
                  <a:blip r:embed="rId6"/>
                  <a:stretch>
                    <a:fillRect b="-487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0ADD7B2-5504-5810-A396-4388B947B783}"/>
                </a:ext>
              </a:extLst>
            </p:cNvPr>
            <p:cNvSpPr txBox="1"/>
            <p:nvPr/>
          </p:nvSpPr>
          <p:spPr>
            <a:xfrm>
              <a:off x="4384854" y="4974816"/>
              <a:ext cx="816718" cy="28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(mm/dd)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8356CC85-0A0B-8C78-BAA5-C49A78B1ABDA}"/>
                    </a:ext>
                  </a:extLst>
                </p:cNvPr>
                <p:cNvSpPr txBox="1"/>
                <p:nvPr/>
              </p:nvSpPr>
              <p:spPr>
                <a:xfrm>
                  <a:off x="3786693" y="3795504"/>
                  <a:ext cx="1812675" cy="2872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8356CC85-0A0B-8C78-BAA5-C49A78B1A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693" y="3795504"/>
                  <a:ext cx="1812675" cy="287217"/>
                </a:xfrm>
                <a:prstGeom prst="rect">
                  <a:avLst/>
                </a:prstGeom>
                <a:blipFill>
                  <a:blip r:embed="rId7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C1A9113-A692-7FD5-034E-40DD3527BDB1}"/>
                    </a:ext>
                  </a:extLst>
                </p:cNvPr>
                <p:cNvSpPr txBox="1"/>
                <p:nvPr/>
              </p:nvSpPr>
              <p:spPr>
                <a:xfrm>
                  <a:off x="3885594" y="4119133"/>
                  <a:ext cx="195048" cy="299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C1A9113-A692-7FD5-034E-40DD3527B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594" y="4119133"/>
                  <a:ext cx="195048" cy="299297"/>
                </a:xfrm>
                <a:prstGeom prst="rect">
                  <a:avLst/>
                </a:prstGeom>
                <a:blipFill>
                  <a:blip r:embed="rId8"/>
                  <a:stretch>
                    <a:fillRect l="-9375" r="-93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CCAD901-6316-66B8-5798-25CF873CC3A1}"/>
                    </a:ext>
                  </a:extLst>
                </p:cNvPr>
                <p:cNvSpPr txBox="1"/>
                <p:nvPr/>
              </p:nvSpPr>
              <p:spPr>
                <a:xfrm>
                  <a:off x="3710632" y="4334177"/>
                  <a:ext cx="1920303" cy="2872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1  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CCAD901-6316-66B8-5798-25CF873CC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632" y="4334177"/>
                  <a:ext cx="1920303" cy="287217"/>
                </a:xfrm>
                <a:prstGeom prst="rect">
                  <a:avLst/>
                </a:prstGeom>
                <a:blipFill>
                  <a:blip r:embed="rId9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CFC7A66-48B2-DF7A-5CDF-44F09341D845}"/>
                    </a:ext>
                  </a:extLst>
                </p:cNvPr>
                <p:cNvSpPr txBox="1"/>
                <p:nvPr/>
              </p:nvSpPr>
              <p:spPr>
                <a:xfrm>
                  <a:off x="4690150" y="4093370"/>
                  <a:ext cx="237145" cy="2872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CFC7A66-48B2-DF7A-5CDF-44F09341D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150" y="4093370"/>
                  <a:ext cx="237145" cy="287217"/>
                </a:xfrm>
                <a:prstGeom prst="rect">
                  <a:avLst/>
                </a:prstGeom>
                <a:blipFill>
                  <a:blip r:embed="rId10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DA44DB12-2965-843E-010A-0DED5AD73221}"/>
                    </a:ext>
                  </a:extLst>
                </p:cNvPr>
                <p:cNvSpPr txBox="1"/>
                <p:nvPr/>
              </p:nvSpPr>
              <p:spPr>
                <a:xfrm>
                  <a:off x="5208279" y="4166597"/>
                  <a:ext cx="237145" cy="299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DA44DB12-2965-843E-010A-0DED5AD73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279" y="4166597"/>
                  <a:ext cx="237145" cy="2992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3CFB363-2DAB-B560-C19D-9795EBF3EAB3}"/>
                    </a:ext>
                  </a:extLst>
                </p:cNvPr>
                <p:cNvSpPr txBox="1"/>
                <p:nvPr/>
              </p:nvSpPr>
              <p:spPr>
                <a:xfrm>
                  <a:off x="4350117" y="4119133"/>
                  <a:ext cx="195048" cy="299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3CFB363-2DAB-B560-C19D-9795EBF3E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117" y="4119133"/>
                  <a:ext cx="195048" cy="299297"/>
                </a:xfrm>
                <a:prstGeom prst="rect">
                  <a:avLst/>
                </a:prstGeom>
                <a:blipFill>
                  <a:blip r:embed="rId12"/>
                  <a:stretch>
                    <a:fillRect l="-9375" r="-93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1F1CFC5-3656-555F-BA1F-A4CE39F91F5C}"/>
                    </a:ext>
                  </a:extLst>
                </p:cNvPr>
                <p:cNvSpPr txBox="1"/>
                <p:nvPr/>
              </p:nvSpPr>
              <p:spPr>
                <a:xfrm>
                  <a:off x="4704744" y="4584302"/>
                  <a:ext cx="237145" cy="2872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1F1CFC5-3656-555F-BA1F-A4CE39F91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744" y="4584302"/>
                  <a:ext cx="237145" cy="287217"/>
                </a:xfrm>
                <a:prstGeom prst="rect">
                  <a:avLst/>
                </a:prstGeom>
                <a:blipFill>
                  <a:blip r:embed="rId13"/>
                  <a:stretch>
                    <a:fillRect r="-51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A340EBC6-7AD6-2CCB-7F83-331F8E4EFD35}"/>
                </a:ext>
              </a:extLst>
            </p:cNvPr>
            <p:cNvSpPr/>
            <p:nvPr/>
          </p:nvSpPr>
          <p:spPr>
            <a:xfrm rot="16200000">
              <a:off x="3733793" y="3215354"/>
              <a:ext cx="538559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Arrow: Right 146">
              <a:extLst>
                <a:ext uri="{FF2B5EF4-FFF2-40B4-BE49-F238E27FC236}">
                  <a16:creationId xmlns:a16="http://schemas.microsoft.com/office/drawing/2014/main" id="{8267B7FD-5AA0-C8C7-C44E-3FCA123B143B}"/>
                </a:ext>
              </a:extLst>
            </p:cNvPr>
            <p:cNvSpPr/>
            <p:nvPr/>
          </p:nvSpPr>
          <p:spPr>
            <a:xfrm rot="16200000">
              <a:off x="4221684" y="3215352"/>
              <a:ext cx="538559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935BE9F0-7447-675A-BCF3-63EAFADAD13E}"/>
                </a:ext>
              </a:extLst>
            </p:cNvPr>
            <p:cNvSpPr/>
            <p:nvPr/>
          </p:nvSpPr>
          <p:spPr>
            <a:xfrm rot="16200000">
              <a:off x="5026599" y="3215351"/>
              <a:ext cx="538559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148F71C-AD09-EE5A-EB44-0431E9E8BCBF}"/>
                </a:ext>
              </a:extLst>
            </p:cNvPr>
            <p:cNvSpPr txBox="1"/>
            <p:nvPr/>
          </p:nvSpPr>
          <p:spPr>
            <a:xfrm>
              <a:off x="1856775" y="3371545"/>
              <a:ext cx="1757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Feature extraction </a:t>
              </a:r>
            </a:p>
            <a:p>
              <a:r>
                <a:rPr lang="en-GB" sz="1600" dirty="0"/>
                <a:t>for </a:t>
              </a:r>
              <a:r>
                <a:rPr lang="en-GB" sz="1600" b="1" dirty="0"/>
                <a:t>month </a:t>
              </a:r>
              <a:r>
                <a:rPr lang="en-GB" sz="1600" b="1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50" name="Arrow: Right 149">
              <a:extLst>
                <a:ext uri="{FF2B5EF4-FFF2-40B4-BE49-F238E27FC236}">
                  <a16:creationId xmlns:a16="http://schemas.microsoft.com/office/drawing/2014/main" id="{B93DC0DD-8F1D-2170-4C96-D1E2E8C2B863}"/>
                </a:ext>
              </a:extLst>
            </p:cNvPr>
            <p:cNvSpPr/>
            <p:nvPr/>
          </p:nvSpPr>
          <p:spPr>
            <a:xfrm rot="16200000">
              <a:off x="3867339" y="2456462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Arrow: Right 150">
              <a:extLst>
                <a:ext uri="{FF2B5EF4-FFF2-40B4-BE49-F238E27FC236}">
                  <a16:creationId xmlns:a16="http://schemas.microsoft.com/office/drawing/2014/main" id="{AB1CDF0C-622D-BF33-69A4-823A2E52FB4D}"/>
                </a:ext>
              </a:extLst>
            </p:cNvPr>
            <p:cNvSpPr/>
            <p:nvPr/>
          </p:nvSpPr>
          <p:spPr>
            <a:xfrm rot="16200000">
              <a:off x="4355229" y="2449233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Arrow: Right 151">
              <a:extLst>
                <a:ext uri="{FF2B5EF4-FFF2-40B4-BE49-F238E27FC236}">
                  <a16:creationId xmlns:a16="http://schemas.microsoft.com/office/drawing/2014/main" id="{92E7CA78-75BA-DF08-6A03-B22731C4FE70}"/>
                </a:ext>
              </a:extLst>
            </p:cNvPr>
            <p:cNvSpPr/>
            <p:nvPr/>
          </p:nvSpPr>
          <p:spPr>
            <a:xfrm rot="16200000">
              <a:off x="5160144" y="2443674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093D216-BF63-FEF5-570B-72FF89C067F7}"/>
                </a:ext>
              </a:extLst>
            </p:cNvPr>
            <p:cNvSpPr txBox="1"/>
            <p:nvPr/>
          </p:nvSpPr>
          <p:spPr>
            <a:xfrm>
              <a:off x="2764372" y="823611"/>
              <a:ext cx="2443907" cy="382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Upscaling GPP and </a:t>
              </a:r>
              <a:r>
                <a:rPr lang="en-GB" b="1" dirty="0" err="1"/>
                <a:t>R</a:t>
              </a:r>
              <a:r>
                <a:rPr lang="en-GB" b="1" baseline="-25000" dirty="0" err="1"/>
                <a:t>eco</a:t>
              </a:r>
              <a:endParaRPr lang="en-GB" b="1" dirty="0"/>
            </a:p>
          </p:txBody>
        </p:sp>
        <p:sp>
          <p:nvSpPr>
            <p:cNvPr id="155" name="Arrow: Right 154">
              <a:extLst>
                <a:ext uri="{FF2B5EF4-FFF2-40B4-BE49-F238E27FC236}">
                  <a16:creationId xmlns:a16="http://schemas.microsoft.com/office/drawing/2014/main" id="{1E17EB49-45C8-8910-BE46-4B60A0C8F1E7}"/>
                </a:ext>
              </a:extLst>
            </p:cNvPr>
            <p:cNvSpPr/>
            <p:nvPr/>
          </p:nvSpPr>
          <p:spPr>
            <a:xfrm rot="16200000">
              <a:off x="7739969" y="2750112"/>
              <a:ext cx="284000" cy="25963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995BAF-0DC2-4C73-A0A0-7196B0CBFE39}"/>
                </a:ext>
              </a:extLst>
            </p:cNvPr>
            <p:cNvSpPr/>
            <p:nvPr/>
          </p:nvSpPr>
          <p:spPr>
            <a:xfrm flipH="1">
              <a:off x="1933861" y="5529607"/>
              <a:ext cx="2054001" cy="397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RS + ERA5 + PFTs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208F82-55EA-4AD3-A058-E7A85AF70B14}"/>
                </a:ext>
              </a:extLst>
            </p:cNvPr>
            <p:cNvSpPr/>
            <p:nvPr/>
          </p:nvSpPr>
          <p:spPr>
            <a:xfrm flipH="1">
              <a:off x="4139917" y="5518889"/>
              <a:ext cx="1797189" cy="397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FLUXNET 2015</a:t>
              </a: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F846857D-2D60-43CF-BC21-D0FD2FCE5561}"/>
                </a:ext>
              </a:extLst>
            </p:cNvPr>
            <p:cNvSpPr/>
            <p:nvPr/>
          </p:nvSpPr>
          <p:spPr>
            <a:xfrm rot="16200000">
              <a:off x="2825127" y="5286167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C8A9F593-ED30-4138-B096-34C49B074AB8}"/>
                </a:ext>
              </a:extLst>
            </p:cNvPr>
            <p:cNvSpPr/>
            <p:nvPr/>
          </p:nvSpPr>
          <p:spPr>
            <a:xfrm rot="16200000">
              <a:off x="4931299" y="5270677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9021F93-DBCC-482B-85EF-82A6E7619ED3}"/>
                </a:ext>
              </a:extLst>
            </p:cNvPr>
            <p:cNvSpPr/>
            <p:nvPr/>
          </p:nvSpPr>
          <p:spPr>
            <a:xfrm>
              <a:off x="1934597" y="1235927"/>
              <a:ext cx="4023288" cy="4514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5834277-1A22-414E-8704-22177F8BF5C0}"/>
                </a:ext>
              </a:extLst>
            </p:cNvPr>
            <p:cNvSpPr/>
            <p:nvPr/>
          </p:nvSpPr>
          <p:spPr>
            <a:xfrm>
              <a:off x="3796909" y="1304683"/>
              <a:ext cx="866352" cy="3398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GPP</a:t>
              </a:r>
              <a:endPara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3F58CB9-EC85-40F7-9B60-AE6D06B1BD13}"/>
                </a:ext>
              </a:extLst>
            </p:cNvPr>
            <p:cNvSpPr/>
            <p:nvPr/>
          </p:nvSpPr>
          <p:spPr>
            <a:xfrm>
              <a:off x="4893675" y="1289058"/>
              <a:ext cx="866352" cy="3398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</a:rPr>
                <a:t>R</a:t>
              </a:r>
              <a:r>
                <a:rPr lang="en-GB" sz="1400" baseline="-25000" dirty="0" err="1">
                  <a:solidFill>
                    <a:schemeClr val="tx1"/>
                  </a:solidFill>
                </a:rPr>
                <a:t>eco</a:t>
              </a:r>
              <a:endPara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E75DE2-3394-4C83-9745-3DA5B21DC81E}"/>
                </a:ext>
              </a:extLst>
            </p:cNvPr>
            <p:cNvSpPr txBox="1"/>
            <p:nvPr/>
          </p:nvSpPr>
          <p:spPr>
            <a:xfrm>
              <a:off x="1909439" y="1181257"/>
              <a:ext cx="1831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Monthly global 0.25</a:t>
              </a:r>
              <a:r>
                <a:rPr lang="en-GB" sz="1600" dirty="0">
                  <a:latin typeface="Times" panose="02020603050405020304" pitchFamily="18" charset="0"/>
                  <a:cs typeface="Times" panose="02020603050405020304" pitchFamily="18" charset="0"/>
                </a:rPr>
                <a:t>°×</a:t>
              </a:r>
              <a:r>
                <a:rPr lang="en-GB" sz="1600" dirty="0"/>
                <a:t>0.25</a:t>
              </a:r>
              <a:r>
                <a:rPr lang="en-GB" sz="1600" dirty="0">
                  <a:latin typeface="Times" panose="02020603050405020304" pitchFamily="18" charset="0"/>
                  <a:cs typeface="Times" panose="02020603050405020304" pitchFamily="18" charset="0"/>
                </a:rPr>
                <a:t>°</a:t>
              </a:r>
              <a:endParaRPr lang="en-GB" sz="1600" dirty="0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28E8BE34-FF78-4AE3-9671-C08469FC38A4}"/>
                </a:ext>
              </a:extLst>
            </p:cNvPr>
            <p:cNvSpPr/>
            <p:nvPr/>
          </p:nvSpPr>
          <p:spPr>
            <a:xfrm rot="16200000">
              <a:off x="4663186" y="1721869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B3014A9-EE2D-4AC9-BCAD-565B87E52CF8}"/>
                </a:ext>
              </a:extLst>
            </p:cNvPr>
            <p:cNvSpPr/>
            <p:nvPr/>
          </p:nvSpPr>
          <p:spPr>
            <a:xfrm>
              <a:off x="6674473" y="3100956"/>
              <a:ext cx="2524246" cy="694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FLUXNET 2015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Site-level validation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Seasonality 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60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106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Symbol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Thi Nhu Ngoc</dc:creator>
  <cp:lastModifiedBy>ファン　アン</cp:lastModifiedBy>
  <cp:revision>4</cp:revision>
  <dcterms:created xsi:type="dcterms:W3CDTF">2023-11-19T10:32:05Z</dcterms:created>
  <dcterms:modified xsi:type="dcterms:W3CDTF">2023-11-20T09:48:39Z</dcterms:modified>
</cp:coreProperties>
</file>