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77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258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6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144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57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39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202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565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138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32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779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125DA-E291-458D-ABC4-9A2869F84746}" type="datetimeFigureOut">
              <a:rPr lang="en-GB" smtClean="0"/>
              <a:t>31/01/2024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6AC2-5A2E-4C06-AAA3-896709C8364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191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82DD0A-3056-4741-90BF-409C359EE339}"/>
              </a:ext>
            </a:extLst>
          </p:cNvPr>
          <p:cNvGrpSpPr/>
          <p:nvPr/>
        </p:nvGrpSpPr>
        <p:grpSpPr>
          <a:xfrm>
            <a:off x="0" y="0"/>
            <a:ext cx="9091232" cy="6773333"/>
            <a:chOff x="1891247" y="823611"/>
            <a:chExt cx="7468530" cy="5102997"/>
          </a:xfrm>
        </p:grpSpPr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2AD866A0-13C5-0ED0-C2A7-29827905BBFE}"/>
                </a:ext>
              </a:extLst>
            </p:cNvPr>
            <p:cNvSpPr/>
            <p:nvPr/>
          </p:nvSpPr>
          <p:spPr>
            <a:xfrm>
              <a:off x="6015680" y="3425964"/>
              <a:ext cx="199149" cy="221834"/>
            </a:xfrm>
            <a:prstGeom prst="rightArrow">
              <a:avLst>
                <a:gd name="adj1" fmla="val 50000"/>
                <a:gd name="adj2" fmla="val 47936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1F3969FD-7800-D9DC-C8C2-B51D5C728426}"/>
                </a:ext>
              </a:extLst>
            </p:cNvPr>
            <p:cNvSpPr/>
            <p:nvPr/>
          </p:nvSpPr>
          <p:spPr>
            <a:xfrm>
              <a:off x="6275819" y="1235926"/>
              <a:ext cx="3050078" cy="46906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5B052BD-C43A-4D40-251A-46A53F7FFB06}"/>
                </a:ext>
              </a:extLst>
            </p:cNvPr>
            <p:cNvSpPr txBox="1"/>
            <p:nvPr/>
          </p:nvSpPr>
          <p:spPr>
            <a:xfrm>
              <a:off x="7310259" y="831252"/>
              <a:ext cx="1270344" cy="365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Validation</a:t>
              </a:r>
              <a:endParaRPr lang="en-GB" sz="1350" b="1" dirty="0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29222BD-F760-F9BE-10EA-A9EE0725918F}"/>
                </a:ext>
              </a:extLst>
            </p:cNvPr>
            <p:cNvSpPr/>
            <p:nvPr/>
          </p:nvSpPr>
          <p:spPr>
            <a:xfrm>
              <a:off x="6336779" y="4363845"/>
              <a:ext cx="2935536" cy="6945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b="1" dirty="0">
                  <a:solidFill>
                    <a:schemeClr val="tx1"/>
                  </a:solidFill>
                </a:rPr>
                <a:t>Solar Induced Fluorescence</a:t>
              </a:r>
              <a:r>
                <a:rPr lang="ja-JP" altLang="en-US" sz="2000" b="1" dirty="0">
                  <a:solidFill>
                    <a:schemeClr val="tx1"/>
                  </a:solidFill>
                </a:rPr>
                <a:t>　</a:t>
              </a:r>
              <a:endParaRPr lang="en-GB" altLang="ja-JP" sz="2000" b="1" dirty="0">
                <a:solidFill>
                  <a:schemeClr val="tx1"/>
                </a:solidFill>
              </a:endParaRP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CSIF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TROPOMI SIF</a:t>
              </a:r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4DB37B5-DE3F-62B3-9EC9-6FEF2CDD9E21}"/>
                </a:ext>
              </a:extLst>
            </p:cNvPr>
            <p:cNvSpPr/>
            <p:nvPr/>
          </p:nvSpPr>
          <p:spPr>
            <a:xfrm>
              <a:off x="6330774" y="5101639"/>
              <a:ext cx="2935536" cy="694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/>
                  </a:solidFill>
                </a:rPr>
                <a:t>Long-term trend and variations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Interannual trend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Interannual variations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A8C7E0A-4EEB-4664-F63F-187AB5B6B662}"/>
                </a:ext>
              </a:extLst>
            </p:cNvPr>
            <p:cNvSpPr txBox="1"/>
            <p:nvPr/>
          </p:nvSpPr>
          <p:spPr>
            <a:xfrm>
              <a:off x="6398536" y="1244624"/>
              <a:ext cx="2961241" cy="11825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Comparative analysis of satellite-based products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b="1" dirty="0"/>
                <a:t>FluxFormer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dirty="0"/>
                <a:t>FluxCom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dirty="0"/>
                <a:t>NIES dataset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dirty="0"/>
                <a:t>MetaFlux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A000F8-E9DB-DB54-EEC8-F825640F06D7}"/>
                </a:ext>
              </a:extLst>
            </p:cNvPr>
            <p:cNvSpPr/>
            <p:nvPr/>
          </p:nvSpPr>
          <p:spPr>
            <a:xfrm>
              <a:off x="1919413" y="1976809"/>
              <a:ext cx="4023288" cy="12461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B299708C-7033-7BF6-2C12-726C029C9308}"/>
                </a:ext>
              </a:extLst>
            </p:cNvPr>
            <p:cNvSpPr/>
            <p:nvPr/>
          </p:nvSpPr>
          <p:spPr>
            <a:xfrm>
              <a:off x="3751090" y="2749031"/>
              <a:ext cx="2001840" cy="291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 encoding</a:t>
              </a: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AEBC7F7D-8A50-9DEE-8699-27BE3C7379D3}"/>
                </a:ext>
              </a:extLst>
            </p:cNvPr>
            <p:cNvSpPr/>
            <p:nvPr/>
          </p:nvSpPr>
          <p:spPr>
            <a:xfrm>
              <a:off x="3762065" y="2017804"/>
              <a:ext cx="2024740" cy="33983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n w="0"/>
                  <a:solidFill>
                    <a:schemeClr val="tx1"/>
                  </a:solidFill>
                </a:rPr>
                <a:t>Transformer Encoder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2F5AF73C-2806-61DC-42FB-A45F7E792CE0}"/>
                </a:ext>
              </a:extLst>
            </p:cNvPr>
            <p:cNvSpPr txBox="1"/>
            <p:nvPr/>
          </p:nvSpPr>
          <p:spPr>
            <a:xfrm>
              <a:off x="1891247" y="2006170"/>
              <a:ext cx="1831677" cy="2921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MVTS Transformer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390BE9F-42BE-CB95-27E8-2426E27D535D}"/>
                </a:ext>
              </a:extLst>
            </p:cNvPr>
            <p:cNvSpPr/>
            <p:nvPr/>
          </p:nvSpPr>
          <p:spPr>
            <a:xfrm flipH="1">
              <a:off x="1926155" y="3425964"/>
              <a:ext cx="4010952" cy="1823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DD78ABC-9EB3-6939-EF65-A96594E327DA}"/>
                </a:ext>
              </a:extLst>
            </p:cNvPr>
            <p:cNvSpPr txBox="1"/>
            <p:nvPr/>
          </p:nvSpPr>
          <p:spPr>
            <a:xfrm>
              <a:off x="3261712" y="3613357"/>
              <a:ext cx="576454" cy="11685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RS </a:t>
              </a:r>
            </a:p>
            <a:p>
              <a:pPr algn="ctr"/>
              <a:r>
                <a:rPr lang="en-GB" dirty="0"/>
                <a:t>+</a:t>
              </a:r>
            </a:p>
            <a:p>
              <a:pPr algn="ctr"/>
              <a:r>
                <a:rPr lang="en-GB" dirty="0"/>
                <a:t>ERA5</a:t>
              </a:r>
            </a:p>
            <a:p>
              <a:pPr algn="ctr"/>
              <a:r>
                <a:rPr lang="en-GB" dirty="0"/>
                <a:t>+</a:t>
              </a:r>
            </a:p>
            <a:p>
              <a:pPr algn="ctr"/>
              <a:r>
                <a:rPr lang="en-GB" dirty="0"/>
                <a:t>PFTs</a:t>
              </a:r>
            </a:p>
          </p:txBody>
        </p:sp>
        <p:sp>
          <p:nvSpPr>
            <p:cNvPr id="130" name="Right Brace 129">
              <a:extLst>
                <a:ext uri="{FF2B5EF4-FFF2-40B4-BE49-F238E27FC236}">
                  <a16:creationId xmlns:a16="http://schemas.microsoft.com/office/drawing/2014/main" id="{3EDF68CC-C621-7481-60FF-85F5232ED4D6}"/>
                </a:ext>
              </a:extLst>
            </p:cNvPr>
            <p:cNvSpPr/>
            <p:nvPr/>
          </p:nvSpPr>
          <p:spPr>
            <a:xfrm rot="5400000">
              <a:off x="4706984" y="3806797"/>
              <a:ext cx="75798" cy="177210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31" name="Right Brace 130">
              <a:extLst>
                <a:ext uri="{FF2B5EF4-FFF2-40B4-BE49-F238E27FC236}">
                  <a16:creationId xmlns:a16="http://schemas.microsoft.com/office/drawing/2014/main" id="{7BB885E0-48B5-7766-E88E-6D9E78ECD0A5}"/>
                </a:ext>
              </a:extLst>
            </p:cNvPr>
            <p:cNvSpPr/>
            <p:nvPr/>
          </p:nvSpPr>
          <p:spPr>
            <a:xfrm rot="10800000">
              <a:off x="3762066" y="3647798"/>
              <a:ext cx="69688" cy="1029487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A1C7E91-0C74-04DF-2BEA-F442E594C662}"/>
                    </a:ext>
                  </a:extLst>
                </p:cNvPr>
                <p:cNvSpPr txBox="1"/>
                <p:nvPr/>
              </p:nvSpPr>
              <p:spPr>
                <a:xfrm>
                  <a:off x="3765277" y="4662521"/>
                  <a:ext cx="524382" cy="347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01/01</m:t>
                        </m:r>
                      </m:oMath>
                    </m:oMathPara>
                  </a14:m>
                  <a:endParaRPr lang="en-GB" sz="1200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4A1C7E91-0C74-04DF-2BEA-F442E594C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5277" y="4662521"/>
                  <a:ext cx="524382" cy="347816"/>
                </a:xfrm>
                <a:prstGeom prst="rect">
                  <a:avLst/>
                </a:prstGeom>
                <a:blipFill>
                  <a:blip r:embed="rId2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A10D655-B042-CD56-946E-02E6A2D36818}"/>
                    </a:ext>
                  </a:extLst>
                </p:cNvPr>
                <p:cNvSpPr txBox="1"/>
                <p:nvPr/>
              </p:nvSpPr>
              <p:spPr>
                <a:xfrm>
                  <a:off x="4212328" y="4667316"/>
                  <a:ext cx="524382" cy="347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12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01/10</m:t>
                        </m:r>
                      </m:oMath>
                    </m:oMathPara>
                  </a14:m>
                  <a:endParaRPr lang="en-GB" sz="1200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FA10D655-B042-CD56-946E-02E6A2D368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328" y="4667316"/>
                  <a:ext cx="524382" cy="347816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791A458-BAA2-BDE7-E778-2538AEA6EF82}"/>
                    </a:ext>
                  </a:extLst>
                </p:cNvPr>
                <p:cNvSpPr txBox="1"/>
                <p:nvPr/>
              </p:nvSpPr>
              <p:spPr>
                <a:xfrm>
                  <a:off x="4817271" y="4646524"/>
                  <a:ext cx="1089535" cy="3478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GB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120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𝑑𝑎𝑡𝑒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2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𝐌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200" dirty="0">
                    <a:latin typeface="Symbol" panose="05050102010706020507" pitchFamily="18" charset="2"/>
                  </a:endParaRPr>
                </a:p>
              </p:txBody>
            </p:sp>
          </mc:Choice>
          <mc:Fallback xmlns="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D791A458-BAA2-BDE7-E778-2538AEA6E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271" y="4646524"/>
                  <a:ext cx="1089535" cy="347816"/>
                </a:xfrm>
                <a:prstGeom prst="rect">
                  <a:avLst/>
                </a:prstGeom>
                <a:blipFill>
                  <a:blip r:embed="rId4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E2A900E-B6D5-BC09-EA33-FF7EEB8D947E}"/>
                    </a:ext>
                  </a:extLst>
                </p:cNvPr>
                <p:cNvSpPr txBox="1"/>
                <p:nvPr/>
              </p:nvSpPr>
              <p:spPr>
                <a:xfrm>
                  <a:off x="3864243" y="3587959"/>
                  <a:ext cx="1589521" cy="2318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4E2A900E-B6D5-BC09-EA33-FF7EEB8D94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4243" y="3587959"/>
                  <a:ext cx="1589521" cy="231878"/>
                </a:xfrm>
                <a:prstGeom prst="rect">
                  <a:avLst/>
                </a:prstGeom>
                <a:blipFill>
                  <a:blip r:embed="rId5"/>
                  <a:stretch>
                    <a:fillRect l="-2524" r="-1577" b="-16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E9CD43B3-EBFE-5DD8-55D1-F79C17AE41FE}"/>
                </a:ext>
              </a:extLst>
            </p:cNvPr>
            <p:cNvSpPr txBox="1"/>
            <p:nvPr/>
          </p:nvSpPr>
          <p:spPr>
            <a:xfrm>
              <a:off x="3890812" y="4209932"/>
              <a:ext cx="97051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en-GB" sz="135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28AB348-3BC1-127A-8E9E-61AEEE4A1465}"/>
                    </a:ext>
                  </a:extLst>
                </p:cNvPr>
                <p:cNvSpPr txBox="1"/>
                <p:nvPr/>
              </p:nvSpPr>
              <p:spPr>
                <a:xfrm>
                  <a:off x="2029685" y="4856628"/>
                  <a:ext cx="797661" cy="23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GB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GB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GB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128AB348-3BC1-127A-8E9E-61AEEE4A14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9685" y="4856628"/>
                  <a:ext cx="797661" cy="231878"/>
                </a:xfrm>
                <a:prstGeom prst="rect">
                  <a:avLst/>
                </a:prstGeom>
                <a:blipFill>
                  <a:blip r:embed="rId6"/>
                  <a:stretch>
                    <a:fillRect l="-3774" r="-629" b="-13725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00ADD7B2-5504-5810-A396-4388B947B783}"/>
                </a:ext>
              </a:extLst>
            </p:cNvPr>
            <p:cNvSpPr txBox="1"/>
            <p:nvPr/>
          </p:nvSpPr>
          <p:spPr>
            <a:xfrm>
              <a:off x="4384853" y="4974816"/>
              <a:ext cx="816719" cy="267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/>
                <a:t>(mm/dd)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356CC85-0A0B-8C78-BAA5-C49A78B1ABDA}"/>
                    </a:ext>
                  </a:extLst>
                </p:cNvPr>
                <p:cNvSpPr txBox="1"/>
                <p:nvPr/>
              </p:nvSpPr>
              <p:spPr>
                <a:xfrm>
                  <a:off x="3865089" y="3841827"/>
                  <a:ext cx="1584443" cy="2318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356CC85-0A0B-8C78-BAA5-C49A78B1AB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089" y="3841827"/>
                  <a:ext cx="1584443" cy="231878"/>
                </a:xfrm>
                <a:prstGeom prst="rect">
                  <a:avLst/>
                </a:prstGeom>
                <a:blipFill>
                  <a:blip r:embed="rId7"/>
                  <a:stretch>
                    <a:fillRect l="-2839" r="-2208" b="-156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C1A9113-A692-7FD5-034E-40DD3527BDB1}"/>
                    </a:ext>
                  </a:extLst>
                </p:cNvPr>
                <p:cNvSpPr txBox="1"/>
                <p:nvPr/>
              </p:nvSpPr>
              <p:spPr>
                <a:xfrm>
                  <a:off x="3936712" y="4131213"/>
                  <a:ext cx="195048" cy="2434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9C1A9113-A692-7FD5-034E-40DD3527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712" y="4131213"/>
                  <a:ext cx="195048" cy="243441"/>
                </a:xfrm>
                <a:prstGeom prst="rect">
                  <a:avLst/>
                </a:prstGeom>
                <a:blipFill>
                  <a:blip r:embed="rId8"/>
                  <a:stretch>
                    <a:fillRect l="-2564" r="-256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CCAD901-6316-66B8-5798-25CF873CC3A1}"/>
                    </a:ext>
                  </a:extLst>
                </p:cNvPr>
                <p:cNvSpPr txBox="1"/>
                <p:nvPr/>
              </p:nvSpPr>
              <p:spPr>
                <a:xfrm>
                  <a:off x="3796873" y="4360358"/>
                  <a:ext cx="1727591" cy="23187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1  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latin typeface="Cambria Math" panose="02040503050406030204" pitchFamily="18" charset="0"/>
                              </a:rPr>
                              <m:t>𝑚𝑤</m:t>
                            </m:r>
                          </m:sub>
                        </m:sSub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6CCAD901-6316-66B8-5798-25CF873CC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6873" y="4360358"/>
                  <a:ext cx="1727591" cy="231878"/>
                </a:xfrm>
                <a:prstGeom prst="rect">
                  <a:avLst/>
                </a:prstGeom>
                <a:blipFill>
                  <a:blip r:embed="rId9"/>
                  <a:stretch>
                    <a:fillRect l="-1453" r="-291" b="-1568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CFC7A66-48B2-DF7A-5CDF-44F09341D845}"/>
                    </a:ext>
                  </a:extLst>
                </p:cNvPr>
                <p:cNvSpPr txBox="1"/>
                <p:nvPr/>
              </p:nvSpPr>
              <p:spPr>
                <a:xfrm>
                  <a:off x="4654648" y="4080769"/>
                  <a:ext cx="237145" cy="2434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CFC7A66-48B2-DF7A-5CDF-44F09341D8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4648" y="4080769"/>
                  <a:ext cx="237145" cy="243441"/>
                </a:xfrm>
                <a:prstGeom prst="rect">
                  <a:avLst/>
                </a:prstGeom>
                <a:blipFill>
                  <a:blip r:embed="rId10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A44DB12-2965-843E-010A-0DED5AD73221}"/>
                    </a:ext>
                  </a:extLst>
                </p:cNvPr>
                <p:cNvSpPr txBox="1"/>
                <p:nvPr/>
              </p:nvSpPr>
              <p:spPr>
                <a:xfrm>
                  <a:off x="5177305" y="4134100"/>
                  <a:ext cx="237145" cy="2434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DA44DB12-2965-843E-010A-0DED5AD732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7305" y="4134100"/>
                  <a:ext cx="237145" cy="24344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3CFB363-2DAB-B560-C19D-9795EBF3EAB3}"/>
                    </a:ext>
                  </a:extLst>
                </p:cNvPr>
                <p:cNvSpPr txBox="1"/>
                <p:nvPr/>
              </p:nvSpPr>
              <p:spPr>
                <a:xfrm>
                  <a:off x="4356523" y="4131213"/>
                  <a:ext cx="195048" cy="2434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3CFB363-2DAB-B560-C19D-9795EBF3EA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6523" y="4131213"/>
                  <a:ext cx="195048" cy="243441"/>
                </a:xfrm>
                <a:prstGeom prst="rect">
                  <a:avLst/>
                </a:prstGeom>
                <a:blipFill>
                  <a:blip r:embed="rId12"/>
                  <a:stretch>
                    <a:fillRect l="-2564" r="-2564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1F1CFC5-3656-555F-BA1F-A4CE39F91F5C}"/>
                    </a:ext>
                  </a:extLst>
                </p:cNvPr>
                <p:cNvSpPr txBox="1"/>
                <p:nvPr/>
              </p:nvSpPr>
              <p:spPr>
                <a:xfrm>
                  <a:off x="4651326" y="4628384"/>
                  <a:ext cx="237145" cy="24344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 …</m:t>
                        </m:r>
                      </m:oMath>
                    </m:oMathPara>
                  </a14:m>
                  <a:endParaRPr lang="en-GB" sz="2000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A1F1CFC5-3656-555F-BA1F-A4CE39F91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326" y="4628384"/>
                  <a:ext cx="237145" cy="243441"/>
                </a:xfrm>
                <a:prstGeom prst="rect">
                  <a:avLst/>
                </a:prstGeom>
                <a:blipFill>
                  <a:blip r:embed="rId13"/>
                  <a:stretch>
                    <a:fillRect r="-2128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Arrow: Right 145">
              <a:extLst>
                <a:ext uri="{FF2B5EF4-FFF2-40B4-BE49-F238E27FC236}">
                  <a16:creationId xmlns:a16="http://schemas.microsoft.com/office/drawing/2014/main" id="{A340EBC6-7AD6-2CCB-7F83-331F8E4EFD35}"/>
                </a:ext>
              </a:extLst>
            </p:cNvPr>
            <p:cNvSpPr/>
            <p:nvPr/>
          </p:nvSpPr>
          <p:spPr>
            <a:xfrm rot="16200000">
              <a:off x="3733793" y="3215354"/>
              <a:ext cx="538559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7" name="Arrow: Right 146">
              <a:extLst>
                <a:ext uri="{FF2B5EF4-FFF2-40B4-BE49-F238E27FC236}">
                  <a16:creationId xmlns:a16="http://schemas.microsoft.com/office/drawing/2014/main" id="{8267B7FD-5AA0-C8C7-C44E-3FCA123B143B}"/>
                </a:ext>
              </a:extLst>
            </p:cNvPr>
            <p:cNvSpPr/>
            <p:nvPr/>
          </p:nvSpPr>
          <p:spPr>
            <a:xfrm rot="16200000">
              <a:off x="4221684" y="3215352"/>
              <a:ext cx="538559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8" name="Arrow: Right 147">
              <a:extLst>
                <a:ext uri="{FF2B5EF4-FFF2-40B4-BE49-F238E27FC236}">
                  <a16:creationId xmlns:a16="http://schemas.microsoft.com/office/drawing/2014/main" id="{935BE9F0-7447-675A-BCF3-63EAFADAD13E}"/>
                </a:ext>
              </a:extLst>
            </p:cNvPr>
            <p:cNvSpPr/>
            <p:nvPr/>
          </p:nvSpPr>
          <p:spPr>
            <a:xfrm rot="16200000">
              <a:off x="5026599" y="3215351"/>
              <a:ext cx="538559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0148F71C-AD09-EE5A-EB44-0431E9E8BCBF}"/>
                </a:ext>
              </a:extLst>
            </p:cNvPr>
            <p:cNvSpPr txBox="1"/>
            <p:nvPr/>
          </p:nvSpPr>
          <p:spPr>
            <a:xfrm>
              <a:off x="1922670" y="3382767"/>
              <a:ext cx="1676556" cy="511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Feature extraction </a:t>
              </a:r>
            </a:p>
            <a:p>
              <a:r>
                <a:rPr lang="en-GB" dirty="0"/>
                <a:t>for </a:t>
              </a:r>
              <a:r>
                <a:rPr lang="en-GB" b="1" dirty="0"/>
                <a:t>month </a:t>
              </a:r>
              <a:r>
                <a:rPr lang="en-GB" b="1" dirty="0">
                  <a:solidFill>
                    <a:srgbClr val="FF0000"/>
                  </a:solidFill>
                </a:rPr>
                <a:t>M</a:t>
              </a:r>
            </a:p>
          </p:txBody>
        </p:sp>
        <p:sp>
          <p:nvSpPr>
            <p:cNvPr id="150" name="Arrow: Right 149">
              <a:extLst>
                <a:ext uri="{FF2B5EF4-FFF2-40B4-BE49-F238E27FC236}">
                  <a16:creationId xmlns:a16="http://schemas.microsoft.com/office/drawing/2014/main" id="{B93DC0DD-8F1D-2170-4C96-D1E2E8C2B863}"/>
                </a:ext>
              </a:extLst>
            </p:cNvPr>
            <p:cNvSpPr/>
            <p:nvPr/>
          </p:nvSpPr>
          <p:spPr>
            <a:xfrm rot="16200000">
              <a:off x="3867339" y="2456462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1" name="Arrow: Right 150">
              <a:extLst>
                <a:ext uri="{FF2B5EF4-FFF2-40B4-BE49-F238E27FC236}">
                  <a16:creationId xmlns:a16="http://schemas.microsoft.com/office/drawing/2014/main" id="{AB1CDF0C-622D-BF33-69A4-823A2E52FB4D}"/>
                </a:ext>
              </a:extLst>
            </p:cNvPr>
            <p:cNvSpPr/>
            <p:nvPr/>
          </p:nvSpPr>
          <p:spPr>
            <a:xfrm rot="16200000">
              <a:off x="4355229" y="2449233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2" name="Arrow: Right 151">
              <a:extLst>
                <a:ext uri="{FF2B5EF4-FFF2-40B4-BE49-F238E27FC236}">
                  <a16:creationId xmlns:a16="http://schemas.microsoft.com/office/drawing/2014/main" id="{92E7CA78-75BA-DF08-6A03-B22731C4FE70}"/>
                </a:ext>
              </a:extLst>
            </p:cNvPr>
            <p:cNvSpPr/>
            <p:nvPr/>
          </p:nvSpPr>
          <p:spPr>
            <a:xfrm rot="16200000">
              <a:off x="5160144" y="2443674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C093D216-BF63-FEF5-570B-72FF89C067F7}"/>
                </a:ext>
              </a:extLst>
            </p:cNvPr>
            <p:cNvSpPr txBox="1"/>
            <p:nvPr/>
          </p:nvSpPr>
          <p:spPr>
            <a:xfrm>
              <a:off x="2764372" y="823611"/>
              <a:ext cx="2842335" cy="3651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400" b="1" dirty="0"/>
                <a:t>Upscaling GPP and RECO</a:t>
              </a:r>
            </a:p>
          </p:txBody>
        </p:sp>
        <p:sp>
          <p:nvSpPr>
            <p:cNvPr id="155" name="Arrow: Right 154">
              <a:extLst>
                <a:ext uri="{FF2B5EF4-FFF2-40B4-BE49-F238E27FC236}">
                  <a16:creationId xmlns:a16="http://schemas.microsoft.com/office/drawing/2014/main" id="{1E17EB49-45C8-8910-BE46-4B60A0C8F1E7}"/>
                </a:ext>
              </a:extLst>
            </p:cNvPr>
            <p:cNvSpPr/>
            <p:nvPr/>
          </p:nvSpPr>
          <p:spPr>
            <a:xfrm rot="16200000">
              <a:off x="7722438" y="2345976"/>
              <a:ext cx="186352" cy="25963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995BAF-0DC2-4C73-A0A0-7196B0CBFE39}"/>
                </a:ext>
              </a:extLst>
            </p:cNvPr>
            <p:cNvSpPr/>
            <p:nvPr/>
          </p:nvSpPr>
          <p:spPr>
            <a:xfrm flipH="1">
              <a:off x="1933861" y="5529607"/>
              <a:ext cx="2054001" cy="3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RS + ERA5 + PFTs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D208F82-55EA-4AD3-A058-E7A85AF70B14}"/>
                </a:ext>
              </a:extLst>
            </p:cNvPr>
            <p:cNvSpPr/>
            <p:nvPr/>
          </p:nvSpPr>
          <p:spPr>
            <a:xfrm flipH="1">
              <a:off x="4139917" y="5518889"/>
              <a:ext cx="1797189" cy="3970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FLUXNET 2015</a:t>
              </a:r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F846857D-2D60-43CF-BC21-D0FD2FCE5561}"/>
                </a:ext>
              </a:extLst>
            </p:cNvPr>
            <p:cNvSpPr/>
            <p:nvPr/>
          </p:nvSpPr>
          <p:spPr>
            <a:xfrm rot="16200000">
              <a:off x="2825127" y="5286167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C8A9F593-ED30-4138-B096-34C49B074AB8}"/>
                </a:ext>
              </a:extLst>
            </p:cNvPr>
            <p:cNvSpPr/>
            <p:nvPr/>
          </p:nvSpPr>
          <p:spPr>
            <a:xfrm rot="16200000">
              <a:off x="4931299" y="5270677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9021F93-DBCC-482B-85EF-82A6E7619ED3}"/>
                </a:ext>
              </a:extLst>
            </p:cNvPr>
            <p:cNvSpPr/>
            <p:nvPr/>
          </p:nvSpPr>
          <p:spPr>
            <a:xfrm>
              <a:off x="1934597" y="1235927"/>
              <a:ext cx="4023288" cy="45146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25834277-1A22-414E-8704-22177F8BF5C0}"/>
                </a:ext>
              </a:extLst>
            </p:cNvPr>
            <p:cNvSpPr/>
            <p:nvPr/>
          </p:nvSpPr>
          <p:spPr>
            <a:xfrm>
              <a:off x="3826558" y="1303485"/>
              <a:ext cx="866352" cy="28128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GPP</a:t>
              </a:r>
              <a:endParaRPr lang="en-GB" sz="105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3F58CB9-EC85-40F7-9B60-AE6D06B1BD13}"/>
                </a:ext>
              </a:extLst>
            </p:cNvPr>
            <p:cNvSpPr/>
            <p:nvPr/>
          </p:nvSpPr>
          <p:spPr>
            <a:xfrm>
              <a:off x="4889728" y="1308409"/>
              <a:ext cx="866352" cy="27146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RECO</a:t>
              </a:r>
              <a:endParaRPr lang="en-GB" sz="1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3E75DE2-3394-4C83-9745-3DA5B21DC81E}"/>
                </a:ext>
              </a:extLst>
            </p:cNvPr>
            <p:cNvSpPr txBox="1"/>
            <p:nvPr/>
          </p:nvSpPr>
          <p:spPr>
            <a:xfrm>
              <a:off x="1909439" y="1181258"/>
              <a:ext cx="1917119" cy="486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/>
                <a:t>FluxFormer</a:t>
              </a:r>
              <a:r>
                <a:rPr lang="en-GB" dirty="0"/>
                <a:t>: Monthly global 0.25</a:t>
              </a:r>
              <a:r>
                <a:rPr lang="en-GB" dirty="0">
                  <a:latin typeface="Times" panose="02020603050405020304" pitchFamily="18" charset="0"/>
                  <a:cs typeface="Times" panose="02020603050405020304" pitchFamily="18" charset="0"/>
                </a:rPr>
                <a:t>°×</a:t>
              </a:r>
              <a:r>
                <a:rPr lang="en-GB" dirty="0"/>
                <a:t>0.25</a:t>
              </a:r>
              <a:r>
                <a:rPr lang="en-GB" dirty="0">
                  <a:latin typeface="Times" panose="02020603050405020304" pitchFamily="18" charset="0"/>
                  <a:cs typeface="Times" panose="02020603050405020304" pitchFamily="18" charset="0"/>
                </a:rPr>
                <a:t>°</a:t>
              </a:r>
              <a:endParaRPr lang="en-GB" dirty="0"/>
            </a:p>
          </p:txBody>
        </p:sp>
        <p:sp>
          <p:nvSpPr>
            <p:cNvPr id="50" name="Arrow: Right 49">
              <a:extLst>
                <a:ext uri="{FF2B5EF4-FFF2-40B4-BE49-F238E27FC236}">
                  <a16:creationId xmlns:a16="http://schemas.microsoft.com/office/drawing/2014/main" id="{28E8BE34-FF78-4AE3-9671-C08469FC38A4}"/>
                </a:ext>
              </a:extLst>
            </p:cNvPr>
            <p:cNvSpPr/>
            <p:nvPr/>
          </p:nvSpPr>
          <p:spPr>
            <a:xfrm rot="16200000">
              <a:off x="4663186" y="1721869"/>
              <a:ext cx="271467" cy="189511"/>
            </a:xfrm>
            <a:prstGeom prst="righ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35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B3014A9-EE2D-4AC9-BCAD-565B87E52CF8}"/>
                </a:ext>
              </a:extLst>
            </p:cNvPr>
            <p:cNvSpPr/>
            <p:nvPr/>
          </p:nvSpPr>
          <p:spPr>
            <a:xfrm>
              <a:off x="6336779" y="3590310"/>
              <a:ext cx="2929117" cy="6945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000" b="1" dirty="0">
                  <a:solidFill>
                    <a:schemeClr val="tx1"/>
                  </a:solidFill>
                </a:rPr>
                <a:t>FLUXNET 2015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Site-level validation</a:t>
              </a:r>
            </a:p>
            <a:p>
              <a:pPr marL="214313" indent="-214313">
                <a:buFont typeface="Arial" panose="020B0604020202020204" pitchFamily="34" charset="0"/>
                <a:buChar char="•"/>
              </a:pPr>
              <a:r>
                <a:rPr lang="en-GB" sz="1600" dirty="0">
                  <a:solidFill>
                    <a:schemeClr val="tx1"/>
                  </a:solidFill>
                </a:rPr>
                <a:t>Seasonality validation</a:t>
              </a: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2A62D5D-BCD9-4991-B34B-D8101CC12A02}"/>
              </a:ext>
            </a:extLst>
          </p:cNvPr>
          <p:cNvSpPr/>
          <p:nvPr/>
        </p:nvSpPr>
        <p:spPr>
          <a:xfrm>
            <a:off x="5404112" y="2388340"/>
            <a:ext cx="3580657" cy="119339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000" b="1" dirty="0">
                <a:solidFill>
                  <a:schemeClr val="tx1"/>
                </a:solidFill>
              </a:rPr>
              <a:t>Data inspection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Annual mean distribution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Latitudinal variations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tx1"/>
                </a:solidFill>
              </a:rPr>
              <a:t>Uncertainty</a:t>
            </a:r>
          </a:p>
        </p:txBody>
      </p:sp>
    </p:spTree>
    <p:extLst>
      <p:ext uri="{BB962C8B-B14F-4D97-AF65-F5344CB8AC3E}">
        <p14:creationId xmlns:p14="http://schemas.microsoft.com/office/powerpoint/2010/main" val="201660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</TotalTime>
  <Words>116</Words>
  <Application>Microsoft Office PowerPoint</Application>
  <PresentationFormat>On-screen Show (4:3)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Symbol</vt:lpstr>
      <vt:lpstr>Times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 Thi Nhu Ngoc</dc:creator>
  <cp:lastModifiedBy>ファン　アン</cp:lastModifiedBy>
  <cp:revision>18</cp:revision>
  <dcterms:created xsi:type="dcterms:W3CDTF">2023-11-19T10:32:05Z</dcterms:created>
  <dcterms:modified xsi:type="dcterms:W3CDTF">2024-01-31T02:20:59Z</dcterms:modified>
</cp:coreProperties>
</file>