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1BB6E-0774-444D-84A8-4F0400E76D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EC4DF2-DC0C-443F-831E-F3ECAF24F1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7F09A-F7D1-45F4-84B9-C35D622F9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64954-C4C3-40AE-9E05-E5A489E98ACE}" type="datetimeFigureOut">
              <a:rPr lang="en-GB" smtClean="0"/>
              <a:t>07/02/2024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1F865-E6B9-4BCB-A020-1EB1A9DD2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09BF0-8D94-43F2-9064-0238FEA52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C29E-5DFD-495A-979D-788380DAE9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974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579D6-1453-44A9-A18F-D02980D85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02DF69-BEA2-4A04-894D-0C400D5334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A411F-D852-43C6-9930-254D8CFD7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64954-C4C3-40AE-9E05-E5A489E98ACE}" type="datetimeFigureOut">
              <a:rPr lang="en-GB" smtClean="0"/>
              <a:t>07/02/2024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30617-2EBE-43CA-9860-9FC5DBD4B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B98C9-540C-47A0-AF53-FC44E6D50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C29E-5DFD-495A-979D-788380DAE9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3498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C70AAD-74FF-4654-8560-C563390E32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00A909-996F-4EF3-950A-9957DD079A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B970BD-9C95-4BEF-ACA4-F61A4E230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64954-C4C3-40AE-9E05-E5A489E98ACE}" type="datetimeFigureOut">
              <a:rPr lang="en-GB" smtClean="0"/>
              <a:t>07/02/2024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2BEBE4-9287-4FB4-B7C4-3274B281B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82A63-0505-496B-BDFE-32D915EFD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C29E-5DFD-495A-979D-788380DAE9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6568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E5CF2-D3FF-42D0-906D-848601345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F1A97-A3ED-4D69-9595-EA52543BA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79F65B-8D5C-4743-B314-0E3AD5555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64954-C4C3-40AE-9E05-E5A489E98ACE}" type="datetimeFigureOut">
              <a:rPr lang="en-GB" smtClean="0"/>
              <a:t>07/02/2024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74009-D562-4291-8E34-3FC117BD3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DCAB0A-A807-403C-9D0C-D72F884B8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C29E-5DFD-495A-979D-788380DAE9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7084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114DD-2F49-48DB-95E6-A95A2B74B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3FD4A4-4651-45F5-857A-EA88DC540A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4E1B0-1245-461C-9A5C-153D14A25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64954-C4C3-40AE-9E05-E5A489E98ACE}" type="datetimeFigureOut">
              <a:rPr lang="en-GB" smtClean="0"/>
              <a:t>07/02/2024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0B03F-4AAD-4902-B881-3667606EB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AF2B9-75EB-4F62-9257-A7750066E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C29E-5DFD-495A-979D-788380DAE9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5757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CBEF7-611D-45CC-8477-D038AD562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5665A-5369-4741-8EAE-59FBCF58A4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D12519-3368-49C6-8B00-B6667130F6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59792F-555E-42FB-A1A6-0CDA48204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64954-C4C3-40AE-9E05-E5A489E98ACE}" type="datetimeFigureOut">
              <a:rPr lang="en-GB" smtClean="0"/>
              <a:t>07/02/2024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4930CF-7718-4AB5-BF40-2BB8E3641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3E12D1-320E-48EB-A7FD-B9EC1C5BE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C29E-5DFD-495A-979D-788380DAE9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0108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7C2D5-1E81-4037-85B9-9F6260C75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95955-B751-4C78-AF2F-AF9DDDC4C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9CAC66-F6C0-457D-93C8-F57343673E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FEFDE8-E5CD-4A99-BF3C-FAABBFF2D1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AA4447-0659-4BB9-890A-21B1DF0184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369776-E14D-4FEA-9D34-42BBD5D41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64954-C4C3-40AE-9E05-E5A489E98ACE}" type="datetimeFigureOut">
              <a:rPr lang="en-GB" smtClean="0"/>
              <a:t>07/02/2024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C6035E-E1E0-4821-A7EE-F4F10AD2A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C93E99-91D9-40F9-9D29-F9A3FDC9B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C29E-5DFD-495A-979D-788380DAE9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60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1FDFB-781A-4A7F-B1A9-A5DBE0AFB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75B4E9-C120-4429-A0ED-721897F33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64954-C4C3-40AE-9E05-E5A489E98ACE}" type="datetimeFigureOut">
              <a:rPr lang="en-GB" smtClean="0"/>
              <a:t>07/02/2024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4E09C4-BA14-4919-B578-E6DD9E459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402C05-0DE5-408B-B258-D6D2B336B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C29E-5DFD-495A-979D-788380DAE9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3177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72862A-FCEA-4CB4-87F7-1B83BF8AD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64954-C4C3-40AE-9E05-E5A489E98ACE}" type="datetimeFigureOut">
              <a:rPr lang="en-GB" smtClean="0"/>
              <a:t>07/02/2024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849EBE-5EBC-4484-95D6-4A63D0BC0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E0B5A2-C6F5-48FE-9EA5-D35A6C26E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C29E-5DFD-495A-979D-788380DAE9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3585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9968C-725E-4FD5-9FE9-04E9C4787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F1A93-B825-4505-ADF5-B7AF195C1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258857-610E-4665-9C3E-8A39F16323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F5CC0F-45F2-4949-9C43-6FF943B39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64954-C4C3-40AE-9E05-E5A489E98ACE}" type="datetimeFigureOut">
              <a:rPr lang="en-GB" smtClean="0"/>
              <a:t>07/02/2024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EFEE7A-CE64-4743-844E-21B515580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DC7423-2F5F-43F0-BDB7-00B2DEF2C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C29E-5DFD-495A-979D-788380DAE9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7264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914F0-4EEF-4058-8544-2F62F4AF8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3DDF02-EB70-400C-B78D-7D37CD6F3A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431E65-6396-4C20-B028-5EA307FD94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7022B8-D497-4AAD-BBD3-558274AB8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64954-C4C3-40AE-9E05-E5A489E98ACE}" type="datetimeFigureOut">
              <a:rPr lang="en-GB" smtClean="0"/>
              <a:t>07/02/2024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BD5102-42E8-41A8-872D-8DFCA1A32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2AFCBD-6F92-4BF0-BAD2-6EA047B91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C29E-5DFD-495A-979D-788380DAE9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7312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630030-7680-4F5E-A99B-05C458311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79FCCD-D2B1-421B-9AB7-0F085640F3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59009-5937-472D-9B87-3197EBCF0E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64954-C4C3-40AE-9E05-E5A489E98ACE}" type="datetimeFigureOut">
              <a:rPr lang="en-GB" smtClean="0"/>
              <a:t>07/02/2024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EAC9C-3F1F-4F20-9790-AAC69D8696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3C5C02-7539-493E-8310-7B9C6E82A6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8C29E-5DFD-495A-979D-788380DAE9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8970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DDCCFFD-1FB4-9BFA-E09F-BC5460B6552F}"/>
              </a:ext>
            </a:extLst>
          </p:cNvPr>
          <p:cNvGrpSpPr/>
          <p:nvPr/>
        </p:nvGrpSpPr>
        <p:grpSpPr>
          <a:xfrm>
            <a:off x="1384629" y="1532965"/>
            <a:ext cx="7759371" cy="3614889"/>
            <a:chOff x="1384629" y="1532965"/>
            <a:chExt cx="7759371" cy="3614889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C3C7CE12-27A3-A42D-0B3C-9AB489AE32F6}"/>
                </a:ext>
              </a:extLst>
            </p:cNvPr>
            <p:cNvCxnSpPr>
              <a:cxnSpLocks/>
            </p:cNvCxnSpPr>
            <p:nvPr/>
          </p:nvCxnSpPr>
          <p:spPr>
            <a:xfrm>
              <a:off x="2761129" y="4204447"/>
              <a:ext cx="638287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F7A9939E-AD8E-D055-5978-53E82095E3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61129" y="1532965"/>
              <a:ext cx="0" cy="26714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6C29158-23F8-4DA7-E8E7-28BDD0CAEF05}"/>
                </a:ext>
              </a:extLst>
            </p:cNvPr>
            <p:cNvSpPr txBox="1"/>
            <p:nvPr/>
          </p:nvSpPr>
          <p:spPr>
            <a:xfrm>
              <a:off x="1972236" y="1658471"/>
              <a:ext cx="7216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Global</a:t>
              </a:r>
              <a:endParaRPr lang="en-GB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76D6F68-F50E-80B9-31D2-A51EB4E7D825}"/>
                </a:ext>
              </a:extLst>
            </p:cNvPr>
            <p:cNvSpPr txBox="1"/>
            <p:nvPr/>
          </p:nvSpPr>
          <p:spPr>
            <a:xfrm>
              <a:off x="1883461" y="2653553"/>
              <a:ext cx="89922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Regional</a:t>
              </a:r>
              <a:endParaRPr lang="en-GB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2CB8F5B-E238-67FD-0FD6-6E5FD0731188}"/>
                </a:ext>
              </a:extLst>
            </p:cNvPr>
            <p:cNvSpPr txBox="1"/>
            <p:nvPr/>
          </p:nvSpPr>
          <p:spPr>
            <a:xfrm>
              <a:off x="2084574" y="3820018"/>
              <a:ext cx="60933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Local</a:t>
              </a:r>
              <a:endParaRPr lang="en-GB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815D18E-1161-2DD9-B821-125E77B23EBC}"/>
                </a:ext>
              </a:extLst>
            </p:cNvPr>
            <p:cNvSpPr txBox="1"/>
            <p:nvPr/>
          </p:nvSpPr>
          <p:spPr>
            <a:xfrm>
              <a:off x="2909326" y="4282751"/>
              <a:ext cx="67807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Hours</a:t>
              </a:r>
              <a:endParaRPr lang="en-GB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7AC459E-B5BD-6D48-FB76-A333EB505F9D}"/>
                </a:ext>
              </a:extLst>
            </p:cNvPr>
            <p:cNvSpPr txBox="1"/>
            <p:nvPr/>
          </p:nvSpPr>
          <p:spPr>
            <a:xfrm>
              <a:off x="3798143" y="4278268"/>
              <a:ext cx="5765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Days</a:t>
              </a:r>
              <a:endParaRPr lang="en-GB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154D4B2-4F2C-DAEC-DBCC-57D402DBC0B7}"/>
                </a:ext>
              </a:extLst>
            </p:cNvPr>
            <p:cNvSpPr txBox="1"/>
            <p:nvPr/>
          </p:nvSpPr>
          <p:spPr>
            <a:xfrm>
              <a:off x="4777994" y="4278268"/>
              <a:ext cx="736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Weeks</a:t>
              </a:r>
              <a:endParaRPr lang="en-GB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1F39DBB-0F6C-62AD-A6BB-15863718E51D}"/>
                </a:ext>
              </a:extLst>
            </p:cNvPr>
            <p:cNvSpPr txBox="1"/>
            <p:nvPr/>
          </p:nvSpPr>
          <p:spPr>
            <a:xfrm>
              <a:off x="5917633" y="4278268"/>
              <a:ext cx="6184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Years</a:t>
              </a:r>
              <a:endParaRPr lang="en-GB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705E9DC-FE3B-D82C-C9E9-AA32A93D6779}"/>
                </a:ext>
              </a:extLst>
            </p:cNvPr>
            <p:cNvSpPr txBox="1"/>
            <p:nvPr/>
          </p:nvSpPr>
          <p:spPr>
            <a:xfrm>
              <a:off x="6829038" y="4278268"/>
              <a:ext cx="8866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Decades</a:t>
              </a:r>
              <a:endParaRPr lang="en-GB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22A372B-1153-3CBA-7BF1-0955CAF1846E}"/>
                </a:ext>
              </a:extLst>
            </p:cNvPr>
            <p:cNvSpPr txBox="1"/>
            <p:nvPr/>
          </p:nvSpPr>
          <p:spPr>
            <a:xfrm>
              <a:off x="8008657" y="4278268"/>
              <a:ext cx="9794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Centuries</a:t>
              </a:r>
              <a:endParaRPr lang="en-GB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AB83E7B-2321-E42B-78FF-0CC45BF1F074}"/>
                </a:ext>
              </a:extLst>
            </p:cNvPr>
            <p:cNvSpPr/>
            <p:nvPr/>
          </p:nvSpPr>
          <p:spPr>
            <a:xfrm>
              <a:off x="3136856" y="2658070"/>
              <a:ext cx="1554023" cy="1277444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ysClr val="windowText" lastClr="000000"/>
                  </a:solidFill>
                </a:rPr>
                <a:t>Urban air pollution (NO</a:t>
              </a:r>
              <a:r>
                <a:rPr lang="en-GB" sz="1400" baseline="-25000" dirty="0">
                  <a:solidFill>
                    <a:sysClr val="windowText" lastClr="000000"/>
                  </a:solidFill>
                </a:rPr>
                <a:t>x</a:t>
              </a:r>
              <a:r>
                <a:rPr lang="en-GB" sz="1400" dirty="0">
                  <a:solidFill>
                    <a:sysClr val="windowText" lastClr="000000"/>
                  </a:solidFill>
                </a:rPr>
                <a:t>, O</a:t>
              </a:r>
              <a:r>
                <a:rPr lang="en-GB" sz="1400" baseline="-25000" dirty="0">
                  <a:solidFill>
                    <a:sysClr val="windowText" lastClr="000000"/>
                  </a:solidFill>
                </a:rPr>
                <a:t>3, ….</a:t>
              </a:r>
              <a:r>
                <a:rPr lang="en-GB" sz="1400" dirty="0">
                  <a:solidFill>
                    <a:sysClr val="windowText" lastClr="000000"/>
                  </a:solidFill>
                </a:rPr>
                <a:t>)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E326A27-6E34-9B07-F820-7399D167220A}"/>
                </a:ext>
              </a:extLst>
            </p:cNvPr>
            <p:cNvSpPr/>
            <p:nvPr/>
          </p:nvSpPr>
          <p:spPr>
            <a:xfrm>
              <a:off x="2909326" y="2465304"/>
              <a:ext cx="2031756" cy="1651264"/>
            </a:xfrm>
            <a:prstGeom prst="ellipse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51F4765-71CD-A8E9-F719-C50B5857403C}"/>
                </a:ext>
              </a:extLst>
            </p:cNvPr>
            <p:cNvSpPr/>
            <p:nvPr/>
          </p:nvSpPr>
          <p:spPr>
            <a:xfrm>
              <a:off x="3027412" y="2563913"/>
              <a:ext cx="1788174" cy="1478834"/>
            </a:xfrm>
            <a:prstGeom prst="ellipse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9A110A3-4A85-C3CF-78E0-93FE1381C8E9}"/>
                </a:ext>
              </a:extLst>
            </p:cNvPr>
            <p:cNvSpPr/>
            <p:nvPr/>
          </p:nvSpPr>
          <p:spPr>
            <a:xfrm>
              <a:off x="5917633" y="1658471"/>
              <a:ext cx="2957422" cy="904390"/>
            </a:xfrm>
            <a:prstGeom prst="ellipse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3DDD833-866F-E6AF-FD8B-BCDBC4EA0F1C}"/>
                </a:ext>
              </a:extLst>
            </p:cNvPr>
            <p:cNvSpPr/>
            <p:nvPr/>
          </p:nvSpPr>
          <p:spPr>
            <a:xfrm>
              <a:off x="6105893" y="1738118"/>
              <a:ext cx="2580902" cy="745115"/>
            </a:xfrm>
            <a:prstGeom prst="ellips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41DE4E1-68CC-C2D6-076B-34435E220A0B}"/>
                </a:ext>
              </a:extLst>
            </p:cNvPr>
            <p:cNvSpPr/>
            <p:nvPr/>
          </p:nvSpPr>
          <p:spPr>
            <a:xfrm>
              <a:off x="6251567" y="1838188"/>
              <a:ext cx="2289554" cy="565294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E5A3489-954A-6BA6-74EF-A60BBDB1C5C0}"/>
                </a:ext>
              </a:extLst>
            </p:cNvPr>
            <p:cNvSpPr txBox="1"/>
            <p:nvPr/>
          </p:nvSpPr>
          <p:spPr>
            <a:xfrm>
              <a:off x="6718562" y="1861476"/>
              <a:ext cx="13555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/>
                <a:t>Greenhouse gas</a:t>
              </a:r>
            </a:p>
            <a:p>
              <a:pPr algn="ctr"/>
              <a:r>
                <a:rPr lang="en-GB" sz="1400" dirty="0"/>
                <a:t>(CO</a:t>
              </a:r>
              <a:r>
                <a:rPr lang="en-GB" sz="1400" baseline="-25000" dirty="0"/>
                <a:t>2</a:t>
              </a:r>
              <a:r>
                <a:rPr lang="en-GB" sz="1400" dirty="0"/>
                <a:t>, CH</a:t>
              </a:r>
              <a:r>
                <a:rPr lang="en-GB" sz="1400" baseline="-25000" dirty="0"/>
                <a:t>4</a:t>
              </a:r>
              <a:r>
                <a:rPr lang="en-GB" sz="1400" dirty="0"/>
                <a:t>, …)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89A8540-7FCC-ACE3-FD25-1CCD7F4D7EED}"/>
                </a:ext>
              </a:extLst>
            </p:cNvPr>
            <p:cNvSpPr txBox="1"/>
            <p:nvPr/>
          </p:nvSpPr>
          <p:spPr>
            <a:xfrm>
              <a:off x="4659054" y="4778522"/>
              <a:ext cx="28936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i="1" dirty="0"/>
                <a:t>Resident time in atmosphere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744E55F-3DFA-0FF0-6186-8B5E3086DEFD}"/>
                </a:ext>
              </a:extLst>
            </p:cNvPr>
            <p:cNvSpPr txBox="1"/>
            <p:nvPr/>
          </p:nvSpPr>
          <p:spPr>
            <a:xfrm rot="16200000">
              <a:off x="622561" y="2684039"/>
              <a:ext cx="18934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i="1" dirty="0"/>
                <a:t>Area of Dispersion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27022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EE5DF89-D06A-4C87-9585-B2A73EF5E219}"/>
              </a:ext>
            </a:extLst>
          </p:cNvPr>
          <p:cNvGrpSpPr/>
          <p:nvPr/>
        </p:nvGrpSpPr>
        <p:grpSpPr>
          <a:xfrm>
            <a:off x="923379" y="1105594"/>
            <a:ext cx="9188811" cy="4899902"/>
            <a:chOff x="923379" y="1105594"/>
            <a:chExt cx="9188811" cy="4899902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6463D6D2-6175-4767-96D4-84A37661B179}"/>
                </a:ext>
              </a:extLst>
            </p:cNvPr>
            <p:cNvSpPr/>
            <p:nvPr/>
          </p:nvSpPr>
          <p:spPr>
            <a:xfrm>
              <a:off x="923379" y="1105594"/>
              <a:ext cx="9108126" cy="4826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</a:rPr>
                <a:t>1. Introduction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E906AC50-F981-4327-AC9A-7A3519ED100B}"/>
                </a:ext>
              </a:extLst>
            </p:cNvPr>
            <p:cNvSpPr/>
            <p:nvPr/>
          </p:nvSpPr>
          <p:spPr>
            <a:xfrm>
              <a:off x="923380" y="1971594"/>
              <a:ext cx="9108126" cy="4826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</a:rPr>
                <a:t>2. Background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4EC180E-E446-406D-A3B7-23F35D5E0331}"/>
                </a:ext>
              </a:extLst>
            </p:cNvPr>
            <p:cNvSpPr txBox="1"/>
            <p:nvPr/>
          </p:nvSpPr>
          <p:spPr>
            <a:xfrm>
              <a:off x="923380" y="2843551"/>
              <a:ext cx="414373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b="1" dirty="0">
                  <a:solidFill>
                    <a:schemeClr val="tx1"/>
                  </a:solidFill>
                </a:rPr>
                <a:t>PART 1: </a:t>
              </a:r>
              <a:r>
                <a:rPr lang="en-GB" b="1" dirty="0"/>
                <a:t>AIR POLLUTION</a:t>
              </a:r>
              <a:endParaRPr lang="en-GB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F16F8725-77BE-4717-92B0-CE28D93A2735}"/>
                </a:ext>
              </a:extLst>
            </p:cNvPr>
            <p:cNvSpPr/>
            <p:nvPr/>
          </p:nvSpPr>
          <p:spPr>
            <a:xfrm>
              <a:off x="5224090" y="3195965"/>
              <a:ext cx="4807416" cy="122576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GB" b="1" dirty="0">
                  <a:solidFill>
                    <a:schemeClr val="tx1"/>
                  </a:solidFill>
                </a:rPr>
                <a:t>4. Terrestrial carbon fluxes estimation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GB" dirty="0">
                  <a:solidFill>
                    <a:schemeClr val="tx1"/>
                  </a:solidFill>
                </a:rPr>
                <a:t>4.1. Local plant functional types mapping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GB" dirty="0">
                  <a:solidFill>
                    <a:schemeClr val="tx1"/>
                  </a:solidFill>
                </a:rPr>
                <a:t>4.2. Global terrestrial carbon fluxes estimates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3F3A2A44-EA49-43D0-BF87-D5D637190A82}"/>
                </a:ext>
              </a:extLst>
            </p:cNvPr>
            <p:cNvSpPr/>
            <p:nvPr/>
          </p:nvSpPr>
          <p:spPr>
            <a:xfrm>
              <a:off x="5215265" y="4746146"/>
              <a:ext cx="4896925" cy="40441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b="1" dirty="0">
                  <a:solidFill>
                    <a:schemeClr val="tx1"/>
                  </a:solidFill>
                </a:rPr>
                <a:t>5. Carbon neutrality roadmaps platform</a:t>
              </a:r>
            </a:p>
          </p:txBody>
        </p:sp>
        <p:sp>
          <p:nvSpPr>
            <p:cNvPr id="20" name="Arrow: Down 19">
              <a:extLst>
                <a:ext uri="{FF2B5EF4-FFF2-40B4-BE49-F238E27FC236}">
                  <a16:creationId xmlns:a16="http://schemas.microsoft.com/office/drawing/2014/main" id="{83EA3C5D-4725-4FF0-848C-3B14ECC96BA2}"/>
                </a:ext>
              </a:extLst>
            </p:cNvPr>
            <p:cNvSpPr/>
            <p:nvPr/>
          </p:nvSpPr>
          <p:spPr>
            <a:xfrm>
              <a:off x="2918153" y="2587960"/>
              <a:ext cx="245535" cy="249633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Arrow: Down 20">
              <a:extLst>
                <a:ext uri="{FF2B5EF4-FFF2-40B4-BE49-F238E27FC236}">
                  <a16:creationId xmlns:a16="http://schemas.microsoft.com/office/drawing/2014/main" id="{2902D6BB-BFAC-47C6-A133-B558CBF83237}"/>
                </a:ext>
              </a:extLst>
            </p:cNvPr>
            <p:cNvSpPr/>
            <p:nvPr/>
          </p:nvSpPr>
          <p:spPr>
            <a:xfrm>
              <a:off x="7505030" y="2599012"/>
              <a:ext cx="245535" cy="249633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Arrow: Down 21">
              <a:extLst>
                <a:ext uri="{FF2B5EF4-FFF2-40B4-BE49-F238E27FC236}">
                  <a16:creationId xmlns:a16="http://schemas.microsoft.com/office/drawing/2014/main" id="{381993B7-986A-4234-B3DF-D3BB6D7AEE2D}"/>
                </a:ext>
              </a:extLst>
            </p:cNvPr>
            <p:cNvSpPr/>
            <p:nvPr/>
          </p:nvSpPr>
          <p:spPr>
            <a:xfrm>
              <a:off x="5399428" y="1635759"/>
              <a:ext cx="245535" cy="249633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Arrow: Down 22">
              <a:extLst>
                <a:ext uri="{FF2B5EF4-FFF2-40B4-BE49-F238E27FC236}">
                  <a16:creationId xmlns:a16="http://schemas.microsoft.com/office/drawing/2014/main" id="{BB0BBF17-A90E-4266-B626-2700F37759E6}"/>
                </a:ext>
              </a:extLst>
            </p:cNvPr>
            <p:cNvSpPr/>
            <p:nvPr/>
          </p:nvSpPr>
          <p:spPr>
            <a:xfrm>
              <a:off x="2872477" y="5255224"/>
              <a:ext cx="245535" cy="249633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Arrow: Down 23">
              <a:extLst>
                <a:ext uri="{FF2B5EF4-FFF2-40B4-BE49-F238E27FC236}">
                  <a16:creationId xmlns:a16="http://schemas.microsoft.com/office/drawing/2014/main" id="{7CD0C564-0FC8-43E9-B0FF-AF6B0F806CF2}"/>
                </a:ext>
              </a:extLst>
            </p:cNvPr>
            <p:cNvSpPr/>
            <p:nvPr/>
          </p:nvSpPr>
          <p:spPr>
            <a:xfrm>
              <a:off x="7505030" y="5225341"/>
              <a:ext cx="245535" cy="249633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CD55EF0C-1F3E-4731-A00B-41F420016D96}"/>
                </a:ext>
              </a:extLst>
            </p:cNvPr>
            <p:cNvSpPr/>
            <p:nvPr/>
          </p:nvSpPr>
          <p:spPr>
            <a:xfrm>
              <a:off x="932202" y="5522896"/>
              <a:ext cx="9179988" cy="4826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</a:rPr>
                <a:t>6. Conclusions and future prospects 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68F637CA-D96B-4AB4-AE39-3E8F34EB93FB}"/>
                </a:ext>
              </a:extLst>
            </p:cNvPr>
            <p:cNvSpPr/>
            <p:nvPr/>
          </p:nvSpPr>
          <p:spPr>
            <a:xfrm>
              <a:off x="932202" y="3200886"/>
              <a:ext cx="4134907" cy="194672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7" name="Arrow: Down 6">
              <a:extLst>
                <a:ext uri="{FF2B5EF4-FFF2-40B4-BE49-F238E27FC236}">
                  <a16:creationId xmlns:a16="http://schemas.microsoft.com/office/drawing/2014/main" id="{0817FDF2-D869-C96C-6001-981EEF944626}"/>
                </a:ext>
              </a:extLst>
            </p:cNvPr>
            <p:cNvSpPr/>
            <p:nvPr/>
          </p:nvSpPr>
          <p:spPr>
            <a:xfrm>
              <a:off x="7505030" y="4459123"/>
              <a:ext cx="245535" cy="249633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3A8183D-AE21-0BDB-949E-7462B16FF885}"/>
                </a:ext>
              </a:extLst>
            </p:cNvPr>
            <p:cNvSpPr txBox="1"/>
            <p:nvPr/>
          </p:nvSpPr>
          <p:spPr>
            <a:xfrm>
              <a:off x="5232911" y="2863560"/>
              <a:ext cx="479859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b="1" dirty="0">
                  <a:solidFill>
                    <a:schemeClr val="tx1"/>
                  </a:solidFill>
                </a:rPr>
                <a:t>PART 2: GREENHOUSE GAS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6D3A110-DB97-1362-1512-F6EC10AAF503}"/>
                </a:ext>
              </a:extLst>
            </p:cNvPr>
            <p:cNvSpPr txBox="1"/>
            <p:nvPr/>
          </p:nvSpPr>
          <p:spPr>
            <a:xfrm>
              <a:off x="941022" y="3540426"/>
              <a:ext cx="4570777" cy="12958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GB" b="1" dirty="0"/>
                <a:t>3. Impact of interventions on air quality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GB" dirty="0">
                  <a:solidFill>
                    <a:schemeClr val="tx1"/>
                  </a:solidFill>
                </a:rPr>
                <a:t>3.1 Case study in Ukraine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GB" dirty="0">
                  <a:solidFill>
                    <a:schemeClr val="tx1"/>
                  </a:solidFill>
                </a:rPr>
                <a:t>3.2 Case study in Japan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22389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34EE25-8BFC-43C9-863A-125A54D47C04}"/>
              </a:ext>
            </a:extLst>
          </p:cNvPr>
          <p:cNvGrpSpPr/>
          <p:nvPr/>
        </p:nvGrpSpPr>
        <p:grpSpPr>
          <a:xfrm>
            <a:off x="1139023" y="1988418"/>
            <a:ext cx="10367177" cy="3921315"/>
            <a:chOff x="1312847" y="2335551"/>
            <a:chExt cx="9188810" cy="230701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2F2AA07-6493-4258-941E-B7845D3E8F66}"/>
                </a:ext>
              </a:extLst>
            </p:cNvPr>
            <p:cNvSpPr txBox="1"/>
            <p:nvPr/>
          </p:nvSpPr>
          <p:spPr>
            <a:xfrm>
              <a:off x="1312847" y="2335551"/>
              <a:ext cx="414373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b="1" dirty="0">
                  <a:solidFill>
                    <a:schemeClr val="tx1"/>
                  </a:solidFill>
                </a:rPr>
                <a:t>PART 1: </a:t>
              </a:r>
              <a:r>
                <a:rPr lang="en-GB" b="1" dirty="0"/>
                <a:t>AIR POLLUTION</a:t>
              </a:r>
              <a:endParaRPr lang="en-GB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9ACD4DCD-7618-42B9-9CA5-E5E5191DF545}"/>
                </a:ext>
              </a:extLst>
            </p:cNvPr>
            <p:cNvSpPr/>
            <p:nvPr/>
          </p:nvSpPr>
          <p:spPr>
            <a:xfrm>
              <a:off x="5613557" y="2687965"/>
              <a:ext cx="4807416" cy="122576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GB" b="1" dirty="0">
                  <a:solidFill>
                    <a:schemeClr val="tx1"/>
                  </a:solidFill>
                </a:rPr>
                <a:t>4. Terrestrial carbon fluxes estimation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GB" dirty="0">
                  <a:solidFill>
                    <a:schemeClr val="tx1"/>
                  </a:solidFill>
                </a:rPr>
                <a:t>4.1. Local plant functional types mapping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GB" dirty="0">
                  <a:solidFill>
                    <a:schemeClr val="tx1"/>
                  </a:solidFill>
                </a:rPr>
                <a:t>4.2. Global terrestrial carbon fluxes estimates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62DA534-686D-414A-BBF7-A1E7C6B7A0AA}"/>
                </a:ext>
              </a:extLst>
            </p:cNvPr>
            <p:cNvSpPr/>
            <p:nvPr/>
          </p:nvSpPr>
          <p:spPr>
            <a:xfrm>
              <a:off x="5604732" y="4238146"/>
              <a:ext cx="4896925" cy="40441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b="1" dirty="0">
                  <a:solidFill>
                    <a:schemeClr val="tx1"/>
                  </a:solidFill>
                </a:rPr>
                <a:t>5. Carbon neutrality roadmaps platform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2A812FCC-912D-4CFC-AB51-84E6EF147475}"/>
                </a:ext>
              </a:extLst>
            </p:cNvPr>
            <p:cNvSpPr/>
            <p:nvPr/>
          </p:nvSpPr>
          <p:spPr>
            <a:xfrm>
              <a:off x="1321669" y="2692886"/>
              <a:ext cx="4134907" cy="194672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0D8CC26-BC13-4CA0-A852-C356A8192B74}"/>
                </a:ext>
              </a:extLst>
            </p:cNvPr>
            <p:cNvSpPr txBox="1"/>
            <p:nvPr/>
          </p:nvSpPr>
          <p:spPr>
            <a:xfrm>
              <a:off x="5622378" y="2355560"/>
              <a:ext cx="479859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b="1" dirty="0">
                  <a:solidFill>
                    <a:schemeClr val="tx1"/>
                  </a:solidFill>
                </a:rPr>
                <a:t>PART 2: GREENHOUSE GAS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31330E7-D194-4DCC-A61D-DA02E2CB5C9B}"/>
                </a:ext>
              </a:extLst>
            </p:cNvPr>
            <p:cNvSpPr txBox="1"/>
            <p:nvPr/>
          </p:nvSpPr>
          <p:spPr>
            <a:xfrm>
              <a:off x="1330489" y="3032426"/>
              <a:ext cx="4570777" cy="12958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GB" b="1" dirty="0"/>
                <a:t>3. Impact of interventions on air quality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GB" dirty="0">
                  <a:solidFill>
                    <a:schemeClr val="tx1"/>
                  </a:solidFill>
                </a:rPr>
                <a:t>3.1 Case study in Ukraine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GB" dirty="0">
                  <a:solidFill>
                    <a:schemeClr val="tx1"/>
                  </a:solidFill>
                </a:rPr>
                <a:t>3.2 Case study in Japan</a:t>
              </a:r>
            </a:p>
          </p:txBody>
        </p:sp>
        <p:sp>
          <p:nvSpPr>
            <p:cNvPr id="10" name="Arrow: Down 9">
              <a:extLst>
                <a:ext uri="{FF2B5EF4-FFF2-40B4-BE49-F238E27FC236}">
                  <a16:creationId xmlns:a16="http://schemas.microsoft.com/office/drawing/2014/main" id="{BA7D78F6-788A-4C07-AA10-0D971C97D97B}"/>
                </a:ext>
              </a:extLst>
            </p:cNvPr>
            <p:cNvSpPr/>
            <p:nvPr/>
          </p:nvSpPr>
          <p:spPr>
            <a:xfrm>
              <a:off x="7894497" y="3951123"/>
              <a:ext cx="245535" cy="249633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06783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1480</TotalTime>
  <Words>153</Words>
  <Application>Microsoft Office PowerPoint</Application>
  <PresentationFormat>Widescreen</PresentationFormat>
  <Paragraphs>35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ファン　アン</dc:creator>
  <cp:lastModifiedBy>ファン　アン</cp:lastModifiedBy>
  <cp:revision>8</cp:revision>
  <dcterms:created xsi:type="dcterms:W3CDTF">2023-11-22T11:40:59Z</dcterms:created>
  <dcterms:modified xsi:type="dcterms:W3CDTF">2024-02-08T03:20:35Z</dcterms:modified>
</cp:coreProperties>
</file>