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9" r:id="rId4"/>
    <p:sldId id="264" r:id="rId5"/>
    <p:sldId id="267" r:id="rId6"/>
    <p:sldId id="275" r:id="rId7"/>
    <p:sldId id="265" r:id="rId8"/>
    <p:sldId id="260" r:id="rId9"/>
    <p:sldId id="268" r:id="rId10"/>
    <p:sldId id="261" r:id="rId11"/>
    <p:sldId id="269" r:id="rId12"/>
    <p:sldId id="270" r:id="rId13"/>
    <p:sldId id="281" r:id="rId14"/>
    <p:sldId id="287" r:id="rId15"/>
    <p:sldId id="288" r:id="rId16"/>
    <p:sldId id="289" r:id="rId17"/>
    <p:sldId id="290" r:id="rId18"/>
    <p:sldId id="282" r:id="rId19"/>
    <p:sldId id="292" r:id="rId20"/>
    <p:sldId id="291" r:id="rId21"/>
    <p:sldId id="283" r:id="rId22"/>
    <p:sldId id="284" r:id="rId23"/>
    <p:sldId id="273" r:id="rId24"/>
    <p:sldId id="276" r:id="rId25"/>
    <p:sldId id="277" r:id="rId26"/>
    <p:sldId id="279" r:id="rId27"/>
    <p:sldId id="280" r:id="rId28"/>
    <p:sldId id="271" r:id="rId29"/>
    <p:sldId id="272" r:id="rId30"/>
    <p:sldId id="274" r:id="rId3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114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E88E-5B70-4E18-A5E6-CCF70861F677}"/>
              </a:ext>
            </a:extLst>
          </p:cNvPr>
          <p:cNvSpPr>
            <a:spLocks noGrp="1"/>
          </p:cNvSpPr>
          <p:nvPr>
            <p:ph type="title"/>
          </p:nvPr>
        </p:nvSpPr>
        <p:spPr>
          <a:xfrm>
            <a:off x="311699" y="0"/>
            <a:ext cx="8520602" cy="1164319"/>
          </a:xfrm>
        </p:spPr>
        <p:txBody>
          <a:bodyPr>
            <a:normAutofit fontScale="90000"/>
          </a:bodyPr>
          <a:lstStyle/>
          <a:p>
            <a:br>
              <a:rPr lang="en-US" sz="2200" b="0" i="0" dirty="0">
                <a:solidFill>
                  <a:srgbClr val="333333"/>
                </a:solidFill>
                <a:effectLst/>
                <a:latin typeface="Open Sans"/>
              </a:rPr>
            </a:br>
            <a:r>
              <a:rPr lang="en-US" sz="2200" b="0" i="0" dirty="0">
                <a:solidFill>
                  <a:srgbClr val="333333"/>
                </a:solidFill>
                <a:effectLst/>
                <a:latin typeface="Open Sans"/>
              </a:rPr>
              <a:t>What additional external datasets may be useful to obtain greater insights into customer preferences and propensity to purchase the products?</a:t>
            </a:r>
            <a:br>
              <a:rPr lang="en-US" b="0" i="0" dirty="0">
                <a:solidFill>
                  <a:srgbClr val="333333"/>
                </a:solidFill>
                <a:effectLst/>
                <a:latin typeface="Open Sans"/>
              </a:rPr>
            </a:br>
            <a:endParaRPr lang="en-US" dirty="0"/>
          </a:p>
        </p:txBody>
      </p:sp>
      <p:sp>
        <p:nvSpPr>
          <p:cNvPr id="3" name="Text Placeholder 2">
            <a:extLst>
              <a:ext uri="{FF2B5EF4-FFF2-40B4-BE49-F238E27FC236}">
                <a16:creationId xmlns:a16="http://schemas.microsoft.com/office/drawing/2014/main" id="{2D3BE0B3-808C-42ED-A8C3-8CA2D1ECFE80}"/>
              </a:ext>
            </a:extLst>
          </p:cNvPr>
          <p:cNvSpPr>
            <a:spLocks noGrp="1"/>
          </p:cNvSpPr>
          <p:nvPr>
            <p:ph type="body" idx="1"/>
          </p:nvPr>
        </p:nvSpPr>
        <p:spPr>
          <a:xfrm>
            <a:off x="311699" y="1389889"/>
            <a:ext cx="8520602" cy="3178986"/>
          </a:xfrm>
        </p:spPr>
        <p:txBody>
          <a:bodyPr/>
          <a:lstStyle/>
          <a:p>
            <a:pPr marL="114300" indent="0" algn="l">
              <a:buNone/>
            </a:pPr>
            <a:r>
              <a:rPr lang="en-US" dirty="0">
                <a:solidFill>
                  <a:srgbClr val="222222"/>
                </a:solidFill>
                <a:latin typeface="Open Sans"/>
              </a:rPr>
              <a:t>More variable to conduct regression analysis of factors affect customers buying decision for example variable : distance from home to work </a:t>
            </a:r>
          </a:p>
          <a:p>
            <a:pPr marL="114300" indent="0" algn="l">
              <a:buNone/>
            </a:pPr>
            <a:r>
              <a:rPr lang="en-US" dirty="0">
                <a:solidFill>
                  <a:srgbClr val="222222"/>
                </a:solidFill>
                <a:latin typeface="Open Sans"/>
              </a:rPr>
              <a:t>Data should be more than 10000 , more customers to build accurate models </a:t>
            </a:r>
          </a:p>
          <a:p>
            <a:pPr marL="114300" indent="0" algn="l">
              <a:buNone/>
            </a:pPr>
            <a:endParaRPr lang="en-US" dirty="0">
              <a:solidFill>
                <a:srgbClr val="222222"/>
              </a:solidFill>
              <a:latin typeface="Open Sans"/>
            </a:endParaRPr>
          </a:p>
          <a:p>
            <a:pPr marL="114300" indent="0" algn="l">
              <a:buNone/>
            </a:pPr>
            <a:br>
              <a:rPr lang="en-US" sz="1800" b="0" i="0" dirty="0">
                <a:solidFill>
                  <a:srgbClr val="222222"/>
                </a:solidFill>
                <a:effectLst/>
                <a:latin typeface="Open Sans"/>
              </a:rPr>
            </a:br>
            <a:endParaRPr lang="en-US" dirty="0"/>
          </a:p>
        </p:txBody>
      </p:sp>
    </p:spTree>
    <p:extLst>
      <p:ext uri="{BB962C8B-B14F-4D97-AF65-F5344CB8AC3E}">
        <p14:creationId xmlns:p14="http://schemas.microsoft.com/office/powerpoint/2010/main" val="5095726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8125-76D7-4D39-A0AD-E8A81FCC3A3C}"/>
              </a:ext>
            </a:extLst>
          </p:cNvPr>
          <p:cNvSpPr>
            <a:spLocks noGrp="1"/>
          </p:cNvSpPr>
          <p:nvPr>
            <p:ph type="title"/>
          </p:nvPr>
        </p:nvSpPr>
        <p:spPr/>
        <p:txBody>
          <a:bodyPr>
            <a:normAutofit fontScale="90000"/>
          </a:bodyPr>
          <a:lstStyle/>
          <a:p>
            <a:r>
              <a:rPr lang="en-US" b="0" i="0" dirty="0">
                <a:solidFill>
                  <a:srgbClr val="333333"/>
                </a:solidFill>
                <a:effectLst/>
                <a:latin typeface="Open Sans"/>
              </a:rPr>
              <a:t>Which customer segment has the highest customer value?</a:t>
            </a:r>
            <a:br>
              <a:rPr lang="en-US" b="0" i="0" dirty="0">
                <a:solidFill>
                  <a:srgbClr val="333333"/>
                </a:solidFill>
                <a:effectLst/>
                <a:latin typeface="Open Sans"/>
              </a:rPr>
            </a:br>
            <a:endParaRPr lang="en-US" dirty="0"/>
          </a:p>
        </p:txBody>
      </p:sp>
      <p:pic>
        <p:nvPicPr>
          <p:cNvPr id="4" name="Picture 3">
            <a:extLst>
              <a:ext uri="{FF2B5EF4-FFF2-40B4-BE49-F238E27FC236}">
                <a16:creationId xmlns:a16="http://schemas.microsoft.com/office/drawing/2014/main" id="{78441A4B-5240-4C00-B5A0-2D0CB1630565}"/>
              </a:ext>
            </a:extLst>
          </p:cNvPr>
          <p:cNvPicPr>
            <a:picLocks noChangeAspect="1"/>
          </p:cNvPicPr>
          <p:nvPr/>
        </p:nvPicPr>
        <p:blipFill>
          <a:blip r:embed="rId2"/>
          <a:stretch>
            <a:fillRect/>
          </a:stretch>
        </p:blipFill>
        <p:spPr>
          <a:xfrm>
            <a:off x="3764280" y="1262824"/>
            <a:ext cx="6248400" cy="2886075"/>
          </a:xfrm>
          <a:prstGeom prst="rect">
            <a:avLst/>
          </a:prstGeom>
        </p:spPr>
      </p:pic>
      <p:sp>
        <p:nvSpPr>
          <p:cNvPr id="3" name="Text Placeholder 2">
            <a:extLst>
              <a:ext uri="{FF2B5EF4-FFF2-40B4-BE49-F238E27FC236}">
                <a16:creationId xmlns:a16="http://schemas.microsoft.com/office/drawing/2014/main" id="{2DB492EC-613D-4588-833C-B10029683CFE}"/>
              </a:ext>
            </a:extLst>
          </p:cNvPr>
          <p:cNvSpPr>
            <a:spLocks noGrp="1"/>
          </p:cNvSpPr>
          <p:nvPr>
            <p:ph type="body" idx="1"/>
          </p:nvPr>
        </p:nvSpPr>
        <p:spPr>
          <a:xfrm>
            <a:off x="241996" y="1506511"/>
            <a:ext cx="3211789" cy="2398699"/>
          </a:xfrm>
        </p:spPr>
        <p:txBody>
          <a:bodyPr/>
          <a:lstStyle/>
          <a:p>
            <a:r>
              <a:rPr lang="en-US" dirty="0"/>
              <a:t>Mass customers </a:t>
            </a:r>
          </a:p>
        </p:txBody>
      </p:sp>
    </p:spTree>
    <p:extLst>
      <p:ext uri="{BB962C8B-B14F-4D97-AF65-F5344CB8AC3E}">
        <p14:creationId xmlns:p14="http://schemas.microsoft.com/office/powerpoint/2010/main" val="18027527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p:txBody>
      </p:sp>
      <p:pic>
        <p:nvPicPr>
          <p:cNvPr id="6" name="Picture 5">
            <a:extLst>
              <a:ext uri="{FF2B5EF4-FFF2-40B4-BE49-F238E27FC236}">
                <a16:creationId xmlns:a16="http://schemas.microsoft.com/office/drawing/2014/main" id="{6B86510A-3239-4CAB-BF82-4C0BD5762672}"/>
              </a:ext>
            </a:extLst>
          </p:cNvPr>
          <p:cNvPicPr>
            <a:picLocks noChangeAspect="1"/>
          </p:cNvPicPr>
          <p:nvPr/>
        </p:nvPicPr>
        <p:blipFill>
          <a:blip r:embed="rId2"/>
          <a:stretch>
            <a:fillRect/>
          </a:stretch>
        </p:blipFill>
        <p:spPr>
          <a:xfrm>
            <a:off x="1" y="2812648"/>
            <a:ext cx="5132832" cy="2330851"/>
          </a:xfrm>
          <a:prstGeom prst="rect">
            <a:avLst/>
          </a:prstGeom>
        </p:spPr>
      </p:pic>
      <p:pic>
        <p:nvPicPr>
          <p:cNvPr id="7" name="Picture 6">
            <a:extLst>
              <a:ext uri="{FF2B5EF4-FFF2-40B4-BE49-F238E27FC236}">
                <a16:creationId xmlns:a16="http://schemas.microsoft.com/office/drawing/2014/main" id="{6B61B3D3-F2C8-49E4-BAE5-D56F562C7A51}"/>
              </a:ext>
            </a:extLst>
          </p:cNvPr>
          <p:cNvPicPr>
            <a:picLocks noChangeAspect="1"/>
          </p:cNvPicPr>
          <p:nvPr/>
        </p:nvPicPr>
        <p:blipFill>
          <a:blip r:embed="rId3"/>
          <a:stretch>
            <a:fillRect/>
          </a:stretch>
        </p:blipFill>
        <p:spPr>
          <a:xfrm>
            <a:off x="5132833" y="1152475"/>
            <a:ext cx="3942207" cy="1876274"/>
          </a:xfrm>
          <a:prstGeom prst="rect">
            <a:avLst/>
          </a:prstGeom>
        </p:spPr>
      </p:pic>
    </p:spTree>
    <p:extLst>
      <p:ext uri="{BB962C8B-B14F-4D97-AF65-F5344CB8AC3E}">
        <p14:creationId xmlns:p14="http://schemas.microsoft.com/office/powerpoint/2010/main" val="37655325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p:txBody>
      </p:sp>
      <p:pic>
        <p:nvPicPr>
          <p:cNvPr id="5" name="Picture 4">
            <a:extLst>
              <a:ext uri="{FF2B5EF4-FFF2-40B4-BE49-F238E27FC236}">
                <a16:creationId xmlns:a16="http://schemas.microsoft.com/office/drawing/2014/main" id="{CDA24599-C867-4FD3-884A-05C8E0758F05}"/>
              </a:ext>
            </a:extLst>
          </p:cNvPr>
          <p:cNvPicPr>
            <a:picLocks noChangeAspect="1"/>
          </p:cNvPicPr>
          <p:nvPr/>
        </p:nvPicPr>
        <p:blipFill>
          <a:blip r:embed="rId2"/>
          <a:stretch>
            <a:fillRect/>
          </a:stretch>
        </p:blipFill>
        <p:spPr>
          <a:xfrm>
            <a:off x="435483" y="2731008"/>
            <a:ext cx="4148037" cy="2089213"/>
          </a:xfrm>
          <a:prstGeom prst="rect">
            <a:avLst/>
          </a:prstGeom>
        </p:spPr>
      </p:pic>
      <p:pic>
        <p:nvPicPr>
          <p:cNvPr id="8" name="Picture 7">
            <a:extLst>
              <a:ext uri="{FF2B5EF4-FFF2-40B4-BE49-F238E27FC236}">
                <a16:creationId xmlns:a16="http://schemas.microsoft.com/office/drawing/2014/main" id="{3B2D96F6-77C9-4789-AE7B-DF140A2F41FA}"/>
              </a:ext>
            </a:extLst>
          </p:cNvPr>
          <p:cNvPicPr>
            <a:picLocks noChangeAspect="1"/>
          </p:cNvPicPr>
          <p:nvPr/>
        </p:nvPicPr>
        <p:blipFill>
          <a:blip r:embed="rId3"/>
          <a:stretch>
            <a:fillRect/>
          </a:stretch>
        </p:blipFill>
        <p:spPr>
          <a:xfrm>
            <a:off x="4524375" y="1152475"/>
            <a:ext cx="4619625" cy="2533650"/>
          </a:xfrm>
          <a:prstGeom prst="rect">
            <a:avLst/>
          </a:prstGeom>
        </p:spPr>
      </p:pic>
    </p:spTree>
    <p:extLst>
      <p:ext uri="{BB962C8B-B14F-4D97-AF65-F5344CB8AC3E}">
        <p14:creationId xmlns:p14="http://schemas.microsoft.com/office/powerpoint/2010/main" val="13681864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p:txBody>
      </p:sp>
      <p:pic>
        <p:nvPicPr>
          <p:cNvPr id="4" name="Picture 3">
            <a:extLst>
              <a:ext uri="{FF2B5EF4-FFF2-40B4-BE49-F238E27FC236}">
                <a16:creationId xmlns:a16="http://schemas.microsoft.com/office/drawing/2014/main" id="{25D50527-1ECD-486A-B692-8698425A306B}"/>
              </a:ext>
            </a:extLst>
          </p:cNvPr>
          <p:cNvPicPr>
            <a:picLocks noChangeAspect="1"/>
          </p:cNvPicPr>
          <p:nvPr/>
        </p:nvPicPr>
        <p:blipFill>
          <a:blip r:embed="rId2"/>
          <a:stretch>
            <a:fillRect/>
          </a:stretch>
        </p:blipFill>
        <p:spPr>
          <a:xfrm>
            <a:off x="433769" y="2957693"/>
            <a:ext cx="3370136" cy="1764403"/>
          </a:xfrm>
          <a:prstGeom prst="rect">
            <a:avLst/>
          </a:prstGeom>
        </p:spPr>
      </p:pic>
      <p:pic>
        <p:nvPicPr>
          <p:cNvPr id="5" name="Picture 4">
            <a:extLst>
              <a:ext uri="{FF2B5EF4-FFF2-40B4-BE49-F238E27FC236}">
                <a16:creationId xmlns:a16="http://schemas.microsoft.com/office/drawing/2014/main" id="{2B989D78-E200-4168-AA96-8D7931A9C8B4}"/>
              </a:ext>
            </a:extLst>
          </p:cNvPr>
          <p:cNvPicPr>
            <a:picLocks noChangeAspect="1"/>
          </p:cNvPicPr>
          <p:nvPr/>
        </p:nvPicPr>
        <p:blipFill>
          <a:blip r:embed="rId3"/>
          <a:stretch>
            <a:fillRect/>
          </a:stretch>
        </p:blipFill>
        <p:spPr>
          <a:xfrm>
            <a:off x="4682490" y="1102945"/>
            <a:ext cx="3876294" cy="2204936"/>
          </a:xfrm>
          <a:prstGeom prst="rect">
            <a:avLst/>
          </a:prstGeom>
        </p:spPr>
      </p:pic>
    </p:spTree>
    <p:extLst>
      <p:ext uri="{BB962C8B-B14F-4D97-AF65-F5344CB8AC3E}">
        <p14:creationId xmlns:p14="http://schemas.microsoft.com/office/powerpoint/2010/main" val="13160576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p:txBody>
      </p:sp>
      <p:pic>
        <p:nvPicPr>
          <p:cNvPr id="4" name="Picture 3">
            <a:extLst>
              <a:ext uri="{FF2B5EF4-FFF2-40B4-BE49-F238E27FC236}">
                <a16:creationId xmlns:a16="http://schemas.microsoft.com/office/drawing/2014/main" id="{795D9825-14CA-42F7-852F-9A3907E877FC}"/>
              </a:ext>
            </a:extLst>
          </p:cNvPr>
          <p:cNvPicPr>
            <a:picLocks noChangeAspect="1"/>
          </p:cNvPicPr>
          <p:nvPr/>
        </p:nvPicPr>
        <p:blipFill>
          <a:blip r:embed="rId2"/>
          <a:stretch>
            <a:fillRect/>
          </a:stretch>
        </p:blipFill>
        <p:spPr>
          <a:xfrm>
            <a:off x="311699" y="2218383"/>
            <a:ext cx="4577293" cy="2480092"/>
          </a:xfrm>
          <a:prstGeom prst="rect">
            <a:avLst/>
          </a:prstGeom>
        </p:spPr>
      </p:pic>
      <p:pic>
        <p:nvPicPr>
          <p:cNvPr id="5" name="Picture 4">
            <a:extLst>
              <a:ext uri="{FF2B5EF4-FFF2-40B4-BE49-F238E27FC236}">
                <a16:creationId xmlns:a16="http://schemas.microsoft.com/office/drawing/2014/main" id="{CF49E5BF-46F2-4574-AF70-1A2703EB1F38}"/>
              </a:ext>
            </a:extLst>
          </p:cNvPr>
          <p:cNvPicPr>
            <a:picLocks noChangeAspect="1"/>
          </p:cNvPicPr>
          <p:nvPr/>
        </p:nvPicPr>
        <p:blipFill>
          <a:blip r:embed="rId3"/>
          <a:stretch>
            <a:fillRect/>
          </a:stretch>
        </p:blipFill>
        <p:spPr>
          <a:xfrm>
            <a:off x="4500563" y="1152475"/>
            <a:ext cx="4887937" cy="2484626"/>
          </a:xfrm>
          <a:prstGeom prst="rect">
            <a:avLst/>
          </a:prstGeom>
        </p:spPr>
      </p:pic>
    </p:spTree>
    <p:extLst>
      <p:ext uri="{BB962C8B-B14F-4D97-AF65-F5344CB8AC3E}">
        <p14:creationId xmlns:p14="http://schemas.microsoft.com/office/powerpoint/2010/main" val="29953969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p:txBody>
      </p:sp>
      <p:pic>
        <p:nvPicPr>
          <p:cNvPr id="4" name="Picture 3">
            <a:extLst>
              <a:ext uri="{FF2B5EF4-FFF2-40B4-BE49-F238E27FC236}">
                <a16:creationId xmlns:a16="http://schemas.microsoft.com/office/drawing/2014/main" id="{C40BDCC7-F0F7-4D69-A9CE-D1FE063007D4}"/>
              </a:ext>
            </a:extLst>
          </p:cNvPr>
          <p:cNvPicPr>
            <a:picLocks noChangeAspect="1"/>
          </p:cNvPicPr>
          <p:nvPr/>
        </p:nvPicPr>
        <p:blipFill>
          <a:blip r:embed="rId2"/>
          <a:stretch>
            <a:fillRect/>
          </a:stretch>
        </p:blipFill>
        <p:spPr>
          <a:xfrm>
            <a:off x="0" y="1863775"/>
            <a:ext cx="4533900" cy="2705100"/>
          </a:xfrm>
          <a:prstGeom prst="rect">
            <a:avLst/>
          </a:prstGeom>
        </p:spPr>
      </p:pic>
      <p:pic>
        <p:nvPicPr>
          <p:cNvPr id="5" name="Picture 4">
            <a:extLst>
              <a:ext uri="{FF2B5EF4-FFF2-40B4-BE49-F238E27FC236}">
                <a16:creationId xmlns:a16="http://schemas.microsoft.com/office/drawing/2014/main" id="{E8F237DF-A641-400B-A753-F065DBB9ADC8}"/>
              </a:ext>
            </a:extLst>
          </p:cNvPr>
          <p:cNvPicPr>
            <a:picLocks noChangeAspect="1"/>
          </p:cNvPicPr>
          <p:nvPr/>
        </p:nvPicPr>
        <p:blipFill>
          <a:blip r:embed="rId3"/>
          <a:stretch>
            <a:fillRect/>
          </a:stretch>
        </p:blipFill>
        <p:spPr>
          <a:xfrm>
            <a:off x="4314825" y="1729026"/>
            <a:ext cx="4829175" cy="2676525"/>
          </a:xfrm>
          <a:prstGeom prst="rect">
            <a:avLst/>
          </a:prstGeom>
        </p:spPr>
      </p:pic>
    </p:spTree>
    <p:extLst>
      <p:ext uri="{BB962C8B-B14F-4D97-AF65-F5344CB8AC3E}">
        <p14:creationId xmlns:p14="http://schemas.microsoft.com/office/powerpoint/2010/main" val="175946606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a:p>
            <a:pPr marL="114300" indent="0">
              <a:buNone/>
            </a:pPr>
            <a:endParaRPr lang="en-US" dirty="0"/>
          </a:p>
        </p:txBody>
      </p:sp>
      <p:pic>
        <p:nvPicPr>
          <p:cNvPr id="4" name="Picture 3">
            <a:extLst>
              <a:ext uri="{FF2B5EF4-FFF2-40B4-BE49-F238E27FC236}">
                <a16:creationId xmlns:a16="http://schemas.microsoft.com/office/drawing/2014/main" id="{5420ADD4-CF02-40F2-82B4-E0DC6A07195E}"/>
              </a:ext>
            </a:extLst>
          </p:cNvPr>
          <p:cNvPicPr>
            <a:picLocks noChangeAspect="1"/>
          </p:cNvPicPr>
          <p:nvPr/>
        </p:nvPicPr>
        <p:blipFill>
          <a:blip r:embed="rId2"/>
          <a:stretch>
            <a:fillRect/>
          </a:stretch>
        </p:blipFill>
        <p:spPr>
          <a:xfrm>
            <a:off x="2257044" y="1522412"/>
            <a:ext cx="4800600" cy="2676525"/>
          </a:xfrm>
          <a:prstGeom prst="rect">
            <a:avLst/>
          </a:prstGeom>
        </p:spPr>
      </p:pic>
    </p:spTree>
    <p:extLst>
      <p:ext uri="{BB962C8B-B14F-4D97-AF65-F5344CB8AC3E}">
        <p14:creationId xmlns:p14="http://schemas.microsoft.com/office/powerpoint/2010/main" val="24069233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High net worth </a:t>
            </a:r>
          </a:p>
          <a:p>
            <a:pPr marL="114300" indent="0">
              <a:buNone/>
            </a:pPr>
            <a:endParaRPr lang="en-US" dirty="0"/>
          </a:p>
        </p:txBody>
      </p:sp>
      <p:pic>
        <p:nvPicPr>
          <p:cNvPr id="4" name="Picture 3">
            <a:extLst>
              <a:ext uri="{FF2B5EF4-FFF2-40B4-BE49-F238E27FC236}">
                <a16:creationId xmlns:a16="http://schemas.microsoft.com/office/drawing/2014/main" id="{647B5903-6296-4DBD-96F7-B35A1BAC0DF1}"/>
              </a:ext>
            </a:extLst>
          </p:cNvPr>
          <p:cNvPicPr>
            <a:picLocks noChangeAspect="1"/>
          </p:cNvPicPr>
          <p:nvPr/>
        </p:nvPicPr>
        <p:blipFill>
          <a:blip r:embed="rId2"/>
          <a:stretch>
            <a:fillRect/>
          </a:stretch>
        </p:blipFill>
        <p:spPr>
          <a:xfrm>
            <a:off x="753237" y="2035225"/>
            <a:ext cx="5467350" cy="2533650"/>
          </a:xfrm>
          <a:prstGeom prst="rect">
            <a:avLst/>
          </a:prstGeom>
        </p:spPr>
      </p:pic>
    </p:spTree>
    <p:extLst>
      <p:ext uri="{BB962C8B-B14F-4D97-AF65-F5344CB8AC3E}">
        <p14:creationId xmlns:p14="http://schemas.microsoft.com/office/powerpoint/2010/main" val="15710109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160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Mass customers</a:t>
            </a:r>
          </a:p>
          <a:p>
            <a:pPr marL="114300" indent="0">
              <a:buNone/>
            </a:pPr>
            <a:endParaRPr lang="en-US" dirty="0"/>
          </a:p>
        </p:txBody>
      </p:sp>
      <p:pic>
        <p:nvPicPr>
          <p:cNvPr id="4" name="Picture 3">
            <a:extLst>
              <a:ext uri="{FF2B5EF4-FFF2-40B4-BE49-F238E27FC236}">
                <a16:creationId xmlns:a16="http://schemas.microsoft.com/office/drawing/2014/main" id="{799B9C74-5A4B-4CCF-8CEC-8F494B1C71F2}"/>
              </a:ext>
            </a:extLst>
          </p:cNvPr>
          <p:cNvPicPr>
            <a:picLocks noChangeAspect="1"/>
          </p:cNvPicPr>
          <p:nvPr/>
        </p:nvPicPr>
        <p:blipFill>
          <a:blip r:embed="rId2"/>
          <a:stretch>
            <a:fillRect/>
          </a:stretch>
        </p:blipFill>
        <p:spPr>
          <a:xfrm>
            <a:off x="3596068" y="1265165"/>
            <a:ext cx="5547932" cy="3571630"/>
          </a:xfrm>
          <a:prstGeom prst="rect">
            <a:avLst/>
          </a:prstGeom>
        </p:spPr>
      </p:pic>
    </p:spTree>
    <p:extLst>
      <p:ext uri="{BB962C8B-B14F-4D97-AF65-F5344CB8AC3E}">
        <p14:creationId xmlns:p14="http://schemas.microsoft.com/office/powerpoint/2010/main" val="182836656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a:xfrm>
            <a:off x="311699" y="839089"/>
            <a:ext cx="8520602" cy="3729786"/>
          </a:xfrm>
        </p:spPr>
        <p:txBody>
          <a:bodyPr/>
          <a:lstStyle/>
          <a:p>
            <a:pPr marL="114300" indent="0">
              <a:buNone/>
            </a:pPr>
            <a:r>
              <a:rPr lang="en-US" dirty="0"/>
              <a:t>Mass customers</a:t>
            </a:r>
          </a:p>
          <a:p>
            <a:pPr marL="114300" indent="0">
              <a:buNone/>
            </a:pPr>
            <a:endParaRPr lang="en-US" dirty="0"/>
          </a:p>
        </p:txBody>
      </p:sp>
      <p:pic>
        <p:nvPicPr>
          <p:cNvPr id="4" name="Picture 3">
            <a:extLst>
              <a:ext uri="{FF2B5EF4-FFF2-40B4-BE49-F238E27FC236}">
                <a16:creationId xmlns:a16="http://schemas.microsoft.com/office/drawing/2014/main" id="{77C09E19-9D41-42CF-B4EF-3EFE9B03371B}"/>
              </a:ext>
            </a:extLst>
          </p:cNvPr>
          <p:cNvPicPr>
            <a:picLocks noChangeAspect="1"/>
          </p:cNvPicPr>
          <p:nvPr/>
        </p:nvPicPr>
        <p:blipFill>
          <a:blip r:embed="rId2"/>
          <a:stretch>
            <a:fillRect/>
          </a:stretch>
        </p:blipFill>
        <p:spPr>
          <a:xfrm>
            <a:off x="104435" y="1176718"/>
            <a:ext cx="3619500" cy="2009775"/>
          </a:xfrm>
          <a:prstGeom prst="rect">
            <a:avLst/>
          </a:prstGeom>
        </p:spPr>
      </p:pic>
      <p:pic>
        <p:nvPicPr>
          <p:cNvPr id="5" name="Picture 4">
            <a:extLst>
              <a:ext uri="{FF2B5EF4-FFF2-40B4-BE49-F238E27FC236}">
                <a16:creationId xmlns:a16="http://schemas.microsoft.com/office/drawing/2014/main" id="{93B71F88-104A-429F-9345-D02695ECCC09}"/>
              </a:ext>
            </a:extLst>
          </p:cNvPr>
          <p:cNvPicPr>
            <a:picLocks noChangeAspect="1"/>
          </p:cNvPicPr>
          <p:nvPr/>
        </p:nvPicPr>
        <p:blipFill>
          <a:blip r:embed="rId3"/>
          <a:stretch>
            <a:fillRect/>
          </a:stretch>
        </p:blipFill>
        <p:spPr>
          <a:xfrm>
            <a:off x="4572000" y="839089"/>
            <a:ext cx="3924300" cy="2057400"/>
          </a:xfrm>
          <a:prstGeom prst="rect">
            <a:avLst/>
          </a:prstGeom>
        </p:spPr>
      </p:pic>
      <p:pic>
        <p:nvPicPr>
          <p:cNvPr id="6" name="Picture 5">
            <a:extLst>
              <a:ext uri="{FF2B5EF4-FFF2-40B4-BE49-F238E27FC236}">
                <a16:creationId xmlns:a16="http://schemas.microsoft.com/office/drawing/2014/main" id="{4F5B6D9E-C075-409A-B9A4-BCCE0ADDBB4D}"/>
              </a:ext>
            </a:extLst>
          </p:cNvPr>
          <p:cNvPicPr>
            <a:picLocks noChangeAspect="1"/>
          </p:cNvPicPr>
          <p:nvPr/>
        </p:nvPicPr>
        <p:blipFill>
          <a:blip r:embed="rId4"/>
          <a:stretch>
            <a:fillRect/>
          </a:stretch>
        </p:blipFill>
        <p:spPr>
          <a:xfrm>
            <a:off x="4996352" y="2860675"/>
            <a:ext cx="4191000" cy="2038350"/>
          </a:xfrm>
          <a:prstGeom prst="rect">
            <a:avLst/>
          </a:prstGeom>
        </p:spPr>
      </p:pic>
      <p:pic>
        <p:nvPicPr>
          <p:cNvPr id="7" name="Picture 6">
            <a:extLst>
              <a:ext uri="{FF2B5EF4-FFF2-40B4-BE49-F238E27FC236}">
                <a16:creationId xmlns:a16="http://schemas.microsoft.com/office/drawing/2014/main" id="{8FE69AF1-4C27-4D77-B121-E9995A538ABB}"/>
              </a:ext>
            </a:extLst>
          </p:cNvPr>
          <p:cNvPicPr>
            <a:picLocks noChangeAspect="1"/>
          </p:cNvPicPr>
          <p:nvPr/>
        </p:nvPicPr>
        <p:blipFill>
          <a:blip r:embed="rId5"/>
          <a:stretch>
            <a:fillRect/>
          </a:stretch>
        </p:blipFill>
        <p:spPr>
          <a:xfrm>
            <a:off x="61424" y="3086100"/>
            <a:ext cx="4086225" cy="2057400"/>
          </a:xfrm>
          <a:prstGeom prst="rect">
            <a:avLst/>
          </a:prstGeom>
        </p:spPr>
      </p:pic>
    </p:spTree>
    <p:extLst>
      <p:ext uri="{BB962C8B-B14F-4D97-AF65-F5344CB8AC3E}">
        <p14:creationId xmlns:p14="http://schemas.microsoft.com/office/powerpoint/2010/main" val="31883304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a:xfrm>
            <a:off x="311699" y="1017726"/>
            <a:ext cx="8520602" cy="3551149"/>
          </a:xfrm>
        </p:spPr>
        <p:txBody>
          <a:bodyPr/>
          <a:lstStyle/>
          <a:p>
            <a:pPr marL="114300" indent="0">
              <a:buNone/>
            </a:pPr>
            <a:r>
              <a:rPr lang="en-US" dirty="0"/>
              <a:t>Mass customers</a:t>
            </a:r>
          </a:p>
          <a:p>
            <a:pPr marL="114300" indent="0">
              <a:buNone/>
            </a:pPr>
            <a:endParaRPr lang="en-US" dirty="0"/>
          </a:p>
        </p:txBody>
      </p:sp>
      <p:pic>
        <p:nvPicPr>
          <p:cNvPr id="4" name="Picture 3">
            <a:extLst>
              <a:ext uri="{FF2B5EF4-FFF2-40B4-BE49-F238E27FC236}">
                <a16:creationId xmlns:a16="http://schemas.microsoft.com/office/drawing/2014/main" id="{863A80A3-9342-4760-A753-4139AF9C2EEC}"/>
              </a:ext>
            </a:extLst>
          </p:cNvPr>
          <p:cNvPicPr>
            <a:picLocks noChangeAspect="1"/>
          </p:cNvPicPr>
          <p:nvPr/>
        </p:nvPicPr>
        <p:blipFill>
          <a:blip r:embed="rId2"/>
          <a:stretch>
            <a:fillRect/>
          </a:stretch>
        </p:blipFill>
        <p:spPr>
          <a:xfrm>
            <a:off x="0" y="1552575"/>
            <a:ext cx="3629025" cy="1885950"/>
          </a:xfrm>
          <a:prstGeom prst="rect">
            <a:avLst/>
          </a:prstGeom>
        </p:spPr>
      </p:pic>
      <p:pic>
        <p:nvPicPr>
          <p:cNvPr id="5" name="Picture 4">
            <a:extLst>
              <a:ext uri="{FF2B5EF4-FFF2-40B4-BE49-F238E27FC236}">
                <a16:creationId xmlns:a16="http://schemas.microsoft.com/office/drawing/2014/main" id="{88A0839F-5E01-4936-B71B-6786F74CD8D2}"/>
              </a:ext>
            </a:extLst>
          </p:cNvPr>
          <p:cNvPicPr>
            <a:picLocks noChangeAspect="1"/>
          </p:cNvPicPr>
          <p:nvPr/>
        </p:nvPicPr>
        <p:blipFill>
          <a:blip r:embed="rId3"/>
          <a:stretch>
            <a:fillRect/>
          </a:stretch>
        </p:blipFill>
        <p:spPr>
          <a:xfrm>
            <a:off x="3940724" y="1552575"/>
            <a:ext cx="4000500" cy="2038350"/>
          </a:xfrm>
          <a:prstGeom prst="rect">
            <a:avLst/>
          </a:prstGeom>
        </p:spPr>
      </p:pic>
      <p:pic>
        <p:nvPicPr>
          <p:cNvPr id="6" name="Picture 5">
            <a:extLst>
              <a:ext uri="{FF2B5EF4-FFF2-40B4-BE49-F238E27FC236}">
                <a16:creationId xmlns:a16="http://schemas.microsoft.com/office/drawing/2014/main" id="{3A5B0C1A-7A8A-4C7B-A65E-9F567F481D76}"/>
              </a:ext>
            </a:extLst>
          </p:cNvPr>
          <p:cNvPicPr>
            <a:picLocks noChangeAspect="1"/>
          </p:cNvPicPr>
          <p:nvPr/>
        </p:nvPicPr>
        <p:blipFill>
          <a:blip r:embed="rId4"/>
          <a:stretch>
            <a:fillRect/>
          </a:stretch>
        </p:blipFill>
        <p:spPr>
          <a:xfrm>
            <a:off x="0" y="3126580"/>
            <a:ext cx="3933825" cy="1962150"/>
          </a:xfrm>
          <a:prstGeom prst="rect">
            <a:avLst/>
          </a:prstGeom>
        </p:spPr>
      </p:pic>
    </p:spTree>
    <p:extLst>
      <p:ext uri="{BB962C8B-B14F-4D97-AF65-F5344CB8AC3E}">
        <p14:creationId xmlns:p14="http://schemas.microsoft.com/office/powerpoint/2010/main" val="23956271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F8C3-E075-4D37-92EF-B85BC3DA6A18}"/>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89578747-FDD3-47EF-9506-DE871813FB3B}"/>
              </a:ext>
            </a:extLst>
          </p:cNvPr>
          <p:cNvSpPr>
            <a:spLocks noGrp="1"/>
          </p:cNvSpPr>
          <p:nvPr>
            <p:ph type="body" idx="1"/>
          </p:nvPr>
        </p:nvSpPr>
        <p:spPr/>
        <p:txBody>
          <a:bodyPr/>
          <a:lstStyle/>
          <a:p>
            <a:pPr marL="114300" indent="0">
              <a:buNone/>
            </a:pPr>
            <a:r>
              <a:rPr lang="en-US" dirty="0"/>
              <a:t>Affluent Customers </a:t>
            </a:r>
          </a:p>
        </p:txBody>
      </p:sp>
      <p:pic>
        <p:nvPicPr>
          <p:cNvPr id="4" name="Picture 3">
            <a:extLst>
              <a:ext uri="{FF2B5EF4-FFF2-40B4-BE49-F238E27FC236}">
                <a16:creationId xmlns:a16="http://schemas.microsoft.com/office/drawing/2014/main" id="{98FD9E73-1663-4648-8815-1E108E0459C7}"/>
              </a:ext>
            </a:extLst>
          </p:cNvPr>
          <p:cNvPicPr>
            <a:picLocks noChangeAspect="1"/>
          </p:cNvPicPr>
          <p:nvPr/>
        </p:nvPicPr>
        <p:blipFill>
          <a:blip r:embed="rId2"/>
          <a:stretch>
            <a:fillRect/>
          </a:stretch>
        </p:blipFill>
        <p:spPr>
          <a:xfrm>
            <a:off x="4054586" y="1017726"/>
            <a:ext cx="5276298" cy="2167051"/>
          </a:xfrm>
          <a:prstGeom prst="rect">
            <a:avLst/>
          </a:prstGeom>
        </p:spPr>
      </p:pic>
      <p:pic>
        <p:nvPicPr>
          <p:cNvPr id="5" name="Picture 4">
            <a:extLst>
              <a:ext uri="{FF2B5EF4-FFF2-40B4-BE49-F238E27FC236}">
                <a16:creationId xmlns:a16="http://schemas.microsoft.com/office/drawing/2014/main" id="{665A262D-4154-479C-B298-A731CFE33D93}"/>
              </a:ext>
            </a:extLst>
          </p:cNvPr>
          <p:cNvPicPr>
            <a:picLocks noChangeAspect="1"/>
          </p:cNvPicPr>
          <p:nvPr/>
        </p:nvPicPr>
        <p:blipFill>
          <a:blip r:embed="rId3"/>
          <a:stretch>
            <a:fillRect/>
          </a:stretch>
        </p:blipFill>
        <p:spPr>
          <a:xfrm>
            <a:off x="201972" y="2767584"/>
            <a:ext cx="6381036" cy="2323394"/>
          </a:xfrm>
          <a:prstGeom prst="rect">
            <a:avLst/>
          </a:prstGeom>
        </p:spPr>
      </p:pic>
    </p:spTree>
    <p:extLst>
      <p:ext uri="{BB962C8B-B14F-4D97-AF65-F5344CB8AC3E}">
        <p14:creationId xmlns:p14="http://schemas.microsoft.com/office/powerpoint/2010/main" val="8223831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8A5D-2B43-4E03-882E-7579416F4DF9}"/>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49712903-626E-4256-81A1-B5B3E276CD33}"/>
              </a:ext>
            </a:extLst>
          </p:cNvPr>
          <p:cNvSpPr>
            <a:spLocks noGrp="1"/>
          </p:cNvSpPr>
          <p:nvPr>
            <p:ph type="body" idx="1"/>
          </p:nvPr>
        </p:nvSpPr>
        <p:spPr/>
        <p:txBody>
          <a:bodyPr/>
          <a:lstStyle/>
          <a:p>
            <a:r>
              <a:rPr lang="en-US" dirty="0"/>
              <a:t>Affluent Customers </a:t>
            </a:r>
          </a:p>
          <a:p>
            <a:endParaRPr lang="en-US" dirty="0"/>
          </a:p>
        </p:txBody>
      </p:sp>
      <p:pic>
        <p:nvPicPr>
          <p:cNvPr id="4" name="Picture 3">
            <a:extLst>
              <a:ext uri="{FF2B5EF4-FFF2-40B4-BE49-F238E27FC236}">
                <a16:creationId xmlns:a16="http://schemas.microsoft.com/office/drawing/2014/main" id="{49C939C6-67E4-4D61-9BDF-C23C36A535CC}"/>
              </a:ext>
            </a:extLst>
          </p:cNvPr>
          <p:cNvPicPr>
            <a:picLocks noChangeAspect="1"/>
          </p:cNvPicPr>
          <p:nvPr/>
        </p:nvPicPr>
        <p:blipFill>
          <a:blip r:embed="rId2"/>
          <a:stretch>
            <a:fillRect/>
          </a:stretch>
        </p:blipFill>
        <p:spPr>
          <a:xfrm>
            <a:off x="4558665" y="1542187"/>
            <a:ext cx="4693920" cy="2059125"/>
          </a:xfrm>
          <a:prstGeom prst="rect">
            <a:avLst/>
          </a:prstGeom>
        </p:spPr>
      </p:pic>
      <p:pic>
        <p:nvPicPr>
          <p:cNvPr id="5" name="Picture 4">
            <a:extLst>
              <a:ext uri="{FF2B5EF4-FFF2-40B4-BE49-F238E27FC236}">
                <a16:creationId xmlns:a16="http://schemas.microsoft.com/office/drawing/2014/main" id="{DA2B5EF1-F2B2-408A-A949-ADD3D41F4ACF}"/>
              </a:ext>
            </a:extLst>
          </p:cNvPr>
          <p:cNvPicPr>
            <a:picLocks noChangeAspect="1"/>
          </p:cNvPicPr>
          <p:nvPr/>
        </p:nvPicPr>
        <p:blipFill>
          <a:blip r:embed="rId3"/>
          <a:stretch>
            <a:fillRect/>
          </a:stretch>
        </p:blipFill>
        <p:spPr>
          <a:xfrm>
            <a:off x="-108585" y="1706820"/>
            <a:ext cx="4461129" cy="2058983"/>
          </a:xfrm>
          <a:prstGeom prst="rect">
            <a:avLst/>
          </a:prstGeom>
        </p:spPr>
      </p:pic>
    </p:spTree>
    <p:extLst>
      <p:ext uri="{BB962C8B-B14F-4D97-AF65-F5344CB8AC3E}">
        <p14:creationId xmlns:p14="http://schemas.microsoft.com/office/powerpoint/2010/main" val="301682675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8A5D-2B43-4E03-882E-7579416F4DF9}"/>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49712903-626E-4256-81A1-B5B3E276CD33}"/>
              </a:ext>
            </a:extLst>
          </p:cNvPr>
          <p:cNvSpPr>
            <a:spLocks noGrp="1"/>
          </p:cNvSpPr>
          <p:nvPr>
            <p:ph type="body" idx="1"/>
          </p:nvPr>
        </p:nvSpPr>
        <p:spPr/>
        <p:txBody>
          <a:bodyPr/>
          <a:lstStyle/>
          <a:p>
            <a:r>
              <a:rPr lang="en-US" dirty="0"/>
              <a:t>Affluent Customers </a:t>
            </a:r>
          </a:p>
          <a:p>
            <a:endParaRPr lang="en-US" dirty="0"/>
          </a:p>
        </p:txBody>
      </p:sp>
      <p:pic>
        <p:nvPicPr>
          <p:cNvPr id="6" name="Picture 5">
            <a:extLst>
              <a:ext uri="{FF2B5EF4-FFF2-40B4-BE49-F238E27FC236}">
                <a16:creationId xmlns:a16="http://schemas.microsoft.com/office/drawing/2014/main" id="{28D13DB8-EF2C-4AB7-AE2E-ED553788DCA1}"/>
              </a:ext>
            </a:extLst>
          </p:cNvPr>
          <p:cNvPicPr>
            <a:picLocks noChangeAspect="1"/>
          </p:cNvPicPr>
          <p:nvPr/>
        </p:nvPicPr>
        <p:blipFill>
          <a:blip r:embed="rId2"/>
          <a:stretch>
            <a:fillRect/>
          </a:stretch>
        </p:blipFill>
        <p:spPr>
          <a:xfrm>
            <a:off x="0" y="1489075"/>
            <a:ext cx="5715000" cy="2743200"/>
          </a:xfrm>
          <a:prstGeom prst="rect">
            <a:avLst/>
          </a:prstGeom>
        </p:spPr>
      </p:pic>
      <p:pic>
        <p:nvPicPr>
          <p:cNvPr id="7" name="Picture 6">
            <a:extLst>
              <a:ext uri="{FF2B5EF4-FFF2-40B4-BE49-F238E27FC236}">
                <a16:creationId xmlns:a16="http://schemas.microsoft.com/office/drawing/2014/main" id="{6759000F-1933-46E8-9F4D-4E5D91B42FF0}"/>
              </a:ext>
            </a:extLst>
          </p:cNvPr>
          <p:cNvPicPr>
            <a:picLocks noChangeAspect="1"/>
          </p:cNvPicPr>
          <p:nvPr/>
        </p:nvPicPr>
        <p:blipFill>
          <a:blip r:embed="rId3"/>
          <a:stretch>
            <a:fillRect/>
          </a:stretch>
        </p:blipFill>
        <p:spPr>
          <a:xfrm>
            <a:off x="4572000" y="2468474"/>
            <a:ext cx="6191250" cy="2571750"/>
          </a:xfrm>
          <a:prstGeom prst="rect">
            <a:avLst/>
          </a:prstGeom>
        </p:spPr>
      </p:pic>
    </p:spTree>
    <p:extLst>
      <p:ext uri="{BB962C8B-B14F-4D97-AF65-F5344CB8AC3E}">
        <p14:creationId xmlns:p14="http://schemas.microsoft.com/office/powerpoint/2010/main" val="120103839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8A5D-2B43-4E03-882E-7579416F4DF9}"/>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49712903-626E-4256-81A1-B5B3E276CD33}"/>
              </a:ext>
            </a:extLst>
          </p:cNvPr>
          <p:cNvSpPr>
            <a:spLocks noGrp="1"/>
          </p:cNvSpPr>
          <p:nvPr>
            <p:ph type="body" idx="1"/>
          </p:nvPr>
        </p:nvSpPr>
        <p:spPr/>
        <p:txBody>
          <a:bodyPr/>
          <a:lstStyle/>
          <a:p>
            <a:r>
              <a:rPr lang="en-US" dirty="0"/>
              <a:t>Affluent Customers </a:t>
            </a:r>
          </a:p>
          <a:p>
            <a:endParaRPr lang="en-US" dirty="0"/>
          </a:p>
        </p:txBody>
      </p:sp>
      <p:pic>
        <p:nvPicPr>
          <p:cNvPr id="4" name="Picture 3">
            <a:extLst>
              <a:ext uri="{FF2B5EF4-FFF2-40B4-BE49-F238E27FC236}">
                <a16:creationId xmlns:a16="http://schemas.microsoft.com/office/drawing/2014/main" id="{80BBC687-F7F4-47B7-83D9-C4DF6AB2D635}"/>
              </a:ext>
            </a:extLst>
          </p:cNvPr>
          <p:cNvPicPr>
            <a:picLocks noChangeAspect="1"/>
          </p:cNvPicPr>
          <p:nvPr/>
        </p:nvPicPr>
        <p:blipFill>
          <a:blip r:embed="rId2"/>
          <a:stretch>
            <a:fillRect/>
          </a:stretch>
        </p:blipFill>
        <p:spPr>
          <a:xfrm>
            <a:off x="-122988" y="1939975"/>
            <a:ext cx="4581525" cy="2628900"/>
          </a:xfrm>
          <a:prstGeom prst="rect">
            <a:avLst/>
          </a:prstGeom>
        </p:spPr>
      </p:pic>
      <p:pic>
        <p:nvPicPr>
          <p:cNvPr id="5" name="Picture 4">
            <a:extLst>
              <a:ext uri="{FF2B5EF4-FFF2-40B4-BE49-F238E27FC236}">
                <a16:creationId xmlns:a16="http://schemas.microsoft.com/office/drawing/2014/main" id="{18AA0914-56EB-457A-B098-8A9DA6CE86D5}"/>
              </a:ext>
            </a:extLst>
          </p:cNvPr>
          <p:cNvPicPr>
            <a:picLocks noChangeAspect="1"/>
          </p:cNvPicPr>
          <p:nvPr/>
        </p:nvPicPr>
        <p:blipFill>
          <a:blip r:embed="rId3"/>
          <a:stretch>
            <a:fillRect/>
          </a:stretch>
        </p:blipFill>
        <p:spPr>
          <a:xfrm>
            <a:off x="4023849" y="1945750"/>
            <a:ext cx="5010150" cy="2752725"/>
          </a:xfrm>
          <a:prstGeom prst="rect">
            <a:avLst/>
          </a:prstGeom>
        </p:spPr>
      </p:pic>
    </p:spTree>
    <p:extLst>
      <p:ext uri="{BB962C8B-B14F-4D97-AF65-F5344CB8AC3E}">
        <p14:creationId xmlns:p14="http://schemas.microsoft.com/office/powerpoint/2010/main" val="40309073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8A5D-2B43-4E03-882E-7579416F4DF9}"/>
              </a:ext>
            </a:extLst>
          </p:cNvPr>
          <p:cNvSpPr>
            <a:spLocks noGrp="1"/>
          </p:cNvSpPr>
          <p:nvPr>
            <p:ph type="title"/>
          </p:nvPr>
        </p:nvSpPr>
        <p:spPr/>
        <p:txBody>
          <a:bodyPr>
            <a:normAutofit fontScale="90000"/>
          </a:bodyPr>
          <a:lstStyle/>
          <a:p>
            <a:r>
              <a:rPr lang="en-US" b="0" i="0" dirty="0">
                <a:solidFill>
                  <a:srgbClr val="333333"/>
                </a:solidFill>
                <a:effectLst/>
                <a:latin typeface="Open Sans"/>
              </a:rPr>
              <a:t>What are the trends in the underlying data?</a:t>
            </a:r>
            <a:endParaRPr lang="en-US" dirty="0"/>
          </a:p>
        </p:txBody>
      </p:sp>
      <p:sp>
        <p:nvSpPr>
          <p:cNvPr id="3" name="Text Placeholder 2">
            <a:extLst>
              <a:ext uri="{FF2B5EF4-FFF2-40B4-BE49-F238E27FC236}">
                <a16:creationId xmlns:a16="http://schemas.microsoft.com/office/drawing/2014/main" id="{49712903-626E-4256-81A1-B5B3E276CD33}"/>
              </a:ext>
            </a:extLst>
          </p:cNvPr>
          <p:cNvSpPr>
            <a:spLocks noGrp="1"/>
          </p:cNvSpPr>
          <p:nvPr>
            <p:ph type="body" idx="1"/>
          </p:nvPr>
        </p:nvSpPr>
        <p:spPr/>
        <p:txBody>
          <a:bodyPr/>
          <a:lstStyle/>
          <a:p>
            <a:r>
              <a:rPr lang="en-US" dirty="0"/>
              <a:t>Affluent Customers </a:t>
            </a:r>
          </a:p>
          <a:p>
            <a:endParaRPr lang="en-US" dirty="0"/>
          </a:p>
        </p:txBody>
      </p:sp>
      <p:pic>
        <p:nvPicPr>
          <p:cNvPr id="6" name="Picture 5">
            <a:extLst>
              <a:ext uri="{FF2B5EF4-FFF2-40B4-BE49-F238E27FC236}">
                <a16:creationId xmlns:a16="http://schemas.microsoft.com/office/drawing/2014/main" id="{E051855F-57E4-4236-B24F-0DB6F13BFCE7}"/>
              </a:ext>
            </a:extLst>
          </p:cNvPr>
          <p:cNvPicPr>
            <a:picLocks noChangeAspect="1"/>
          </p:cNvPicPr>
          <p:nvPr/>
        </p:nvPicPr>
        <p:blipFill>
          <a:blip r:embed="rId2"/>
          <a:stretch>
            <a:fillRect/>
          </a:stretch>
        </p:blipFill>
        <p:spPr>
          <a:xfrm>
            <a:off x="400621" y="1647444"/>
            <a:ext cx="4733925" cy="2628900"/>
          </a:xfrm>
          <a:prstGeom prst="rect">
            <a:avLst/>
          </a:prstGeom>
        </p:spPr>
      </p:pic>
      <p:pic>
        <p:nvPicPr>
          <p:cNvPr id="7" name="Picture 6">
            <a:extLst>
              <a:ext uri="{FF2B5EF4-FFF2-40B4-BE49-F238E27FC236}">
                <a16:creationId xmlns:a16="http://schemas.microsoft.com/office/drawing/2014/main" id="{6C2255A9-ABC1-4DD6-AA09-112EA5350BFA}"/>
              </a:ext>
            </a:extLst>
          </p:cNvPr>
          <p:cNvPicPr>
            <a:picLocks noChangeAspect="1"/>
          </p:cNvPicPr>
          <p:nvPr/>
        </p:nvPicPr>
        <p:blipFill>
          <a:blip r:embed="rId3"/>
          <a:stretch>
            <a:fillRect/>
          </a:stretch>
        </p:blipFill>
        <p:spPr>
          <a:xfrm>
            <a:off x="4448175" y="1512695"/>
            <a:ext cx="4695825" cy="2667000"/>
          </a:xfrm>
          <a:prstGeom prst="rect">
            <a:avLst/>
          </a:prstGeom>
        </p:spPr>
      </p:pic>
    </p:spTree>
    <p:extLst>
      <p:ext uri="{BB962C8B-B14F-4D97-AF65-F5344CB8AC3E}">
        <p14:creationId xmlns:p14="http://schemas.microsoft.com/office/powerpoint/2010/main" val="263301498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9061-8491-420B-9340-5D25DEC783C8}"/>
              </a:ext>
            </a:extLst>
          </p:cNvPr>
          <p:cNvSpPr>
            <a:spLocks noGrp="1"/>
          </p:cNvSpPr>
          <p:nvPr>
            <p:ph type="title"/>
          </p:nvPr>
        </p:nvSpPr>
        <p:spPr>
          <a:xfrm>
            <a:off x="311699" y="445025"/>
            <a:ext cx="8520602" cy="1213087"/>
          </a:xfrm>
        </p:spPr>
        <p:txBody>
          <a:bodyPr>
            <a:normAutofit fontScale="90000"/>
          </a:bodyPr>
          <a:lstStyle/>
          <a:p>
            <a:r>
              <a:rPr lang="en-US" b="0" i="0" dirty="0">
                <a:solidFill>
                  <a:srgbClr val="333333"/>
                </a:solidFill>
                <a:effectLst/>
                <a:latin typeface="Open Sans"/>
              </a:rPr>
              <a:t>What do you propose should be Sprocket Central Pty Ltd ’s marketing and growth strategy?</a:t>
            </a:r>
            <a:br>
              <a:rPr lang="en-US" b="0" i="0" dirty="0">
                <a:solidFill>
                  <a:srgbClr val="333333"/>
                </a:solidFill>
                <a:effectLst/>
                <a:latin typeface="Open Sans"/>
              </a:rPr>
            </a:br>
            <a:endParaRPr lang="en-US" dirty="0"/>
          </a:p>
        </p:txBody>
      </p:sp>
      <p:sp>
        <p:nvSpPr>
          <p:cNvPr id="3" name="Text Placeholder 2">
            <a:extLst>
              <a:ext uri="{FF2B5EF4-FFF2-40B4-BE49-F238E27FC236}">
                <a16:creationId xmlns:a16="http://schemas.microsoft.com/office/drawing/2014/main" id="{6D231F88-54BD-4C55-9F92-0384E067E10C}"/>
              </a:ext>
            </a:extLst>
          </p:cNvPr>
          <p:cNvSpPr>
            <a:spLocks noGrp="1"/>
          </p:cNvSpPr>
          <p:nvPr>
            <p:ph type="body" idx="1"/>
          </p:nvPr>
        </p:nvSpPr>
        <p:spPr>
          <a:xfrm>
            <a:off x="531155" y="1548383"/>
            <a:ext cx="7759405" cy="3377185"/>
          </a:xfrm>
        </p:spPr>
        <p:txBody>
          <a:bodyPr>
            <a:normAutofit fontScale="62500" lnSpcReduction="20000"/>
          </a:bodyPr>
          <a:lstStyle/>
          <a:p>
            <a:r>
              <a:rPr lang="en-US" b="0" dirty="0">
                <a:solidFill>
                  <a:srgbClr val="0000FF"/>
                </a:solidFill>
                <a:effectLst/>
                <a:latin typeface="Courier New" panose="02070309020205020404" pitchFamily="49" charset="0"/>
              </a:rPr>
              <a:t>### Mass customers(average customers)</a:t>
            </a:r>
            <a:endParaRPr lang="en-US" b="0" dirty="0">
              <a:solidFill>
                <a:srgbClr val="000000"/>
              </a:solidFill>
              <a:effectLst/>
              <a:latin typeface="Courier New" panose="02070309020205020404" pitchFamily="49" charset="0"/>
            </a:endParaRPr>
          </a:p>
          <a:p>
            <a:r>
              <a:rPr lang="en-US" dirty="0">
                <a:solidFill>
                  <a:srgbClr val="000000"/>
                </a:solidFill>
                <a:latin typeface="Courier New" panose="02070309020205020404" pitchFamily="49" charset="0"/>
              </a:rPr>
              <a:t>E</a:t>
            </a:r>
            <a:r>
              <a:rPr lang="en-US" b="0" dirty="0">
                <a:solidFill>
                  <a:srgbClr val="000000"/>
                </a:solidFill>
                <a:effectLst/>
                <a:latin typeface="Courier New" panose="02070309020205020404" pitchFamily="49" charset="0"/>
              </a:rPr>
              <a:t>ven they don't pay </a:t>
            </a:r>
            <a:r>
              <a:rPr lang="en-US" b="0" dirty="0" err="1">
                <a:solidFill>
                  <a:srgbClr val="000000"/>
                </a:solidFill>
                <a:effectLst/>
                <a:latin typeface="Courier New" panose="02070309020205020404" pitchFamily="49" charset="0"/>
              </a:rPr>
              <a:t>alot</a:t>
            </a:r>
            <a:r>
              <a:rPr lang="en-US" b="0" dirty="0">
                <a:solidFill>
                  <a:srgbClr val="000000"/>
                </a:solidFill>
                <a:effectLst/>
                <a:latin typeface="Courier New" panose="02070309020205020404" pitchFamily="49" charset="0"/>
              </a:rPr>
              <a:t> for each products. However, they are they ones in total contribute the most compared to Affluent and High Net Worth customers.</a:t>
            </a:r>
          </a:p>
          <a:p>
            <a:r>
              <a:rPr lang="en-US" b="0" dirty="0">
                <a:solidFill>
                  <a:srgbClr val="000000"/>
                </a:solidFill>
                <a:effectLst/>
                <a:latin typeface="Courier New" panose="02070309020205020404" pitchFamily="49" charset="0"/>
              </a:rPr>
              <a:t>The people from Mass segmentation are mostly from  business level including Financial Services , Manufacturing, Retail. They are Project Manager, Analysist, manager, web developer, coach, nurse. They are from New South Wales. The products which are famous are </a:t>
            </a:r>
            <a:r>
              <a:rPr lang="en-US" b="0" dirty="0" err="1">
                <a:solidFill>
                  <a:srgbClr val="000000"/>
                </a:solidFill>
                <a:effectLst/>
                <a:latin typeface="Courier New" panose="02070309020205020404" pitchFamily="49" charset="0"/>
              </a:rPr>
              <a:t>solex</a:t>
            </a:r>
            <a:r>
              <a:rPr lang="en-US" b="0" dirty="0">
                <a:solidFill>
                  <a:srgbClr val="000000"/>
                </a:solidFill>
                <a:effectLst/>
                <a:latin typeface="Courier New" panose="02070309020205020404" pitchFamily="49" charset="0"/>
              </a:rPr>
              <a:t> and WeareA2B and medium types of bicycle. Female has more intention to buy bicycle. The special figure in this mass segment people who own cars are likely to buy more bicycle than who has no cars and people like to buy online. </a:t>
            </a:r>
          </a:p>
          <a:p>
            <a:r>
              <a:rPr lang="en-US" dirty="0">
                <a:solidFill>
                  <a:srgbClr val="000000"/>
                </a:solidFill>
                <a:latin typeface="Courier New" panose="02070309020205020404" pitchFamily="49" charset="0"/>
              </a:rPr>
              <a:t>=&gt; therefore , should make a marketing strategy aim </a:t>
            </a:r>
          </a:p>
          <a:p>
            <a:pPr marL="114300" indent="0">
              <a:buNone/>
            </a:pPr>
            <a:endParaRPr lang="en-US" dirty="0">
              <a:solidFill>
                <a:srgbClr val="000000"/>
              </a:solidFill>
              <a:latin typeface="Courier New" panose="02070309020205020404" pitchFamily="49" charset="0"/>
            </a:endParaRPr>
          </a:p>
          <a:p>
            <a:pPr marL="114300" indent="0">
              <a:buNone/>
            </a:pPr>
            <a:endParaRPr lang="en-US" sz="2600" dirty="0">
              <a:solidFill>
                <a:srgbClr val="000000"/>
              </a:solidFill>
              <a:latin typeface="Courier New" panose="02070309020205020404" pitchFamily="49" charset="0"/>
            </a:endParaRPr>
          </a:p>
          <a:p>
            <a:pPr marL="114300" indent="0">
              <a:buNone/>
            </a:pPr>
            <a:r>
              <a:rPr lang="en-US" sz="2600" b="1" dirty="0">
                <a:solidFill>
                  <a:srgbClr val="000000"/>
                </a:solidFill>
                <a:latin typeface="Courier New" panose="02070309020205020404" pitchFamily="49" charset="0"/>
              </a:rPr>
              <a:t>4P</a:t>
            </a:r>
          </a:p>
          <a:p>
            <a:pPr marL="114300" indent="0">
              <a:buNone/>
            </a:pPr>
            <a:r>
              <a:rPr lang="en-US" sz="2600" b="1" dirty="0">
                <a:solidFill>
                  <a:srgbClr val="000000"/>
                </a:solidFill>
                <a:latin typeface="Courier New" panose="02070309020205020404" pitchFamily="49" charset="0"/>
              </a:rPr>
              <a:t>    Products: </a:t>
            </a:r>
            <a:r>
              <a:rPr lang="en-US" sz="2600" b="1" dirty="0" err="1">
                <a:solidFill>
                  <a:srgbClr val="000000"/>
                </a:solidFill>
                <a:latin typeface="Courier New" panose="02070309020205020404" pitchFamily="49" charset="0"/>
              </a:rPr>
              <a:t>Solex</a:t>
            </a:r>
            <a:r>
              <a:rPr lang="en-US" sz="2600" b="1" dirty="0">
                <a:solidFill>
                  <a:srgbClr val="000000"/>
                </a:solidFill>
                <a:latin typeface="Courier New" panose="02070309020205020404" pitchFamily="49" charset="0"/>
              </a:rPr>
              <a:t>, WeareA2B, medium class, medium size</a:t>
            </a:r>
          </a:p>
          <a:p>
            <a:pPr marL="114300" indent="0">
              <a:buNone/>
            </a:pPr>
            <a:r>
              <a:rPr lang="en-US" sz="2600" b="1" dirty="0">
                <a:solidFill>
                  <a:srgbClr val="000000"/>
                </a:solidFill>
                <a:latin typeface="Courier New" panose="02070309020205020404" pitchFamily="49" charset="0"/>
              </a:rPr>
              <a:t>    Place  run strategy in New South West , </a:t>
            </a:r>
            <a:endParaRPr lang="en-US" sz="2600" b="1" dirty="0">
              <a:solidFill>
                <a:srgbClr val="000000"/>
              </a:solidFill>
              <a:effectLst/>
              <a:latin typeface="Courier New" panose="02070309020205020404" pitchFamily="49" charset="0"/>
            </a:endParaRPr>
          </a:p>
          <a:p>
            <a:pPr marL="114300" indent="0">
              <a:buNone/>
            </a:pPr>
            <a:r>
              <a:rPr lang="en-US" sz="2600" b="1" dirty="0"/>
              <a:t>  2C</a:t>
            </a:r>
          </a:p>
          <a:p>
            <a:pPr marL="114300" indent="0">
              <a:buNone/>
            </a:pPr>
            <a:r>
              <a:rPr lang="en-US" sz="2600" b="1" dirty="0"/>
              <a:t>Customers: female, no has no cars, business jobs </a:t>
            </a:r>
          </a:p>
          <a:p>
            <a:pPr marL="114300" indent="0">
              <a:buNone/>
            </a:pPr>
            <a:endParaRPr lang="en-US" dirty="0"/>
          </a:p>
        </p:txBody>
      </p:sp>
    </p:spTree>
    <p:extLst>
      <p:ext uri="{BB962C8B-B14F-4D97-AF65-F5344CB8AC3E}">
        <p14:creationId xmlns:p14="http://schemas.microsoft.com/office/powerpoint/2010/main" val="345033593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C1A-B06D-4B6B-AC9A-6825F1F0D11B}"/>
              </a:ext>
            </a:extLst>
          </p:cNvPr>
          <p:cNvSpPr>
            <a:spLocks noGrp="1"/>
          </p:cNvSpPr>
          <p:nvPr>
            <p:ph type="title"/>
          </p:nvPr>
        </p:nvSpPr>
        <p:spPr/>
        <p:txBody>
          <a:bodyPr>
            <a:normAutofit fontScale="90000"/>
          </a:bodyPr>
          <a:lstStyle/>
          <a:p>
            <a:r>
              <a:rPr lang="en-US" b="0" i="0" dirty="0">
                <a:solidFill>
                  <a:srgbClr val="333333"/>
                </a:solidFill>
                <a:effectLst/>
                <a:latin typeface="Open Sans"/>
              </a:rPr>
              <a:t>What do you propose should be Sprocket Central Pty Ltd ’s marketing and growth strategy?</a:t>
            </a:r>
            <a:endParaRPr lang="en-US" dirty="0"/>
          </a:p>
        </p:txBody>
      </p:sp>
      <p:sp>
        <p:nvSpPr>
          <p:cNvPr id="3" name="Text Placeholder 2">
            <a:extLst>
              <a:ext uri="{FF2B5EF4-FFF2-40B4-BE49-F238E27FC236}">
                <a16:creationId xmlns:a16="http://schemas.microsoft.com/office/drawing/2014/main" id="{AE9F5DBA-EC1D-4996-83C4-2E0F42887734}"/>
              </a:ext>
            </a:extLst>
          </p:cNvPr>
          <p:cNvSpPr>
            <a:spLocks noGrp="1"/>
          </p:cNvSpPr>
          <p:nvPr>
            <p:ph type="body" idx="1"/>
          </p:nvPr>
        </p:nvSpPr>
        <p:spPr>
          <a:xfrm>
            <a:off x="311699" y="1499615"/>
            <a:ext cx="8520602" cy="3020491"/>
          </a:xfrm>
        </p:spPr>
        <p:txBody>
          <a:bodyPr>
            <a:normAutofit fontScale="70000" lnSpcReduction="20000"/>
          </a:bodyPr>
          <a:lstStyle/>
          <a:p>
            <a:pPr marL="114300" indent="0" algn="l">
              <a:buNone/>
            </a:pPr>
            <a:r>
              <a:rPr lang="en-US" b="1" i="0" dirty="0">
                <a:solidFill>
                  <a:srgbClr val="212121"/>
                </a:solidFill>
                <a:effectLst/>
                <a:latin typeface="Roboto"/>
              </a:rPr>
              <a:t>Affluent customers ( rich customers)</a:t>
            </a:r>
          </a:p>
          <a:p>
            <a:pPr algn="l"/>
            <a:r>
              <a:rPr lang="en-US" b="0" i="0" dirty="0" err="1">
                <a:solidFill>
                  <a:srgbClr val="212121"/>
                </a:solidFill>
                <a:effectLst/>
                <a:latin typeface="Roboto"/>
              </a:rPr>
              <a:t>Affuent</a:t>
            </a:r>
            <a:r>
              <a:rPr lang="en-US" b="0" i="0" dirty="0">
                <a:solidFill>
                  <a:srgbClr val="212121"/>
                </a:solidFill>
                <a:effectLst/>
                <a:latin typeface="Roboto"/>
              </a:rPr>
              <a:t> customers in the list of 100 customers should be retained ,most of them who contribute the most to the profits of the companies come from 1) manufacturing industry, retail , health care. So when making a marketing strategy, this companies should target to those 3 main industry. People from Victory buy more bicycle than others. WeareA2B is the bestseller, next is </a:t>
            </a:r>
            <a:r>
              <a:rPr lang="en-US" b="0" i="0" dirty="0" err="1">
                <a:solidFill>
                  <a:srgbClr val="212121"/>
                </a:solidFill>
                <a:effectLst/>
                <a:latin typeface="Roboto"/>
              </a:rPr>
              <a:t>solex</a:t>
            </a:r>
            <a:r>
              <a:rPr lang="en-US" b="0" i="0" dirty="0">
                <a:solidFill>
                  <a:srgbClr val="212121"/>
                </a:solidFill>
                <a:effectLst/>
                <a:latin typeface="Roboto"/>
              </a:rPr>
              <a:t> and trek bicycle, people prefer standards bike with medium and large size , touring and road account for small amount, mountain bicycle c is not significant. median class are more sought-after .This this affluent section , female is more dominant compared to Male customers=&gt; Therefore , should customize more option for woman. Most people who buy cars don't have cars. People prefer to buy cars on the spots.</a:t>
            </a:r>
          </a:p>
          <a:p>
            <a:pPr marL="114300" indent="0" algn="l">
              <a:buNone/>
            </a:pPr>
            <a:endParaRPr lang="en-US" dirty="0">
              <a:solidFill>
                <a:srgbClr val="212121"/>
              </a:solidFill>
              <a:latin typeface="Roboto"/>
            </a:endParaRPr>
          </a:p>
          <a:p>
            <a:pPr marL="114300" indent="0" algn="l">
              <a:buNone/>
            </a:pPr>
            <a:r>
              <a:rPr lang="en-US" b="1" dirty="0">
                <a:solidFill>
                  <a:srgbClr val="212121"/>
                </a:solidFill>
                <a:latin typeface="Roboto"/>
              </a:rPr>
              <a:t>4P </a:t>
            </a:r>
          </a:p>
          <a:p>
            <a:pPr marL="114300" indent="0" algn="l">
              <a:buNone/>
            </a:pPr>
            <a:r>
              <a:rPr lang="en-US" b="1" dirty="0">
                <a:solidFill>
                  <a:srgbClr val="212121"/>
                </a:solidFill>
                <a:latin typeface="Roboto"/>
              </a:rPr>
              <a:t>Place: Victory </a:t>
            </a:r>
          </a:p>
          <a:p>
            <a:pPr marL="114300" indent="0" algn="l">
              <a:buNone/>
            </a:pPr>
            <a:r>
              <a:rPr lang="en-US" b="1" dirty="0">
                <a:solidFill>
                  <a:srgbClr val="212121"/>
                </a:solidFill>
                <a:latin typeface="Roboto"/>
              </a:rPr>
              <a:t>Products: WeareA2B,solex, </a:t>
            </a:r>
            <a:r>
              <a:rPr lang="en-US" b="1" dirty="0" err="1">
                <a:solidFill>
                  <a:srgbClr val="212121"/>
                </a:solidFill>
                <a:latin typeface="Roboto"/>
              </a:rPr>
              <a:t>trekbicycle</a:t>
            </a:r>
            <a:r>
              <a:rPr lang="en-US" b="1" dirty="0">
                <a:solidFill>
                  <a:srgbClr val="212121"/>
                </a:solidFill>
                <a:latin typeface="Roboto"/>
              </a:rPr>
              <a:t> , standard bike , large size, medium size, touring and road bike </a:t>
            </a:r>
          </a:p>
          <a:p>
            <a:pPr marL="114300" indent="0" algn="l">
              <a:buNone/>
            </a:pPr>
            <a:r>
              <a:rPr lang="en-US" b="1" i="0" dirty="0">
                <a:solidFill>
                  <a:srgbClr val="212121"/>
                </a:solidFill>
                <a:effectLst/>
                <a:latin typeface="Roboto"/>
              </a:rPr>
              <a:t>2C</a:t>
            </a:r>
          </a:p>
          <a:p>
            <a:pPr marL="114300" indent="0" algn="l">
              <a:buNone/>
            </a:pPr>
            <a:r>
              <a:rPr lang="en-US" b="1" i="0" dirty="0">
                <a:solidFill>
                  <a:srgbClr val="212121"/>
                </a:solidFill>
                <a:effectLst/>
                <a:latin typeface="Roboto"/>
              </a:rPr>
              <a:t>Customers :  manufactures, and health cares , female </a:t>
            </a:r>
          </a:p>
          <a:p>
            <a:pPr marL="114300" indent="0" algn="l">
              <a:buNone/>
            </a:pPr>
            <a:endParaRPr lang="en-US" b="0" i="0" dirty="0">
              <a:solidFill>
                <a:srgbClr val="212121"/>
              </a:solidFill>
              <a:effectLst/>
              <a:latin typeface="Roboto"/>
            </a:endParaRPr>
          </a:p>
          <a:p>
            <a:endParaRPr lang="en-US" dirty="0"/>
          </a:p>
        </p:txBody>
      </p:sp>
    </p:spTree>
    <p:extLst>
      <p:ext uri="{BB962C8B-B14F-4D97-AF65-F5344CB8AC3E}">
        <p14:creationId xmlns:p14="http://schemas.microsoft.com/office/powerpoint/2010/main" val="318242376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205024" y="2164724"/>
            <a:ext cx="6841951"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Step 1 : sort 100 people from the list of raw data by using RFM model , R : recency ,  F : frequency , M: for the money that they contribute to the companies</a:t>
            </a:r>
          </a:p>
          <a:p>
            <a:r>
              <a:rPr lang="en-US" dirty="0"/>
              <a:t>Step 2 : assign value and rank 100 people , Platinum , Gold , Silva , Bronze , respectively are people who contribute from the most to the least . </a:t>
            </a:r>
          </a:p>
          <a:p>
            <a:r>
              <a:rPr lang="en-US" dirty="0"/>
              <a:t>Step3 : from the model , run the data exploration and hypothesis testing </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4F8C-638F-49EC-AF53-4674E2172389}"/>
              </a:ext>
            </a:extLst>
          </p:cNvPr>
          <p:cNvSpPr>
            <a:spLocks noGrp="1"/>
          </p:cNvSpPr>
          <p:nvPr>
            <p:ph type="title"/>
          </p:nvPr>
        </p:nvSpPr>
        <p:spPr/>
        <p:txBody>
          <a:bodyPr>
            <a:normAutofit fontScale="90000"/>
          </a:bodyPr>
          <a:lstStyle/>
          <a:p>
            <a:r>
              <a:rPr lang="en-US" b="0" i="0" dirty="0">
                <a:solidFill>
                  <a:srgbClr val="333333"/>
                </a:solidFill>
                <a:effectLst/>
                <a:latin typeface="Open Sans"/>
              </a:rPr>
              <a:t>What do you propose should be Sprocket Central Pty Ltd ’s marketing and growth strategy?</a:t>
            </a:r>
            <a:endParaRPr lang="en-US" dirty="0"/>
          </a:p>
        </p:txBody>
      </p:sp>
      <p:sp>
        <p:nvSpPr>
          <p:cNvPr id="3" name="Text Placeholder 2">
            <a:extLst>
              <a:ext uri="{FF2B5EF4-FFF2-40B4-BE49-F238E27FC236}">
                <a16:creationId xmlns:a16="http://schemas.microsoft.com/office/drawing/2014/main" id="{F8D01B3C-46E1-4E39-B878-4A86607B3545}"/>
              </a:ext>
            </a:extLst>
          </p:cNvPr>
          <p:cNvSpPr>
            <a:spLocks noGrp="1"/>
          </p:cNvSpPr>
          <p:nvPr>
            <p:ph type="body" idx="1"/>
          </p:nvPr>
        </p:nvSpPr>
        <p:spPr/>
        <p:txBody>
          <a:bodyPr>
            <a:normAutofit fontScale="70000" lnSpcReduction="20000"/>
          </a:bodyPr>
          <a:lstStyle/>
          <a:p>
            <a:r>
              <a:rPr lang="en-US" b="0" dirty="0">
                <a:solidFill>
                  <a:srgbClr val="0000FF"/>
                </a:solidFill>
                <a:effectLst/>
                <a:latin typeface="Courier New" panose="02070309020205020404" pitchFamily="49" charset="0"/>
              </a:rPr>
              <a:t>## High Net Worth (a rich person who has at least $1 million available to make investments with)</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The highest ranking of job industry category segment is Health. The people in this segment who buy bicycle the most seems really care about health because customers who came from health segment is 2.6 times than the 2nd one. Who live mostly in New South Wales (NSW) state. </a:t>
            </a:r>
          </a:p>
          <a:p>
            <a:r>
              <a:rPr lang="en-US" b="0" dirty="0">
                <a:solidFill>
                  <a:srgbClr val="000000"/>
                </a:solidFill>
                <a:effectLst/>
                <a:latin typeface="Courier New" panose="02070309020205020404" pitchFamily="49" charset="0"/>
              </a:rPr>
              <a:t>The bicycle WeareA2B is till the best seller in this segment. Product size, product class and product line are mostly profitable in standard and medium bicycles  . There is no difference between male and female purchase in High Net Worth. In contrary with affluent customers, the online order is slightly higher than offline, and the ratio of own cars is not so different. </a:t>
            </a:r>
          </a:p>
          <a:p>
            <a:pPr marL="114300" indent="0" algn="l">
              <a:buNone/>
            </a:pPr>
            <a:endParaRPr lang="en-US" dirty="0">
              <a:solidFill>
                <a:srgbClr val="212121"/>
              </a:solidFill>
              <a:latin typeface="Roboto"/>
            </a:endParaRPr>
          </a:p>
          <a:p>
            <a:pPr marL="114300" indent="0" algn="l">
              <a:buNone/>
            </a:pPr>
            <a:r>
              <a:rPr lang="en-US" b="1" dirty="0">
                <a:solidFill>
                  <a:srgbClr val="212121"/>
                </a:solidFill>
                <a:latin typeface="Roboto"/>
              </a:rPr>
              <a:t>4P </a:t>
            </a:r>
          </a:p>
          <a:p>
            <a:pPr marL="114300" indent="0" algn="l">
              <a:buNone/>
            </a:pPr>
            <a:r>
              <a:rPr lang="en-US" b="1" dirty="0">
                <a:solidFill>
                  <a:srgbClr val="212121"/>
                </a:solidFill>
                <a:latin typeface="Roboto"/>
              </a:rPr>
              <a:t>Place: New South Wales  </a:t>
            </a:r>
          </a:p>
          <a:p>
            <a:pPr marL="114300" indent="0" algn="l">
              <a:buNone/>
            </a:pPr>
            <a:r>
              <a:rPr lang="en-US" b="1" dirty="0">
                <a:solidFill>
                  <a:srgbClr val="212121"/>
                </a:solidFill>
                <a:latin typeface="Roboto"/>
              </a:rPr>
              <a:t>Products: WeareA2B, standard bike , medium size, </a:t>
            </a:r>
          </a:p>
          <a:p>
            <a:pPr marL="114300" indent="0" algn="l">
              <a:buNone/>
            </a:pPr>
            <a:r>
              <a:rPr lang="en-US" b="1" i="0" dirty="0">
                <a:solidFill>
                  <a:srgbClr val="212121"/>
                </a:solidFill>
                <a:effectLst/>
                <a:latin typeface="Roboto"/>
              </a:rPr>
              <a:t>2C</a:t>
            </a:r>
          </a:p>
          <a:p>
            <a:pPr marL="114300" indent="0" algn="l">
              <a:buNone/>
            </a:pPr>
            <a:r>
              <a:rPr lang="en-US" b="1" i="0" dirty="0">
                <a:solidFill>
                  <a:srgbClr val="212121"/>
                </a:solidFill>
                <a:effectLst/>
                <a:latin typeface="Roboto"/>
              </a:rPr>
              <a:t>Customers :  health cares, both genders</a:t>
            </a:r>
            <a:endParaRPr lang="en-US"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34509456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0D97-D1DC-45F9-8115-353C27555D0C}"/>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2706ECAB-5A46-4ADD-980E-48F1BE18BBD0}"/>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A3A5070C-8116-483B-8DA5-F63E801269FD}"/>
              </a:ext>
            </a:extLst>
          </p:cNvPr>
          <p:cNvPicPr>
            <a:picLocks noChangeAspect="1"/>
          </p:cNvPicPr>
          <p:nvPr/>
        </p:nvPicPr>
        <p:blipFill>
          <a:blip r:embed="rId2"/>
          <a:stretch>
            <a:fillRect/>
          </a:stretch>
        </p:blipFill>
        <p:spPr>
          <a:xfrm>
            <a:off x="863231" y="955799"/>
            <a:ext cx="7715250" cy="3686175"/>
          </a:xfrm>
          <a:prstGeom prst="rect">
            <a:avLst/>
          </a:prstGeom>
        </p:spPr>
      </p:pic>
    </p:spTree>
    <p:extLst>
      <p:ext uri="{BB962C8B-B14F-4D97-AF65-F5344CB8AC3E}">
        <p14:creationId xmlns:p14="http://schemas.microsoft.com/office/powerpoint/2010/main" val="25352540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7AC2F-841A-4D4C-A95A-AAFB05C3574D}"/>
              </a:ext>
            </a:extLst>
          </p:cNvPr>
          <p:cNvSpPr>
            <a:spLocks noGrp="1"/>
          </p:cNvSpPr>
          <p:nvPr>
            <p:ph type="title"/>
          </p:nvPr>
        </p:nvSpPr>
        <p:spPr/>
        <p:txBody>
          <a:bodyPr>
            <a:normAutofit fontScale="90000"/>
          </a:bodyPr>
          <a:lstStyle/>
          <a:p>
            <a:r>
              <a:rPr lang="en-US" dirty="0"/>
              <a:t>Tenure </a:t>
            </a:r>
          </a:p>
        </p:txBody>
      </p:sp>
      <p:pic>
        <p:nvPicPr>
          <p:cNvPr id="8" name="Picture 7">
            <a:extLst>
              <a:ext uri="{FF2B5EF4-FFF2-40B4-BE49-F238E27FC236}">
                <a16:creationId xmlns:a16="http://schemas.microsoft.com/office/drawing/2014/main" id="{BC419BE6-8195-404D-8B80-76892AAA692A}"/>
              </a:ext>
            </a:extLst>
          </p:cNvPr>
          <p:cNvPicPr>
            <a:picLocks noChangeAspect="1"/>
          </p:cNvPicPr>
          <p:nvPr/>
        </p:nvPicPr>
        <p:blipFill>
          <a:blip r:embed="rId2"/>
          <a:stretch>
            <a:fillRect/>
          </a:stretch>
        </p:blipFill>
        <p:spPr>
          <a:xfrm>
            <a:off x="567880" y="1608137"/>
            <a:ext cx="4448175" cy="2505075"/>
          </a:xfrm>
          <a:prstGeom prst="rect">
            <a:avLst/>
          </a:prstGeom>
        </p:spPr>
      </p:pic>
      <p:sp>
        <p:nvSpPr>
          <p:cNvPr id="6" name="Text Placeholder 5">
            <a:extLst>
              <a:ext uri="{FF2B5EF4-FFF2-40B4-BE49-F238E27FC236}">
                <a16:creationId xmlns:a16="http://schemas.microsoft.com/office/drawing/2014/main" id="{46A12B6A-681F-41DF-AF26-6B8819443896}"/>
              </a:ext>
            </a:extLst>
          </p:cNvPr>
          <p:cNvSpPr>
            <a:spLocks noGrp="1"/>
          </p:cNvSpPr>
          <p:nvPr>
            <p:ph type="body" sz="half" idx="1"/>
          </p:nvPr>
        </p:nvSpPr>
        <p:spPr/>
        <p:txBody>
          <a:bodyPr/>
          <a:lstStyle/>
          <a:p>
            <a:endParaRPr lang="en-US" dirty="0"/>
          </a:p>
        </p:txBody>
      </p:sp>
      <p:sp>
        <p:nvSpPr>
          <p:cNvPr id="7" name="Text Placeholder 6">
            <a:extLst>
              <a:ext uri="{FF2B5EF4-FFF2-40B4-BE49-F238E27FC236}">
                <a16:creationId xmlns:a16="http://schemas.microsoft.com/office/drawing/2014/main" id="{0CE6F8D3-359A-4F78-ABB5-3168FE706AEC}"/>
              </a:ext>
            </a:extLst>
          </p:cNvPr>
          <p:cNvSpPr>
            <a:spLocks noGrp="1"/>
          </p:cNvSpPr>
          <p:nvPr>
            <p:ph type="body" sz="half" idx="13"/>
          </p:nvPr>
        </p:nvSpPr>
        <p:spPr/>
        <p:txBody>
          <a:bodyPr/>
          <a:lstStyle/>
          <a:p>
            <a:r>
              <a:rPr lang="en-US" dirty="0"/>
              <a:t>People from the tenure 0-5 and over 20 seem, only make profits, around  700 hundred dollar, but people form the senior level 6- 15 make more than 760 dollar. </a:t>
            </a:r>
          </a:p>
        </p:txBody>
      </p:sp>
    </p:spTree>
    <p:extLst>
      <p:ext uri="{BB962C8B-B14F-4D97-AF65-F5344CB8AC3E}">
        <p14:creationId xmlns:p14="http://schemas.microsoft.com/office/powerpoint/2010/main" val="663084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2F80-7BAE-480E-8AC6-1C17793F779F}"/>
              </a:ext>
            </a:extLst>
          </p:cNvPr>
          <p:cNvSpPr>
            <a:spLocks noGrp="1"/>
          </p:cNvSpPr>
          <p:nvPr>
            <p:ph type="title"/>
          </p:nvPr>
        </p:nvSpPr>
        <p:spPr/>
        <p:txBody>
          <a:bodyPr>
            <a:normAutofit fontScale="90000"/>
          </a:bodyPr>
          <a:lstStyle/>
          <a:p>
            <a:r>
              <a:rPr lang="en-US" dirty="0"/>
              <a:t>Age</a:t>
            </a:r>
          </a:p>
        </p:txBody>
      </p:sp>
      <p:pic>
        <p:nvPicPr>
          <p:cNvPr id="5" name="Picture 4">
            <a:extLst>
              <a:ext uri="{FF2B5EF4-FFF2-40B4-BE49-F238E27FC236}">
                <a16:creationId xmlns:a16="http://schemas.microsoft.com/office/drawing/2014/main" id="{57D2B1B2-140C-487F-962B-DE75828FE815}"/>
              </a:ext>
            </a:extLst>
          </p:cNvPr>
          <p:cNvPicPr>
            <a:picLocks noChangeAspect="1"/>
          </p:cNvPicPr>
          <p:nvPr/>
        </p:nvPicPr>
        <p:blipFill>
          <a:blip r:embed="rId2"/>
          <a:stretch>
            <a:fillRect/>
          </a:stretch>
        </p:blipFill>
        <p:spPr>
          <a:xfrm>
            <a:off x="4718875" y="1409750"/>
            <a:ext cx="5534025" cy="2581275"/>
          </a:xfrm>
          <a:prstGeom prst="rect">
            <a:avLst/>
          </a:prstGeom>
        </p:spPr>
      </p:pic>
      <p:sp>
        <p:nvSpPr>
          <p:cNvPr id="3" name="Text Placeholder 2">
            <a:extLst>
              <a:ext uri="{FF2B5EF4-FFF2-40B4-BE49-F238E27FC236}">
                <a16:creationId xmlns:a16="http://schemas.microsoft.com/office/drawing/2014/main" id="{FABE6627-038A-4CAB-8EAB-E0C6518BCBCF}"/>
              </a:ext>
            </a:extLst>
          </p:cNvPr>
          <p:cNvSpPr>
            <a:spLocks noGrp="1"/>
          </p:cNvSpPr>
          <p:nvPr>
            <p:ph type="body" sz="half" idx="1"/>
          </p:nvPr>
        </p:nvSpPr>
        <p:spPr/>
        <p:txBody>
          <a:bodyPr/>
          <a:lstStyle/>
          <a:p>
            <a:r>
              <a:rPr lang="en-US" dirty="0"/>
              <a:t>In the group of 100 customers , most of people from the age 20 to 80 are likely to by with the price range from 700 – 800 dollar </a:t>
            </a:r>
          </a:p>
        </p:txBody>
      </p:sp>
      <p:sp>
        <p:nvSpPr>
          <p:cNvPr id="4" name="Text Placeholder 3">
            <a:extLst>
              <a:ext uri="{FF2B5EF4-FFF2-40B4-BE49-F238E27FC236}">
                <a16:creationId xmlns:a16="http://schemas.microsoft.com/office/drawing/2014/main" id="{3676AA1E-3B20-454C-8AFB-EF447578599F}"/>
              </a:ext>
            </a:extLst>
          </p:cNvPr>
          <p:cNvSpPr>
            <a:spLocks noGrp="1"/>
          </p:cNvSpPr>
          <p:nvPr>
            <p:ph type="body" sz="half" idx="13"/>
          </p:nvPr>
        </p:nvSpPr>
        <p:spPr/>
        <p:txBody>
          <a:bodyPr/>
          <a:lstStyle/>
          <a:p>
            <a:endParaRPr lang="en-US"/>
          </a:p>
        </p:txBody>
      </p:sp>
    </p:spTree>
    <p:extLst>
      <p:ext uri="{BB962C8B-B14F-4D97-AF65-F5344CB8AC3E}">
        <p14:creationId xmlns:p14="http://schemas.microsoft.com/office/powerpoint/2010/main" val="18679241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207410-67F1-40C0-8337-C633380AB8CD}"/>
              </a:ext>
            </a:extLst>
          </p:cNvPr>
          <p:cNvSpPr>
            <a:spLocks noGrp="1"/>
          </p:cNvSpPr>
          <p:nvPr>
            <p:ph type="title"/>
          </p:nvPr>
        </p:nvSpPr>
        <p:spPr>
          <a:xfrm>
            <a:off x="311699" y="113218"/>
            <a:ext cx="8520602" cy="572701"/>
          </a:xfrm>
        </p:spPr>
        <p:txBody>
          <a:bodyPr>
            <a:normAutofit fontScale="90000"/>
          </a:bodyPr>
          <a:lstStyle/>
          <a:p>
            <a:r>
              <a:rPr lang="en-US" dirty="0"/>
              <a:t>Will people who own cars affect decision in buying bicycles?</a:t>
            </a:r>
          </a:p>
        </p:txBody>
      </p:sp>
      <p:pic>
        <p:nvPicPr>
          <p:cNvPr id="8" name="Picture 7">
            <a:extLst>
              <a:ext uri="{FF2B5EF4-FFF2-40B4-BE49-F238E27FC236}">
                <a16:creationId xmlns:a16="http://schemas.microsoft.com/office/drawing/2014/main" id="{B592F60E-7E86-4908-8B7D-8F837AF83D93}"/>
              </a:ext>
            </a:extLst>
          </p:cNvPr>
          <p:cNvPicPr>
            <a:picLocks noChangeAspect="1"/>
          </p:cNvPicPr>
          <p:nvPr/>
        </p:nvPicPr>
        <p:blipFill>
          <a:blip r:embed="rId2"/>
          <a:stretch>
            <a:fillRect/>
          </a:stretch>
        </p:blipFill>
        <p:spPr>
          <a:xfrm>
            <a:off x="4693934" y="1512887"/>
            <a:ext cx="5648325" cy="2695575"/>
          </a:xfrm>
          <a:prstGeom prst="rect">
            <a:avLst/>
          </a:prstGeom>
        </p:spPr>
      </p:pic>
      <p:sp>
        <p:nvSpPr>
          <p:cNvPr id="6" name="Text Placeholder 5">
            <a:extLst>
              <a:ext uri="{FF2B5EF4-FFF2-40B4-BE49-F238E27FC236}">
                <a16:creationId xmlns:a16="http://schemas.microsoft.com/office/drawing/2014/main" id="{E77FA3BD-92B4-44B0-A0A2-59935CF5DF18}"/>
              </a:ext>
            </a:extLst>
          </p:cNvPr>
          <p:cNvSpPr>
            <a:spLocks noGrp="1"/>
          </p:cNvSpPr>
          <p:nvPr>
            <p:ph type="body" sz="half" idx="1"/>
          </p:nvPr>
        </p:nvSpPr>
        <p:spPr/>
        <p:txBody>
          <a:bodyPr/>
          <a:lstStyle/>
          <a:p>
            <a:r>
              <a:rPr lang="en-US" dirty="0"/>
              <a:t>In the bar plot we can see there is a small different in the people who own more care will have the tendency to buy more car. However, it is not yet proved. Therefore, I will make a hypothesis testing to see if this chart show the significant data or not </a:t>
            </a:r>
          </a:p>
        </p:txBody>
      </p:sp>
      <p:sp>
        <p:nvSpPr>
          <p:cNvPr id="7" name="Text Placeholder 6">
            <a:extLst>
              <a:ext uri="{FF2B5EF4-FFF2-40B4-BE49-F238E27FC236}">
                <a16:creationId xmlns:a16="http://schemas.microsoft.com/office/drawing/2014/main" id="{344E1210-E135-40F9-80AB-0808762E705E}"/>
              </a:ext>
            </a:extLst>
          </p:cNvPr>
          <p:cNvSpPr>
            <a:spLocks noGrp="1"/>
          </p:cNvSpPr>
          <p:nvPr>
            <p:ph type="body" sz="half" idx="13"/>
          </p:nvPr>
        </p:nvSpPr>
        <p:spPr/>
        <p:txBody>
          <a:bodyPr/>
          <a:lstStyle/>
          <a:p>
            <a:endParaRPr lang="en-US" dirty="0"/>
          </a:p>
        </p:txBody>
      </p:sp>
    </p:spTree>
    <p:extLst>
      <p:ext uri="{BB962C8B-B14F-4D97-AF65-F5344CB8AC3E}">
        <p14:creationId xmlns:p14="http://schemas.microsoft.com/office/powerpoint/2010/main" val="12596203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Hypothesis testing to test if people who have car will buy more bicycle like the previous picture or not </a:t>
            </a:r>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04F12991-7C6B-4C64-90A2-239B6C6E2B3B}"/>
              </a:ext>
            </a:extLst>
          </p:cNvPr>
          <p:cNvPicPr>
            <a:picLocks noChangeAspect="1"/>
          </p:cNvPicPr>
          <p:nvPr/>
        </p:nvPicPr>
        <p:blipFill>
          <a:blip r:embed="rId2"/>
          <a:stretch>
            <a:fillRect/>
          </a:stretch>
        </p:blipFill>
        <p:spPr>
          <a:xfrm>
            <a:off x="205025" y="2639224"/>
            <a:ext cx="9144000" cy="1470067"/>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521655-3426-41E4-B362-ABD7AFF27613}"/>
              </a:ext>
            </a:extLst>
          </p:cNvPr>
          <p:cNvPicPr>
            <a:picLocks noChangeAspect="1"/>
          </p:cNvPicPr>
          <p:nvPr/>
        </p:nvPicPr>
        <p:blipFill>
          <a:blip r:embed="rId2"/>
          <a:stretch>
            <a:fillRect/>
          </a:stretch>
        </p:blipFill>
        <p:spPr>
          <a:xfrm>
            <a:off x="443059" y="0"/>
            <a:ext cx="5773240" cy="3511073"/>
          </a:xfrm>
          <a:prstGeom prst="rect">
            <a:avLst/>
          </a:prstGeom>
        </p:spPr>
      </p:pic>
      <p:pic>
        <p:nvPicPr>
          <p:cNvPr id="6" name="Picture 5">
            <a:extLst>
              <a:ext uri="{FF2B5EF4-FFF2-40B4-BE49-F238E27FC236}">
                <a16:creationId xmlns:a16="http://schemas.microsoft.com/office/drawing/2014/main" id="{CB090DC2-A457-4581-A351-2C4A09395AC5}"/>
              </a:ext>
            </a:extLst>
          </p:cNvPr>
          <p:cNvPicPr>
            <a:picLocks noChangeAspect="1"/>
          </p:cNvPicPr>
          <p:nvPr/>
        </p:nvPicPr>
        <p:blipFill>
          <a:blip r:embed="rId3"/>
          <a:stretch>
            <a:fillRect/>
          </a:stretch>
        </p:blipFill>
        <p:spPr>
          <a:xfrm>
            <a:off x="443059" y="3791330"/>
            <a:ext cx="4810125" cy="962025"/>
          </a:xfrm>
          <a:prstGeom prst="rect">
            <a:avLst/>
          </a:prstGeom>
        </p:spPr>
      </p:pic>
      <p:sp>
        <p:nvSpPr>
          <p:cNvPr id="7" name="TextBox 6">
            <a:extLst>
              <a:ext uri="{FF2B5EF4-FFF2-40B4-BE49-F238E27FC236}">
                <a16:creationId xmlns:a16="http://schemas.microsoft.com/office/drawing/2014/main" id="{9396C707-8424-487A-952A-FFBF54BC0445}"/>
              </a:ext>
            </a:extLst>
          </p:cNvPr>
          <p:cNvSpPr txBox="1"/>
          <p:nvPr/>
        </p:nvSpPr>
        <p:spPr>
          <a:xfrm>
            <a:off x="4572000" y="1513670"/>
            <a:ext cx="427043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P value show that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even in the data of each segment show people have car buy more bicycle ,</a:t>
            </a:r>
          </a:p>
          <a:p>
            <a:pPr marL="0" marR="0" indent="0" algn="l" defTabSz="914400" rtl="0" fontAlgn="auto" latinLnBrk="0" hangingPunct="0">
              <a:lnSpc>
                <a:spcPct val="100000"/>
              </a:lnSpc>
              <a:spcBef>
                <a:spcPts val="0"/>
              </a:spcBef>
              <a:spcAft>
                <a:spcPts val="0"/>
              </a:spcAft>
              <a:buClrTx/>
              <a:buSzTx/>
              <a:buFontTx/>
              <a:buNone/>
              <a:tabLst/>
            </a:pPr>
            <a:r>
              <a:rPr lang="en-US" dirty="0"/>
              <a:t>P value &gt; 0.05 show that it can not reject the null hypothesis . So people have no car will buy more bicycle </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91052756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1324</Words>
  <Application>Microsoft Office PowerPoint</Application>
  <PresentationFormat>On-screen Show (16:9)</PresentationFormat>
  <Paragraphs>99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Open Sans</vt:lpstr>
      <vt:lpstr>Open Sans Extrabold</vt:lpstr>
      <vt:lpstr>Open Sans Light</vt:lpstr>
      <vt:lpstr>Roboto</vt:lpstr>
      <vt:lpstr>Arial</vt:lpstr>
      <vt:lpstr>Calibri</vt:lpstr>
      <vt:lpstr>Courier New</vt:lpstr>
      <vt:lpstr>Simple Light</vt:lpstr>
      <vt:lpstr>PowerPoint Presentation</vt:lpstr>
      <vt:lpstr>PowerPoint Presentation</vt:lpstr>
      <vt:lpstr>PowerPoint Presentation</vt:lpstr>
      <vt:lpstr>PowerPoint Presentation</vt:lpstr>
      <vt:lpstr>Tenure </vt:lpstr>
      <vt:lpstr>Age</vt:lpstr>
      <vt:lpstr>Will people who own cars affect decision in buying bicycles?</vt:lpstr>
      <vt:lpstr>PowerPoint Presentation</vt:lpstr>
      <vt:lpstr>PowerPoint Presentation</vt:lpstr>
      <vt:lpstr>PowerPoint Presentation</vt:lpstr>
      <vt:lpstr> What additional external datasets may be useful to obtain greater insights into customer preferences and propensity to purchase the products? </vt:lpstr>
      <vt:lpstr>Which customer segment has the highest customer value? </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are the trends in the underlying data?</vt:lpstr>
      <vt:lpstr>What do you propose should be Sprocket Central Pty Ltd ’s marketing and growth strategy? </vt:lpstr>
      <vt:lpstr>What do you propose should be Sprocket Central Pty Ltd ’s marketing and growth strategy?</vt:lpstr>
      <vt:lpstr>What do you propose should be Sprocket Central Pty Ltd ’s marketing and growth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anh pham</cp:lastModifiedBy>
  <cp:revision>31</cp:revision>
  <dcterms:modified xsi:type="dcterms:W3CDTF">2020-08-25T09:43:22Z</dcterms:modified>
</cp:coreProperties>
</file>