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sldIdLst>
    <p:sldId id="257" r:id="rId2"/>
    <p:sldId id="262" r:id="rId3"/>
    <p:sldId id="263" r:id="rId4"/>
    <p:sldId id="312" r:id="rId5"/>
    <p:sldId id="313" r:id="rId6"/>
    <p:sldId id="264" r:id="rId7"/>
    <p:sldId id="265" r:id="rId8"/>
    <p:sldId id="266" r:id="rId9"/>
    <p:sldId id="267" r:id="rId10"/>
    <p:sldId id="268" r:id="rId11"/>
    <p:sldId id="269" r:id="rId12"/>
    <p:sldId id="317" r:id="rId13"/>
    <p:sldId id="316" r:id="rId14"/>
    <p:sldId id="270" r:id="rId15"/>
    <p:sldId id="318" r:id="rId16"/>
    <p:sldId id="271" r:id="rId17"/>
    <p:sldId id="272" r:id="rId18"/>
    <p:sldId id="322" r:id="rId19"/>
    <p:sldId id="319" r:id="rId20"/>
    <p:sldId id="320" r:id="rId21"/>
    <p:sldId id="321" r:id="rId22"/>
    <p:sldId id="273" r:id="rId23"/>
    <p:sldId id="274" r:id="rId24"/>
    <p:sldId id="275" r:id="rId25"/>
    <p:sldId id="276" r:id="rId26"/>
    <p:sldId id="277" r:id="rId27"/>
    <p:sldId id="278" r:id="rId28"/>
    <p:sldId id="279" r:id="rId29"/>
    <p:sldId id="280" r:id="rId30"/>
    <p:sldId id="281" r:id="rId31"/>
    <p:sldId id="311"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ldId id="257"/>
            <p14:sldId id="262"/>
          </p14:sldIdLst>
        </p14:section>
        <p14:section name="Content" id="{C0F0D410-549F-4F72-83D8-9F2C0137246B}">
          <p14:sldIdLst>
            <p14:sldId id="263"/>
            <p14:sldId id="312"/>
            <p14:sldId id="313"/>
            <p14:sldId id="264"/>
            <p14:sldId id="265"/>
            <p14:sldId id="266"/>
            <p14:sldId id="267"/>
            <p14:sldId id="268"/>
            <p14:sldId id="269"/>
            <p14:sldId id="317"/>
            <p14:sldId id="316"/>
            <p14:sldId id="270"/>
            <p14:sldId id="318"/>
            <p14:sldId id="271"/>
            <p14:sldId id="272"/>
            <p14:sldId id="322"/>
            <p14:sldId id="319"/>
            <p14:sldId id="320"/>
            <p14:sldId id="321"/>
            <p14:sldId id="273"/>
            <p14:sldId id="274"/>
            <p14:sldId id="275"/>
            <p14:sldId id="276"/>
            <p14:sldId id="277"/>
            <p14:sldId id="278"/>
            <p14:sldId id="279"/>
            <p14:sldId id="280"/>
            <p14:sldId id="281"/>
            <p14:sldId id="31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n" initials="B" lastIdx="1" clrIdx="0">
    <p:extLst>
      <p:ext uri="{19B8F6BF-5375-455C-9EA6-DF929625EA0E}">
        <p15:presenceInfo xmlns:p15="http://schemas.microsoft.com/office/powerpoint/2012/main" userId="eb760a8ecb5627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ACD1F"/>
    <a:srgbClr val="595959"/>
    <a:srgbClr val="A6A6A6"/>
    <a:srgbClr val="BFC0C1"/>
    <a:srgbClr val="F5C24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608" autoAdjust="0"/>
  </p:normalViewPr>
  <p:slideViewPr>
    <p:cSldViewPr>
      <p:cViewPr varScale="1">
        <p:scale>
          <a:sx n="131" d="100"/>
          <a:sy n="131" d="100"/>
        </p:scale>
        <p:origin x="942" y="120"/>
      </p:cViewPr>
      <p:guideLst>
        <p:guide orient="horz" pos="1620"/>
        <p:guide pos="2880"/>
      </p:guideLst>
    </p:cSldViewPr>
  </p:slideViewPr>
  <p:notesTextViewPr>
    <p:cViewPr>
      <p:scale>
        <a:sx n="3" d="2"/>
        <a:sy n="3" d="2"/>
      </p:scale>
      <p:origin x="0" y="0"/>
    </p:cViewPr>
  </p:notesTextViewPr>
  <p:sorterViewPr>
    <p:cViewPr>
      <p:scale>
        <a:sx n="100" d="100"/>
        <a:sy n="100" d="100"/>
      </p:scale>
      <p:origin x="0" y="-34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6-15T12:13:35.822" idx="1">
    <p:pos x="3306" y="3049"/>
    <p:text>a minimum set of things you must do under all situations to generate appropriate practices for special situations.
A team that follows generative rules depends on individuals and their creativity to find ways to solve problems as they arise</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87CCE-2FF8-4C4F-814C-EE6E76026263}" type="datetimeFigureOut">
              <a:rPr lang="en-US" smtClean="0"/>
              <a:t>6/18/2015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ACCD1-6A07-4099-ACBF-2EA3310362E9}" type="slidenum">
              <a:rPr lang="en-US" smtClean="0"/>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t>1</a:t>
            </a:fld>
            <a:endParaRPr lang="en-US"/>
          </a:p>
        </p:txBody>
      </p:sp>
    </p:spTree>
    <p:extLst>
      <p:ext uri="{BB962C8B-B14F-4D97-AF65-F5344CB8AC3E}">
        <p14:creationId xmlns:p14="http://schemas.microsoft.com/office/powerpoint/2010/main" val="3861971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945EEED-974F-49C7-9880-C5988F657EE3}" type="slidenum">
              <a:rPr lang="en-US" altLang="en-US" sz="1200"/>
              <a:pPr eaLnBrk="1" hangingPunct="1"/>
              <a:t>18</a:t>
            </a:fld>
            <a:endParaRPr lang="en-US" altLang="en-US" sz="1200"/>
          </a:p>
        </p:txBody>
      </p:sp>
      <p:sp>
        <p:nvSpPr>
          <p:cNvPr id="62467" name="Rectangle 1026"/>
          <p:cNvSpPr>
            <a:spLocks noGrp="1" noRot="1" noChangeAspect="1" noChangeArrowheads="1" noTextEdit="1"/>
          </p:cNvSpPr>
          <p:nvPr>
            <p:ph type="sldImg"/>
          </p:nvPr>
        </p:nvSpPr>
        <p:spPr>
          <a:ln/>
        </p:spPr>
      </p:sp>
      <p:sp>
        <p:nvSpPr>
          <p:cNvPr id="62468" name="Rectangle 1027"/>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54211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945EEED-974F-49C7-9880-C5988F657EE3}" type="slidenum">
              <a:rPr lang="en-US" altLang="en-US" sz="1200"/>
              <a:pPr eaLnBrk="1" hangingPunct="1"/>
              <a:t>19</a:t>
            </a:fld>
            <a:endParaRPr lang="en-US" altLang="en-US" sz="1200"/>
          </a:p>
        </p:txBody>
      </p:sp>
      <p:sp>
        <p:nvSpPr>
          <p:cNvPr id="62467" name="Rectangle 1026"/>
          <p:cNvSpPr>
            <a:spLocks noGrp="1" noRot="1" noChangeAspect="1" noChangeArrowheads="1" noTextEdit="1"/>
          </p:cNvSpPr>
          <p:nvPr>
            <p:ph type="sldImg"/>
          </p:nvPr>
        </p:nvSpPr>
        <p:spPr>
          <a:ln/>
        </p:spPr>
      </p:sp>
      <p:sp>
        <p:nvSpPr>
          <p:cNvPr id="62468" name="Rectangle 1027"/>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213990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945EEED-974F-49C7-9880-C5988F657EE3}" type="slidenum">
              <a:rPr lang="en-US" altLang="en-US" sz="1200"/>
              <a:pPr eaLnBrk="1" hangingPunct="1"/>
              <a:t>20</a:t>
            </a:fld>
            <a:endParaRPr lang="en-US" altLang="en-US" sz="1200"/>
          </a:p>
        </p:txBody>
      </p:sp>
      <p:sp>
        <p:nvSpPr>
          <p:cNvPr id="62467" name="Rectangle 1026"/>
          <p:cNvSpPr>
            <a:spLocks noGrp="1" noRot="1" noChangeAspect="1" noChangeArrowheads="1" noTextEdit="1"/>
          </p:cNvSpPr>
          <p:nvPr>
            <p:ph type="sldImg"/>
          </p:nvPr>
        </p:nvSpPr>
        <p:spPr>
          <a:ln/>
        </p:spPr>
      </p:sp>
      <p:sp>
        <p:nvSpPr>
          <p:cNvPr id="62468" name="Rectangle 1027"/>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590864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945EEED-974F-49C7-9880-C5988F657EE3}" type="slidenum">
              <a:rPr lang="en-US" altLang="en-US" sz="1200"/>
              <a:pPr eaLnBrk="1" hangingPunct="1"/>
              <a:t>21</a:t>
            </a:fld>
            <a:endParaRPr lang="en-US" altLang="en-US" sz="1200"/>
          </a:p>
        </p:txBody>
      </p:sp>
      <p:sp>
        <p:nvSpPr>
          <p:cNvPr id="62467" name="Rectangle 1026"/>
          <p:cNvSpPr>
            <a:spLocks noGrp="1" noRot="1" noChangeAspect="1" noChangeArrowheads="1" noTextEdit="1"/>
          </p:cNvSpPr>
          <p:nvPr>
            <p:ph type="sldImg"/>
          </p:nvPr>
        </p:nvSpPr>
        <p:spPr>
          <a:ln/>
        </p:spPr>
      </p:sp>
      <p:sp>
        <p:nvSpPr>
          <p:cNvPr id="62468" name="Rectangle 1027"/>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361477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21C52983-875A-471A-B468-5F77B319B41B}" type="slidenum">
              <a:rPr lang="en-US" altLang="en-US" sz="1200"/>
              <a:pPr eaLnBrk="1" hangingPunct="1"/>
              <a:t>25</a:t>
            </a:fld>
            <a:endParaRPr lang="en-US" altLang="en-US" sz="1200"/>
          </a:p>
        </p:txBody>
      </p:sp>
      <p:sp>
        <p:nvSpPr>
          <p:cNvPr id="63491" name="Rectangle 1026"/>
          <p:cNvSpPr>
            <a:spLocks noGrp="1" noRot="1" noChangeAspect="1" noChangeArrowheads="1" noTextEdit="1"/>
          </p:cNvSpPr>
          <p:nvPr>
            <p:ph type="sldImg"/>
          </p:nvPr>
        </p:nvSpPr>
        <p:spPr>
          <a:ln/>
        </p:spPr>
      </p:sp>
      <p:sp>
        <p:nvSpPr>
          <p:cNvPr id="63492" name="Rectangle 1027"/>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622965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B18B3563-986B-4BCC-BFA3-EFDE8638A73F}" type="slidenum">
              <a:rPr lang="en-US" altLang="en-US" sz="1200"/>
              <a:pPr eaLnBrk="1" hangingPunct="1"/>
              <a:t>26</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850474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F0ED7EC9-4935-4E64-8D5F-C3956D98C65B}" type="slidenum">
              <a:rPr lang="en-US" altLang="en-US" sz="1200"/>
              <a:pPr eaLnBrk="1" hangingPunct="1"/>
              <a:t>27</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682338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4307DB8-E7A4-4904-B7BC-57C162396CFD}" type="slidenum">
              <a:rPr lang="en-US" altLang="en-US" sz="1200"/>
              <a:pPr eaLnBrk="1" hangingPunct="1"/>
              <a:t>28</a:t>
            </a:fld>
            <a:endParaRPr lang="en-US"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952045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AA84913-356C-48A7-9C27-6A455CA0CF0B}" type="slidenum">
              <a:rPr lang="en-US" altLang="en-US" sz="1200"/>
              <a:pPr eaLnBrk="1" hangingPunct="1"/>
              <a:t>29</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042100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1F47EEC-85DB-42C1-A3A6-C304DA78813C}" type="slidenum">
              <a:rPr lang="en-US" altLang="en-US" sz="1200"/>
              <a:pPr eaLnBrk="1" hangingPunct="1"/>
              <a:t>30</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090388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BD90B117-30E3-498D-9FB7-38D79A27372A}" type="slidenum">
              <a:rPr lang="en-US" altLang="en-US" sz="1200"/>
              <a:pPr eaLnBrk="1" hangingPunct="1"/>
              <a:t>3</a:t>
            </a:fld>
            <a:endParaRPr lang="en-US" altLang="en-US" sz="1200"/>
          </a:p>
        </p:txBody>
      </p:sp>
      <p:sp>
        <p:nvSpPr>
          <p:cNvPr id="55299" name="Rectangle 1"/>
          <p:cNvSpPr>
            <a:spLocks noGrp="1" noRot="1" noChangeAspect="1" noChangeArrowheads="1" noTextEdit="1"/>
          </p:cNvSpPr>
          <p:nvPr>
            <p:ph type="sldImg"/>
          </p:nvPr>
        </p:nvSpPr>
        <p:spPr>
          <a:solidFill>
            <a:srgbClr val="FFFFFF"/>
          </a:solidFill>
          <a:ln/>
        </p:spPr>
      </p:sp>
      <p:sp>
        <p:nvSpPr>
          <p:cNvPr id="11267"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pPr eaLnBrk="1" hangingPunct="1"/>
            <a:r>
              <a:rPr lang="en-US" altLang="en-US" sz="1600" dirty="0" smtClean="0">
                <a:latin typeface="Lucida Grande" pitchFamily="1" charset="0"/>
                <a:sym typeface="Lucida Grande" pitchFamily="1" charset="0"/>
              </a:rPr>
              <a:t>would be nice to include a quote from Wicked Problems here</a:t>
            </a:r>
          </a:p>
        </p:txBody>
      </p:sp>
    </p:spTree>
    <p:extLst>
      <p:ext uri="{BB962C8B-B14F-4D97-AF65-F5344CB8AC3E}">
        <p14:creationId xmlns:p14="http://schemas.microsoft.com/office/powerpoint/2010/main" val="234438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1A4A1A44-D474-4906-970C-4936056DA8DC}" type="slidenum">
              <a:rPr lang="en-US" altLang="en-US" sz="1200"/>
              <a:pPr eaLnBrk="1" hangingPunct="1"/>
              <a:t>6</a:t>
            </a:fld>
            <a:endParaRPr lang="en-US" altLang="en-US" sz="1200"/>
          </a:p>
        </p:txBody>
      </p:sp>
      <p:sp>
        <p:nvSpPr>
          <p:cNvPr id="56323" name="Rectangle 1026"/>
          <p:cNvSpPr>
            <a:spLocks noGrp="1" noRot="1" noChangeAspect="1" noChangeArrowheads="1" noTextEdit="1"/>
          </p:cNvSpPr>
          <p:nvPr>
            <p:ph type="sldImg"/>
          </p:nvPr>
        </p:nvSpPr>
        <p:spPr>
          <a:ln/>
        </p:spPr>
      </p:sp>
      <p:sp>
        <p:nvSpPr>
          <p:cNvPr id="56324" name="Rectangle 1027"/>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63035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A6DC38C0-0F96-4A98-A157-E154CB34D441}" type="slidenum">
              <a:rPr lang="en-US" altLang="en-US" sz="1200"/>
              <a:pPr eaLnBrk="1" hangingPunct="1"/>
              <a:t>7</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406911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8AE860F5-FC2F-4AF2-99DF-7E6DBC4178AC}" type="slidenum">
              <a:rPr lang="en-US" altLang="en-US" sz="1200"/>
              <a:pPr eaLnBrk="1" hangingPunct="1"/>
              <a:t>8</a:t>
            </a:fld>
            <a:endParaRPr lang="en-US" altLang="en-US" sz="1200"/>
          </a:p>
        </p:txBody>
      </p:sp>
      <p:sp>
        <p:nvSpPr>
          <p:cNvPr id="58371" name="Rectangle 1026"/>
          <p:cNvSpPr>
            <a:spLocks noGrp="1" noRot="1" noChangeAspect="1" noChangeArrowheads="1" noTextEdit="1"/>
          </p:cNvSpPr>
          <p:nvPr>
            <p:ph type="sldImg"/>
          </p:nvPr>
        </p:nvSpPr>
        <p:spPr>
          <a:ln/>
        </p:spPr>
      </p:sp>
      <p:sp>
        <p:nvSpPr>
          <p:cNvPr id="58372" name="Rectangle 1027"/>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52803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B367FB5-880A-472E-8230-6C766B39F168}" type="slidenum">
              <a:rPr lang="en-US" altLang="en-US" sz="1200"/>
              <a:pPr eaLnBrk="1" hangingPunct="1"/>
              <a:t>9</a:t>
            </a:fld>
            <a:endParaRPr lang="en-US" altLang="en-US" sz="1200"/>
          </a:p>
        </p:txBody>
      </p:sp>
      <p:sp>
        <p:nvSpPr>
          <p:cNvPr id="59395" name="Rectangle 1026"/>
          <p:cNvSpPr>
            <a:spLocks noGrp="1" noRot="1" noChangeAspect="1" noChangeArrowheads="1" noTextEdit="1"/>
          </p:cNvSpPr>
          <p:nvPr>
            <p:ph type="sldImg"/>
          </p:nvPr>
        </p:nvSpPr>
        <p:spPr>
          <a:ln/>
        </p:spPr>
      </p:sp>
      <p:sp>
        <p:nvSpPr>
          <p:cNvPr id="59396" name="Rectangle 1027"/>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270036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2A8DD0DC-B40E-41DC-ACF9-71CDBEC33F32}" type="slidenum">
              <a:rPr lang="en-US" altLang="en-US" sz="1200"/>
              <a:pPr eaLnBrk="1" hangingPunct="1"/>
              <a:t>10</a:t>
            </a:fld>
            <a:endParaRPr lang="en-US" altLang="en-US" sz="1200"/>
          </a:p>
        </p:txBody>
      </p:sp>
      <p:sp>
        <p:nvSpPr>
          <p:cNvPr id="60419" name="Rectangle 1026"/>
          <p:cNvSpPr>
            <a:spLocks noGrp="1" noRot="1" noChangeAspect="1" noChangeArrowheads="1" noTextEdit="1"/>
          </p:cNvSpPr>
          <p:nvPr>
            <p:ph type="sldImg"/>
          </p:nvPr>
        </p:nvSpPr>
        <p:spPr>
          <a:ln/>
        </p:spPr>
      </p:sp>
      <p:sp>
        <p:nvSpPr>
          <p:cNvPr id="60420" name="Rectangle 1027"/>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126211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53D281E7-6830-45B5-BE30-3F705CC08205}" type="slidenum">
              <a:rPr lang="en-US" altLang="en-US" sz="1200"/>
              <a:pPr eaLnBrk="1" hangingPunct="1"/>
              <a:t>16</a:t>
            </a:fld>
            <a:endParaRPr lang="en-US" altLang="en-US" sz="1200"/>
          </a:p>
        </p:txBody>
      </p:sp>
      <p:sp>
        <p:nvSpPr>
          <p:cNvPr id="61443" name="Rectangle 1026"/>
          <p:cNvSpPr>
            <a:spLocks noGrp="1" noRot="1" noChangeAspect="1" noChangeArrowheads="1" noTextEdit="1"/>
          </p:cNvSpPr>
          <p:nvPr>
            <p:ph type="sldImg"/>
          </p:nvPr>
        </p:nvSpPr>
        <p:spPr>
          <a:ln/>
        </p:spPr>
      </p:sp>
      <p:sp>
        <p:nvSpPr>
          <p:cNvPr id="61444" name="Rectangle 1027"/>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829328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945EEED-974F-49C7-9880-C5988F657EE3}" type="slidenum">
              <a:rPr lang="en-US" altLang="en-US" sz="1200"/>
              <a:pPr eaLnBrk="1" hangingPunct="1"/>
              <a:t>17</a:t>
            </a:fld>
            <a:endParaRPr lang="en-US" altLang="en-US" sz="1200"/>
          </a:p>
        </p:txBody>
      </p:sp>
      <p:sp>
        <p:nvSpPr>
          <p:cNvPr id="62467" name="Rectangle 1026"/>
          <p:cNvSpPr>
            <a:spLocks noGrp="1" noRot="1" noChangeAspect="1" noChangeArrowheads="1" noTextEdit="1"/>
          </p:cNvSpPr>
          <p:nvPr>
            <p:ph type="sldImg"/>
          </p:nvPr>
        </p:nvSpPr>
        <p:spPr>
          <a:ln/>
        </p:spPr>
      </p:sp>
      <p:sp>
        <p:nvSpPr>
          <p:cNvPr id="62468" name="Rectangle 1027"/>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695372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69075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4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9514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32940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3465606536"/>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46109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701"/>
            <a:ext cx="7772400" cy="1102637"/>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808"/>
          </a:xfrm>
          <a:prstGeom prst="rect">
            <a:avLst/>
          </a:prstGeom>
        </p:spPr>
        <p:txBody>
          <a:bodyPr/>
          <a:lstStyle>
            <a:lvl1pPr marL="0" indent="0" algn="ctr">
              <a:buNone/>
              <a:defRPr/>
            </a:lvl1pPr>
            <a:lvl2pPr marL="308610" indent="0" algn="ctr">
              <a:buNone/>
              <a:defRPr/>
            </a:lvl2pPr>
            <a:lvl3pPr marL="617220" indent="0" algn="ctr">
              <a:buNone/>
              <a:defRPr/>
            </a:lvl3pPr>
            <a:lvl4pPr marL="925830" indent="0" algn="ctr">
              <a:buNone/>
              <a:defRPr/>
            </a:lvl4pPr>
            <a:lvl5pPr marL="1234440" indent="0" algn="ctr">
              <a:buNone/>
              <a:defRPr/>
            </a:lvl5pPr>
            <a:lvl6pPr marL="1543050" indent="0" algn="ctr">
              <a:buNone/>
              <a:defRPr/>
            </a:lvl6pPr>
            <a:lvl7pPr marL="1851660" indent="0" algn="ctr">
              <a:buNone/>
              <a:defRPr/>
            </a:lvl7pPr>
            <a:lvl8pPr marL="2160270" indent="0" algn="ctr">
              <a:buNone/>
              <a:defRPr/>
            </a:lvl8pPr>
            <a:lvl9pPr marL="246888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7935301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948" y="3304699"/>
            <a:ext cx="7772400" cy="1022271"/>
          </a:xfrm>
          <a:prstGeom prst="rect">
            <a:avLst/>
          </a:prstGeom>
        </p:spPr>
        <p:txBody>
          <a:bodyPr anchor="t"/>
          <a:lstStyle>
            <a:lvl1pPr algn="l">
              <a:defRPr sz="2700" b="1" cap="all"/>
            </a:lvl1pPr>
          </a:lstStyle>
          <a:p>
            <a:r>
              <a:rPr lang="en-US" smtClean="0"/>
              <a:t>Click to edit Master title style</a:t>
            </a:r>
            <a:endParaRPr lang="en-US"/>
          </a:p>
        </p:txBody>
      </p:sp>
      <p:sp>
        <p:nvSpPr>
          <p:cNvPr id="3" name="Text Placeholder 2"/>
          <p:cNvSpPr>
            <a:spLocks noGrp="1"/>
          </p:cNvSpPr>
          <p:nvPr>
            <p:ph type="body" idx="1"/>
          </p:nvPr>
        </p:nvSpPr>
        <p:spPr>
          <a:xfrm>
            <a:off x="722948" y="2179558"/>
            <a:ext cx="7772400" cy="1125141"/>
          </a:xfrm>
          <a:prstGeom prst="rect">
            <a:avLst/>
          </a:prstGeom>
        </p:spPr>
        <p:txBody>
          <a:bodyPr anchor="b"/>
          <a:lstStyle>
            <a:lvl1pPr marL="0" indent="0">
              <a:buNone/>
              <a:defRPr sz="1350"/>
            </a:lvl1pPr>
            <a:lvl2pPr marL="308610" indent="0">
              <a:buNone/>
              <a:defRPr sz="1215"/>
            </a:lvl2pPr>
            <a:lvl3pPr marL="617220" indent="0">
              <a:buNone/>
              <a:defRPr sz="1080"/>
            </a:lvl3pPr>
            <a:lvl4pPr marL="925830" indent="0">
              <a:buNone/>
              <a:defRPr sz="945"/>
            </a:lvl4pPr>
            <a:lvl5pPr marL="1234440" indent="0">
              <a:buNone/>
              <a:defRPr sz="945"/>
            </a:lvl5pPr>
            <a:lvl6pPr marL="1543050" indent="0">
              <a:buNone/>
              <a:defRPr sz="945"/>
            </a:lvl6pPr>
            <a:lvl7pPr marL="1851660" indent="0">
              <a:buNone/>
              <a:defRPr sz="945"/>
            </a:lvl7pPr>
            <a:lvl8pPr marL="2160270" indent="0">
              <a:buNone/>
              <a:defRPr sz="945"/>
            </a:lvl8pPr>
            <a:lvl9pPr marL="2468880" indent="0">
              <a:buNone/>
              <a:defRPr sz="945"/>
            </a:lvl9pPr>
          </a:lstStyle>
          <a:p>
            <a:pPr lvl="0"/>
            <a:r>
              <a:rPr lang="en-US" smtClean="0"/>
              <a:t>Click to edit Master text styles</a:t>
            </a:r>
          </a:p>
        </p:txBody>
      </p:sp>
    </p:spTree>
    <p:extLst>
      <p:ext uri="{BB962C8B-B14F-4D97-AF65-F5344CB8AC3E}">
        <p14:creationId xmlns:p14="http://schemas.microsoft.com/office/powerpoint/2010/main" val="23918044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8610" y="77153"/>
            <a:ext cx="8515350" cy="720090"/>
          </a:xfrm>
          <a:prstGeom prst="rect">
            <a:avLst/>
          </a:prstGeom>
        </p:spPr>
        <p:txBody>
          <a:bodyPr/>
          <a:lstStyle>
            <a:lvl1pPr>
              <a:defRPr sz="3240"/>
            </a:lvl1pPr>
          </a:lstStyle>
          <a:p>
            <a:r>
              <a:rPr lang="en-US" dirty="0" smtClean="0"/>
              <a:t>Click to edit Master title style</a:t>
            </a:r>
            <a:endParaRPr lang="en-US" dirty="0"/>
          </a:p>
        </p:txBody>
      </p:sp>
    </p:spTree>
    <p:extLst>
      <p:ext uri="{BB962C8B-B14F-4D97-AF65-F5344CB8AC3E}">
        <p14:creationId xmlns:p14="http://schemas.microsoft.com/office/powerpoint/2010/main" val="4680860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3191265186"/>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6" r:id="rId3"/>
    <p:sldLayoutId id="2147483663" r:id="rId4"/>
    <p:sldLayoutId id="2147483662" r:id="rId5"/>
    <p:sldLayoutId id="2147483667" r:id="rId6"/>
    <p:sldLayoutId id="2147483668" r:id="rId7"/>
    <p:sldLayoutId id="2147483669" r:id="rId8"/>
    <p:sldLayoutId id="2147483670"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wmf"/><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71600" y="409897"/>
            <a:ext cx="7773937" cy="576412"/>
          </a:xfrm>
        </p:spPr>
        <p:txBody>
          <a:bodyPr/>
          <a:lstStyle/>
          <a:p>
            <a:r>
              <a:rPr lang="en-US" altLang="en-US" dirty="0"/>
              <a:t>An Introduction to Scrum</a:t>
            </a:r>
          </a:p>
          <a:p>
            <a:endParaRPr lang="en-US" dirty="0"/>
          </a:p>
        </p:txBody>
      </p:sp>
      <p:sp>
        <p:nvSpPr>
          <p:cNvPr id="3" name="Text Placeholder 2"/>
          <p:cNvSpPr>
            <a:spLocks noGrp="1"/>
          </p:cNvSpPr>
          <p:nvPr>
            <p:ph type="body" sz="quarter" idx="11"/>
          </p:nvPr>
        </p:nvSpPr>
        <p:spPr/>
        <p:txBody>
          <a:bodyPr/>
          <a:lstStyle/>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587974"/>
            <a:ext cx="377190" cy="4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873167"/>
            <a:ext cx="576064" cy="20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3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defRPr/>
            </a:pPr>
            <a:r>
              <a:rPr lang="en-US" dirty="0" smtClean="0">
                <a:sym typeface="Gill Sans" charset="0"/>
              </a:rPr>
              <a:t>Scrum Characteristics</a:t>
            </a:r>
            <a:endParaRPr lang="en-US" dirty="0">
              <a:sym typeface="Gill Sans" charset="0"/>
            </a:endParaRPr>
          </a:p>
        </p:txBody>
      </p:sp>
      <p:sp>
        <p:nvSpPr>
          <p:cNvPr id="12291" name="Rectangle 2"/>
          <p:cNvSpPr>
            <a:spLocks noGrp="1" noChangeArrowheads="1"/>
          </p:cNvSpPr>
          <p:nvPr>
            <p:ph type="body" idx="1"/>
          </p:nvPr>
        </p:nvSpPr>
        <p:spPr/>
        <p:txBody>
          <a:bodyPr/>
          <a:lstStyle/>
          <a:p>
            <a:pPr marL="471488"/>
            <a:r>
              <a:rPr lang="en-US" altLang="en-US" sz="1620" dirty="0"/>
              <a:t>Self-organizing teams</a:t>
            </a:r>
          </a:p>
          <a:p>
            <a:pPr marL="471488">
              <a:spcBef>
                <a:spcPts val="878"/>
              </a:spcBef>
            </a:pPr>
            <a:r>
              <a:rPr lang="en-US" altLang="en-US" sz="1620" dirty="0"/>
              <a:t>Product progresses in a series of short </a:t>
            </a:r>
            <a:r>
              <a:rPr lang="ja-JP" altLang="en-US" sz="1620" dirty="0"/>
              <a:t>“</a:t>
            </a:r>
            <a:r>
              <a:rPr lang="en-US" altLang="ja-JP" sz="1620" dirty="0"/>
              <a:t>sprints</a:t>
            </a:r>
            <a:r>
              <a:rPr lang="ja-JP" altLang="en-US" sz="1620" dirty="0"/>
              <a:t>”</a:t>
            </a:r>
            <a:endParaRPr lang="en-US" altLang="ja-JP" sz="1620" dirty="0"/>
          </a:p>
          <a:p>
            <a:pPr marL="471488">
              <a:spcBef>
                <a:spcPts val="878"/>
              </a:spcBef>
            </a:pPr>
            <a:r>
              <a:rPr lang="en-US" altLang="en-US" sz="1620" dirty="0"/>
              <a:t>Requirements are captured as items in a list of </a:t>
            </a:r>
            <a:r>
              <a:rPr lang="ja-JP" altLang="en-US" sz="1620" dirty="0"/>
              <a:t>“</a:t>
            </a:r>
            <a:r>
              <a:rPr lang="en-US" altLang="ja-JP" sz="1620" dirty="0"/>
              <a:t>product backlog</a:t>
            </a:r>
            <a:r>
              <a:rPr lang="ja-JP" altLang="en-US" sz="1620" dirty="0"/>
              <a:t>”</a:t>
            </a:r>
            <a:endParaRPr lang="en-US" altLang="ja-JP" sz="1620" dirty="0"/>
          </a:p>
          <a:p>
            <a:pPr marL="471488">
              <a:spcBef>
                <a:spcPts val="878"/>
              </a:spcBef>
            </a:pPr>
            <a:r>
              <a:rPr lang="en-US" altLang="en-US" sz="1620" dirty="0"/>
              <a:t>No specific engineering practices prescribed</a:t>
            </a:r>
          </a:p>
          <a:p>
            <a:pPr marL="471488">
              <a:spcBef>
                <a:spcPts val="878"/>
              </a:spcBef>
            </a:pPr>
            <a:r>
              <a:rPr lang="en-US" altLang="en-US" sz="1620" dirty="0" smtClean="0"/>
              <a:t>One </a:t>
            </a:r>
            <a:r>
              <a:rPr lang="en-US" altLang="en-US" sz="1620" dirty="0"/>
              <a:t>of the </a:t>
            </a:r>
            <a:r>
              <a:rPr lang="ja-JP" altLang="en-US" sz="1620" dirty="0"/>
              <a:t>“</a:t>
            </a:r>
            <a:r>
              <a:rPr lang="en-US" altLang="ja-JP" sz="1620" dirty="0"/>
              <a:t>agile processes</a:t>
            </a:r>
            <a:r>
              <a:rPr lang="ja-JP" altLang="en-US" sz="1620" dirty="0"/>
              <a:t>”</a:t>
            </a:r>
            <a:endParaRPr lang="en-US" altLang="ja-JP" sz="1620" dirty="0"/>
          </a:p>
          <a:p>
            <a:pPr marL="471488">
              <a:spcBef>
                <a:spcPts val="878"/>
              </a:spcBef>
            </a:pPr>
            <a:r>
              <a:rPr lang="en-US" altLang="en-US" sz="1620" dirty="0"/>
              <a:t>Uses generative rules to create an agile environment for delivering projects</a:t>
            </a:r>
          </a:p>
          <a:p>
            <a:pPr marL="471488">
              <a:spcBef>
                <a:spcPts val="878"/>
              </a:spcBef>
            </a:pPr>
            <a:endParaRPr lang="en-US" altLang="en-US" sz="1620" dirty="0"/>
          </a:p>
        </p:txBody>
      </p:sp>
    </p:spTree>
    <p:extLst>
      <p:ext uri="{BB962C8B-B14F-4D97-AF65-F5344CB8AC3E}">
        <p14:creationId xmlns:p14="http://schemas.microsoft.com/office/powerpoint/2010/main" val="2428113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Inclusive Rules</a:t>
            </a:r>
            <a:endParaRPr lang="en-NZ" dirty="0"/>
          </a:p>
        </p:txBody>
      </p:sp>
      <p:sp>
        <p:nvSpPr>
          <p:cNvPr id="3" name="Content Placeholder 2"/>
          <p:cNvSpPr>
            <a:spLocks noGrp="1"/>
          </p:cNvSpPr>
          <p:nvPr>
            <p:ph idx="1"/>
          </p:nvPr>
        </p:nvSpPr>
        <p:spPr>
          <a:xfrm>
            <a:off x="457200" y="1200150"/>
            <a:ext cx="4618856" cy="3394710"/>
          </a:xfrm>
        </p:spPr>
        <p:txBody>
          <a:bodyPr/>
          <a:lstStyle/>
          <a:p>
            <a:pPr marL="145733" indent="0">
              <a:buNone/>
            </a:pPr>
            <a:r>
              <a:rPr lang="en-US" sz="2400" dirty="0"/>
              <a:t>Most methodologies provide inclusive </a:t>
            </a:r>
            <a:r>
              <a:rPr lang="en-US" sz="2400" dirty="0" smtClean="0"/>
              <a:t>rules - all </a:t>
            </a:r>
            <a:r>
              <a:rPr lang="en-US" sz="2400" dirty="0"/>
              <a:t>the things you could possibly do under all situations</a:t>
            </a:r>
            <a:r>
              <a:rPr lang="en-US" sz="2400" dirty="0" smtClean="0"/>
              <a:t>.</a:t>
            </a:r>
          </a:p>
          <a:p>
            <a:pPr marL="145733" indent="0">
              <a:buNone/>
            </a:pPr>
            <a:endParaRPr lang="en-US" sz="2400" dirty="0"/>
          </a:p>
          <a:p>
            <a:pPr marL="145733" indent="0">
              <a:buNone/>
            </a:pPr>
            <a:r>
              <a:rPr lang="en-US" sz="2400" dirty="0"/>
              <a:t>Teams that follow inclusive rules depend on someone else to name in advance the practices and conditions for every situation. </a:t>
            </a:r>
            <a:endParaRPr lang="en-US" sz="2400" dirty="0" smtClean="0"/>
          </a:p>
          <a:p>
            <a:pPr marL="145733" indent="0">
              <a:buNone/>
            </a:pPr>
            <a:r>
              <a:rPr lang="en-US" sz="2400" dirty="0" smtClean="0"/>
              <a:t>This usually breaks </a:t>
            </a:r>
            <a:r>
              <a:rPr lang="en-US" sz="2400" dirty="0"/>
              <a:t>down quickly.</a:t>
            </a:r>
            <a:endParaRPr lang="en-NZ" sz="2400" dirty="0"/>
          </a:p>
        </p:txBody>
      </p:sp>
      <p:sp>
        <p:nvSpPr>
          <p:cNvPr id="4" name="Rounded Rectangle 3"/>
          <p:cNvSpPr/>
          <p:nvPr/>
        </p:nvSpPr>
        <p:spPr>
          <a:xfrm>
            <a:off x="5689590" y="1419622"/>
            <a:ext cx="2842850" cy="266429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1400" dirty="0" smtClean="0"/>
              <a:t>All the stuff that could happen</a:t>
            </a:r>
            <a:endParaRPr lang="en-NZ" sz="1400" dirty="0"/>
          </a:p>
        </p:txBody>
      </p:sp>
      <p:sp>
        <p:nvSpPr>
          <p:cNvPr id="5" name="Rectangle 4"/>
          <p:cNvSpPr/>
          <p:nvPr/>
        </p:nvSpPr>
        <p:spPr>
          <a:xfrm>
            <a:off x="5987005"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6" name="Rectangle 5"/>
          <p:cNvSpPr/>
          <p:nvPr/>
        </p:nvSpPr>
        <p:spPr>
          <a:xfrm>
            <a:off x="6559586"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7" name="Rectangle 6"/>
          <p:cNvSpPr/>
          <p:nvPr/>
        </p:nvSpPr>
        <p:spPr>
          <a:xfrm>
            <a:off x="7132167"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8" name="Rectangle 7"/>
          <p:cNvSpPr/>
          <p:nvPr/>
        </p:nvSpPr>
        <p:spPr>
          <a:xfrm>
            <a:off x="7704748"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9" name="Rectangle 8"/>
          <p:cNvSpPr/>
          <p:nvPr/>
        </p:nvSpPr>
        <p:spPr>
          <a:xfrm>
            <a:off x="5987005"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0" name="Rectangle 9"/>
          <p:cNvSpPr/>
          <p:nvPr/>
        </p:nvSpPr>
        <p:spPr>
          <a:xfrm>
            <a:off x="6559586"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1" name="Rectangle 10"/>
          <p:cNvSpPr/>
          <p:nvPr/>
        </p:nvSpPr>
        <p:spPr>
          <a:xfrm>
            <a:off x="7132167"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2" name="Rectangle 11"/>
          <p:cNvSpPr/>
          <p:nvPr/>
        </p:nvSpPr>
        <p:spPr>
          <a:xfrm>
            <a:off x="7704748"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3" name="Rectangle 12"/>
          <p:cNvSpPr/>
          <p:nvPr/>
        </p:nvSpPr>
        <p:spPr>
          <a:xfrm>
            <a:off x="5987005"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4" name="Rectangle 13"/>
          <p:cNvSpPr/>
          <p:nvPr/>
        </p:nvSpPr>
        <p:spPr>
          <a:xfrm>
            <a:off x="6559586"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5" name="Rectangle 14"/>
          <p:cNvSpPr/>
          <p:nvPr/>
        </p:nvSpPr>
        <p:spPr>
          <a:xfrm>
            <a:off x="7132167"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6" name="Rectangle 15"/>
          <p:cNvSpPr/>
          <p:nvPr/>
        </p:nvSpPr>
        <p:spPr>
          <a:xfrm>
            <a:off x="7704748"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7" name="Rectangle 16"/>
          <p:cNvSpPr/>
          <p:nvPr/>
        </p:nvSpPr>
        <p:spPr>
          <a:xfrm>
            <a:off x="5987005"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8" name="Rectangle 17"/>
          <p:cNvSpPr/>
          <p:nvPr/>
        </p:nvSpPr>
        <p:spPr>
          <a:xfrm>
            <a:off x="6559586"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9" name="Rectangle 18"/>
          <p:cNvSpPr/>
          <p:nvPr/>
        </p:nvSpPr>
        <p:spPr>
          <a:xfrm>
            <a:off x="7132167"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20" name="Rectangle 19"/>
          <p:cNvSpPr/>
          <p:nvPr/>
        </p:nvSpPr>
        <p:spPr>
          <a:xfrm>
            <a:off x="7704748"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Tree>
    <p:extLst>
      <p:ext uri="{BB962C8B-B14F-4D97-AF65-F5344CB8AC3E}">
        <p14:creationId xmlns:p14="http://schemas.microsoft.com/office/powerpoint/2010/main" val="394522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Inclusive Rules</a:t>
            </a:r>
            <a:endParaRPr lang="en-NZ" dirty="0"/>
          </a:p>
        </p:txBody>
      </p:sp>
      <p:sp>
        <p:nvSpPr>
          <p:cNvPr id="3" name="Content Placeholder 2"/>
          <p:cNvSpPr>
            <a:spLocks noGrp="1"/>
          </p:cNvSpPr>
          <p:nvPr>
            <p:ph idx="1"/>
          </p:nvPr>
        </p:nvSpPr>
        <p:spPr>
          <a:xfrm>
            <a:off x="457200" y="1200150"/>
            <a:ext cx="4618856" cy="3394710"/>
          </a:xfrm>
        </p:spPr>
        <p:txBody>
          <a:bodyPr/>
          <a:lstStyle/>
          <a:p>
            <a:pPr marL="145733" indent="0">
              <a:buNone/>
            </a:pPr>
            <a:r>
              <a:rPr lang="en-US" sz="2400" dirty="0"/>
              <a:t>Most methodologies provide inclusive </a:t>
            </a:r>
            <a:r>
              <a:rPr lang="en-US" sz="2400" dirty="0" smtClean="0"/>
              <a:t>rules - all </a:t>
            </a:r>
            <a:r>
              <a:rPr lang="en-US" sz="2400" dirty="0"/>
              <a:t>the things you could possibly do under all situations</a:t>
            </a:r>
            <a:r>
              <a:rPr lang="en-US" sz="2400" dirty="0" smtClean="0"/>
              <a:t>.</a:t>
            </a:r>
          </a:p>
          <a:p>
            <a:pPr marL="145733" indent="0">
              <a:buNone/>
            </a:pPr>
            <a:endParaRPr lang="en-US" sz="2400" dirty="0"/>
          </a:p>
          <a:p>
            <a:pPr marL="145733" indent="0">
              <a:buNone/>
            </a:pPr>
            <a:r>
              <a:rPr lang="en-US" sz="2400" dirty="0"/>
              <a:t>Teams that follow inclusive rules depend on someone else to name in advance the practices and conditions for every situation. </a:t>
            </a:r>
            <a:endParaRPr lang="en-US" sz="2400" dirty="0" smtClean="0"/>
          </a:p>
          <a:p>
            <a:pPr marL="145733" indent="0">
              <a:buNone/>
            </a:pPr>
            <a:r>
              <a:rPr lang="en-US" sz="2400" dirty="0" smtClean="0"/>
              <a:t>This usually breaks </a:t>
            </a:r>
            <a:r>
              <a:rPr lang="en-US" sz="2400" dirty="0"/>
              <a:t>down quickly.</a:t>
            </a:r>
            <a:endParaRPr lang="en-NZ" sz="2400" dirty="0"/>
          </a:p>
        </p:txBody>
      </p:sp>
      <p:sp>
        <p:nvSpPr>
          <p:cNvPr id="4" name="Rounded Rectangle 3"/>
          <p:cNvSpPr/>
          <p:nvPr/>
        </p:nvSpPr>
        <p:spPr>
          <a:xfrm>
            <a:off x="5689590" y="1419622"/>
            <a:ext cx="2842850" cy="266429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1400" dirty="0" smtClean="0"/>
              <a:t>All the stuff that could happen</a:t>
            </a:r>
            <a:endParaRPr lang="en-NZ" sz="1400" dirty="0"/>
          </a:p>
        </p:txBody>
      </p:sp>
      <p:sp>
        <p:nvSpPr>
          <p:cNvPr id="5" name="Rectangle 4"/>
          <p:cNvSpPr/>
          <p:nvPr/>
        </p:nvSpPr>
        <p:spPr>
          <a:xfrm>
            <a:off x="5987005"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6" name="Rectangle 5"/>
          <p:cNvSpPr/>
          <p:nvPr/>
        </p:nvSpPr>
        <p:spPr>
          <a:xfrm>
            <a:off x="6559586"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7" name="Rectangle 6"/>
          <p:cNvSpPr/>
          <p:nvPr/>
        </p:nvSpPr>
        <p:spPr>
          <a:xfrm>
            <a:off x="7132167"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8" name="Rectangle 7"/>
          <p:cNvSpPr/>
          <p:nvPr/>
        </p:nvSpPr>
        <p:spPr>
          <a:xfrm>
            <a:off x="7704748"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9" name="Rectangle 8"/>
          <p:cNvSpPr/>
          <p:nvPr/>
        </p:nvSpPr>
        <p:spPr>
          <a:xfrm>
            <a:off x="5987005"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0" name="Rectangle 9"/>
          <p:cNvSpPr/>
          <p:nvPr/>
        </p:nvSpPr>
        <p:spPr>
          <a:xfrm>
            <a:off x="6559586"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1" name="Rectangle 10"/>
          <p:cNvSpPr/>
          <p:nvPr/>
        </p:nvSpPr>
        <p:spPr>
          <a:xfrm>
            <a:off x="7132167"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2" name="Rectangle 11"/>
          <p:cNvSpPr/>
          <p:nvPr/>
        </p:nvSpPr>
        <p:spPr>
          <a:xfrm>
            <a:off x="7704748"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3" name="Rectangle 12"/>
          <p:cNvSpPr/>
          <p:nvPr/>
        </p:nvSpPr>
        <p:spPr>
          <a:xfrm>
            <a:off x="5987005"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4" name="Rectangle 13"/>
          <p:cNvSpPr/>
          <p:nvPr/>
        </p:nvSpPr>
        <p:spPr>
          <a:xfrm>
            <a:off x="6559586"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5" name="Rectangle 14"/>
          <p:cNvSpPr/>
          <p:nvPr/>
        </p:nvSpPr>
        <p:spPr>
          <a:xfrm>
            <a:off x="7132167"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6" name="Rectangle 15"/>
          <p:cNvSpPr/>
          <p:nvPr/>
        </p:nvSpPr>
        <p:spPr>
          <a:xfrm>
            <a:off x="7704748"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7" name="Rectangle 16"/>
          <p:cNvSpPr/>
          <p:nvPr/>
        </p:nvSpPr>
        <p:spPr>
          <a:xfrm>
            <a:off x="5987005"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8" name="Rectangle 17"/>
          <p:cNvSpPr/>
          <p:nvPr/>
        </p:nvSpPr>
        <p:spPr>
          <a:xfrm>
            <a:off x="6559586"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9" name="Rectangle 18"/>
          <p:cNvSpPr/>
          <p:nvPr/>
        </p:nvSpPr>
        <p:spPr>
          <a:xfrm>
            <a:off x="7132167"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20" name="Rectangle 19"/>
          <p:cNvSpPr/>
          <p:nvPr/>
        </p:nvSpPr>
        <p:spPr>
          <a:xfrm>
            <a:off x="7704748"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21" name="Rounded Rectangle 20"/>
          <p:cNvSpPr/>
          <p:nvPr/>
        </p:nvSpPr>
        <p:spPr>
          <a:xfrm>
            <a:off x="5868144" y="2067694"/>
            <a:ext cx="2448272" cy="1584176"/>
          </a:xfrm>
          <a:prstGeom prst="roundRect">
            <a:avLst/>
          </a:prstGeom>
          <a:solidFill>
            <a:schemeClr val="tx1">
              <a:alpha val="72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Here you are ok – but inefficient</a:t>
            </a:r>
            <a:endParaRPr lang="en-NZ" dirty="0"/>
          </a:p>
        </p:txBody>
      </p:sp>
    </p:spTree>
    <p:extLst>
      <p:ext uri="{BB962C8B-B14F-4D97-AF65-F5344CB8AC3E}">
        <p14:creationId xmlns:p14="http://schemas.microsoft.com/office/powerpoint/2010/main" val="3468567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Inclusive Rules</a:t>
            </a:r>
            <a:endParaRPr lang="en-NZ" dirty="0"/>
          </a:p>
        </p:txBody>
      </p:sp>
      <p:sp>
        <p:nvSpPr>
          <p:cNvPr id="3" name="Content Placeholder 2"/>
          <p:cNvSpPr>
            <a:spLocks noGrp="1"/>
          </p:cNvSpPr>
          <p:nvPr>
            <p:ph idx="1"/>
          </p:nvPr>
        </p:nvSpPr>
        <p:spPr>
          <a:xfrm>
            <a:off x="457200" y="1200150"/>
            <a:ext cx="4618856" cy="3394710"/>
          </a:xfrm>
        </p:spPr>
        <p:txBody>
          <a:bodyPr/>
          <a:lstStyle/>
          <a:p>
            <a:pPr marL="145733" indent="0">
              <a:buNone/>
            </a:pPr>
            <a:r>
              <a:rPr lang="en-US" sz="2400" dirty="0"/>
              <a:t>Most methodologies provide inclusive </a:t>
            </a:r>
            <a:r>
              <a:rPr lang="en-US" sz="2400" dirty="0" smtClean="0"/>
              <a:t>rules - all </a:t>
            </a:r>
            <a:r>
              <a:rPr lang="en-US" sz="2400" dirty="0"/>
              <a:t>the things you could possibly do under all situations</a:t>
            </a:r>
            <a:r>
              <a:rPr lang="en-US" sz="2400" dirty="0" smtClean="0"/>
              <a:t>.</a:t>
            </a:r>
          </a:p>
          <a:p>
            <a:pPr marL="145733" indent="0">
              <a:buNone/>
            </a:pPr>
            <a:endParaRPr lang="en-US" sz="2400" dirty="0"/>
          </a:p>
          <a:p>
            <a:pPr marL="145733" indent="0">
              <a:buNone/>
            </a:pPr>
            <a:r>
              <a:rPr lang="en-US" sz="2400" dirty="0"/>
              <a:t>Teams that follow inclusive rules depend on someone else to name in advance the practices and conditions for every situation. </a:t>
            </a:r>
            <a:endParaRPr lang="en-US" sz="2400" dirty="0" smtClean="0"/>
          </a:p>
          <a:p>
            <a:pPr marL="145733" indent="0">
              <a:buNone/>
            </a:pPr>
            <a:r>
              <a:rPr lang="en-US" sz="2400" dirty="0" smtClean="0"/>
              <a:t>This usually breaks </a:t>
            </a:r>
            <a:r>
              <a:rPr lang="en-US" sz="2400" dirty="0"/>
              <a:t>down quickly.</a:t>
            </a:r>
            <a:endParaRPr lang="en-NZ" sz="2400" dirty="0"/>
          </a:p>
        </p:txBody>
      </p:sp>
      <p:sp>
        <p:nvSpPr>
          <p:cNvPr id="4" name="Rounded Rectangle 3"/>
          <p:cNvSpPr/>
          <p:nvPr/>
        </p:nvSpPr>
        <p:spPr>
          <a:xfrm>
            <a:off x="5689590" y="1419622"/>
            <a:ext cx="2842850" cy="266429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1400" dirty="0" smtClean="0"/>
              <a:t>All the stuff that could happen</a:t>
            </a:r>
            <a:endParaRPr lang="en-NZ" sz="1400" dirty="0"/>
          </a:p>
        </p:txBody>
      </p:sp>
      <p:sp>
        <p:nvSpPr>
          <p:cNvPr id="5" name="Rectangle 4"/>
          <p:cNvSpPr/>
          <p:nvPr/>
        </p:nvSpPr>
        <p:spPr>
          <a:xfrm>
            <a:off x="5987005"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6" name="Rectangle 5"/>
          <p:cNvSpPr/>
          <p:nvPr/>
        </p:nvSpPr>
        <p:spPr>
          <a:xfrm>
            <a:off x="6559586"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7" name="Rectangle 6"/>
          <p:cNvSpPr/>
          <p:nvPr/>
        </p:nvSpPr>
        <p:spPr>
          <a:xfrm>
            <a:off x="7132167"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8" name="Rectangle 7"/>
          <p:cNvSpPr/>
          <p:nvPr/>
        </p:nvSpPr>
        <p:spPr>
          <a:xfrm>
            <a:off x="7704748" y="217121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9" name="Rectangle 8"/>
          <p:cNvSpPr/>
          <p:nvPr/>
        </p:nvSpPr>
        <p:spPr>
          <a:xfrm>
            <a:off x="5987005"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0" name="Rectangle 9"/>
          <p:cNvSpPr/>
          <p:nvPr/>
        </p:nvSpPr>
        <p:spPr>
          <a:xfrm>
            <a:off x="6559586"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1" name="Rectangle 10"/>
          <p:cNvSpPr/>
          <p:nvPr/>
        </p:nvSpPr>
        <p:spPr>
          <a:xfrm>
            <a:off x="7132167"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2" name="Rectangle 11"/>
          <p:cNvSpPr/>
          <p:nvPr/>
        </p:nvSpPr>
        <p:spPr>
          <a:xfrm>
            <a:off x="7704748" y="253125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3" name="Rectangle 12"/>
          <p:cNvSpPr/>
          <p:nvPr/>
        </p:nvSpPr>
        <p:spPr>
          <a:xfrm>
            <a:off x="5987005"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4" name="Rectangle 13"/>
          <p:cNvSpPr/>
          <p:nvPr/>
        </p:nvSpPr>
        <p:spPr>
          <a:xfrm>
            <a:off x="6559586"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5" name="Rectangle 14"/>
          <p:cNvSpPr/>
          <p:nvPr/>
        </p:nvSpPr>
        <p:spPr>
          <a:xfrm>
            <a:off x="7132167"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6" name="Rectangle 15"/>
          <p:cNvSpPr/>
          <p:nvPr/>
        </p:nvSpPr>
        <p:spPr>
          <a:xfrm>
            <a:off x="7704748" y="2899535"/>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7" name="Rectangle 16"/>
          <p:cNvSpPr/>
          <p:nvPr/>
        </p:nvSpPr>
        <p:spPr>
          <a:xfrm>
            <a:off x="5987005"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8" name="Rectangle 17"/>
          <p:cNvSpPr/>
          <p:nvPr/>
        </p:nvSpPr>
        <p:spPr>
          <a:xfrm>
            <a:off x="6559586"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9" name="Rectangle 18"/>
          <p:cNvSpPr/>
          <p:nvPr/>
        </p:nvSpPr>
        <p:spPr>
          <a:xfrm>
            <a:off x="7132167"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20" name="Rectangle 19"/>
          <p:cNvSpPr/>
          <p:nvPr/>
        </p:nvSpPr>
        <p:spPr>
          <a:xfrm>
            <a:off x="7704748" y="3252978"/>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21" name="Rounded Rectangle 20"/>
          <p:cNvSpPr/>
          <p:nvPr/>
        </p:nvSpPr>
        <p:spPr>
          <a:xfrm>
            <a:off x="5689590" y="1419622"/>
            <a:ext cx="2842850" cy="2664296"/>
          </a:xfrm>
          <a:prstGeom prst="roundRect">
            <a:avLst/>
          </a:prstGeom>
          <a:solidFill>
            <a:schemeClr val="tx1">
              <a:alpha val="72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Here you are screwed</a:t>
            </a:r>
            <a:endParaRPr lang="en-NZ" dirty="0"/>
          </a:p>
        </p:txBody>
      </p:sp>
    </p:spTree>
    <p:extLst>
      <p:ext uri="{BB962C8B-B14F-4D97-AF65-F5344CB8AC3E}">
        <p14:creationId xmlns:p14="http://schemas.microsoft.com/office/powerpoint/2010/main" val="3526384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Generative </a:t>
            </a:r>
            <a:r>
              <a:rPr lang="en-NZ" dirty="0" smtClean="0"/>
              <a:t>Rules</a:t>
            </a:r>
            <a:endParaRPr lang="en-NZ" dirty="0"/>
          </a:p>
        </p:txBody>
      </p:sp>
      <p:sp>
        <p:nvSpPr>
          <p:cNvPr id="3" name="Content Placeholder 2"/>
          <p:cNvSpPr>
            <a:spLocks noGrp="1"/>
          </p:cNvSpPr>
          <p:nvPr>
            <p:ph idx="1"/>
          </p:nvPr>
        </p:nvSpPr>
        <p:spPr>
          <a:xfrm>
            <a:off x="457200" y="1200150"/>
            <a:ext cx="4618856" cy="3394710"/>
          </a:xfrm>
        </p:spPr>
        <p:txBody>
          <a:bodyPr/>
          <a:lstStyle/>
          <a:p>
            <a:pPr marL="145733" indent="0">
              <a:buNone/>
            </a:pPr>
            <a:r>
              <a:rPr lang="en-US" sz="2400" dirty="0" smtClean="0"/>
              <a:t>A </a:t>
            </a:r>
            <a:r>
              <a:rPr lang="en-US" sz="2400" dirty="0"/>
              <a:t>minimum set of things you must do under all situations to generate appropriate practices for special situations.</a:t>
            </a:r>
          </a:p>
          <a:p>
            <a:pPr marL="145733" indent="0">
              <a:buNone/>
            </a:pPr>
            <a:endParaRPr lang="en-US" sz="2400" dirty="0" smtClean="0"/>
          </a:p>
          <a:p>
            <a:pPr marL="145733" indent="0">
              <a:buNone/>
            </a:pPr>
            <a:r>
              <a:rPr lang="en-US" sz="2400" dirty="0" smtClean="0"/>
              <a:t>A </a:t>
            </a:r>
            <a:r>
              <a:rPr lang="en-US" sz="2400" dirty="0"/>
              <a:t>team that follows generative rules depends on individuals and their creativity to find ways to solve problems as they arise</a:t>
            </a:r>
          </a:p>
          <a:p>
            <a:pPr marL="145733" indent="0">
              <a:buNone/>
            </a:pPr>
            <a:endParaRPr lang="en-NZ" sz="2400" dirty="0"/>
          </a:p>
        </p:txBody>
      </p:sp>
      <p:sp>
        <p:nvSpPr>
          <p:cNvPr id="4" name="Rounded Rectangle 3"/>
          <p:cNvSpPr/>
          <p:nvPr/>
        </p:nvSpPr>
        <p:spPr>
          <a:xfrm>
            <a:off x="5940152" y="1419622"/>
            <a:ext cx="2629758" cy="266429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1400" dirty="0" smtClean="0"/>
              <a:t>All the stuff that could happen</a:t>
            </a:r>
            <a:endParaRPr lang="en-NZ" sz="1400" dirty="0"/>
          </a:p>
        </p:txBody>
      </p:sp>
      <p:sp>
        <p:nvSpPr>
          <p:cNvPr id="13" name="Rectangle 12"/>
          <p:cNvSpPr/>
          <p:nvPr/>
        </p:nvSpPr>
        <p:spPr>
          <a:xfrm>
            <a:off x="6287616" y="2751770"/>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4" name="Rectangle 13"/>
          <p:cNvSpPr/>
          <p:nvPr/>
        </p:nvSpPr>
        <p:spPr>
          <a:xfrm>
            <a:off x="7033590" y="2751770"/>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5" name="Rectangle 14"/>
          <p:cNvSpPr/>
          <p:nvPr/>
        </p:nvSpPr>
        <p:spPr>
          <a:xfrm>
            <a:off x="7740352" y="2751770"/>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Tree>
    <p:extLst>
      <p:ext uri="{BB962C8B-B14F-4D97-AF65-F5344CB8AC3E}">
        <p14:creationId xmlns:p14="http://schemas.microsoft.com/office/powerpoint/2010/main" val="1187974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Generative </a:t>
            </a:r>
            <a:r>
              <a:rPr lang="en-NZ" dirty="0" smtClean="0"/>
              <a:t>Rules</a:t>
            </a:r>
            <a:endParaRPr lang="en-NZ" dirty="0"/>
          </a:p>
        </p:txBody>
      </p:sp>
      <p:sp>
        <p:nvSpPr>
          <p:cNvPr id="3" name="Content Placeholder 2"/>
          <p:cNvSpPr>
            <a:spLocks noGrp="1"/>
          </p:cNvSpPr>
          <p:nvPr>
            <p:ph idx="1"/>
          </p:nvPr>
        </p:nvSpPr>
        <p:spPr>
          <a:xfrm>
            <a:off x="457200" y="1200150"/>
            <a:ext cx="4618856" cy="3394710"/>
          </a:xfrm>
        </p:spPr>
        <p:txBody>
          <a:bodyPr/>
          <a:lstStyle/>
          <a:p>
            <a:pPr marL="145733" indent="0">
              <a:buNone/>
            </a:pPr>
            <a:r>
              <a:rPr lang="en-US" sz="2400" dirty="0" smtClean="0"/>
              <a:t>A </a:t>
            </a:r>
            <a:r>
              <a:rPr lang="en-US" sz="2400" dirty="0"/>
              <a:t>minimum set of things you must do under all situations to generate appropriate practices for special situations.</a:t>
            </a:r>
          </a:p>
          <a:p>
            <a:pPr marL="145733" indent="0">
              <a:buNone/>
            </a:pPr>
            <a:endParaRPr lang="en-US" sz="2400" dirty="0" smtClean="0"/>
          </a:p>
          <a:p>
            <a:pPr marL="145733" indent="0">
              <a:buNone/>
            </a:pPr>
            <a:r>
              <a:rPr lang="en-US" sz="2400" dirty="0" smtClean="0"/>
              <a:t>A </a:t>
            </a:r>
            <a:r>
              <a:rPr lang="en-US" sz="2400" dirty="0"/>
              <a:t>team that follows generative rules depends on individuals and their creativity to find ways to solve problems as they arise</a:t>
            </a:r>
          </a:p>
          <a:p>
            <a:pPr marL="145733" indent="0">
              <a:buNone/>
            </a:pPr>
            <a:endParaRPr lang="en-NZ" sz="2400" dirty="0"/>
          </a:p>
        </p:txBody>
      </p:sp>
      <p:sp>
        <p:nvSpPr>
          <p:cNvPr id="4" name="Rounded Rectangle 3"/>
          <p:cNvSpPr/>
          <p:nvPr/>
        </p:nvSpPr>
        <p:spPr>
          <a:xfrm>
            <a:off x="5940152" y="1419622"/>
            <a:ext cx="2629758" cy="266429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1400" dirty="0" smtClean="0"/>
              <a:t>All the stuff that could happen</a:t>
            </a:r>
            <a:endParaRPr lang="en-NZ" sz="1400" dirty="0"/>
          </a:p>
        </p:txBody>
      </p:sp>
      <p:sp>
        <p:nvSpPr>
          <p:cNvPr id="13" name="Rectangle 12"/>
          <p:cNvSpPr/>
          <p:nvPr/>
        </p:nvSpPr>
        <p:spPr>
          <a:xfrm>
            <a:off x="6287616" y="2751770"/>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4" name="Rectangle 13"/>
          <p:cNvSpPr/>
          <p:nvPr/>
        </p:nvSpPr>
        <p:spPr>
          <a:xfrm>
            <a:off x="7033590" y="2751770"/>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15" name="Rectangle 14"/>
          <p:cNvSpPr/>
          <p:nvPr/>
        </p:nvSpPr>
        <p:spPr>
          <a:xfrm>
            <a:off x="7740352" y="2751770"/>
            <a:ext cx="504056" cy="288032"/>
          </a:xfrm>
          <a:prstGeom prst="rect">
            <a:avLst/>
          </a:prstGeom>
          <a:solidFill>
            <a:schemeClr val="tx1">
              <a:lumMod val="50000"/>
              <a:lumOff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Rule</a:t>
            </a:r>
            <a:endParaRPr lang="en-NZ" sz="1400" dirty="0"/>
          </a:p>
        </p:txBody>
      </p:sp>
      <p:sp>
        <p:nvSpPr>
          <p:cNvPr id="8" name="Rounded Rectangle 7"/>
          <p:cNvSpPr/>
          <p:nvPr/>
        </p:nvSpPr>
        <p:spPr>
          <a:xfrm>
            <a:off x="5940152" y="1419622"/>
            <a:ext cx="2629758" cy="2664296"/>
          </a:xfrm>
          <a:prstGeom prst="roundRect">
            <a:avLst/>
          </a:prstGeom>
          <a:solidFill>
            <a:schemeClr val="tx1">
              <a:alpha val="72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People find ways to get things done</a:t>
            </a:r>
            <a:endParaRPr lang="en-NZ" dirty="0"/>
          </a:p>
        </p:txBody>
      </p:sp>
    </p:spTree>
    <p:extLst>
      <p:ext uri="{BB962C8B-B14F-4D97-AF65-F5344CB8AC3E}">
        <p14:creationId xmlns:p14="http://schemas.microsoft.com/office/powerpoint/2010/main" val="3598986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23529" y="282907"/>
            <a:ext cx="8488370" cy="1208723"/>
          </a:xfrm>
        </p:spPr>
        <p:txBody>
          <a:bodyPr anchor="t"/>
          <a:lstStyle/>
          <a:p>
            <a:pPr eaLnBrk="1" hangingPunct="1">
              <a:lnSpc>
                <a:spcPct val="70000"/>
              </a:lnSpc>
            </a:pPr>
            <a:r>
              <a:rPr lang="en-US" altLang="en-US" sz="2800" dirty="0" smtClean="0"/>
              <a:t>The Agile Manifesto - a statement of values</a:t>
            </a:r>
          </a:p>
        </p:txBody>
      </p:sp>
      <p:grpSp>
        <p:nvGrpSpPr>
          <p:cNvPr id="22530" name="Group 2"/>
          <p:cNvGrpSpPr>
            <a:grpSpLocks/>
          </p:cNvGrpSpPr>
          <p:nvPr/>
        </p:nvGrpSpPr>
        <p:grpSpPr bwMode="auto">
          <a:xfrm>
            <a:off x="1477328" y="1006390"/>
            <a:ext cx="6035040" cy="634365"/>
            <a:chOff x="0" y="0"/>
            <a:chExt cx="5632" cy="592"/>
          </a:xfrm>
        </p:grpSpPr>
        <p:sp>
          <p:nvSpPr>
            <p:cNvPr id="14339" name="Rectangle 3"/>
            <p:cNvSpPr>
              <a:spLocks/>
            </p:cNvSpPr>
            <p:nvPr/>
          </p:nvSpPr>
          <p:spPr bwMode="auto">
            <a:xfrm>
              <a:off x="3312" y="0"/>
              <a:ext cx="2320" cy="592"/>
            </a:xfrm>
            <a:prstGeom prst="rect">
              <a:avLst/>
            </a:prstGeom>
            <a:blipFill dpi="0" rotWithShape="0">
              <a:blip r:embed="rId3"/>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Process and tools</a:t>
              </a:r>
            </a:p>
          </p:txBody>
        </p:sp>
        <p:sp>
          <p:nvSpPr>
            <p:cNvPr id="14340" name="Rectangle 4"/>
            <p:cNvSpPr>
              <a:spLocks/>
            </p:cNvSpPr>
            <p:nvPr/>
          </p:nvSpPr>
          <p:spPr bwMode="auto">
            <a:xfrm>
              <a:off x="0" y="0"/>
              <a:ext cx="2320" cy="592"/>
            </a:xfrm>
            <a:prstGeom prst="rect">
              <a:avLst/>
            </a:prstGeom>
            <a:blipFill dpi="0" rotWithShape="0">
              <a:blip r:embed="rId4"/>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Individuals and interactions</a:t>
              </a:r>
            </a:p>
          </p:txBody>
        </p:sp>
        <p:sp>
          <p:nvSpPr>
            <p:cNvPr id="22546" name="Rectangle 5"/>
            <p:cNvSpPr>
              <a:spLocks/>
            </p:cNvSpPr>
            <p:nvPr/>
          </p:nvSpPr>
          <p:spPr bwMode="auto">
            <a:xfrm>
              <a:off x="2548" y="184"/>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dirty="0">
                  <a:solidFill>
                    <a:schemeClr val="tx1"/>
                  </a:solidFill>
                </a:rPr>
                <a:t>over</a:t>
              </a:r>
            </a:p>
          </p:txBody>
        </p:sp>
      </p:grpSp>
      <p:grpSp>
        <p:nvGrpSpPr>
          <p:cNvPr id="14342" name="Group 6"/>
          <p:cNvGrpSpPr>
            <a:grpSpLocks/>
          </p:cNvGrpSpPr>
          <p:nvPr/>
        </p:nvGrpSpPr>
        <p:grpSpPr bwMode="auto">
          <a:xfrm>
            <a:off x="1494473" y="3449553"/>
            <a:ext cx="6017895" cy="634365"/>
            <a:chOff x="0" y="0"/>
            <a:chExt cx="5616" cy="592"/>
          </a:xfrm>
        </p:grpSpPr>
        <p:sp>
          <p:nvSpPr>
            <p:cNvPr id="14343" name="Rectangle 7"/>
            <p:cNvSpPr>
              <a:spLocks/>
            </p:cNvSpPr>
            <p:nvPr/>
          </p:nvSpPr>
          <p:spPr bwMode="auto">
            <a:xfrm>
              <a:off x="3296" y="0"/>
              <a:ext cx="2320" cy="592"/>
            </a:xfrm>
            <a:prstGeom prst="rect">
              <a:avLst/>
            </a:prstGeom>
            <a:blipFill dpi="0" rotWithShape="0">
              <a:blip r:embed="rId3"/>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Following a plan</a:t>
              </a:r>
            </a:p>
          </p:txBody>
        </p:sp>
        <p:sp>
          <p:nvSpPr>
            <p:cNvPr id="14344" name="Rectangle 8"/>
            <p:cNvSpPr>
              <a:spLocks/>
            </p:cNvSpPr>
            <p:nvPr/>
          </p:nvSpPr>
          <p:spPr bwMode="auto">
            <a:xfrm>
              <a:off x="0" y="0"/>
              <a:ext cx="2320" cy="592"/>
            </a:xfrm>
            <a:prstGeom prst="rect">
              <a:avLst/>
            </a:prstGeom>
            <a:blipFill dpi="0" rotWithShape="0">
              <a:blip r:embed="rId4"/>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Responding to change</a:t>
              </a:r>
            </a:p>
          </p:txBody>
        </p:sp>
        <p:sp>
          <p:nvSpPr>
            <p:cNvPr id="22543" name="Rectangle 9"/>
            <p:cNvSpPr>
              <a:spLocks/>
            </p:cNvSpPr>
            <p:nvPr/>
          </p:nvSpPr>
          <p:spPr bwMode="auto">
            <a:xfrm>
              <a:off x="2607" y="174"/>
              <a:ext cx="3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dirty="0">
                  <a:solidFill>
                    <a:schemeClr val="tx1"/>
                  </a:solidFill>
                </a:rPr>
                <a:t>over</a:t>
              </a:r>
            </a:p>
          </p:txBody>
        </p:sp>
      </p:grpSp>
      <p:sp>
        <p:nvSpPr>
          <p:cNvPr id="22532" name="Rectangle 10"/>
          <p:cNvSpPr>
            <a:spLocks/>
          </p:cNvSpPr>
          <p:nvPr/>
        </p:nvSpPr>
        <p:spPr bwMode="auto">
          <a:xfrm>
            <a:off x="2083832" y="4534853"/>
            <a:ext cx="3060383"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3">
                <a:solidFill>
                  <a:schemeClr val="tx1"/>
                </a:solidFill>
              </a:rPr>
              <a:t>Source: www.agilemanifesto.org</a:t>
            </a:r>
          </a:p>
        </p:txBody>
      </p:sp>
      <p:grpSp>
        <p:nvGrpSpPr>
          <p:cNvPr id="14347" name="Group 11"/>
          <p:cNvGrpSpPr>
            <a:grpSpLocks/>
          </p:cNvGrpSpPr>
          <p:nvPr/>
        </p:nvGrpSpPr>
        <p:grpSpPr bwMode="auto">
          <a:xfrm>
            <a:off x="1485900" y="1820778"/>
            <a:ext cx="6026468" cy="634365"/>
            <a:chOff x="0" y="0"/>
            <a:chExt cx="5624" cy="592"/>
          </a:xfrm>
        </p:grpSpPr>
        <p:sp>
          <p:nvSpPr>
            <p:cNvPr id="14348" name="Rectangle 12"/>
            <p:cNvSpPr>
              <a:spLocks/>
            </p:cNvSpPr>
            <p:nvPr/>
          </p:nvSpPr>
          <p:spPr bwMode="auto">
            <a:xfrm>
              <a:off x="3304" y="0"/>
              <a:ext cx="2320" cy="592"/>
            </a:xfrm>
            <a:prstGeom prst="rect">
              <a:avLst/>
            </a:prstGeom>
            <a:blipFill dpi="0" rotWithShape="0">
              <a:blip r:embed="rId3"/>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Comprehensive documentation</a:t>
              </a:r>
            </a:p>
          </p:txBody>
        </p:sp>
        <p:sp>
          <p:nvSpPr>
            <p:cNvPr id="14349" name="Rectangle 13"/>
            <p:cNvSpPr>
              <a:spLocks/>
            </p:cNvSpPr>
            <p:nvPr/>
          </p:nvSpPr>
          <p:spPr bwMode="auto">
            <a:xfrm>
              <a:off x="0" y="0"/>
              <a:ext cx="2320" cy="592"/>
            </a:xfrm>
            <a:prstGeom prst="rect">
              <a:avLst/>
            </a:prstGeom>
            <a:blipFill dpi="0" rotWithShape="0">
              <a:blip r:embed="rId4"/>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Working software</a:t>
              </a:r>
            </a:p>
          </p:txBody>
        </p:sp>
        <p:sp>
          <p:nvSpPr>
            <p:cNvPr id="22540" name="Rectangle 14"/>
            <p:cNvSpPr>
              <a:spLocks/>
            </p:cNvSpPr>
            <p:nvPr/>
          </p:nvSpPr>
          <p:spPr bwMode="auto">
            <a:xfrm>
              <a:off x="2540" y="184"/>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dirty="0">
                  <a:solidFill>
                    <a:schemeClr val="tx1"/>
                  </a:solidFill>
                </a:rPr>
                <a:t>over</a:t>
              </a:r>
            </a:p>
          </p:txBody>
        </p:sp>
      </p:grpSp>
      <p:grpSp>
        <p:nvGrpSpPr>
          <p:cNvPr id="14351" name="Group 15"/>
          <p:cNvGrpSpPr>
            <a:grpSpLocks/>
          </p:cNvGrpSpPr>
          <p:nvPr/>
        </p:nvGrpSpPr>
        <p:grpSpPr bwMode="auto">
          <a:xfrm>
            <a:off x="1485900" y="2635165"/>
            <a:ext cx="6026468" cy="634365"/>
            <a:chOff x="0" y="0"/>
            <a:chExt cx="5624" cy="592"/>
          </a:xfrm>
        </p:grpSpPr>
        <p:sp>
          <p:nvSpPr>
            <p:cNvPr id="14352" name="Rectangle 16"/>
            <p:cNvSpPr>
              <a:spLocks/>
            </p:cNvSpPr>
            <p:nvPr/>
          </p:nvSpPr>
          <p:spPr bwMode="auto">
            <a:xfrm>
              <a:off x="3304" y="0"/>
              <a:ext cx="2320" cy="592"/>
            </a:xfrm>
            <a:prstGeom prst="rect">
              <a:avLst/>
            </a:prstGeom>
            <a:blipFill dpi="0" rotWithShape="0">
              <a:blip r:embed="rId3"/>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Contract negotiation</a:t>
              </a:r>
            </a:p>
          </p:txBody>
        </p:sp>
        <p:sp>
          <p:nvSpPr>
            <p:cNvPr id="14353" name="Rectangle 17"/>
            <p:cNvSpPr>
              <a:spLocks/>
            </p:cNvSpPr>
            <p:nvPr/>
          </p:nvSpPr>
          <p:spPr bwMode="auto">
            <a:xfrm>
              <a:off x="0" y="0"/>
              <a:ext cx="2320" cy="592"/>
            </a:xfrm>
            <a:prstGeom prst="rect">
              <a:avLst/>
            </a:prstGeom>
            <a:blipFill dpi="0" rotWithShape="0">
              <a:blip r:embed="rId4"/>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25" dirty="0">
                  <a:solidFill>
                    <a:srgbClr val="FFFFFF"/>
                  </a:solidFill>
                  <a:latin typeface="Gill Sans" pitchFamily="80" charset="0"/>
                  <a:ea typeface="Gill Sans" pitchFamily="80" charset="0"/>
                  <a:cs typeface="Gill Sans" pitchFamily="80" charset="0"/>
                  <a:sym typeface="Gill Sans" pitchFamily="80" charset="0"/>
                </a:rPr>
                <a:t>Customer collaboration</a:t>
              </a:r>
            </a:p>
          </p:txBody>
        </p:sp>
        <p:sp>
          <p:nvSpPr>
            <p:cNvPr id="22537" name="Rectangle 18"/>
            <p:cNvSpPr>
              <a:spLocks/>
            </p:cNvSpPr>
            <p:nvPr/>
          </p:nvSpPr>
          <p:spPr bwMode="auto">
            <a:xfrm>
              <a:off x="2540" y="179"/>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dirty="0">
                  <a:solidFill>
                    <a:schemeClr val="tx1"/>
                  </a:solidFill>
                </a:rPr>
                <a:t>over</a:t>
              </a:r>
            </a:p>
          </p:txBody>
        </p:sp>
      </p:grpSp>
    </p:spTree>
    <p:extLst>
      <p:ext uri="{BB962C8B-B14F-4D97-AF65-F5344CB8AC3E}">
        <p14:creationId xmlns:p14="http://schemas.microsoft.com/office/powerpoint/2010/main" val="1160624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47"/>
                                        </p:tgtEl>
                                        <p:attrNameLst>
                                          <p:attrName>style.visibility</p:attrName>
                                        </p:attrNameLst>
                                      </p:cBhvr>
                                      <p:to>
                                        <p:strVal val="visible"/>
                                      </p:to>
                                    </p:set>
                                    <p:animEffect transition="in" filter="fade">
                                      <p:cBhvr>
                                        <p:cTn id="7" dur="500"/>
                                        <p:tgtEl>
                                          <p:spTgt spid="14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14351"/>
                                        </p:tgtEl>
                                        <p:attrNameLst>
                                          <p:attrName>style.visibility</p:attrName>
                                        </p:attrNameLst>
                                      </p:cBhvr>
                                      <p:to>
                                        <p:strVal val="visible"/>
                                      </p:to>
                                    </p:set>
                                    <p:anim calcmode="lin" valueType="num">
                                      <p:cBhvr additive="base">
                                        <p:cTn id="12" dur="500" fill="hold"/>
                                        <p:tgtEl>
                                          <p:spTgt spid="14351"/>
                                        </p:tgtEl>
                                        <p:attrNameLst>
                                          <p:attrName>ppt_x</p:attrName>
                                        </p:attrNameLst>
                                      </p:cBhvr>
                                      <p:tavLst>
                                        <p:tav tm="0">
                                          <p:val>
                                            <p:strVal val="#ppt_x"/>
                                          </p:val>
                                        </p:tav>
                                        <p:tav tm="100000">
                                          <p:val>
                                            <p:strVal val="#ppt_x"/>
                                          </p:val>
                                        </p:tav>
                                      </p:tavLst>
                                    </p:anim>
                                    <p:anim calcmode="lin" valueType="num">
                                      <p:cBhvr additive="base">
                                        <p:cTn id="13" dur="500" fill="hold"/>
                                        <p:tgtEl>
                                          <p:spTgt spid="14351"/>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14342"/>
                                        </p:tgtEl>
                                        <p:attrNameLst>
                                          <p:attrName>style.visibility</p:attrName>
                                        </p:attrNameLst>
                                      </p:cBhvr>
                                      <p:to>
                                        <p:strVal val="visible"/>
                                      </p:to>
                                    </p:set>
                                    <p:anim calcmode="lin" valueType="num">
                                      <p:cBhvr additive="base">
                                        <p:cTn id="18" dur="500" fill="hold"/>
                                        <p:tgtEl>
                                          <p:spTgt spid="14342"/>
                                        </p:tgtEl>
                                        <p:attrNameLst>
                                          <p:attrName>ppt_x</p:attrName>
                                        </p:attrNameLst>
                                      </p:cBhvr>
                                      <p:tavLst>
                                        <p:tav tm="0">
                                          <p:val>
                                            <p:strVal val="1+#ppt_w/2"/>
                                          </p:val>
                                        </p:tav>
                                        <p:tav tm="100000">
                                          <p:val>
                                            <p:strVal val="#ppt_x"/>
                                          </p:val>
                                        </p:tav>
                                      </p:tavLst>
                                    </p:anim>
                                    <p:anim calcmode="lin" valueType="num">
                                      <p:cBhvr additive="base">
                                        <p:cTn id="19" dur="500" fill="hold"/>
                                        <p:tgtEl>
                                          <p:spTgt spid="14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defRPr/>
            </a:pPr>
            <a:r>
              <a:rPr lang="en-US">
                <a:sym typeface="Gill Sans" charset="0"/>
              </a:rPr>
              <a:t>Project noise level</a:t>
            </a:r>
          </a:p>
        </p:txBody>
      </p:sp>
      <p:grpSp>
        <p:nvGrpSpPr>
          <p:cNvPr id="2" name="Group 1"/>
          <p:cNvGrpSpPr/>
          <p:nvPr/>
        </p:nvGrpSpPr>
        <p:grpSpPr>
          <a:xfrm>
            <a:off x="323529" y="908685"/>
            <a:ext cx="8768327" cy="4250141"/>
            <a:chOff x="1125856" y="908685"/>
            <a:chExt cx="8814607" cy="4272574"/>
          </a:xfrm>
        </p:grpSpPr>
        <p:sp>
          <p:nvSpPr>
            <p:cNvPr id="15362" name="Rectangle 2"/>
            <p:cNvSpPr>
              <a:spLocks/>
            </p:cNvSpPr>
            <p:nvPr/>
          </p:nvSpPr>
          <p:spPr bwMode="auto">
            <a:xfrm>
              <a:off x="1125856" y="908685"/>
              <a:ext cx="6566535" cy="4269105"/>
            </a:xfrm>
            <a:prstGeom prst="rect">
              <a:avLst/>
            </a:prstGeom>
            <a:blipFill dpi="0" rotWithShape="0">
              <a:blip r:embed="rId3"/>
              <a:srcRect/>
              <a:tile tx="0" ty="0" sx="100000" sy="100000" flip="none" algn="tl"/>
            </a:blipFill>
            <a:ln w="9525">
              <a:noFill/>
              <a:miter lim="800000"/>
              <a:headEnd/>
              <a:tailEnd/>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24581" name="Rectangle 5"/>
            <p:cNvSpPr>
              <a:spLocks/>
            </p:cNvSpPr>
            <p:nvPr/>
          </p:nvSpPr>
          <p:spPr bwMode="auto">
            <a:xfrm>
              <a:off x="2351722" y="4200594"/>
              <a:ext cx="5340668" cy="96869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2" name="Rectangle 6"/>
            <p:cNvSpPr>
              <a:spLocks/>
            </p:cNvSpPr>
            <p:nvPr/>
          </p:nvSpPr>
          <p:spPr bwMode="auto">
            <a:xfrm>
              <a:off x="1751648" y="1872274"/>
              <a:ext cx="1354455" cy="330898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3" name="Line 7"/>
            <p:cNvSpPr>
              <a:spLocks noChangeShapeType="1"/>
            </p:cNvSpPr>
            <p:nvPr/>
          </p:nvSpPr>
          <p:spPr bwMode="auto">
            <a:xfrm>
              <a:off x="3122176" y="1747719"/>
              <a:ext cx="0" cy="2462451"/>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24584" name="Line 8"/>
            <p:cNvSpPr>
              <a:spLocks noChangeShapeType="1"/>
            </p:cNvSpPr>
            <p:nvPr/>
          </p:nvSpPr>
          <p:spPr bwMode="auto">
            <a:xfrm flipH="1">
              <a:off x="3114675" y="4193024"/>
              <a:ext cx="279463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24586" name="Rectangle 10"/>
            <p:cNvSpPr>
              <a:spLocks/>
            </p:cNvSpPr>
            <p:nvPr/>
          </p:nvSpPr>
          <p:spPr bwMode="auto">
            <a:xfrm>
              <a:off x="5875020" y="917257"/>
              <a:ext cx="1303020" cy="369474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7" name="Rectangle 11"/>
            <p:cNvSpPr>
              <a:spLocks/>
            </p:cNvSpPr>
            <p:nvPr/>
          </p:nvSpPr>
          <p:spPr bwMode="auto">
            <a:xfrm>
              <a:off x="2557462" y="925830"/>
              <a:ext cx="5107304" cy="83153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92" name="Rectangle 16"/>
            <p:cNvSpPr>
              <a:spLocks/>
            </p:cNvSpPr>
            <p:nvPr/>
          </p:nvSpPr>
          <p:spPr bwMode="auto">
            <a:xfrm>
              <a:off x="4048006" y="4194076"/>
              <a:ext cx="1137234"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Technology</a:t>
              </a:r>
            </a:p>
          </p:txBody>
        </p:sp>
        <p:sp>
          <p:nvSpPr>
            <p:cNvPr id="24593" name="Rectangle 17"/>
            <p:cNvSpPr>
              <a:spLocks/>
            </p:cNvSpPr>
            <p:nvPr/>
          </p:nvSpPr>
          <p:spPr bwMode="auto">
            <a:xfrm rot="-5400000">
              <a:off x="2260659" y="2829976"/>
              <a:ext cx="1399422"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dirty="0">
                  <a:solidFill>
                    <a:schemeClr val="tx1"/>
                  </a:solidFill>
                </a:rPr>
                <a:t>Requirements</a:t>
              </a:r>
            </a:p>
          </p:txBody>
        </p:sp>
        <p:sp>
          <p:nvSpPr>
            <p:cNvPr id="24594" name="Rectangle 18"/>
            <p:cNvSpPr>
              <a:spLocks/>
            </p:cNvSpPr>
            <p:nvPr/>
          </p:nvSpPr>
          <p:spPr bwMode="auto">
            <a:xfrm>
              <a:off x="2293605" y="169173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p>
            <a:p>
              <a:pPr algn="r" eaLnBrk="1" hangingPunct="1"/>
              <a:r>
                <a:rPr lang="en-US" altLang="en-US" sz="1200" dirty="0">
                  <a:solidFill>
                    <a:schemeClr val="tx1"/>
                  </a:solidFill>
                </a:rPr>
                <a:t>Agreement</a:t>
              </a:r>
            </a:p>
          </p:txBody>
        </p:sp>
        <p:sp>
          <p:nvSpPr>
            <p:cNvPr id="24595" name="Rectangle 19"/>
            <p:cNvSpPr>
              <a:spLocks/>
            </p:cNvSpPr>
            <p:nvPr/>
          </p:nvSpPr>
          <p:spPr bwMode="auto">
            <a:xfrm>
              <a:off x="2293605" y="385200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p>
            <a:p>
              <a:pPr algn="r" eaLnBrk="1" hangingPunct="1"/>
              <a:r>
                <a:rPr lang="en-US" altLang="en-US" sz="1200" dirty="0">
                  <a:solidFill>
                    <a:schemeClr val="tx1"/>
                  </a:solidFill>
                </a:rPr>
                <a:t>Agreement</a:t>
              </a:r>
            </a:p>
          </p:txBody>
        </p:sp>
        <p:sp>
          <p:nvSpPr>
            <p:cNvPr id="24596" name="Rectangle 20"/>
            <p:cNvSpPr>
              <a:spLocks/>
            </p:cNvSpPr>
            <p:nvPr/>
          </p:nvSpPr>
          <p:spPr bwMode="auto">
            <a:xfrm rot="16200000">
              <a:off x="3009676" y="4435837"/>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p>
            <a:p>
              <a:pPr algn="r" eaLnBrk="1" hangingPunct="1"/>
              <a:r>
                <a:rPr lang="en-US" altLang="en-US" sz="1200" dirty="0">
                  <a:solidFill>
                    <a:schemeClr val="tx1"/>
                  </a:solidFill>
                </a:rPr>
                <a:t>Certainty</a:t>
              </a:r>
            </a:p>
          </p:txBody>
        </p:sp>
        <p:sp>
          <p:nvSpPr>
            <p:cNvPr id="24597" name="Rectangle 21"/>
            <p:cNvSpPr>
              <a:spLocks/>
            </p:cNvSpPr>
            <p:nvPr/>
          </p:nvSpPr>
          <p:spPr bwMode="auto">
            <a:xfrm rot="16200000">
              <a:off x="5402476" y="4437445"/>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p>
            <a:p>
              <a:pPr algn="r" eaLnBrk="1" hangingPunct="1"/>
              <a:r>
                <a:rPr lang="en-US" altLang="en-US" sz="1200">
                  <a:solidFill>
                    <a:schemeClr val="tx1"/>
                  </a:solidFill>
                </a:rPr>
                <a:t>Certainty</a:t>
              </a:r>
            </a:p>
          </p:txBody>
        </p:sp>
        <p:sp>
          <p:nvSpPr>
            <p:cNvPr id="24598" name="Rectangle 22"/>
            <p:cNvSpPr>
              <a:spLocks/>
            </p:cNvSpPr>
            <p:nvPr/>
          </p:nvSpPr>
          <p:spPr bwMode="auto">
            <a:xfrm>
              <a:off x="7814483" y="1063804"/>
              <a:ext cx="2125980" cy="60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945" dirty="0">
                  <a:solidFill>
                    <a:schemeClr val="tx1"/>
                  </a:solidFill>
                </a:rPr>
                <a:t>Source: </a:t>
              </a:r>
              <a:r>
                <a:rPr lang="en-US" altLang="en-US" sz="945" i="1" dirty="0">
                  <a:solidFill>
                    <a:schemeClr val="tx1"/>
                  </a:solidFill>
                </a:rPr>
                <a:t>Strategic Management and Organizational Dynamics</a:t>
              </a:r>
              <a:r>
                <a:rPr lang="en-US" altLang="en-US" sz="945" dirty="0">
                  <a:solidFill>
                    <a:schemeClr val="tx1"/>
                  </a:solidFill>
                </a:rPr>
                <a:t> by Ralph Stacey in </a:t>
              </a:r>
              <a:r>
                <a:rPr lang="en-US" altLang="en-US" sz="945" i="1" dirty="0">
                  <a:solidFill>
                    <a:schemeClr val="tx1"/>
                  </a:solidFill>
                </a:rPr>
                <a:t>Agile Software Development with Scrum</a:t>
              </a:r>
              <a:r>
                <a:rPr lang="en-US" altLang="en-US" sz="945" dirty="0">
                  <a:solidFill>
                    <a:schemeClr val="tx1"/>
                  </a:solidFill>
                </a:rPr>
                <a:t> by Ken </a:t>
              </a:r>
              <a:r>
                <a:rPr lang="en-US" altLang="en-US" sz="945" dirty="0" err="1">
                  <a:solidFill>
                    <a:schemeClr val="tx1"/>
                  </a:solidFill>
                </a:rPr>
                <a:t>Schwaber</a:t>
              </a:r>
              <a:r>
                <a:rPr lang="en-US" altLang="en-US" sz="945" dirty="0">
                  <a:solidFill>
                    <a:schemeClr val="tx1"/>
                  </a:solidFill>
                </a:rPr>
                <a:t> and Mike </a:t>
              </a:r>
              <a:r>
                <a:rPr lang="en-US" altLang="en-US" sz="945" dirty="0" err="1">
                  <a:solidFill>
                    <a:schemeClr val="tx1"/>
                  </a:solidFill>
                </a:rPr>
                <a:t>Beedle</a:t>
              </a:r>
              <a:r>
                <a:rPr lang="en-US" altLang="en-US" sz="945" dirty="0">
                  <a:solidFill>
                    <a:schemeClr val="tx1"/>
                  </a:solidFill>
                </a:rPr>
                <a:t>.</a:t>
              </a:r>
            </a:p>
          </p:txBody>
        </p:sp>
      </p:grpSp>
    </p:spTree>
    <p:extLst>
      <p:ext uri="{BB962C8B-B14F-4D97-AF65-F5344CB8AC3E}">
        <p14:creationId xmlns:p14="http://schemas.microsoft.com/office/powerpoint/2010/main" val="1761126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defRPr/>
            </a:pPr>
            <a:r>
              <a:rPr lang="en-US">
                <a:sym typeface="Gill Sans" charset="0"/>
              </a:rPr>
              <a:t>Project noise level</a:t>
            </a:r>
          </a:p>
        </p:txBody>
      </p:sp>
      <p:grpSp>
        <p:nvGrpSpPr>
          <p:cNvPr id="2" name="Group 1"/>
          <p:cNvGrpSpPr/>
          <p:nvPr/>
        </p:nvGrpSpPr>
        <p:grpSpPr>
          <a:xfrm>
            <a:off x="323529" y="908685"/>
            <a:ext cx="8768327" cy="4250141"/>
            <a:chOff x="1125856" y="908685"/>
            <a:chExt cx="8814607" cy="4272574"/>
          </a:xfrm>
        </p:grpSpPr>
        <p:sp>
          <p:nvSpPr>
            <p:cNvPr id="15362" name="Rectangle 2"/>
            <p:cNvSpPr>
              <a:spLocks/>
            </p:cNvSpPr>
            <p:nvPr/>
          </p:nvSpPr>
          <p:spPr bwMode="auto">
            <a:xfrm>
              <a:off x="1125856" y="908685"/>
              <a:ext cx="6566535" cy="4269105"/>
            </a:xfrm>
            <a:prstGeom prst="rect">
              <a:avLst/>
            </a:prstGeom>
            <a:blipFill dpi="0" rotWithShape="0">
              <a:blip r:embed="rId3"/>
              <a:srcRect/>
              <a:tile tx="0" ty="0" sx="100000" sy="100000" flip="none" algn="tl"/>
            </a:blipFill>
            <a:ln w="9525">
              <a:noFill/>
              <a:miter lim="800000"/>
              <a:headEnd/>
              <a:tailEnd/>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24580" name="Oval 4"/>
            <p:cNvSpPr>
              <a:spLocks/>
            </p:cNvSpPr>
            <p:nvPr/>
          </p:nvSpPr>
          <p:spPr bwMode="auto">
            <a:xfrm>
              <a:off x="2506028" y="3334703"/>
              <a:ext cx="1491615" cy="1491615"/>
            </a:xfrm>
            <a:prstGeom prst="ellipse">
              <a:avLst/>
            </a:prstGeom>
            <a:gradFill rotWithShape="0">
              <a:gsLst>
                <a:gs pos="0">
                  <a:srgbClr val="2497D4"/>
                </a:gs>
                <a:gs pos="100000">
                  <a:srgbClr val="FFFFFF"/>
                </a:gs>
              </a:gsLst>
              <a:lin ang="5400000" scaled="1"/>
            </a:gradFill>
            <a:ln w="25400">
              <a:solidFill>
                <a:schemeClr val="tx1"/>
              </a:solidFill>
              <a:round/>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1" name="Rectangle 5"/>
            <p:cNvSpPr>
              <a:spLocks/>
            </p:cNvSpPr>
            <p:nvPr/>
          </p:nvSpPr>
          <p:spPr bwMode="auto">
            <a:xfrm>
              <a:off x="2351722" y="4200594"/>
              <a:ext cx="5340668" cy="96869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2" name="Rectangle 6"/>
            <p:cNvSpPr>
              <a:spLocks/>
            </p:cNvSpPr>
            <p:nvPr/>
          </p:nvSpPr>
          <p:spPr bwMode="auto">
            <a:xfrm>
              <a:off x="1751648" y="1872274"/>
              <a:ext cx="1354455" cy="330898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3" name="Line 7"/>
            <p:cNvSpPr>
              <a:spLocks noChangeShapeType="1"/>
            </p:cNvSpPr>
            <p:nvPr/>
          </p:nvSpPr>
          <p:spPr bwMode="auto">
            <a:xfrm>
              <a:off x="3122176" y="1747719"/>
              <a:ext cx="0" cy="2462451"/>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24584" name="Line 8"/>
            <p:cNvSpPr>
              <a:spLocks noChangeShapeType="1"/>
            </p:cNvSpPr>
            <p:nvPr/>
          </p:nvSpPr>
          <p:spPr bwMode="auto">
            <a:xfrm flipH="1">
              <a:off x="3114675" y="4193024"/>
              <a:ext cx="279463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24586" name="Rectangle 10"/>
            <p:cNvSpPr>
              <a:spLocks/>
            </p:cNvSpPr>
            <p:nvPr/>
          </p:nvSpPr>
          <p:spPr bwMode="auto">
            <a:xfrm>
              <a:off x="5875020" y="917257"/>
              <a:ext cx="1303020" cy="369474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7" name="Rectangle 11"/>
            <p:cNvSpPr>
              <a:spLocks/>
            </p:cNvSpPr>
            <p:nvPr/>
          </p:nvSpPr>
          <p:spPr bwMode="auto">
            <a:xfrm>
              <a:off x="2557462" y="925830"/>
              <a:ext cx="5107304" cy="83153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8" name="Rectangle 12"/>
            <p:cNvSpPr>
              <a:spLocks/>
            </p:cNvSpPr>
            <p:nvPr/>
          </p:nvSpPr>
          <p:spPr bwMode="auto">
            <a:xfrm>
              <a:off x="3232547" y="3731161"/>
              <a:ext cx="687689"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Simple</a:t>
              </a:r>
            </a:p>
          </p:txBody>
        </p:sp>
        <p:sp>
          <p:nvSpPr>
            <p:cNvPr id="24592" name="Rectangle 16"/>
            <p:cNvSpPr>
              <a:spLocks/>
            </p:cNvSpPr>
            <p:nvPr/>
          </p:nvSpPr>
          <p:spPr bwMode="auto">
            <a:xfrm>
              <a:off x="4048006" y="4194076"/>
              <a:ext cx="1137234"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Technology</a:t>
              </a:r>
            </a:p>
          </p:txBody>
        </p:sp>
        <p:sp>
          <p:nvSpPr>
            <p:cNvPr id="24593" name="Rectangle 17"/>
            <p:cNvSpPr>
              <a:spLocks/>
            </p:cNvSpPr>
            <p:nvPr/>
          </p:nvSpPr>
          <p:spPr bwMode="auto">
            <a:xfrm rot="-5400000">
              <a:off x="2260659" y="2829976"/>
              <a:ext cx="1399422"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dirty="0">
                  <a:solidFill>
                    <a:schemeClr val="tx1"/>
                  </a:solidFill>
                </a:rPr>
                <a:t>Requirements</a:t>
              </a:r>
            </a:p>
          </p:txBody>
        </p:sp>
        <p:sp>
          <p:nvSpPr>
            <p:cNvPr id="24594" name="Rectangle 18"/>
            <p:cNvSpPr>
              <a:spLocks/>
            </p:cNvSpPr>
            <p:nvPr/>
          </p:nvSpPr>
          <p:spPr bwMode="auto">
            <a:xfrm>
              <a:off x="2293605" y="169173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p>
            <a:p>
              <a:pPr algn="r" eaLnBrk="1" hangingPunct="1"/>
              <a:r>
                <a:rPr lang="en-US" altLang="en-US" sz="1200" dirty="0">
                  <a:solidFill>
                    <a:schemeClr val="tx1"/>
                  </a:solidFill>
                </a:rPr>
                <a:t>Agreement</a:t>
              </a:r>
            </a:p>
          </p:txBody>
        </p:sp>
        <p:sp>
          <p:nvSpPr>
            <p:cNvPr id="24595" name="Rectangle 19"/>
            <p:cNvSpPr>
              <a:spLocks/>
            </p:cNvSpPr>
            <p:nvPr/>
          </p:nvSpPr>
          <p:spPr bwMode="auto">
            <a:xfrm>
              <a:off x="2293605" y="385200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p>
            <a:p>
              <a:pPr algn="r" eaLnBrk="1" hangingPunct="1"/>
              <a:r>
                <a:rPr lang="en-US" altLang="en-US" sz="1200" dirty="0">
                  <a:solidFill>
                    <a:schemeClr val="tx1"/>
                  </a:solidFill>
                </a:rPr>
                <a:t>Agreement</a:t>
              </a:r>
            </a:p>
          </p:txBody>
        </p:sp>
        <p:sp>
          <p:nvSpPr>
            <p:cNvPr id="24596" name="Rectangle 20"/>
            <p:cNvSpPr>
              <a:spLocks/>
            </p:cNvSpPr>
            <p:nvPr/>
          </p:nvSpPr>
          <p:spPr bwMode="auto">
            <a:xfrm rot="16200000">
              <a:off x="3009676" y="4435837"/>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p>
            <a:p>
              <a:pPr algn="r" eaLnBrk="1" hangingPunct="1"/>
              <a:r>
                <a:rPr lang="en-US" altLang="en-US" sz="1200" dirty="0">
                  <a:solidFill>
                    <a:schemeClr val="tx1"/>
                  </a:solidFill>
                </a:rPr>
                <a:t>Certainty</a:t>
              </a:r>
            </a:p>
          </p:txBody>
        </p:sp>
        <p:sp>
          <p:nvSpPr>
            <p:cNvPr id="24597" name="Rectangle 21"/>
            <p:cNvSpPr>
              <a:spLocks/>
            </p:cNvSpPr>
            <p:nvPr/>
          </p:nvSpPr>
          <p:spPr bwMode="auto">
            <a:xfrm rot="16200000">
              <a:off x="5402476" y="4437445"/>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p>
            <a:p>
              <a:pPr algn="r" eaLnBrk="1" hangingPunct="1"/>
              <a:r>
                <a:rPr lang="en-US" altLang="en-US" sz="1200">
                  <a:solidFill>
                    <a:schemeClr val="tx1"/>
                  </a:solidFill>
                </a:rPr>
                <a:t>Certainty</a:t>
              </a:r>
            </a:p>
          </p:txBody>
        </p:sp>
        <p:sp>
          <p:nvSpPr>
            <p:cNvPr id="24598" name="Rectangle 22"/>
            <p:cNvSpPr>
              <a:spLocks/>
            </p:cNvSpPr>
            <p:nvPr/>
          </p:nvSpPr>
          <p:spPr bwMode="auto">
            <a:xfrm>
              <a:off x="7814483" y="1063804"/>
              <a:ext cx="2125980" cy="60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945" dirty="0">
                  <a:solidFill>
                    <a:schemeClr val="tx1"/>
                  </a:solidFill>
                </a:rPr>
                <a:t>Source: </a:t>
              </a:r>
              <a:r>
                <a:rPr lang="en-US" altLang="en-US" sz="945" i="1" dirty="0">
                  <a:solidFill>
                    <a:schemeClr val="tx1"/>
                  </a:solidFill>
                </a:rPr>
                <a:t>Strategic Management and Organizational Dynamics</a:t>
              </a:r>
              <a:r>
                <a:rPr lang="en-US" altLang="en-US" sz="945" dirty="0">
                  <a:solidFill>
                    <a:schemeClr val="tx1"/>
                  </a:solidFill>
                </a:rPr>
                <a:t> by Ralph Stacey in </a:t>
              </a:r>
              <a:r>
                <a:rPr lang="en-US" altLang="en-US" sz="945" i="1" dirty="0">
                  <a:solidFill>
                    <a:schemeClr val="tx1"/>
                  </a:solidFill>
                </a:rPr>
                <a:t>Agile Software Development with Scrum</a:t>
              </a:r>
              <a:r>
                <a:rPr lang="en-US" altLang="en-US" sz="945" dirty="0">
                  <a:solidFill>
                    <a:schemeClr val="tx1"/>
                  </a:solidFill>
                </a:rPr>
                <a:t> by Ken </a:t>
              </a:r>
              <a:r>
                <a:rPr lang="en-US" altLang="en-US" sz="945" dirty="0" err="1">
                  <a:solidFill>
                    <a:schemeClr val="tx1"/>
                  </a:solidFill>
                </a:rPr>
                <a:t>Schwaber</a:t>
              </a:r>
              <a:r>
                <a:rPr lang="en-US" altLang="en-US" sz="945" dirty="0">
                  <a:solidFill>
                    <a:schemeClr val="tx1"/>
                  </a:solidFill>
                </a:rPr>
                <a:t> and Mike </a:t>
              </a:r>
              <a:r>
                <a:rPr lang="en-US" altLang="en-US" sz="945" dirty="0" err="1">
                  <a:solidFill>
                    <a:schemeClr val="tx1"/>
                  </a:solidFill>
                </a:rPr>
                <a:t>Beedle</a:t>
              </a:r>
              <a:r>
                <a:rPr lang="en-US" altLang="en-US" sz="945" dirty="0">
                  <a:solidFill>
                    <a:schemeClr val="tx1"/>
                  </a:solidFill>
                </a:rPr>
                <a:t>.</a:t>
              </a:r>
            </a:p>
          </p:txBody>
        </p:sp>
      </p:grpSp>
    </p:spTree>
    <p:extLst>
      <p:ext uri="{BB962C8B-B14F-4D97-AF65-F5344CB8AC3E}">
        <p14:creationId xmlns:p14="http://schemas.microsoft.com/office/powerpoint/2010/main" val="1737574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defRPr/>
            </a:pPr>
            <a:r>
              <a:rPr lang="en-US">
                <a:sym typeface="Gill Sans" charset="0"/>
              </a:rPr>
              <a:t>Project noise level</a:t>
            </a:r>
          </a:p>
        </p:txBody>
      </p:sp>
      <p:grpSp>
        <p:nvGrpSpPr>
          <p:cNvPr id="2" name="Group 1"/>
          <p:cNvGrpSpPr/>
          <p:nvPr/>
        </p:nvGrpSpPr>
        <p:grpSpPr>
          <a:xfrm>
            <a:off x="323529" y="908685"/>
            <a:ext cx="8768327" cy="4528098"/>
            <a:chOff x="1125856" y="908685"/>
            <a:chExt cx="8814607" cy="4551998"/>
          </a:xfrm>
        </p:grpSpPr>
        <p:sp>
          <p:nvSpPr>
            <p:cNvPr id="15362" name="Rectangle 2"/>
            <p:cNvSpPr>
              <a:spLocks/>
            </p:cNvSpPr>
            <p:nvPr/>
          </p:nvSpPr>
          <p:spPr bwMode="auto">
            <a:xfrm>
              <a:off x="1125856" y="908685"/>
              <a:ext cx="6566535" cy="4269105"/>
            </a:xfrm>
            <a:prstGeom prst="rect">
              <a:avLst/>
            </a:prstGeom>
            <a:blipFill dpi="0" rotWithShape="0">
              <a:blip r:embed="rId3"/>
              <a:srcRect/>
              <a:tile tx="0" ty="0" sx="100000" sy="100000" flip="none" algn="tl"/>
            </a:blipFill>
            <a:ln w="9525">
              <a:noFill/>
              <a:miter lim="800000"/>
              <a:headEnd/>
              <a:tailEnd/>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24579" name="Oval 3"/>
            <p:cNvSpPr>
              <a:spLocks/>
            </p:cNvSpPr>
            <p:nvPr/>
          </p:nvSpPr>
          <p:spPr bwMode="auto">
            <a:xfrm>
              <a:off x="1837372" y="2623185"/>
              <a:ext cx="2837498" cy="2837498"/>
            </a:xfrm>
            <a:prstGeom prst="ellipse">
              <a:avLst/>
            </a:prstGeom>
            <a:gradFill rotWithShape="0">
              <a:gsLst>
                <a:gs pos="0">
                  <a:srgbClr val="2497D4"/>
                </a:gs>
                <a:gs pos="100000">
                  <a:srgbClr val="FFFFFF"/>
                </a:gs>
              </a:gsLst>
              <a:lin ang="5400000" scaled="1"/>
            </a:gradFill>
            <a:ln w="25400">
              <a:solidFill>
                <a:schemeClr val="tx1"/>
              </a:solidFill>
              <a:round/>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0" name="Oval 4"/>
            <p:cNvSpPr>
              <a:spLocks/>
            </p:cNvSpPr>
            <p:nvPr/>
          </p:nvSpPr>
          <p:spPr bwMode="auto">
            <a:xfrm>
              <a:off x="2506028" y="3334703"/>
              <a:ext cx="1491615" cy="1491615"/>
            </a:xfrm>
            <a:prstGeom prst="ellipse">
              <a:avLst/>
            </a:prstGeom>
            <a:gradFill rotWithShape="0">
              <a:gsLst>
                <a:gs pos="0">
                  <a:srgbClr val="2497D4"/>
                </a:gs>
                <a:gs pos="100000">
                  <a:srgbClr val="FFFFFF"/>
                </a:gs>
              </a:gsLst>
              <a:lin ang="5400000" scaled="1"/>
            </a:gradFill>
            <a:ln w="25400">
              <a:solidFill>
                <a:schemeClr val="tx1"/>
              </a:solidFill>
              <a:round/>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1" name="Rectangle 5"/>
            <p:cNvSpPr>
              <a:spLocks/>
            </p:cNvSpPr>
            <p:nvPr/>
          </p:nvSpPr>
          <p:spPr bwMode="auto">
            <a:xfrm>
              <a:off x="2351722" y="4200594"/>
              <a:ext cx="5340668" cy="96869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2" name="Rectangle 6"/>
            <p:cNvSpPr>
              <a:spLocks/>
            </p:cNvSpPr>
            <p:nvPr/>
          </p:nvSpPr>
          <p:spPr bwMode="auto">
            <a:xfrm>
              <a:off x="1751648" y="1872274"/>
              <a:ext cx="1354455" cy="330898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3" name="Line 7"/>
            <p:cNvSpPr>
              <a:spLocks noChangeShapeType="1"/>
            </p:cNvSpPr>
            <p:nvPr/>
          </p:nvSpPr>
          <p:spPr bwMode="auto">
            <a:xfrm>
              <a:off x="3122176" y="1747719"/>
              <a:ext cx="0" cy="2462451"/>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24584" name="Line 8"/>
            <p:cNvSpPr>
              <a:spLocks noChangeShapeType="1"/>
            </p:cNvSpPr>
            <p:nvPr/>
          </p:nvSpPr>
          <p:spPr bwMode="auto">
            <a:xfrm flipH="1">
              <a:off x="3114675" y="4193024"/>
              <a:ext cx="279463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24586" name="Rectangle 10"/>
            <p:cNvSpPr>
              <a:spLocks/>
            </p:cNvSpPr>
            <p:nvPr/>
          </p:nvSpPr>
          <p:spPr bwMode="auto">
            <a:xfrm>
              <a:off x="5875020" y="917257"/>
              <a:ext cx="1303020" cy="369474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7" name="Rectangle 11"/>
            <p:cNvSpPr>
              <a:spLocks/>
            </p:cNvSpPr>
            <p:nvPr/>
          </p:nvSpPr>
          <p:spPr bwMode="auto">
            <a:xfrm>
              <a:off x="2557462" y="925830"/>
              <a:ext cx="5107304" cy="83153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8" name="Rectangle 12"/>
            <p:cNvSpPr>
              <a:spLocks/>
            </p:cNvSpPr>
            <p:nvPr/>
          </p:nvSpPr>
          <p:spPr bwMode="auto">
            <a:xfrm>
              <a:off x="3232547" y="3731161"/>
              <a:ext cx="687689"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Simple</a:t>
              </a:r>
            </a:p>
          </p:txBody>
        </p:sp>
        <p:sp>
          <p:nvSpPr>
            <p:cNvPr id="24591" name="Rectangle 15"/>
            <p:cNvSpPr>
              <a:spLocks/>
            </p:cNvSpPr>
            <p:nvPr/>
          </p:nvSpPr>
          <p:spPr bwMode="auto">
            <a:xfrm rot="2509210">
              <a:off x="3314337" y="3183592"/>
              <a:ext cx="1248740"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Complicated</a:t>
              </a:r>
            </a:p>
          </p:txBody>
        </p:sp>
        <p:sp>
          <p:nvSpPr>
            <p:cNvPr id="24592" name="Rectangle 16"/>
            <p:cNvSpPr>
              <a:spLocks/>
            </p:cNvSpPr>
            <p:nvPr/>
          </p:nvSpPr>
          <p:spPr bwMode="auto">
            <a:xfrm>
              <a:off x="4048006" y="4194076"/>
              <a:ext cx="1137234"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Technology</a:t>
              </a:r>
            </a:p>
          </p:txBody>
        </p:sp>
        <p:sp>
          <p:nvSpPr>
            <p:cNvPr id="24593" name="Rectangle 17"/>
            <p:cNvSpPr>
              <a:spLocks/>
            </p:cNvSpPr>
            <p:nvPr/>
          </p:nvSpPr>
          <p:spPr bwMode="auto">
            <a:xfrm rot="-5400000">
              <a:off x="2260659" y="2829976"/>
              <a:ext cx="1399422"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dirty="0">
                  <a:solidFill>
                    <a:schemeClr val="tx1"/>
                  </a:solidFill>
                </a:rPr>
                <a:t>Requirements</a:t>
              </a:r>
            </a:p>
          </p:txBody>
        </p:sp>
        <p:sp>
          <p:nvSpPr>
            <p:cNvPr id="24594" name="Rectangle 18"/>
            <p:cNvSpPr>
              <a:spLocks/>
            </p:cNvSpPr>
            <p:nvPr/>
          </p:nvSpPr>
          <p:spPr bwMode="auto">
            <a:xfrm>
              <a:off x="2293605" y="169173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p>
            <a:p>
              <a:pPr algn="r" eaLnBrk="1" hangingPunct="1"/>
              <a:r>
                <a:rPr lang="en-US" altLang="en-US" sz="1200" dirty="0">
                  <a:solidFill>
                    <a:schemeClr val="tx1"/>
                  </a:solidFill>
                </a:rPr>
                <a:t>Agreement</a:t>
              </a:r>
            </a:p>
          </p:txBody>
        </p:sp>
        <p:sp>
          <p:nvSpPr>
            <p:cNvPr id="24595" name="Rectangle 19"/>
            <p:cNvSpPr>
              <a:spLocks/>
            </p:cNvSpPr>
            <p:nvPr/>
          </p:nvSpPr>
          <p:spPr bwMode="auto">
            <a:xfrm>
              <a:off x="2293605" y="385200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p>
            <a:p>
              <a:pPr algn="r" eaLnBrk="1" hangingPunct="1"/>
              <a:r>
                <a:rPr lang="en-US" altLang="en-US" sz="1200" dirty="0">
                  <a:solidFill>
                    <a:schemeClr val="tx1"/>
                  </a:solidFill>
                </a:rPr>
                <a:t>Agreement</a:t>
              </a:r>
            </a:p>
          </p:txBody>
        </p:sp>
        <p:sp>
          <p:nvSpPr>
            <p:cNvPr id="24596" name="Rectangle 20"/>
            <p:cNvSpPr>
              <a:spLocks/>
            </p:cNvSpPr>
            <p:nvPr/>
          </p:nvSpPr>
          <p:spPr bwMode="auto">
            <a:xfrm rot="16200000">
              <a:off x="3009676" y="4435837"/>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p>
            <a:p>
              <a:pPr algn="r" eaLnBrk="1" hangingPunct="1"/>
              <a:r>
                <a:rPr lang="en-US" altLang="en-US" sz="1200" dirty="0">
                  <a:solidFill>
                    <a:schemeClr val="tx1"/>
                  </a:solidFill>
                </a:rPr>
                <a:t>Certainty</a:t>
              </a:r>
            </a:p>
          </p:txBody>
        </p:sp>
        <p:sp>
          <p:nvSpPr>
            <p:cNvPr id="24597" name="Rectangle 21"/>
            <p:cNvSpPr>
              <a:spLocks/>
            </p:cNvSpPr>
            <p:nvPr/>
          </p:nvSpPr>
          <p:spPr bwMode="auto">
            <a:xfrm rot="16200000">
              <a:off x="5402476" y="4437445"/>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p>
            <a:p>
              <a:pPr algn="r" eaLnBrk="1" hangingPunct="1"/>
              <a:r>
                <a:rPr lang="en-US" altLang="en-US" sz="1200">
                  <a:solidFill>
                    <a:schemeClr val="tx1"/>
                  </a:solidFill>
                </a:rPr>
                <a:t>Certainty</a:t>
              </a:r>
            </a:p>
          </p:txBody>
        </p:sp>
        <p:sp>
          <p:nvSpPr>
            <p:cNvPr id="24598" name="Rectangle 22"/>
            <p:cNvSpPr>
              <a:spLocks/>
            </p:cNvSpPr>
            <p:nvPr/>
          </p:nvSpPr>
          <p:spPr bwMode="auto">
            <a:xfrm>
              <a:off x="7814483" y="1063804"/>
              <a:ext cx="2125980" cy="60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945" dirty="0">
                  <a:solidFill>
                    <a:schemeClr val="tx1"/>
                  </a:solidFill>
                </a:rPr>
                <a:t>Source: </a:t>
              </a:r>
              <a:r>
                <a:rPr lang="en-US" altLang="en-US" sz="945" i="1" dirty="0">
                  <a:solidFill>
                    <a:schemeClr val="tx1"/>
                  </a:solidFill>
                </a:rPr>
                <a:t>Strategic Management and Organizational Dynamics</a:t>
              </a:r>
              <a:r>
                <a:rPr lang="en-US" altLang="en-US" sz="945" dirty="0">
                  <a:solidFill>
                    <a:schemeClr val="tx1"/>
                  </a:solidFill>
                </a:rPr>
                <a:t> by Ralph Stacey in </a:t>
              </a:r>
              <a:r>
                <a:rPr lang="en-US" altLang="en-US" sz="945" i="1" dirty="0">
                  <a:solidFill>
                    <a:schemeClr val="tx1"/>
                  </a:solidFill>
                </a:rPr>
                <a:t>Agile Software Development with Scrum</a:t>
              </a:r>
              <a:r>
                <a:rPr lang="en-US" altLang="en-US" sz="945" dirty="0">
                  <a:solidFill>
                    <a:schemeClr val="tx1"/>
                  </a:solidFill>
                </a:rPr>
                <a:t> by Ken </a:t>
              </a:r>
              <a:r>
                <a:rPr lang="en-US" altLang="en-US" sz="945" dirty="0" err="1">
                  <a:solidFill>
                    <a:schemeClr val="tx1"/>
                  </a:solidFill>
                </a:rPr>
                <a:t>Schwaber</a:t>
              </a:r>
              <a:r>
                <a:rPr lang="en-US" altLang="en-US" sz="945" dirty="0">
                  <a:solidFill>
                    <a:schemeClr val="tx1"/>
                  </a:solidFill>
                </a:rPr>
                <a:t> and Mike </a:t>
              </a:r>
              <a:r>
                <a:rPr lang="en-US" altLang="en-US" sz="945" dirty="0" err="1">
                  <a:solidFill>
                    <a:schemeClr val="tx1"/>
                  </a:solidFill>
                </a:rPr>
                <a:t>Beedle</a:t>
              </a:r>
              <a:r>
                <a:rPr lang="en-US" altLang="en-US" sz="945" dirty="0">
                  <a:solidFill>
                    <a:schemeClr val="tx1"/>
                  </a:solidFill>
                </a:rPr>
                <a:t>.</a:t>
              </a:r>
            </a:p>
          </p:txBody>
        </p:sp>
      </p:grpSp>
    </p:spTree>
    <p:extLst>
      <p:ext uri="{BB962C8B-B14F-4D97-AF65-F5344CB8AC3E}">
        <p14:creationId xmlns:p14="http://schemas.microsoft.com/office/powerpoint/2010/main" val="1588897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Guess which film I’m thinking of</a:t>
            </a:r>
            <a:endParaRPr lang="en-NZ" dirty="0"/>
          </a:p>
        </p:txBody>
      </p:sp>
      <p:sp>
        <p:nvSpPr>
          <p:cNvPr id="3" name="Subtitle 2"/>
          <p:cNvSpPr>
            <a:spLocks noGrp="1"/>
          </p:cNvSpPr>
          <p:nvPr>
            <p:ph type="subTitle" idx="1"/>
          </p:nvPr>
        </p:nvSpPr>
        <p:spPr/>
        <p:txBody>
          <a:bodyPr/>
          <a:lstStyle/>
          <a:p>
            <a:endParaRPr lang="en-NZ"/>
          </a:p>
        </p:txBody>
      </p:sp>
    </p:spTree>
    <p:extLst>
      <p:ext uri="{BB962C8B-B14F-4D97-AF65-F5344CB8AC3E}">
        <p14:creationId xmlns:p14="http://schemas.microsoft.com/office/powerpoint/2010/main" val="418080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defRPr/>
            </a:pPr>
            <a:r>
              <a:rPr lang="en-US">
                <a:sym typeface="Gill Sans" charset="0"/>
              </a:rPr>
              <a:t>Project noise level</a:t>
            </a:r>
          </a:p>
        </p:txBody>
      </p:sp>
      <p:grpSp>
        <p:nvGrpSpPr>
          <p:cNvPr id="2" name="Group 1"/>
          <p:cNvGrpSpPr/>
          <p:nvPr/>
        </p:nvGrpSpPr>
        <p:grpSpPr>
          <a:xfrm>
            <a:off x="323529" y="908685"/>
            <a:ext cx="8768327" cy="4528098"/>
            <a:chOff x="1125856" y="908685"/>
            <a:chExt cx="8814607" cy="4551998"/>
          </a:xfrm>
        </p:grpSpPr>
        <p:sp>
          <p:nvSpPr>
            <p:cNvPr id="15362" name="Rectangle 2"/>
            <p:cNvSpPr>
              <a:spLocks/>
            </p:cNvSpPr>
            <p:nvPr/>
          </p:nvSpPr>
          <p:spPr bwMode="auto">
            <a:xfrm>
              <a:off x="1125856" y="908685"/>
              <a:ext cx="6566535" cy="4269105"/>
            </a:xfrm>
            <a:prstGeom prst="rect">
              <a:avLst/>
            </a:prstGeom>
            <a:blipFill dpi="0" rotWithShape="0">
              <a:blip r:embed="rId3"/>
              <a:srcRect/>
              <a:tile tx="0" ty="0" sx="100000" sy="100000" flip="none" algn="tl"/>
            </a:blipFill>
            <a:ln w="9525">
              <a:noFill/>
              <a:miter lim="800000"/>
              <a:headEnd/>
              <a:tailEnd/>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24579" name="Oval 3"/>
            <p:cNvSpPr>
              <a:spLocks/>
            </p:cNvSpPr>
            <p:nvPr/>
          </p:nvSpPr>
          <p:spPr bwMode="auto">
            <a:xfrm>
              <a:off x="1837372" y="2623185"/>
              <a:ext cx="2837498" cy="2837498"/>
            </a:xfrm>
            <a:prstGeom prst="ellipse">
              <a:avLst/>
            </a:prstGeom>
            <a:gradFill rotWithShape="0">
              <a:gsLst>
                <a:gs pos="0">
                  <a:srgbClr val="2497D4"/>
                </a:gs>
                <a:gs pos="100000">
                  <a:srgbClr val="FFFFFF"/>
                </a:gs>
              </a:gsLst>
              <a:lin ang="5400000" scaled="1"/>
            </a:gradFill>
            <a:ln w="25400">
              <a:solidFill>
                <a:schemeClr val="tx1"/>
              </a:solidFill>
              <a:round/>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0" name="Oval 4"/>
            <p:cNvSpPr>
              <a:spLocks/>
            </p:cNvSpPr>
            <p:nvPr/>
          </p:nvSpPr>
          <p:spPr bwMode="auto">
            <a:xfrm>
              <a:off x="2506028" y="3334703"/>
              <a:ext cx="1491615" cy="1491615"/>
            </a:xfrm>
            <a:prstGeom prst="ellipse">
              <a:avLst/>
            </a:prstGeom>
            <a:gradFill rotWithShape="0">
              <a:gsLst>
                <a:gs pos="0">
                  <a:srgbClr val="2497D4"/>
                </a:gs>
                <a:gs pos="100000">
                  <a:srgbClr val="FFFFFF"/>
                </a:gs>
              </a:gsLst>
              <a:lin ang="5400000" scaled="1"/>
            </a:gradFill>
            <a:ln w="25400">
              <a:solidFill>
                <a:schemeClr val="tx1"/>
              </a:solidFill>
              <a:round/>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1" name="Rectangle 5"/>
            <p:cNvSpPr>
              <a:spLocks/>
            </p:cNvSpPr>
            <p:nvPr/>
          </p:nvSpPr>
          <p:spPr bwMode="auto">
            <a:xfrm>
              <a:off x="2351722" y="4200594"/>
              <a:ext cx="5340668" cy="96869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2" name="Rectangle 6"/>
            <p:cNvSpPr>
              <a:spLocks/>
            </p:cNvSpPr>
            <p:nvPr/>
          </p:nvSpPr>
          <p:spPr bwMode="auto">
            <a:xfrm>
              <a:off x="1751648" y="1872274"/>
              <a:ext cx="1354455" cy="330898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3" name="Line 7"/>
            <p:cNvSpPr>
              <a:spLocks noChangeShapeType="1"/>
            </p:cNvSpPr>
            <p:nvPr/>
          </p:nvSpPr>
          <p:spPr bwMode="auto">
            <a:xfrm>
              <a:off x="3122176" y="1747719"/>
              <a:ext cx="0" cy="2462451"/>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24584" name="Line 8"/>
            <p:cNvSpPr>
              <a:spLocks noChangeShapeType="1"/>
            </p:cNvSpPr>
            <p:nvPr/>
          </p:nvSpPr>
          <p:spPr bwMode="auto">
            <a:xfrm flipH="1">
              <a:off x="3114675" y="4193024"/>
              <a:ext cx="279463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24586" name="Rectangle 10"/>
            <p:cNvSpPr>
              <a:spLocks/>
            </p:cNvSpPr>
            <p:nvPr/>
          </p:nvSpPr>
          <p:spPr bwMode="auto">
            <a:xfrm>
              <a:off x="5875020" y="917257"/>
              <a:ext cx="1303020" cy="369474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7" name="Rectangle 11"/>
            <p:cNvSpPr>
              <a:spLocks/>
            </p:cNvSpPr>
            <p:nvPr/>
          </p:nvSpPr>
          <p:spPr bwMode="auto">
            <a:xfrm>
              <a:off x="2557462" y="925830"/>
              <a:ext cx="5107304" cy="83153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8" name="Rectangle 12"/>
            <p:cNvSpPr>
              <a:spLocks/>
            </p:cNvSpPr>
            <p:nvPr/>
          </p:nvSpPr>
          <p:spPr bwMode="auto">
            <a:xfrm>
              <a:off x="3232547" y="3731161"/>
              <a:ext cx="687689"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Simple</a:t>
              </a:r>
            </a:p>
          </p:txBody>
        </p:sp>
        <p:sp>
          <p:nvSpPr>
            <p:cNvPr id="24589" name="Rectangle 13"/>
            <p:cNvSpPr>
              <a:spLocks/>
            </p:cNvSpPr>
            <p:nvPr/>
          </p:nvSpPr>
          <p:spPr bwMode="auto">
            <a:xfrm>
              <a:off x="3814406" y="2393851"/>
              <a:ext cx="886461"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Complex</a:t>
              </a:r>
            </a:p>
          </p:txBody>
        </p:sp>
        <p:sp>
          <p:nvSpPr>
            <p:cNvPr id="24591" name="Rectangle 15"/>
            <p:cNvSpPr>
              <a:spLocks/>
            </p:cNvSpPr>
            <p:nvPr/>
          </p:nvSpPr>
          <p:spPr bwMode="auto">
            <a:xfrm rot="2509210">
              <a:off x="3314337" y="3183592"/>
              <a:ext cx="1248740"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Complicated</a:t>
              </a:r>
            </a:p>
          </p:txBody>
        </p:sp>
        <p:sp>
          <p:nvSpPr>
            <p:cNvPr id="24592" name="Rectangle 16"/>
            <p:cNvSpPr>
              <a:spLocks/>
            </p:cNvSpPr>
            <p:nvPr/>
          </p:nvSpPr>
          <p:spPr bwMode="auto">
            <a:xfrm>
              <a:off x="4048006" y="4194076"/>
              <a:ext cx="1137234"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Technology</a:t>
              </a:r>
            </a:p>
          </p:txBody>
        </p:sp>
        <p:sp>
          <p:nvSpPr>
            <p:cNvPr id="24593" name="Rectangle 17"/>
            <p:cNvSpPr>
              <a:spLocks/>
            </p:cNvSpPr>
            <p:nvPr/>
          </p:nvSpPr>
          <p:spPr bwMode="auto">
            <a:xfrm rot="-5400000">
              <a:off x="2260659" y="2829976"/>
              <a:ext cx="1399422"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dirty="0">
                  <a:solidFill>
                    <a:schemeClr val="tx1"/>
                  </a:solidFill>
                </a:rPr>
                <a:t>Requirements</a:t>
              </a:r>
            </a:p>
          </p:txBody>
        </p:sp>
        <p:sp>
          <p:nvSpPr>
            <p:cNvPr id="24594" name="Rectangle 18"/>
            <p:cNvSpPr>
              <a:spLocks/>
            </p:cNvSpPr>
            <p:nvPr/>
          </p:nvSpPr>
          <p:spPr bwMode="auto">
            <a:xfrm>
              <a:off x="2293605" y="169173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p>
            <a:p>
              <a:pPr algn="r" eaLnBrk="1" hangingPunct="1"/>
              <a:r>
                <a:rPr lang="en-US" altLang="en-US" sz="1200" dirty="0">
                  <a:solidFill>
                    <a:schemeClr val="tx1"/>
                  </a:solidFill>
                </a:rPr>
                <a:t>Agreement</a:t>
              </a:r>
            </a:p>
          </p:txBody>
        </p:sp>
        <p:sp>
          <p:nvSpPr>
            <p:cNvPr id="24595" name="Rectangle 19"/>
            <p:cNvSpPr>
              <a:spLocks/>
            </p:cNvSpPr>
            <p:nvPr/>
          </p:nvSpPr>
          <p:spPr bwMode="auto">
            <a:xfrm>
              <a:off x="2293605" y="385200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p>
            <a:p>
              <a:pPr algn="r" eaLnBrk="1" hangingPunct="1"/>
              <a:r>
                <a:rPr lang="en-US" altLang="en-US" sz="1200" dirty="0">
                  <a:solidFill>
                    <a:schemeClr val="tx1"/>
                  </a:solidFill>
                </a:rPr>
                <a:t>Agreement</a:t>
              </a:r>
            </a:p>
          </p:txBody>
        </p:sp>
        <p:sp>
          <p:nvSpPr>
            <p:cNvPr id="24596" name="Rectangle 20"/>
            <p:cNvSpPr>
              <a:spLocks/>
            </p:cNvSpPr>
            <p:nvPr/>
          </p:nvSpPr>
          <p:spPr bwMode="auto">
            <a:xfrm rot="16200000">
              <a:off x="3009676" y="4435837"/>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p>
            <a:p>
              <a:pPr algn="r" eaLnBrk="1" hangingPunct="1"/>
              <a:r>
                <a:rPr lang="en-US" altLang="en-US" sz="1200" dirty="0">
                  <a:solidFill>
                    <a:schemeClr val="tx1"/>
                  </a:solidFill>
                </a:rPr>
                <a:t>Certainty</a:t>
              </a:r>
            </a:p>
          </p:txBody>
        </p:sp>
        <p:sp>
          <p:nvSpPr>
            <p:cNvPr id="24597" name="Rectangle 21"/>
            <p:cNvSpPr>
              <a:spLocks/>
            </p:cNvSpPr>
            <p:nvPr/>
          </p:nvSpPr>
          <p:spPr bwMode="auto">
            <a:xfrm rot="16200000">
              <a:off x="5402476" y="4437445"/>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p>
            <a:p>
              <a:pPr algn="r" eaLnBrk="1" hangingPunct="1"/>
              <a:r>
                <a:rPr lang="en-US" altLang="en-US" sz="1200">
                  <a:solidFill>
                    <a:schemeClr val="tx1"/>
                  </a:solidFill>
                </a:rPr>
                <a:t>Certainty</a:t>
              </a:r>
            </a:p>
          </p:txBody>
        </p:sp>
        <p:sp>
          <p:nvSpPr>
            <p:cNvPr id="24598" name="Rectangle 22"/>
            <p:cNvSpPr>
              <a:spLocks/>
            </p:cNvSpPr>
            <p:nvPr/>
          </p:nvSpPr>
          <p:spPr bwMode="auto">
            <a:xfrm>
              <a:off x="7814483" y="1063804"/>
              <a:ext cx="2125980" cy="60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945" dirty="0">
                  <a:solidFill>
                    <a:schemeClr val="tx1"/>
                  </a:solidFill>
                </a:rPr>
                <a:t>Source: </a:t>
              </a:r>
              <a:r>
                <a:rPr lang="en-US" altLang="en-US" sz="945" i="1" dirty="0">
                  <a:solidFill>
                    <a:schemeClr val="tx1"/>
                  </a:solidFill>
                </a:rPr>
                <a:t>Strategic Management and Organizational Dynamics</a:t>
              </a:r>
              <a:r>
                <a:rPr lang="en-US" altLang="en-US" sz="945" dirty="0">
                  <a:solidFill>
                    <a:schemeClr val="tx1"/>
                  </a:solidFill>
                </a:rPr>
                <a:t> by Ralph Stacey in </a:t>
              </a:r>
              <a:r>
                <a:rPr lang="en-US" altLang="en-US" sz="945" i="1" dirty="0">
                  <a:solidFill>
                    <a:schemeClr val="tx1"/>
                  </a:solidFill>
                </a:rPr>
                <a:t>Agile Software Development with Scrum</a:t>
              </a:r>
              <a:r>
                <a:rPr lang="en-US" altLang="en-US" sz="945" dirty="0">
                  <a:solidFill>
                    <a:schemeClr val="tx1"/>
                  </a:solidFill>
                </a:rPr>
                <a:t> by Ken </a:t>
              </a:r>
              <a:r>
                <a:rPr lang="en-US" altLang="en-US" sz="945" dirty="0" err="1">
                  <a:solidFill>
                    <a:schemeClr val="tx1"/>
                  </a:solidFill>
                </a:rPr>
                <a:t>Schwaber</a:t>
              </a:r>
              <a:r>
                <a:rPr lang="en-US" altLang="en-US" sz="945" dirty="0">
                  <a:solidFill>
                    <a:schemeClr val="tx1"/>
                  </a:solidFill>
                </a:rPr>
                <a:t> and Mike </a:t>
              </a:r>
              <a:r>
                <a:rPr lang="en-US" altLang="en-US" sz="945" dirty="0" err="1">
                  <a:solidFill>
                    <a:schemeClr val="tx1"/>
                  </a:solidFill>
                </a:rPr>
                <a:t>Beedle</a:t>
              </a:r>
              <a:r>
                <a:rPr lang="en-US" altLang="en-US" sz="945" dirty="0">
                  <a:solidFill>
                    <a:schemeClr val="tx1"/>
                  </a:solidFill>
                </a:rPr>
                <a:t>.</a:t>
              </a:r>
            </a:p>
          </p:txBody>
        </p:sp>
      </p:grpSp>
    </p:spTree>
    <p:extLst>
      <p:ext uri="{BB962C8B-B14F-4D97-AF65-F5344CB8AC3E}">
        <p14:creationId xmlns:p14="http://schemas.microsoft.com/office/powerpoint/2010/main" val="1668714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defRPr/>
            </a:pPr>
            <a:r>
              <a:rPr lang="en-US">
                <a:sym typeface="Gill Sans" charset="0"/>
              </a:rPr>
              <a:t>Project noise level</a:t>
            </a:r>
          </a:p>
        </p:txBody>
      </p:sp>
      <p:grpSp>
        <p:nvGrpSpPr>
          <p:cNvPr id="2" name="Group 1"/>
          <p:cNvGrpSpPr/>
          <p:nvPr/>
        </p:nvGrpSpPr>
        <p:grpSpPr>
          <a:xfrm>
            <a:off x="323529" y="908685"/>
            <a:ext cx="8768327" cy="4528098"/>
            <a:chOff x="1125856" y="908685"/>
            <a:chExt cx="8814607" cy="4551998"/>
          </a:xfrm>
        </p:grpSpPr>
        <p:sp>
          <p:nvSpPr>
            <p:cNvPr id="15362" name="Rectangle 2"/>
            <p:cNvSpPr>
              <a:spLocks/>
            </p:cNvSpPr>
            <p:nvPr/>
          </p:nvSpPr>
          <p:spPr bwMode="auto">
            <a:xfrm>
              <a:off x="1125856" y="908685"/>
              <a:ext cx="6566535" cy="4269105"/>
            </a:xfrm>
            <a:prstGeom prst="rect">
              <a:avLst/>
            </a:prstGeom>
            <a:blipFill dpi="0" rotWithShape="0">
              <a:blip r:embed="rId3"/>
              <a:srcRect/>
              <a:tile tx="0" ty="0" sx="100000" sy="100000" flip="none" algn="tl"/>
            </a:blipFill>
            <a:ln w="9525">
              <a:noFill/>
              <a:miter lim="800000"/>
              <a:headEnd/>
              <a:tailEnd/>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24579" name="Oval 3"/>
            <p:cNvSpPr>
              <a:spLocks/>
            </p:cNvSpPr>
            <p:nvPr/>
          </p:nvSpPr>
          <p:spPr bwMode="auto">
            <a:xfrm>
              <a:off x="1837372" y="2623185"/>
              <a:ext cx="2837498" cy="2837498"/>
            </a:xfrm>
            <a:prstGeom prst="ellipse">
              <a:avLst/>
            </a:prstGeom>
            <a:gradFill rotWithShape="0">
              <a:gsLst>
                <a:gs pos="0">
                  <a:srgbClr val="2497D4"/>
                </a:gs>
                <a:gs pos="100000">
                  <a:srgbClr val="FFFFFF"/>
                </a:gs>
              </a:gsLst>
              <a:lin ang="5400000" scaled="1"/>
            </a:gradFill>
            <a:ln w="25400">
              <a:solidFill>
                <a:schemeClr val="tx1"/>
              </a:solidFill>
              <a:round/>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0" name="Oval 4"/>
            <p:cNvSpPr>
              <a:spLocks/>
            </p:cNvSpPr>
            <p:nvPr/>
          </p:nvSpPr>
          <p:spPr bwMode="auto">
            <a:xfrm>
              <a:off x="2506028" y="3334703"/>
              <a:ext cx="1491615" cy="1491615"/>
            </a:xfrm>
            <a:prstGeom prst="ellipse">
              <a:avLst/>
            </a:prstGeom>
            <a:gradFill rotWithShape="0">
              <a:gsLst>
                <a:gs pos="0">
                  <a:srgbClr val="2497D4"/>
                </a:gs>
                <a:gs pos="100000">
                  <a:srgbClr val="FFFFFF"/>
                </a:gs>
              </a:gsLst>
              <a:lin ang="5400000" scaled="1"/>
            </a:gradFill>
            <a:ln w="25400">
              <a:solidFill>
                <a:schemeClr val="tx1"/>
              </a:solidFill>
              <a:round/>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1" name="Rectangle 5"/>
            <p:cNvSpPr>
              <a:spLocks/>
            </p:cNvSpPr>
            <p:nvPr/>
          </p:nvSpPr>
          <p:spPr bwMode="auto">
            <a:xfrm>
              <a:off x="2351722" y="4200594"/>
              <a:ext cx="5340668" cy="96869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2" name="Rectangle 6"/>
            <p:cNvSpPr>
              <a:spLocks/>
            </p:cNvSpPr>
            <p:nvPr/>
          </p:nvSpPr>
          <p:spPr bwMode="auto">
            <a:xfrm>
              <a:off x="1751648" y="1872274"/>
              <a:ext cx="1354455" cy="330898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3" name="Line 7"/>
            <p:cNvSpPr>
              <a:spLocks noChangeShapeType="1"/>
            </p:cNvSpPr>
            <p:nvPr/>
          </p:nvSpPr>
          <p:spPr bwMode="auto">
            <a:xfrm>
              <a:off x="3122176" y="1747719"/>
              <a:ext cx="0" cy="2462451"/>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24584" name="Line 8"/>
            <p:cNvSpPr>
              <a:spLocks noChangeShapeType="1"/>
            </p:cNvSpPr>
            <p:nvPr/>
          </p:nvSpPr>
          <p:spPr bwMode="auto">
            <a:xfrm flipH="1">
              <a:off x="3114675" y="4193024"/>
              <a:ext cx="279463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24585" name="Oval 9"/>
            <p:cNvSpPr>
              <a:spLocks/>
            </p:cNvSpPr>
            <p:nvPr/>
          </p:nvSpPr>
          <p:spPr bwMode="auto">
            <a:xfrm>
              <a:off x="4734878" y="942975"/>
              <a:ext cx="1971675" cy="1971675"/>
            </a:xfrm>
            <a:prstGeom prst="ellipse">
              <a:avLst/>
            </a:prstGeom>
            <a:gradFill rotWithShape="0">
              <a:gsLst>
                <a:gs pos="0">
                  <a:srgbClr val="FFFFFF"/>
                </a:gs>
                <a:gs pos="100000">
                  <a:srgbClr val="2497D4"/>
                </a:gs>
              </a:gsLst>
              <a:lin ang="5400000" scaled="1"/>
            </a:gradFill>
            <a:ln w="25400">
              <a:solidFill>
                <a:schemeClr val="tx1"/>
              </a:solidFill>
              <a:round/>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6" name="Rectangle 10"/>
            <p:cNvSpPr>
              <a:spLocks/>
            </p:cNvSpPr>
            <p:nvPr/>
          </p:nvSpPr>
          <p:spPr bwMode="auto">
            <a:xfrm>
              <a:off x="5875020" y="917257"/>
              <a:ext cx="1303020" cy="369474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7" name="Rectangle 11"/>
            <p:cNvSpPr>
              <a:spLocks/>
            </p:cNvSpPr>
            <p:nvPr/>
          </p:nvSpPr>
          <p:spPr bwMode="auto">
            <a:xfrm>
              <a:off x="2557462" y="925830"/>
              <a:ext cx="5107304" cy="83153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8E8E8E"/>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24588" name="Rectangle 12"/>
            <p:cNvSpPr>
              <a:spLocks/>
            </p:cNvSpPr>
            <p:nvPr/>
          </p:nvSpPr>
          <p:spPr bwMode="auto">
            <a:xfrm>
              <a:off x="3232547" y="3731161"/>
              <a:ext cx="687689"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Simple</a:t>
              </a:r>
            </a:p>
          </p:txBody>
        </p:sp>
        <p:sp>
          <p:nvSpPr>
            <p:cNvPr id="24589" name="Rectangle 13"/>
            <p:cNvSpPr>
              <a:spLocks/>
            </p:cNvSpPr>
            <p:nvPr/>
          </p:nvSpPr>
          <p:spPr bwMode="auto">
            <a:xfrm>
              <a:off x="3814406" y="2393851"/>
              <a:ext cx="886461"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Complex</a:t>
              </a:r>
            </a:p>
          </p:txBody>
        </p:sp>
        <p:sp>
          <p:nvSpPr>
            <p:cNvPr id="24590" name="Rectangle 14"/>
            <p:cNvSpPr>
              <a:spLocks/>
            </p:cNvSpPr>
            <p:nvPr/>
          </p:nvSpPr>
          <p:spPr bwMode="auto">
            <a:xfrm>
              <a:off x="4978123" y="2102386"/>
              <a:ext cx="825547"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Anarchy</a:t>
              </a:r>
            </a:p>
          </p:txBody>
        </p:sp>
        <p:sp>
          <p:nvSpPr>
            <p:cNvPr id="24591" name="Rectangle 15"/>
            <p:cNvSpPr>
              <a:spLocks/>
            </p:cNvSpPr>
            <p:nvPr/>
          </p:nvSpPr>
          <p:spPr bwMode="auto">
            <a:xfrm rot="2509210">
              <a:off x="3314337" y="3183592"/>
              <a:ext cx="1248740"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Complicated</a:t>
              </a:r>
            </a:p>
          </p:txBody>
        </p:sp>
        <p:sp>
          <p:nvSpPr>
            <p:cNvPr id="24592" name="Rectangle 16"/>
            <p:cNvSpPr>
              <a:spLocks/>
            </p:cNvSpPr>
            <p:nvPr/>
          </p:nvSpPr>
          <p:spPr bwMode="auto">
            <a:xfrm>
              <a:off x="4048006" y="4194076"/>
              <a:ext cx="1137234"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a:solidFill>
                    <a:schemeClr val="tx1"/>
                  </a:solidFill>
                </a:rPr>
                <a:t>Technology</a:t>
              </a:r>
            </a:p>
          </p:txBody>
        </p:sp>
        <p:sp>
          <p:nvSpPr>
            <p:cNvPr id="24593" name="Rectangle 17"/>
            <p:cNvSpPr>
              <a:spLocks/>
            </p:cNvSpPr>
            <p:nvPr/>
          </p:nvSpPr>
          <p:spPr bwMode="auto">
            <a:xfrm rot="-5400000">
              <a:off x="2260659" y="2829976"/>
              <a:ext cx="1399422" cy="27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755" dirty="0">
                  <a:solidFill>
                    <a:schemeClr val="tx1"/>
                  </a:solidFill>
                </a:rPr>
                <a:t>Requirements</a:t>
              </a:r>
            </a:p>
          </p:txBody>
        </p:sp>
        <p:sp>
          <p:nvSpPr>
            <p:cNvPr id="24594" name="Rectangle 18"/>
            <p:cNvSpPr>
              <a:spLocks/>
            </p:cNvSpPr>
            <p:nvPr/>
          </p:nvSpPr>
          <p:spPr bwMode="auto">
            <a:xfrm>
              <a:off x="2293605" y="169173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p>
            <a:p>
              <a:pPr algn="r" eaLnBrk="1" hangingPunct="1"/>
              <a:r>
                <a:rPr lang="en-US" altLang="en-US" sz="1200" dirty="0">
                  <a:solidFill>
                    <a:schemeClr val="tx1"/>
                  </a:solidFill>
                </a:rPr>
                <a:t>Agreement</a:t>
              </a:r>
            </a:p>
          </p:txBody>
        </p:sp>
        <p:sp>
          <p:nvSpPr>
            <p:cNvPr id="24595" name="Rectangle 19"/>
            <p:cNvSpPr>
              <a:spLocks/>
            </p:cNvSpPr>
            <p:nvPr/>
          </p:nvSpPr>
          <p:spPr bwMode="auto">
            <a:xfrm>
              <a:off x="2293605" y="3852007"/>
              <a:ext cx="754165"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p>
            <a:p>
              <a:pPr algn="r" eaLnBrk="1" hangingPunct="1"/>
              <a:r>
                <a:rPr lang="en-US" altLang="en-US" sz="1200" dirty="0">
                  <a:solidFill>
                    <a:schemeClr val="tx1"/>
                  </a:solidFill>
                </a:rPr>
                <a:t>Agreement</a:t>
              </a:r>
            </a:p>
          </p:txBody>
        </p:sp>
        <p:sp>
          <p:nvSpPr>
            <p:cNvPr id="24596" name="Rectangle 20"/>
            <p:cNvSpPr>
              <a:spLocks/>
            </p:cNvSpPr>
            <p:nvPr/>
          </p:nvSpPr>
          <p:spPr bwMode="auto">
            <a:xfrm rot="16200000">
              <a:off x="3009676" y="4435837"/>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dirty="0">
                  <a:solidFill>
                    <a:schemeClr val="tx1"/>
                  </a:solidFill>
                </a:rPr>
                <a:t>Close to</a:t>
              </a:r>
            </a:p>
            <a:p>
              <a:pPr algn="r" eaLnBrk="1" hangingPunct="1"/>
              <a:r>
                <a:rPr lang="en-US" altLang="en-US" sz="1200" dirty="0">
                  <a:solidFill>
                    <a:schemeClr val="tx1"/>
                  </a:solidFill>
                </a:rPr>
                <a:t>Certainty</a:t>
              </a:r>
            </a:p>
          </p:txBody>
        </p:sp>
        <p:sp>
          <p:nvSpPr>
            <p:cNvPr id="24597" name="Rectangle 21"/>
            <p:cNvSpPr>
              <a:spLocks/>
            </p:cNvSpPr>
            <p:nvPr/>
          </p:nvSpPr>
          <p:spPr bwMode="auto">
            <a:xfrm rot="16200000">
              <a:off x="5402476" y="4437445"/>
              <a:ext cx="617192" cy="37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200">
                  <a:solidFill>
                    <a:schemeClr val="tx1"/>
                  </a:solidFill>
                </a:rPr>
                <a:t>Far from</a:t>
              </a:r>
            </a:p>
            <a:p>
              <a:pPr algn="r" eaLnBrk="1" hangingPunct="1"/>
              <a:r>
                <a:rPr lang="en-US" altLang="en-US" sz="1200">
                  <a:solidFill>
                    <a:schemeClr val="tx1"/>
                  </a:solidFill>
                </a:rPr>
                <a:t>Certainty</a:t>
              </a:r>
            </a:p>
          </p:txBody>
        </p:sp>
        <p:sp>
          <p:nvSpPr>
            <p:cNvPr id="24598" name="Rectangle 22"/>
            <p:cNvSpPr>
              <a:spLocks/>
            </p:cNvSpPr>
            <p:nvPr/>
          </p:nvSpPr>
          <p:spPr bwMode="auto">
            <a:xfrm>
              <a:off x="7814483" y="1063804"/>
              <a:ext cx="2125980" cy="60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945" dirty="0">
                  <a:solidFill>
                    <a:schemeClr val="tx1"/>
                  </a:solidFill>
                </a:rPr>
                <a:t>Source: </a:t>
              </a:r>
              <a:r>
                <a:rPr lang="en-US" altLang="en-US" sz="945" i="1" dirty="0">
                  <a:solidFill>
                    <a:schemeClr val="tx1"/>
                  </a:solidFill>
                </a:rPr>
                <a:t>Strategic Management and Organizational Dynamics</a:t>
              </a:r>
              <a:r>
                <a:rPr lang="en-US" altLang="en-US" sz="945" dirty="0">
                  <a:solidFill>
                    <a:schemeClr val="tx1"/>
                  </a:solidFill>
                </a:rPr>
                <a:t> by Ralph Stacey in </a:t>
              </a:r>
              <a:r>
                <a:rPr lang="en-US" altLang="en-US" sz="945" i="1" dirty="0">
                  <a:solidFill>
                    <a:schemeClr val="tx1"/>
                  </a:solidFill>
                </a:rPr>
                <a:t>Agile Software Development with Scrum</a:t>
              </a:r>
              <a:r>
                <a:rPr lang="en-US" altLang="en-US" sz="945" dirty="0">
                  <a:solidFill>
                    <a:schemeClr val="tx1"/>
                  </a:solidFill>
                </a:rPr>
                <a:t> by Ken </a:t>
              </a:r>
              <a:r>
                <a:rPr lang="en-US" altLang="en-US" sz="945" dirty="0" err="1">
                  <a:solidFill>
                    <a:schemeClr val="tx1"/>
                  </a:solidFill>
                </a:rPr>
                <a:t>Schwaber</a:t>
              </a:r>
              <a:r>
                <a:rPr lang="en-US" altLang="en-US" sz="945" dirty="0">
                  <a:solidFill>
                    <a:schemeClr val="tx1"/>
                  </a:solidFill>
                </a:rPr>
                <a:t> and Mike </a:t>
              </a:r>
              <a:r>
                <a:rPr lang="en-US" altLang="en-US" sz="945" dirty="0" err="1">
                  <a:solidFill>
                    <a:schemeClr val="tx1"/>
                  </a:solidFill>
                </a:rPr>
                <a:t>Beedle</a:t>
              </a:r>
              <a:r>
                <a:rPr lang="en-US" altLang="en-US" sz="945" dirty="0">
                  <a:solidFill>
                    <a:schemeClr val="tx1"/>
                  </a:solidFill>
                </a:rPr>
                <a:t>.</a:t>
              </a:r>
            </a:p>
          </p:txBody>
        </p:sp>
      </p:grpSp>
    </p:spTree>
    <p:extLst>
      <p:ext uri="{BB962C8B-B14F-4D97-AF65-F5344CB8AC3E}">
        <p14:creationId xmlns:p14="http://schemas.microsoft.com/office/powerpoint/2010/main" val="3867113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 Drawing</a:t>
            </a:r>
            <a:endParaRPr lang="en-NZ" dirty="0"/>
          </a:p>
        </p:txBody>
      </p:sp>
      <p:sp>
        <p:nvSpPr>
          <p:cNvPr id="5" name="Text Placeholder 4"/>
          <p:cNvSpPr>
            <a:spLocks noGrp="1"/>
          </p:cNvSpPr>
          <p:nvPr>
            <p:ph type="body" idx="1"/>
          </p:nvPr>
        </p:nvSpPr>
        <p:spPr/>
        <p:txBody>
          <a:bodyPr/>
          <a:lstStyle/>
          <a:p>
            <a:endParaRPr lang="en-NZ"/>
          </a:p>
        </p:txBody>
      </p:sp>
    </p:spTree>
    <p:extLst>
      <p:ext uri="{BB962C8B-B14F-4D97-AF65-F5344CB8AC3E}">
        <p14:creationId xmlns:p14="http://schemas.microsoft.com/office/powerpoint/2010/main" val="228039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Traditional Approach</a:t>
            </a:r>
            <a:endParaRPr lang="en-NZ" dirty="0"/>
          </a:p>
        </p:txBody>
      </p:sp>
      <p:sp>
        <p:nvSpPr>
          <p:cNvPr id="8" name="Oval 7"/>
          <p:cNvSpPr/>
          <p:nvPr/>
        </p:nvSpPr>
        <p:spPr bwMode="auto">
          <a:xfrm>
            <a:off x="1605427" y="2182907"/>
            <a:ext cx="388843" cy="340238"/>
          </a:xfrm>
          <a:prstGeom prst="ellips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defTabSz="617220" fontAlgn="base">
              <a:spcBef>
                <a:spcPct val="0"/>
              </a:spcBef>
              <a:spcAft>
                <a:spcPct val="0"/>
              </a:spcAft>
            </a:pPr>
            <a:r>
              <a:rPr lang="en-US" sz="1620" dirty="0">
                <a:solidFill>
                  <a:schemeClr val="bg1"/>
                </a:solidFill>
                <a:latin typeface="Gill Sans" pitchFamily="80" charset="0"/>
                <a:ea typeface="ヒラギノ角ゴ Pro W3" pitchFamily="80" charset="-128"/>
                <a:sym typeface="Gill Sans" pitchFamily="80" charset="0"/>
              </a:rPr>
              <a:t>A</a:t>
            </a:r>
            <a:endParaRPr lang="en-NZ" sz="1620" dirty="0">
              <a:solidFill>
                <a:schemeClr val="bg1"/>
              </a:solidFill>
              <a:latin typeface="Gill Sans" pitchFamily="80" charset="0"/>
              <a:ea typeface="ヒラギノ角ゴ Pro W3" pitchFamily="80" charset="-128"/>
              <a:sym typeface="Gill Sans" pitchFamily="80" charset="0"/>
            </a:endParaRPr>
          </a:p>
        </p:txBody>
      </p:sp>
      <p:sp>
        <p:nvSpPr>
          <p:cNvPr id="9" name="Oval 8"/>
          <p:cNvSpPr/>
          <p:nvPr/>
        </p:nvSpPr>
        <p:spPr bwMode="auto">
          <a:xfrm>
            <a:off x="6175978" y="1988485"/>
            <a:ext cx="388843" cy="340238"/>
          </a:xfrm>
          <a:prstGeom prst="ellipse">
            <a:avLst/>
          </a:prstGeom>
          <a:solidFill>
            <a:srgbClr val="C000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defTabSz="617220" fontAlgn="base">
              <a:spcBef>
                <a:spcPct val="0"/>
              </a:spcBef>
              <a:spcAft>
                <a:spcPct val="0"/>
              </a:spcAft>
            </a:pPr>
            <a:r>
              <a:rPr lang="en-US" sz="1620" dirty="0">
                <a:solidFill>
                  <a:schemeClr val="bg1"/>
                </a:solidFill>
                <a:latin typeface="Gill Sans" pitchFamily="80" charset="0"/>
                <a:ea typeface="ヒラギノ角ゴ Pro W3" pitchFamily="80" charset="-128"/>
                <a:sym typeface="Gill Sans" pitchFamily="80" charset="0"/>
              </a:rPr>
              <a:t>B</a:t>
            </a:r>
            <a:endParaRPr lang="en-NZ" sz="1620" dirty="0">
              <a:solidFill>
                <a:schemeClr val="bg1"/>
              </a:solidFill>
              <a:latin typeface="Gill Sans" pitchFamily="80" charset="0"/>
              <a:ea typeface="ヒラギノ角ゴ Pro W3" pitchFamily="80" charset="-128"/>
              <a:sym typeface="Gill Sans" pitchFamily="80" charset="0"/>
            </a:endParaRPr>
          </a:p>
        </p:txBody>
      </p:sp>
      <p:sp>
        <p:nvSpPr>
          <p:cNvPr id="10" name="Oval 9"/>
          <p:cNvSpPr/>
          <p:nvPr/>
        </p:nvSpPr>
        <p:spPr bwMode="auto">
          <a:xfrm>
            <a:off x="5058054" y="3738280"/>
            <a:ext cx="388843" cy="340238"/>
          </a:xfrm>
          <a:prstGeom prst="ellipse">
            <a:avLst/>
          </a:prstGeom>
          <a:solidFill>
            <a:srgbClr val="92D05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defTabSz="617220" fontAlgn="base">
              <a:spcBef>
                <a:spcPct val="0"/>
              </a:spcBef>
              <a:spcAft>
                <a:spcPct val="0"/>
              </a:spcAft>
            </a:pPr>
            <a:r>
              <a:rPr lang="en-US" sz="1620" dirty="0">
                <a:solidFill>
                  <a:schemeClr val="bg1"/>
                </a:solidFill>
                <a:latin typeface="Gill Sans" pitchFamily="80" charset="0"/>
                <a:ea typeface="ヒラギノ角ゴ Pro W3" pitchFamily="80" charset="-128"/>
                <a:sym typeface="Gill Sans" pitchFamily="80" charset="0"/>
              </a:rPr>
              <a:t>C</a:t>
            </a:r>
            <a:endParaRPr lang="en-NZ" sz="1620" dirty="0">
              <a:solidFill>
                <a:schemeClr val="bg1"/>
              </a:solidFill>
              <a:latin typeface="Gill Sans" pitchFamily="80" charset="0"/>
              <a:ea typeface="ヒラギノ角ゴ Pro W3" pitchFamily="80" charset="-128"/>
              <a:sym typeface="Gill Sans" pitchFamily="80" charset="0"/>
            </a:endParaRPr>
          </a:p>
        </p:txBody>
      </p:sp>
      <p:sp>
        <p:nvSpPr>
          <p:cNvPr id="12" name="Freeform 11"/>
          <p:cNvSpPr/>
          <p:nvPr/>
        </p:nvSpPr>
        <p:spPr bwMode="auto">
          <a:xfrm>
            <a:off x="1961488" y="1535686"/>
            <a:ext cx="4226615" cy="880238"/>
          </a:xfrm>
          <a:custGeom>
            <a:avLst/>
            <a:gdLst>
              <a:gd name="connsiteX0" fmla="*/ 0 w 6261652"/>
              <a:gd name="connsiteY0" fmla="*/ 1064458 h 1304056"/>
              <a:gd name="connsiteX1" fmla="*/ 556591 w 6261652"/>
              <a:gd name="connsiteY1" fmla="*/ 547623 h 1304056"/>
              <a:gd name="connsiteX2" fmla="*/ 1222513 w 6261652"/>
              <a:gd name="connsiteY2" fmla="*/ 971 h 1304056"/>
              <a:gd name="connsiteX3" fmla="*/ 1401417 w 6261652"/>
              <a:gd name="connsiteY3" fmla="*/ 428353 h 1304056"/>
              <a:gd name="connsiteX4" fmla="*/ 1948069 w 6261652"/>
              <a:gd name="connsiteY4" fmla="*/ 945188 h 1304056"/>
              <a:gd name="connsiteX5" fmla="*/ 2266122 w 6261652"/>
              <a:gd name="connsiteY5" fmla="*/ 577440 h 1304056"/>
              <a:gd name="connsiteX6" fmla="*/ 2604052 w 6261652"/>
              <a:gd name="connsiteY6" fmla="*/ 736467 h 1304056"/>
              <a:gd name="connsiteX7" fmla="*/ 3091069 w 6261652"/>
              <a:gd name="connsiteY7" fmla="*/ 815980 h 1304056"/>
              <a:gd name="connsiteX8" fmla="*/ 3319669 w 6261652"/>
              <a:gd name="connsiteY8" fmla="*/ 676832 h 1304056"/>
              <a:gd name="connsiteX9" fmla="*/ 3796748 w 6261652"/>
              <a:gd name="connsiteY9" fmla="*/ 746406 h 1304056"/>
              <a:gd name="connsiteX10" fmla="*/ 4422913 w 6261652"/>
              <a:gd name="connsiteY10" fmla="*/ 1302997 h 1304056"/>
              <a:gd name="connsiteX11" fmla="*/ 4999383 w 6261652"/>
              <a:gd name="connsiteY11" fmla="*/ 587380 h 1304056"/>
              <a:gd name="connsiteX12" fmla="*/ 5645426 w 6261652"/>
              <a:gd name="connsiteY12" fmla="*/ 517806 h 1304056"/>
              <a:gd name="connsiteX13" fmla="*/ 6261652 w 6261652"/>
              <a:gd name="connsiteY13" fmla="*/ 835858 h 13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61652" h="1304056">
                <a:moveTo>
                  <a:pt x="0" y="1064458"/>
                </a:moveTo>
                <a:cubicBezTo>
                  <a:pt x="176419" y="894664"/>
                  <a:pt x="352839" y="724871"/>
                  <a:pt x="556591" y="547623"/>
                </a:cubicBezTo>
                <a:cubicBezTo>
                  <a:pt x="760343" y="370375"/>
                  <a:pt x="1081709" y="20849"/>
                  <a:pt x="1222513" y="971"/>
                </a:cubicBezTo>
                <a:cubicBezTo>
                  <a:pt x="1363317" y="-18907"/>
                  <a:pt x="1280491" y="270984"/>
                  <a:pt x="1401417" y="428353"/>
                </a:cubicBezTo>
                <a:cubicBezTo>
                  <a:pt x="1522343" y="585722"/>
                  <a:pt x="1803952" y="920340"/>
                  <a:pt x="1948069" y="945188"/>
                </a:cubicBezTo>
                <a:cubicBezTo>
                  <a:pt x="2092187" y="970036"/>
                  <a:pt x="2156792" y="612227"/>
                  <a:pt x="2266122" y="577440"/>
                </a:cubicBezTo>
                <a:cubicBezTo>
                  <a:pt x="2375452" y="542653"/>
                  <a:pt x="2466561" y="696710"/>
                  <a:pt x="2604052" y="736467"/>
                </a:cubicBezTo>
                <a:cubicBezTo>
                  <a:pt x="2741543" y="776224"/>
                  <a:pt x="2971800" y="825919"/>
                  <a:pt x="3091069" y="815980"/>
                </a:cubicBezTo>
                <a:cubicBezTo>
                  <a:pt x="3210339" y="806041"/>
                  <a:pt x="3202056" y="688428"/>
                  <a:pt x="3319669" y="676832"/>
                </a:cubicBezTo>
                <a:cubicBezTo>
                  <a:pt x="3437282" y="665236"/>
                  <a:pt x="3612874" y="642045"/>
                  <a:pt x="3796748" y="746406"/>
                </a:cubicBezTo>
                <a:cubicBezTo>
                  <a:pt x="3980622" y="850767"/>
                  <a:pt x="4222474" y="1329501"/>
                  <a:pt x="4422913" y="1302997"/>
                </a:cubicBezTo>
                <a:cubicBezTo>
                  <a:pt x="4623352" y="1276493"/>
                  <a:pt x="4795631" y="718245"/>
                  <a:pt x="4999383" y="587380"/>
                </a:cubicBezTo>
                <a:cubicBezTo>
                  <a:pt x="5203135" y="456515"/>
                  <a:pt x="5435048" y="476393"/>
                  <a:pt x="5645426" y="517806"/>
                </a:cubicBezTo>
                <a:cubicBezTo>
                  <a:pt x="5855804" y="559219"/>
                  <a:pt x="6144039" y="774567"/>
                  <a:pt x="6261652" y="835858"/>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61722" tIns="30861" rIns="61722" bIns="30861" numCol="1" spcCol="0" rtlCol="0" fromWordArt="0" anchor="t" anchorCtr="0" forceAA="0" compatLnSpc="1">
            <a:prstTxWarp prst="textNoShape">
              <a:avLst/>
            </a:prstTxWarp>
            <a:noAutofit/>
          </a:bodyPr>
          <a:lstStyle/>
          <a:p>
            <a:pPr algn="ctr" defTabSz="617220" fontAlgn="base">
              <a:spcBef>
                <a:spcPct val="0"/>
              </a:spcBef>
              <a:spcAft>
                <a:spcPct val="0"/>
              </a:spcAft>
            </a:pPr>
            <a:endParaRPr lang="en-NZ" sz="2160">
              <a:solidFill>
                <a:srgbClr val="000000"/>
              </a:solidFill>
              <a:latin typeface="Gill Sans" pitchFamily="80" charset="0"/>
              <a:ea typeface="ヒラギノ角ゴ Pro W3" pitchFamily="80" charset="-128"/>
              <a:sym typeface="Gill Sans" pitchFamily="80" charset="0"/>
            </a:endParaRPr>
          </a:p>
        </p:txBody>
      </p:sp>
      <p:sp>
        <p:nvSpPr>
          <p:cNvPr id="17" name="Freeform 16"/>
          <p:cNvSpPr/>
          <p:nvPr/>
        </p:nvSpPr>
        <p:spPr bwMode="auto">
          <a:xfrm>
            <a:off x="5423287" y="2321284"/>
            <a:ext cx="1158727" cy="1502796"/>
          </a:xfrm>
          <a:custGeom>
            <a:avLst/>
            <a:gdLst>
              <a:gd name="connsiteX0" fmla="*/ 1530626 w 1716633"/>
              <a:gd name="connsiteY0" fmla="*/ 0 h 2226365"/>
              <a:gd name="connsiteX1" fmla="*/ 1699592 w 1716633"/>
              <a:gd name="connsiteY1" fmla="*/ 546652 h 2226365"/>
              <a:gd name="connsiteX2" fmla="*/ 1162878 w 1716633"/>
              <a:gd name="connsiteY2" fmla="*/ 675861 h 2226365"/>
              <a:gd name="connsiteX3" fmla="*/ 566531 w 1716633"/>
              <a:gd name="connsiteY3" fmla="*/ 944218 h 2226365"/>
              <a:gd name="connsiteX4" fmla="*/ 477078 w 1716633"/>
              <a:gd name="connsiteY4" fmla="*/ 1361661 h 2226365"/>
              <a:gd name="connsiteX5" fmla="*/ 695739 w 1716633"/>
              <a:gd name="connsiteY5" fmla="*/ 1689652 h 2226365"/>
              <a:gd name="connsiteX6" fmla="*/ 467139 w 1716633"/>
              <a:gd name="connsiteY6" fmla="*/ 2037522 h 2226365"/>
              <a:gd name="connsiteX7" fmla="*/ 0 w 1716633"/>
              <a:gd name="connsiteY7" fmla="*/ 2226365 h 222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6633" h="2226365">
                <a:moveTo>
                  <a:pt x="1530626" y="0"/>
                </a:moveTo>
                <a:cubicBezTo>
                  <a:pt x="1645754" y="217004"/>
                  <a:pt x="1760883" y="434009"/>
                  <a:pt x="1699592" y="546652"/>
                </a:cubicBezTo>
                <a:cubicBezTo>
                  <a:pt x="1638301" y="659295"/>
                  <a:pt x="1351721" y="609600"/>
                  <a:pt x="1162878" y="675861"/>
                </a:cubicBezTo>
                <a:cubicBezTo>
                  <a:pt x="974034" y="742122"/>
                  <a:pt x="680831" y="829918"/>
                  <a:pt x="566531" y="944218"/>
                </a:cubicBezTo>
                <a:cubicBezTo>
                  <a:pt x="452231" y="1058518"/>
                  <a:pt x="455543" y="1237422"/>
                  <a:pt x="477078" y="1361661"/>
                </a:cubicBezTo>
                <a:cubicBezTo>
                  <a:pt x="498613" y="1485900"/>
                  <a:pt x="697395" y="1577009"/>
                  <a:pt x="695739" y="1689652"/>
                </a:cubicBezTo>
                <a:cubicBezTo>
                  <a:pt x="694083" y="1802295"/>
                  <a:pt x="583095" y="1948070"/>
                  <a:pt x="467139" y="2037522"/>
                </a:cubicBezTo>
                <a:cubicBezTo>
                  <a:pt x="351183" y="2126974"/>
                  <a:pt x="175591" y="2176669"/>
                  <a:pt x="0" y="2226365"/>
                </a:cubicBezTo>
              </a:path>
            </a:pathLst>
          </a:custGeom>
          <a:noFill/>
          <a:ln w="25400" cap="flat" cmpd="sng" algn="ctr">
            <a:solidFill>
              <a:srgbClr val="00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61722" tIns="30861" rIns="61722" bIns="30861" numCol="1" spcCol="0" rtlCol="0" fromWordArt="0" anchor="t" anchorCtr="0" forceAA="0" compatLnSpc="1">
            <a:prstTxWarp prst="textNoShape">
              <a:avLst/>
            </a:prstTxWarp>
            <a:noAutofit/>
          </a:bodyPr>
          <a:lstStyle/>
          <a:p>
            <a:pPr algn="ctr" defTabSz="617220" fontAlgn="base">
              <a:spcBef>
                <a:spcPct val="0"/>
              </a:spcBef>
              <a:spcAft>
                <a:spcPct val="0"/>
              </a:spcAft>
            </a:pPr>
            <a:endParaRPr lang="en-NZ" sz="2160">
              <a:solidFill>
                <a:srgbClr val="000000"/>
              </a:solidFill>
              <a:latin typeface="Gill Sans" pitchFamily="80" charset="0"/>
              <a:ea typeface="ヒラギノ角ゴ Pro W3" pitchFamily="80" charset="-128"/>
              <a:sym typeface="Gill Sans" pitchFamily="80" charset="0"/>
            </a:endParaRPr>
          </a:p>
        </p:txBody>
      </p:sp>
      <p:sp>
        <p:nvSpPr>
          <p:cNvPr id="18" name="TextBox 17"/>
          <p:cNvSpPr txBox="1"/>
          <p:nvPr/>
        </p:nvSpPr>
        <p:spPr>
          <a:xfrm>
            <a:off x="3338707" y="1502432"/>
            <a:ext cx="779381" cy="307777"/>
          </a:xfrm>
          <a:prstGeom prst="rect">
            <a:avLst/>
          </a:prstGeom>
          <a:noFill/>
        </p:spPr>
        <p:txBody>
          <a:bodyPr wrap="none" rtlCol="0">
            <a:spAutoFit/>
          </a:bodyPr>
          <a:lstStyle/>
          <a:p>
            <a:r>
              <a:rPr lang="en-US" sz="1400" dirty="0">
                <a:solidFill>
                  <a:srgbClr val="0070C0"/>
                </a:solidFill>
              </a:rPr>
              <a:t>Planned</a:t>
            </a:r>
            <a:endParaRPr lang="en-NZ" sz="1400" dirty="0">
              <a:solidFill>
                <a:srgbClr val="0070C0"/>
              </a:solidFill>
            </a:endParaRPr>
          </a:p>
        </p:txBody>
      </p:sp>
      <p:sp>
        <p:nvSpPr>
          <p:cNvPr id="19" name="TextBox 18"/>
          <p:cNvSpPr txBox="1"/>
          <p:nvPr/>
        </p:nvSpPr>
        <p:spPr>
          <a:xfrm>
            <a:off x="6078768" y="2882425"/>
            <a:ext cx="746486" cy="307777"/>
          </a:xfrm>
          <a:prstGeom prst="rect">
            <a:avLst/>
          </a:prstGeom>
          <a:noFill/>
        </p:spPr>
        <p:txBody>
          <a:bodyPr wrap="none" rtlCol="0">
            <a:spAutoFit/>
          </a:bodyPr>
          <a:lstStyle/>
          <a:p>
            <a:r>
              <a:rPr lang="en-US" sz="1400" dirty="0">
                <a:solidFill>
                  <a:srgbClr val="C00000"/>
                </a:solidFill>
              </a:rPr>
              <a:t>Revised</a:t>
            </a:r>
            <a:endParaRPr lang="en-NZ" sz="1400" dirty="0">
              <a:solidFill>
                <a:srgbClr val="C00000"/>
              </a:solidFill>
            </a:endParaRPr>
          </a:p>
        </p:txBody>
      </p:sp>
      <p:sp>
        <p:nvSpPr>
          <p:cNvPr id="20" name="TextBox 19"/>
          <p:cNvSpPr txBox="1"/>
          <p:nvPr/>
        </p:nvSpPr>
        <p:spPr>
          <a:xfrm>
            <a:off x="1509860" y="1246077"/>
            <a:ext cx="2060179" cy="237757"/>
          </a:xfrm>
          <a:prstGeom prst="rect">
            <a:avLst/>
          </a:prstGeom>
          <a:noFill/>
        </p:spPr>
        <p:txBody>
          <a:bodyPr wrap="none" rtlCol="0">
            <a:spAutoFit/>
          </a:bodyPr>
          <a:lstStyle/>
          <a:p>
            <a:r>
              <a:rPr lang="en-US" sz="945" dirty="0"/>
              <a:t>Stakeholders not sure what they want</a:t>
            </a:r>
            <a:endParaRPr lang="en-NZ" sz="945" dirty="0"/>
          </a:p>
        </p:txBody>
      </p:sp>
      <p:sp>
        <p:nvSpPr>
          <p:cNvPr id="21" name="TextBox 20"/>
          <p:cNvSpPr txBox="1"/>
          <p:nvPr/>
        </p:nvSpPr>
        <p:spPr>
          <a:xfrm>
            <a:off x="5547093" y="1350944"/>
            <a:ext cx="1646613" cy="383182"/>
          </a:xfrm>
          <a:prstGeom prst="rect">
            <a:avLst/>
          </a:prstGeom>
          <a:noFill/>
        </p:spPr>
        <p:txBody>
          <a:bodyPr wrap="square" rtlCol="0">
            <a:spAutoFit/>
          </a:bodyPr>
          <a:lstStyle/>
          <a:p>
            <a:r>
              <a:rPr lang="en-US" sz="945"/>
              <a:t>As product develops, minds &amp; business goals change</a:t>
            </a:r>
            <a:endParaRPr lang="en-NZ" sz="945" dirty="0"/>
          </a:p>
        </p:txBody>
      </p:sp>
      <p:sp>
        <p:nvSpPr>
          <p:cNvPr id="22" name="TextBox 21"/>
          <p:cNvSpPr txBox="1"/>
          <p:nvPr/>
        </p:nvSpPr>
        <p:spPr>
          <a:xfrm>
            <a:off x="4235775" y="2418652"/>
            <a:ext cx="1437460" cy="383182"/>
          </a:xfrm>
          <a:prstGeom prst="rect">
            <a:avLst/>
          </a:prstGeom>
          <a:noFill/>
        </p:spPr>
        <p:txBody>
          <a:bodyPr wrap="square" rtlCol="0">
            <a:spAutoFit/>
          </a:bodyPr>
          <a:lstStyle/>
          <a:p>
            <a:r>
              <a:rPr lang="en-US" sz="945" dirty="0"/>
              <a:t>Details often revealed during development</a:t>
            </a:r>
            <a:endParaRPr lang="en-NZ" sz="945" dirty="0"/>
          </a:p>
        </p:txBody>
      </p:sp>
      <p:sp>
        <p:nvSpPr>
          <p:cNvPr id="23" name="TextBox 22"/>
          <p:cNvSpPr txBox="1"/>
          <p:nvPr/>
        </p:nvSpPr>
        <p:spPr>
          <a:xfrm>
            <a:off x="2231145" y="3072682"/>
            <a:ext cx="1843650" cy="383182"/>
          </a:xfrm>
          <a:prstGeom prst="rect">
            <a:avLst/>
          </a:prstGeom>
          <a:noFill/>
        </p:spPr>
        <p:txBody>
          <a:bodyPr wrap="square" rtlCol="0">
            <a:spAutoFit/>
          </a:bodyPr>
          <a:lstStyle/>
          <a:p>
            <a:r>
              <a:rPr lang="en-US" sz="945" dirty="0"/>
              <a:t>Internal &amp; external forces lead to changes or enhancements</a:t>
            </a:r>
            <a:endParaRPr lang="en-NZ" sz="945" dirty="0"/>
          </a:p>
        </p:txBody>
      </p:sp>
    </p:spTree>
    <p:extLst>
      <p:ext uri="{BB962C8B-B14F-4D97-AF65-F5344CB8AC3E}">
        <p14:creationId xmlns:p14="http://schemas.microsoft.com/office/powerpoint/2010/main" val="1418958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Agile Approach</a:t>
            </a:r>
            <a:endParaRPr lang="en-NZ" dirty="0"/>
          </a:p>
        </p:txBody>
      </p:sp>
      <p:sp>
        <p:nvSpPr>
          <p:cNvPr id="8" name="Oval 7"/>
          <p:cNvSpPr/>
          <p:nvPr/>
        </p:nvSpPr>
        <p:spPr bwMode="auto">
          <a:xfrm>
            <a:off x="1605427" y="2182907"/>
            <a:ext cx="388843" cy="340238"/>
          </a:xfrm>
          <a:prstGeom prst="ellips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defTabSz="617220" fontAlgn="base">
              <a:spcBef>
                <a:spcPct val="0"/>
              </a:spcBef>
              <a:spcAft>
                <a:spcPct val="0"/>
              </a:spcAft>
            </a:pPr>
            <a:r>
              <a:rPr lang="en-US" sz="1620" dirty="0">
                <a:solidFill>
                  <a:schemeClr val="bg1"/>
                </a:solidFill>
                <a:latin typeface="Gill Sans" pitchFamily="80" charset="0"/>
                <a:ea typeface="ヒラギノ角ゴ Pro W3" pitchFamily="80" charset="-128"/>
                <a:sym typeface="Gill Sans" pitchFamily="80" charset="0"/>
              </a:rPr>
              <a:t>A</a:t>
            </a:r>
            <a:endParaRPr lang="en-NZ" sz="1620" dirty="0">
              <a:solidFill>
                <a:schemeClr val="bg1"/>
              </a:solidFill>
              <a:latin typeface="Gill Sans" pitchFamily="80" charset="0"/>
              <a:ea typeface="ヒラギノ角ゴ Pro W3" pitchFamily="80" charset="-128"/>
              <a:sym typeface="Gill Sans" pitchFamily="80" charset="0"/>
            </a:endParaRPr>
          </a:p>
        </p:txBody>
      </p:sp>
      <p:sp>
        <p:nvSpPr>
          <p:cNvPr id="9" name="Oval 8"/>
          <p:cNvSpPr/>
          <p:nvPr/>
        </p:nvSpPr>
        <p:spPr bwMode="auto">
          <a:xfrm>
            <a:off x="6175978" y="1988485"/>
            <a:ext cx="388843" cy="340238"/>
          </a:xfrm>
          <a:prstGeom prst="ellipse">
            <a:avLst/>
          </a:prstGeom>
          <a:solidFill>
            <a:srgbClr val="C0000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defTabSz="617220" fontAlgn="base">
              <a:spcBef>
                <a:spcPct val="0"/>
              </a:spcBef>
              <a:spcAft>
                <a:spcPct val="0"/>
              </a:spcAft>
            </a:pPr>
            <a:r>
              <a:rPr lang="en-US" sz="1620" dirty="0">
                <a:solidFill>
                  <a:schemeClr val="bg1"/>
                </a:solidFill>
                <a:latin typeface="Gill Sans" pitchFamily="80" charset="0"/>
                <a:ea typeface="ヒラギノ角ゴ Pro W3" pitchFamily="80" charset="-128"/>
                <a:sym typeface="Gill Sans" pitchFamily="80" charset="0"/>
              </a:rPr>
              <a:t>B</a:t>
            </a:r>
            <a:endParaRPr lang="en-NZ" sz="1620" dirty="0">
              <a:solidFill>
                <a:schemeClr val="bg1"/>
              </a:solidFill>
              <a:latin typeface="Gill Sans" pitchFamily="80" charset="0"/>
              <a:ea typeface="ヒラギノ角ゴ Pro W3" pitchFamily="80" charset="-128"/>
              <a:sym typeface="Gill Sans" pitchFamily="80" charset="0"/>
            </a:endParaRPr>
          </a:p>
        </p:txBody>
      </p:sp>
      <p:sp>
        <p:nvSpPr>
          <p:cNvPr id="10" name="Oval 9"/>
          <p:cNvSpPr/>
          <p:nvPr/>
        </p:nvSpPr>
        <p:spPr bwMode="auto">
          <a:xfrm>
            <a:off x="5058054" y="3738280"/>
            <a:ext cx="388843" cy="340238"/>
          </a:xfrm>
          <a:prstGeom prst="ellipse">
            <a:avLst/>
          </a:prstGeom>
          <a:solidFill>
            <a:srgbClr val="92D050"/>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defTabSz="617220" fontAlgn="base">
              <a:spcBef>
                <a:spcPct val="0"/>
              </a:spcBef>
              <a:spcAft>
                <a:spcPct val="0"/>
              </a:spcAft>
            </a:pPr>
            <a:r>
              <a:rPr lang="en-US" sz="1620" dirty="0">
                <a:solidFill>
                  <a:schemeClr val="bg1"/>
                </a:solidFill>
                <a:latin typeface="Gill Sans" pitchFamily="80" charset="0"/>
                <a:ea typeface="ヒラギノ角ゴ Pro W3" pitchFamily="80" charset="-128"/>
                <a:sym typeface="Gill Sans" pitchFamily="80" charset="0"/>
              </a:rPr>
              <a:t>C</a:t>
            </a:r>
            <a:endParaRPr lang="en-NZ" sz="1620" dirty="0">
              <a:solidFill>
                <a:schemeClr val="bg1"/>
              </a:solidFill>
              <a:latin typeface="Gill Sans" pitchFamily="80" charset="0"/>
              <a:ea typeface="ヒラギノ角ゴ Pro W3" pitchFamily="80" charset="-128"/>
              <a:sym typeface="Gill Sans" pitchFamily="80" charset="0"/>
            </a:endParaRPr>
          </a:p>
        </p:txBody>
      </p:sp>
      <p:sp>
        <p:nvSpPr>
          <p:cNvPr id="12" name="Freeform 11"/>
          <p:cNvSpPr/>
          <p:nvPr/>
        </p:nvSpPr>
        <p:spPr bwMode="auto">
          <a:xfrm>
            <a:off x="1961910" y="1535760"/>
            <a:ext cx="4226615" cy="880238"/>
          </a:xfrm>
          <a:custGeom>
            <a:avLst/>
            <a:gdLst>
              <a:gd name="connsiteX0" fmla="*/ 0 w 6261652"/>
              <a:gd name="connsiteY0" fmla="*/ 1064458 h 1304056"/>
              <a:gd name="connsiteX1" fmla="*/ 556591 w 6261652"/>
              <a:gd name="connsiteY1" fmla="*/ 547623 h 1304056"/>
              <a:gd name="connsiteX2" fmla="*/ 1222513 w 6261652"/>
              <a:gd name="connsiteY2" fmla="*/ 971 h 1304056"/>
              <a:gd name="connsiteX3" fmla="*/ 1401417 w 6261652"/>
              <a:gd name="connsiteY3" fmla="*/ 428353 h 1304056"/>
              <a:gd name="connsiteX4" fmla="*/ 1948069 w 6261652"/>
              <a:gd name="connsiteY4" fmla="*/ 945188 h 1304056"/>
              <a:gd name="connsiteX5" fmla="*/ 2266122 w 6261652"/>
              <a:gd name="connsiteY5" fmla="*/ 577440 h 1304056"/>
              <a:gd name="connsiteX6" fmla="*/ 2604052 w 6261652"/>
              <a:gd name="connsiteY6" fmla="*/ 736467 h 1304056"/>
              <a:gd name="connsiteX7" fmla="*/ 3091069 w 6261652"/>
              <a:gd name="connsiteY7" fmla="*/ 815980 h 1304056"/>
              <a:gd name="connsiteX8" fmla="*/ 3319669 w 6261652"/>
              <a:gd name="connsiteY8" fmla="*/ 676832 h 1304056"/>
              <a:gd name="connsiteX9" fmla="*/ 3796748 w 6261652"/>
              <a:gd name="connsiteY9" fmla="*/ 746406 h 1304056"/>
              <a:gd name="connsiteX10" fmla="*/ 4422913 w 6261652"/>
              <a:gd name="connsiteY10" fmla="*/ 1302997 h 1304056"/>
              <a:gd name="connsiteX11" fmla="*/ 4999383 w 6261652"/>
              <a:gd name="connsiteY11" fmla="*/ 587380 h 1304056"/>
              <a:gd name="connsiteX12" fmla="*/ 5645426 w 6261652"/>
              <a:gd name="connsiteY12" fmla="*/ 517806 h 1304056"/>
              <a:gd name="connsiteX13" fmla="*/ 6261652 w 6261652"/>
              <a:gd name="connsiteY13" fmla="*/ 835858 h 13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61652" h="1304056">
                <a:moveTo>
                  <a:pt x="0" y="1064458"/>
                </a:moveTo>
                <a:cubicBezTo>
                  <a:pt x="176419" y="894664"/>
                  <a:pt x="352839" y="724871"/>
                  <a:pt x="556591" y="547623"/>
                </a:cubicBezTo>
                <a:cubicBezTo>
                  <a:pt x="760343" y="370375"/>
                  <a:pt x="1081709" y="20849"/>
                  <a:pt x="1222513" y="971"/>
                </a:cubicBezTo>
                <a:cubicBezTo>
                  <a:pt x="1363317" y="-18907"/>
                  <a:pt x="1280491" y="270984"/>
                  <a:pt x="1401417" y="428353"/>
                </a:cubicBezTo>
                <a:cubicBezTo>
                  <a:pt x="1522343" y="585722"/>
                  <a:pt x="1803952" y="920340"/>
                  <a:pt x="1948069" y="945188"/>
                </a:cubicBezTo>
                <a:cubicBezTo>
                  <a:pt x="2092187" y="970036"/>
                  <a:pt x="2156792" y="612227"/>
                  <a:pt x="2266122" y="577440"/>
                </a:cubicBezTo>
                <a:cubicBezTo>
                  <a:pt x="2375452" y="542653"/>
                  <a:pt x="2466561" y="696710"/>
                  <a:pt x="2604052" y="736467"/>
                </a:cubicBezTo>
                <a:cubicBezTo>
                  <a:pt x="2741543" y="776224"/>
                  <a:pt x="2971800" y="825919"/>
                  <a:pt x="3091069" y="815980"/>
                </a:cubicBezTo>
                <a:cubicBezTo>
                  <a:pt x="3210339" y="806041"/>
                  <a:pt x="3202056" y="688428"/>
                  <a:pt x="3319669" y="676832"/>
                </a:cubicBezTo>
                <a:cubicBezTo>
                  <a:pt x="3437282" y="665236"/>
                  <a:pt x="3612874" y="642045"/>
                  <a:pt x="3796748" y="746406"/>
                </a:cubicBezTo>
                <a:cubicBezTo>
                  <a:pt x="3980622" y="850767"/>
                  <a:pt x="4222474" y="1329501"/>
                  <a:pt x="4422913" y="1302997"/>
                </a:cubicBezTo>
                <a:cubicBezTo>
                  <a:pt x="4623352" y="1276493"/>
                  <a:pt x="4795631" y="718245"/>
                  <a:pt x="4999383" y="587380"/>
                </a:cubicBezTo>
                <a:cubicBezTo>
                  <a:pt x="5203135" y="456515"/>
                  <a:pt x="5435048" y="476393"/>
                  <a:pt x="5645426" y="517806"/>
                </a:cubicBezTo>
                <a:cubicBezTo>
                  <a:pt x="5855804" y="559219"/>
                  <a:pt x="6144039" y="774567"/>
                  <a:pt x="6261652" y="835858"/>
                </a:cubicBezTo>
              </a:path>
            </a:pathLst>
          </a:custGeom>
          <a:noFill/>
          <a:ln w="25400" cap="flat" cmpd="sng" algn="ctr">
            <a:solidFill>
              <a:srgbClr val="00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61722" tIns="30861" rIns="61722" bIns="30861" numCol="1" spcCol="0" rtlCol="0" fromWordArt="0" anchor="t" anchorCtr="0" forceAA="0" compatLnSpc="1">
            <a:prstTxWarp prst="textNoShape">
              <a:avLst/>
            </a:prstTxWarp>
            <a:noAutofit/>
          </a:bodyPr>
          <a:lstStyle/>
          <a:p>
            <a:pPr algn="ctr" defTabSz="617220" fontAlgn="base">
              <a:spcBef>
                <a:spcPct val="0"/>
              </a:spcBef>
              <a:spcAft>
                <a:spcPct val="0"/>
              </a:spcAft>
            </a:pPr>
            <a:endParaRPr lang="en-NZ" sz="2160">
              <a:solidFill>
                <a:srgbClr val="000000"/>
              </a:solidFill>
              <a:latin typeface="Gill Sans" pitchFamily="80" charset="0"/>
              <a:ea typeface="ヒラギノ角ゴ Pro W3" pitchFamily="80" charset="-128"/>
              <a:sym typeface="Gill Sans" pitchFamily="80" charset="0"/>
            </a:endParaRPr>
          </a:p>
        </p:txBody>
      </p:sp>
      <p:sp>
        <p:nvSpPr>
          <p:cNvPr id="17" name="Freeform 16"/>
          <p:cNvSpPr/>
          <p:nvPr/>
        </p:nvSpPr>
        <p:spPr bwMode="auto">
          <a:xfrm>
            <a:off x="5423287" y="2321284"/>
            <a:ext cx="1158727" cy="1502796"/>
          </a:xfrm>
          <a:custGeom>
            <a:avLst/>
            <a:gdLst>
              <a:gd name="connsiteX0" fmla="*/ 1530626 w 1716633"/>
              <a:gd name="connsiteY0" fmla="*/ 0 h 2226365"/>
              <a:gd name="connsiteX1" fmla="*/ 1699592 w 1716633"/>
              <a:gd name="connsiteY1" fmla="*/ 546652 h 2226365"/>
              <a:gd name="connsiteX2" fmla="*/ 1162878 w 1716633"/>
              <a:gd name="connsiteY2" fmla="*/ 675861 h 2226365"/>
              <a:gd name="connsiteX3" fmla="*/ 566531 w 1716633"/>
              <a:gd name="connsiteY3" fmla="*/ 944218 h 2226365"/>
              <a:gd name="connsiteX4" fmla="*/ 477078 w 1716633"/>
              <a:gd name="connsiteY4" fmla="*/ 1361661 h 2226365"/>
              <a:gd name="connsiteX5" fmla="*/ 695739 w 1716633"/>
              <a:gd name="connsiteY5" fmla="*/ 1689652 h 2226365"/>
              <a:gd name="connsiteX6" fmla="*/ 467139 w 1716633"/>
              <a:gd name="connsiteY6" fmla="*/ 2037522 h 2226365"/>
              <a:gd name="connsiteX7" fmla="*/ 0 w 1716633"/>
              <a:gd name="connsiteY7" fmla="*/ 2226365 h 222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6633" h="2226365">
                <a:moveTo>
                  <a:pt x="1530626" y="0"/>
                </a:moveTo>
                <a:cubicBezTo>
                  <a:pt x="1645754" y="217004"/>
                  <a:pt x="1760883" y="434009"/>
                  <a:pt x="1699592" y="546652"/>
                </a:cubicBezTo>
                <a:cubicBezTo>
                  <a:pt x="1638301" y="659295"/>
                  <a:pt x="1351721" y="609600"/>
                  <a:pt x="1162878" y="675861"/>
                </a:cubicBezTo>
                <a:cubicBezTo>
                  <a:pt x="974034" y="742122"/>
                  <a:pt x="680831" y="829918"/>
                  <a:pt x="566531" y="944218"/>
                </a:cubicBezTo>
                <a:cubicBezTo>
                  <a:pt x="452231" y="1058518"/>
                  <a:pt x="455543" y="1237422"/>
                  <a:pt x="477078" y="1361661"/>
                </a:cubicBezTo>
                <a:cubicBezTo>
                  <a:pt x="498613" y="1485900"/>
                  <a:pt x="697395" y="1577009"/>
                  <a:pt x="695739" y="1689652"/>
                </a:cubicBezTo>
                <a:cubicBezTo>
                  <a:pt x="694083" y="1802295"/>
                  <a:pt x="583095" y="1948070"/>
                  <a:pt x="467139" y="2037522"/>
                </a:cubicBezTo>
                <a:cubicBezTo>
                  <a:pt x="351183" y="2126974"/>
                  <a:pt x="175591" y="2176669"/>
                  <a:pt x="0" y="2226365"/>
                </a:cubicBezTo>
              </a:path>
            </a:pathLst>
          </a:custGeom>
          <a:noFill/>
          <a:ln w="25400" cap="flat" cmpd="sng" algn="ctr">
            <a:solidFill>
              <a:srgbClr val="00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61722" tIns="30861" rIns="61722" bIns="30861" numCol="1" spcCol="0" rtlCol="0" fromWordArt="0" anchor="t" anchorCtr="0" forceAA="0" compatLnSpc="1">
            <a:prstTxWarp prst="textNoShape">
              <a:avLst/>
            </a:prstTxWarp>
            <a:noAutofit/>
          </a:bodyPr>
          <a:lstStyle/>
          <a:p>
            <a:pPr algn="ctr" defTabSz="617220" fontAlgn="base">
              <a:spcBef>
                <a:spcPct val="0"/>
              </a:spcBef>
              <a:spcAft>
                <a:spcPct val="0"/>
              </a:spcAft>
            </a:pPr>
            <a:endParaRPr lang="en-NZ" sz="2160">
              <a:solidFill>
                <a:srgbClr val="000000"/>
              </a:solidFill>
              <a:latin typeface="Gill Sans" pitchFamily="80" charset="0"/>
              <a:ea typeface="ヒラギノ角ゴ Pro W3" pitchFamily="80" charset="-128"/>
              <a:sym typeface="Gill Sans" pitchFamily="80" charset="0"/>
            </a:endParaRPr>
          </a:p>
        </p:txBody>
      </p:sp>
      <p:sp>
        <p:nvSpPr>
          <p:cNvPr id="18" name="TextBox 17"/>
          <p:cNvSpPr txBox="1"/>
          <p:nvPr/>
        </p:nvSpPr>
        <p:spPr>
          <a:xfrm>
            <a:off x="3338707" y="1502432"/>
            <a:ext cx="779381" cy="307777"/>
          </a:xfrm>
          <a:prstGeom prst="rect">
            <a:avLst/>
          </a:prstGeom>
          <a:noFill/>
        </p:spPr>
        <p:txBody>
          <a:bodyPr wrap="none" rtlCol="0">
            <a:spAutoFit/>
          </a:bodyPr>
          <a:lstStyle/>
          <a:p>
            <a:r>
              <a:rPr lang="en-US" sz="1400" dirty="0">
                <a:solidFill>
                  <a:srgbClr val="0070C0"/>
                </a:solidFill>
              </a:rPr>
              <a:t>Planned</a:t>
            </a:r>
            <a:endParaRPr lang="en-NZ" sz="1400" dirty="0">
              <a:solidFill>
                <a:srgbClr val="0070C0"/>
              </a:solidFill>
            </a:endParaRPr>
          </a:p>
        </p:txBody>
      </p:sp>
      <p:sp>
        <p:nvSpPr>
          <p:cNvPr id="19" name="TextBox 18"/>
          <p:cNvSpPr txBox="1"/>
          <p:nvPr/>
        </p:nvSpPr>
        <p:spPr>
          <a:xfrm>
            <a:off x="6078768" y="2882425"/>
            <a:ext cx="746486" cy="307777"/>
          </a:xfrm>
          <a:prstGeom prst="rect">
            <a:avLst/>
          </a:prstGeom>
          <a:noFill/>
        </p:spPr>
        <p:txBody>
          <a:bodyPr wrap="none" rtlCol="0">
            <a:spAutoFit/>
          </a:bodyPr>
          <a:lstStyle/>
          <a:p>
            <a:r>
              <a:rPr lang="en-US" sz="1400" dirty="0">
                <a:solidFill>
                  <a:srgbClr val="C00000"/>
                </a:solidFill>
              </a:rPr>
              <a:t>Revised</a:t>
            </a:r>
            <a:endParaRPr lang="en-NZ" sz="1400" dirty="0">
              <a:solidFill>
                <a:srgbClr val="C00000"/>
              </a:solidFill>
            </a:endParaRPr>
          </a:p>
        </p:txBody>
      </p:sp>
      <p:sp>
        <p:nvSpPr>
          <p:cNvPr id="21" name="TextBox 20"/>
          <p:cNvSpPr txBox="1"/>
          <p:nvPr/>
        </p:nvSpPr>
        <p:spPr>
          <a:xfrm>
            <a:off x="3405470" y="3725344"/>
            <a:ext cx="1646613" cy="383182"/>
          </a:xfrm>
          <a:prstGeom prst="rect">
            <a:avLst/>
          </a:prstGeom>
          <a:noFill/>
        </p:spPr>
        <p:txBody>
          <a:bodyPr wrap="square" rtlCol="0">
            <a:spAutoFit/>
          </a:bodyPr>
          <a:lstStyle/>
          <a:p>
            <a:r>
              <a:rPr lang="en-US" sz="945" dirty="0"/>
              <a:t>Project can adapt to meet business need</a:t>
            </a:r>
            <a:endParaRPr lang="en-NZ" sz="945" dirty="0"/>
          </a:p>
        </p:txBody>
      </p:sp>
      <p:sp>
        <p:nvSpPr>
          <p:cNvPr id="22" name="TextBox 21"/>
          <p:cNvSpPr txBox="1"/>
          <p:nvPr/>
        </p:nvSpPr>
        <p:spPr>
          <a:xfrm>
            <a:off x="4235775" y="2418652"/>
            <a:ext cx="1437460" cy="383182"/>
          </a:xfrm>
          <a:prstGeom prst="rect">
            <a:avLst/>
          </a:prstGeom>
          <a:noFill/>
        </p:spPr>
        <p:txBody>
          <a:bodyPr wrap="square" rtlCol="0">
            <a:spAutoFit/>
          </a:bodyPr>
          <a:lstStyle/>
          <a:p>
            <a:r>
              <a:rPr lang="en-US" sz="945" dirty="0"/>
              <a:t>Requirements are gathered over time</a:t>
            </a:r>
            <a:endParaRPr lang="en-NZ" sz="945" dirty="0"/>
          </a:p>
        </p:txBody>
      </p:sp>
      <p:sp>
        <p:nvSpPr>
          <p:cNvPr id="23" name="TextBox 22"/>
          <p:cNvSpPr txBox="1"/>
          <p:nvPr/>
        </p:nvSpPr>
        <p:spPr>
          <a:xfrm>
            <a:off x="1688144" y="2590279"/>
            <a:ext cx="1843650" cy="237757"/>
          </a:xfrm>
          <a:prstGeom prst="rect">
            <a:avLst/>
          </a:prstGeom>
          <a:noFill/>
        </p:spPr>
        <p:txBody>
          <a:bodyPr wrap="square" rtlCol="0">
            <a:spAutoFit/>
          </a:bodyPr>
          <a:lstStyle/>
          <a:p>
            <a:r>
              <a:rPr lang="en-US" sz="945" dirty="0"/>
              <a:t>Frequent checkpoints</a:t>
            </a:r>
            <a:endParaRPr lang="en-NZ" sz="945" dirty="0"/>
          </a:p>
        </p:txBody>
      </p:sp>
      <p:sp>
        <p:nvSpPr>
          <p:cNvPr id="14" name="Freeform 13"/>
          <p:cNvSpPr/>
          <p:nvPr/>
        </p:nvSpPr>
        <p:spPr bwMode="auto">
          <a:xfrm>
            <a:off x="1961909" y="1535761"/>
            <a:ext cx="3139771" cy="2295103"/>
          </a:xfrm>
          <a:custGeom>
            <a:avLst/>
            <a:gdLst>
              <a:gd name="connsiteX0" fmla="*/ 0 w 6261652"/>
              <a:gd name="connsiteY0" fmla="*/ 1064458 h 1304056"/>
              <a:gd name="connsiteX1" fmla="*/ 556591 w 6261652"/>
              <a:gd name="connsiteY1" fmla="*/ 547623 h 1304056"/>
              <a:gd name="connsiteX2" fmla="*/ 1222513 w 6261652"/>
              <a:gd name="connsiteY2" fmla="*/ 971 h 1304056"/>
              <a:gd name="connsiteX3" fmla="*/ 1401417 w 6261652"/>
              <a:gd name="connsiteY3" fmla="*/ 428353 h 1304056"/>
              <a:gd name="connsiteX4" fmla="*/ 1948069 w 6261652"/>
              <a:gd name="connsiteY4" fmla="*/ 945188 h 1304056"/>
              <a:gd name="connsiteX5" fmla="*/ 2266122 w 6261652"/>
              <a:gd name="connsiteY5" fmla="*/ 577440 h 1304056"/>
              <a:gd name="connsiteX6" fmla="*/ 2604052 w 6261652"/>
              <a:gd name="connsiteY6" fmla="*/ 736467 h 1304056"/>
              <a:gd name="connsiteX7" fmla="*/ 3091069 w 6261652"/>
              <a:gd name="connsiteY7" fmla="*/ 815980 h 1304056"/>
              <a:gd name="connsiteX8" fmla="*/ 3319669 w 6261652"/>
              <a:gd name="connsiteY8" fmla="*/ 676832 h 1304056"/>
              <a:gd name="connsiteX9" fmla="*/ 3796748 w 6261652"/>
              <a:gd name="connsiteY9" fmla="*/ 746406 h 1304056"/>
              <a:gd name="connsiteX10" fmla="*/ 4422913 w 6261652"/>
              <a:gd name="connsiteY10" fmla="*/ 1302997 h 1304056"/>
              <a:gd name="connsiteX11" fmla="*/ 4999383 w 6261652"/>
              <a:gd name="connsiteY11" fmla="*/ 587380 h 1304056"/>
              <a:gd name="connsiteX12" fmla="*/ 5645426 w 6261652"/>
              <a:gd name="connsiteY12" fmla="*/ 517806 h 1304056"/>
              <a:gd name="connsiteX13" fmla="*/ 6261652 w 6261652"/>
              <a:gd name="connsiteY13" fmla="*/ 835858 h 1304056"/>
              <a:gd name="connsiteX0" fmla="*/ 0 w 6261652"/>
              <a:gd name="connsiteY0" fmla="*/ 1064458 h 1831046"/>
              <a:gd name="connsiteX1" fmla="*/ 556591 w 6261652"/>
              <a:gd name="connsiteY1" fmla="*/ 547623 h 1831046"/>
              <a:gd name="connsiteX2" fmla="*/ 1222513 w 6261652"/>
              <a:gd name="connsiteY2" fmla="*/ 971 h 1831046"/>
              <a:gd name="connsiteX3" fmla="*/ 1401417 w 6261652"/>
              <a:gd name="connsiteY3" fmla="*/ 428353 h 1831046"/>
              <a:gd name="connsiteX4" fmla="*/ 1948069 w 6261652"/>
              <a:gd name="connsiteY4" fmla="*/ 945188 h 1831046"/>
              <a:gd name="connsiteX5" fmla="*/ 2544417 w 6261652"/>
              <a:gd name="connsiteY5" fmla="*/ 1829770 h 1831046"/>
              <a:gd name="connsiteX6" fmla="*/ 2604052 w 6261652"/>
              <a:gd name="connsiteY6" fmla="*/ 736467 h 1831046"/>
              <a:gd name="connsiteX7" fmla="*/ 3091069 w 6261652"/>
              <a:gd name="connsiteY7" fmla="*/ 815980 h 1831046"/>
              <a:gd name="connsiteX8" fmla="*/ 3319669 w 6261652"/>
              <a:gd name="connsiteY8" fmla="*/ 676832 h 1831046"/>
              <a:gd name="connsiteX9" fmla="*/ 3796748 w 6261652"/>
              <a:gd name="connsiteY9" fmla="*/ 746406 h 1831046"/>
              <a:gd name="connsiteX10" fmla="*/ 4422913 w 6261652"/>
              <a:gd name="connsiteY10" fmla="*/ 1302997 h 1831046"/>
              <a:gd name="connsiteX11" fmla="*/ 4999383 w 6261652"/>
              <a:gd name="connsiteY11" fmla="*/ 587380 h 1831046"/>
              <a:gd name="connsiteX12" fmla="*/ 5645426 w 6261652"/>
              <a:gd name="connsiteY12" fmla="*/ 517806 h 1831046"/>
              <a:gd name="connsiteX13" fmla="*/ 6261652 w 6261652"/>
              <a:gd name="connsiteY13" fmla="*/ 835858 h 1831046"/>
              <a:gd name="connsiteX0" fmla="*/ 0 w 6261652"/>
              <a:gd name="connsiteY0" fmla="*/ 1064458 h 1896733"/>
              <a:gd name="connsiteX1" fmla="*/ 556591 w 6261652"/>
              <a:gd name="connsiteY1" fmla="*/ 547623 h 1896733"/>
              <a:gd name="connsiteX2" fmla="*/ 1222513 w 6261652"/>
              <a:gd name="connsiteY2" fmla="*/ 971 h 1896733"/>
              <a:gd name="connsiteX3" fmla="*/ 1401417 w 6261652"/>
              <a:gd name="connsiteY3" fmla="*/ 428353 h 1896733"/>
              <a:gd name="connsiteX4" fmla="*/ 1948069 w 6261652"/>
              <a:gd name="connsiteY4" fmla="*/ 945188 h 1896733"/>
              <a:gd name="connsiteX5" fmla="*/ 2544417 w 6261652"/>
              <a:gd name="connsiteY5" fmla="*/ 1829770 h 1896733"/>
              <a:gd name="connsiteX6" fmla="*/ 2604052 w 6261652"/>
              <a:gd name="connsiteY6" fmla="*/ 736467 h 1896733"/>
              <a:gd name="connsiteX7" fmla="*/ 3091069 w 6261652"/>
              <a:gd name="connsiteY7" fmla="*/ 815980 h 1896733"/>
              <a:gd name="connsiteX8" fmla="*/ 3319669 w 6261652"/>
              <a:gd name="connsiteY8" fmla="*/ 676832 h 1896733"/>
              <a:gd name="connsiteX9" fmla="*/ 3796748 w 6261652"/>
              <a:gd name="connsiteY9" fmla="*/ 746406 h 1896733"/>
              <a:gd name="connsiteX10" fmla="*/ 4422913 w 6261652"/>
              <a:gd name="connsiteY10" fmla="*/ 1302997 h 1896733"/>
              <a:gd name="connsiteX11" fmla="*/ 4999383 w 6261652"/>
              <a:gd name="connsiteY11" fmla="*/ 587380 h 1896733"/>
              <a:gd name="connsiteX12" fmla="*/ 5645426 w 6261652"/>
              <a:gd name="connsiteY12" fmla="*/ 517806 h 1896733"/>
              <a:gd name="connsiteX13" fmla="*/ 6261652 w 6261652"/>
              <a:gd name="connsiteY13" fmla="*/ 835858 h 1896733"/>
              <a:gd name="connsiteX0" fmla="*/ 0 w 6261652"/>
              <a:gd name="connsiteY0" fmla="*/ 1064458 h 2000765"/>
              <a:gd name="connsiteX1" fmla="*/ 556591 w 6261652"/>
              <a:gd name="connsiteY1" fmla="*/ 547623 h 2000765"/>
              <a:gd name="connsiteX2" fmla="*/ 1222513 w 6261652"/>
              <a:gd name="connsiteY2" fmla="*/ 971 h 2000765"/>
              <a:gd name="connsiteX3" fmla="*/ 1401417 w 6261652"/>
              <a:gd name="connsiteY3" fmla="*/ 428353 h 2000765"/>
              <a:gd name="connsiteX4" fmla="*/ 1948069 w 6261652"/>
              <a:gd name="connsiteY4" fmla="*/ 945188 h 2000765"/>
              <a:gd name="connsiteX5" fmla="*/ 2544417 w 6261652"/>
              <a:gd name="connsiteY5" fmla="*/ 1829770 h 2000765"/>
              <a:gd name="connsiteX6" fmla="*/ 3538331 w 6261652"/>
              <a:gd name="connsiteY6" fmla="*/ 1909284 h 2000765"/>
              <a:gd name="connsiteX7" fmla="*/ 3091069 w 6261652"/>
              <a:gd name="connsiteY7" fmla="*/ 815980 h 2000765"/>
              <a:gd name="connsiteX8" fmla="*/ 3319669 w 6261652"/>
              <a:gd name="connsiteY8" fmla="*/ 676832 h 2000765"/>
              <a:gd name="connsiteX9" fmla="*/ 3796748 w 6261652"/>
              <a:gd name="connsiteY9" fmla="*/ 746406 h 2000765"/>
              <a:gd name="connsiteX10" fmla="*/ 4422913 w 6261652"/>
              <a:gd name="connsiteY10" fmla="*/ 1302997 h 2000765"/>
              <a:gd name="connsiteX11" fmla="*/ 4999383 w 6261652"/>
              <a:gd name="connsiteY11" fmla="*/ 587380 h 2000765"/>
              <a:gd name="connsiteX12" fmla="*/ 5645426 w 6261652"/>
              <a:gd name="connsiteY12" fmla="*/ 517806 h 2000765"/>
              <a:gd name="connsiteX13" fmla="*/ 6261652 w 6261652"/>
              <a:gd name="connsiteY13" fmla="*/ 835858 h 2000765"/>
              <a:gd name="connsiteX0" fmla="*/ 0 w 6261652"/>
              <a:gd name="connsiteY0" fmla="*/ 1064458 h 1926854"/>
              <a:gd name="connsiteX1" fmla="*/ 556591 w 6261652"/>
              <a:gd name="connsiteY1" fmla="*/ 547623 h 1926854"/>
              <a:gd name="connsiteX2" fmla="*/ 1222513 w 6261652"/>
              <a:gd name="connsiteY2" fmla="*/ 971 h 1926854"/>
              <a:gd name="connsiteX3" fmla="*/ 1401417 w 6261652"/>
              <a:gd name="connsiteY3" fmla="*/ 428353 h 1926854"/>
              <a:gd name="connsiteX4" fmla="*/ 1948069 w 6261652"/>
              <a:gd name="connsiteY4" fmla="*/ 945188 h 1926854"/>
              <a:gd name="connsiteX5" fmla="*/ 2544417 w 6261652"/>
              <a:gd name="connsiteY5" fmla="*/ 1829770 h 1926854"/>
              <a:gd name="connsiteX6" fmla="*/ 3448879 w 6261652"/>
              <a:gd name="connsiteY6" fmla="*/ 1790015 h 1926854"/>
              <a:gd name="connsiteX7" fmla="*/ 3091069 w 6261652"/>
              <a:gd name="connsiteY7" fmla="*/ 815980 h 1926854"/>
              <a:gd name="connsiteX8" fmla="*/ 3319669 w 6261652"/>
              <a:gd name="connsiteY8" fmla="*/ 676832 h 1926854"/>
              <a:gd name="connsiteX9" fmla="*/ 3796748 w 6261652"/>
              <a:gd name="connsiteY9" fmla="*/ 746406 h 1926854"/>
              <a:gd name="connsiteX10" fmla="*/ 4422913 w 6261652"/>
              <a:gd name="connsiteY10" fmla="*/ 1302997 h 1926854"/>
              <a:gd name="connsiteX11" fmla="*/ 4999383 w 6261652"/>
              <a:gd name="connsiteY11" fmla="*/ 587380 h 1926854"/>
              <a:gd name="connsiteX12" fmla="*/ 5645426 w 6261652"/>
              <a:gd name="connsiteY12" fmla="*/ 517806 h 1926854"/>
              <a:gd name="connsiteX13" fmla="*/ 6261652 w 6261652"/>
              <a:gd name="connsiteY13" fmla="*/ 835858 h 1926854"/>
              <a:gd name="connsiteX0" fmla="*/ 0 w 6261652"/>
              <a:gd name="connsiteY0" fmla="*/ 1064458 h 1867071"/>
              <a:gd name="connsiteX1" fmla="*/ 556591 w 6261652"/>
              <a:gd name="connsiteY1" fmla="*/ 547623 h 1867071"/>
              <a:gd name="connsiteX2" fmla="*/ 1222513 w 6261652"/>
              <a:gd name="connsiteY2" fmla="*/ 971 h 1867071"/>
              <a:gd name="connsiteX3" fmla="*/ 1401417 w 6261652"/>
              <a:gd name="connsiteY3" fmla="*/ 428353 h 1867071"/>
              <a:gd name="connsiteX4" fmla="*/ 1948069 w 6261652"/>
              <a:gd name="connsiteY4" fmla="*/ 945188 h 1867071"/>
              <a:gd name="connsiteX5" fmla="*/ 2544417 w 6261652"/>
              <a:gd name="connsiteY5" fmla="*/ 1829770 h 1867071"/>
              <a:gd name="connsiteX6" fmla="*/ 3448879 w 6261652"/>
              <a:gd name="connsiteY6" fmla="*/ 1790015 h 1867071"/>
              <a:gd name="connsiteX7" fmla="*/ 3091069 w 6261652"/>
              <a:gd name="connsiteY7" fmla="*/ 815980 h 1867071"/>
              <a:gd name="connsiteX8" fmla="*/ 3319669 w 6261652"/>
              <a:gd name="connsiteY8" fmla="*/ 676832 h 1867071"/>
              <a:gd name="connsiteX9" fmla="*/ 3796748 w 6261652"/>
              <a:gd name="connsiteY9" fmla="*/ 746406 h 1867071"/>
              <a:gd name="connsiteX10" fmla="*/ 4422913 w 6261652"/>
              <a:gd name="connsiteY10" fmla="*/ 1302997 h 1867071"/>
              <a:gd name="connsiteX11" fmla="*/ 4999383 w 6261652"/>
              <a:gd name="connsiteY11" fmla="*/ 587380 h 1867071"/>
              <a:gd name="connsiteX12" fmla="*/ 5645426 w 6261652"/>
              <a:gd name="connsiteY12" fmla="*/ 517806 h 1867071"/>
              <a:gd name="connsiteX13" fmla="*/ 6261652 w 6261652"/>
              <a:gd name="connsiteY13" fmla="*/ 835858 h 1867071"/>
              <a:gd name="connsiteX0" fmla="*/ 0 w 6261652"/>
              <a:gd name="connsiteY0" fmla="*/ 1064458 h 2389094"/>
              <a:gd name="connsiteX1" fmla="*/ 556591 w 6261652"/>
              <a:gd name="connsiteY1" fmla="*/ 547623 h 2389094"/>
              <a:gd name="connsiteX2" fmla="*/ 1222513 w 6261652"/>
              <a:gd name="connsiteY2" fmla="*/ 971 h 2389094"/>
              <a:gd name="connsiteX3" fmla="*/ 1401417 w 6261652"/>
              <a:gd name="connsiteY3" fmla="*/ 428353 h 2389094"/>
              <a:gd name="connsiteX4" fmla="*/ 1948069 w 6261652"/>
              <a:gd name="connsiteY4" fmla="*/ 945188 h 2389094"/>
              <a:gd name="connsiteX5" fmla="*/ 2544417 w 6261652"/>
              <a:gd name="connsiteY5" fmla="*/ 1829770 h 2389094"/>
              <a:gd name="connsiteX6" fmla="*/ 3448879 w 6261652"/>
              <a:gd name="connsiteY6" fmla="*/ 1790015 h 2389094"/>
              <a:gd name="connsiteX7" fmla="*/ 3339548 w 6261652"/>
              <a:gd name="connsiteY7" fmla="*/ 2356545 h 2389094"/>
              <a:gd name="connsiteX8" fmla="*/ 3319669 w 6261652"/>
              <a:gd name="connsiteY8" fmla="*/ 676832 h 2389094"/>
              <a:gd name="connsiteX9" fmla="*/ 3796748 w 6261652"/>
              <a:gd name="connsiteY9" fmla="*/ 746406 h 2389094"/>
              <a:gd name="connsiteX10" fmla="*/ 4422913 w 6261652"/>
              <a:gd name="connsiteY10" fmla="*/ 1302997 h 2389094"/>
              <a:gd name="connsiteX11" fmla="*/ 4999383 w 6261652"/>
              <a:gd name="connsiteY11" fmla="*/ 587380 h 2389094"/>
              <a:gd name="connsiteX12" fmla="*/ 5645426 w 6261652"/>
              <a:gd name="connsiteY12" fmla="*/ 517806 h 2389094"/>
              <a:gd name="connsiteX13" fmla="*/ 6261652 w 6261652"/>
              <a:gd name="connsiteY13" fmla="*/ 835858 h 2389094"/>
              <a:gd name="connsiteX0" fmla="*/ 0 w 6261652"/>
              <a:gd name="connsiteY0" fmla="*/ 1064458 h 2521080"/>
              <a:gd name="connsiteX1" fmla="*/ 556591 w 6261652"/>
              <a:gd name="connsiteY1" fmla="*/ 547623 h 2521080"/>
              <a:gd name="connsiteX2" fmla="*/ 1222513 w 6261652"/>
              <a:gd name="connsiteY2" fmla="*/ 971 h 2521080"/>
              <a:gd name="connsiteX3" fmla="*/ 1401417 w 6261652"/>
              <a:gd name="connsiteY3" fmla="*/ 428353 h 2521080"/>
              <a:gd name="connsiteX4" fmla="*/ 1948069 w 6261652"/>
              <a:gd name="connsiteY4" fmla="*/ 945188 h 2521080"/>
              <a:gd name="connsiteX5" fmla="*/ 2544417 w 6261652"/>
              <a:gd name="connsiteY5" fmla="*/ 1829770 h 2521080"/>
              <a:gd name="connsiteX6" fmla="*/ 3448879 w 6261652"/>
              <a:gd name="connsiteY6" fmla="*/ 1790015 h 2521080"/>
              <a:gd name="connsiteX7" fmla="*/ 3339548 w 6261652"/>
              <a:gd name="connsiteY7" fmla="*/ 2356545 h 2521080"/>
              <a:gd name="connsiteX8" fmla="*/ 3766930 w 6261652"/>
              <a:gd name="connsiteY8" fmla="*/ 2386362 h 2521080"/>
              <a:gd name="connsiteX9" fmla="*/ 3796748 w 6261652"/>
              <a:gd name="connsiteY9" fmla="*/ 746406 h 2521080"/>
              <a:gd name="connsiteX10" fmla="*/ 4422913 w 6261652"/>
              <a:gd name="connsiteY10" fmla="*/ 1302997 h 2521080"/>
              <a:gd name="connsiteX11" fmla="*/ 4999383 w 6261652"/>
              <a:gd name="connsiteY11" fmla="*/ 587380 h 2521080"/>
              <a:gd name="connsiteX12" fmla="*/ 5645426 w 6261652"/>
              <a:gd name="connsiteY12" fmla="*/ 517806 h 2521080"/>
              <a:gd name="connsiteX13" fmla="*/ 6261652 w 6261652"/>
              <a:gd name="connsiteY13" fmla="*/ 835858 h 2521080"/>
              <a:gd name="connsiteX0" fmla="*/ 0 w 6261652"/>
              <a:gd name="connsiteY0" fmla="*/ 1064458 h 2994099"/>
              <a:gd name="connsiteX1" fmla="*/ 556591 w 6261652"/>
              <a:gd name="connsiteY1" fmla="*/ 547623 h 2994099"/>
              <a:gd name="connsiteX2" fmla="*/ 1222513 w 6261652"/>
              <a:gd name="connsiteY2" fmla="*/ 971 h 2994099"/>
              <a:gd name="connsiteX3" fmla="*/ 1401417 w 6261652"/>
              <a:gd name="connsiteY3" fmla="*/ 428353 h 2994099"/>
              <a:gd name="connsiteX4" fmla="*/ 1948069 w 6261652"/>
              <a:gd name="connsiteY4" fmla="*/ 945188 h 2994099"/>
              <a:gd name="connsiteX5" fmla="*/ 2544417 w 6261652"/>
              <a:gd name="connsiteY5" fmla="*/ 1829770 h 2994099"/>
              <a:gd name="connsiteX6" fmla="*/ 3448879 w 6261652"/>
              <a:gd name="connsiteY6" fmla="*/ 1790015 h 2994099"/>
              <a:gd name="connsiteX7" fmla="*/ 3339548 w 6261652"/>
              <a:gd name="connsiteY7" fmla="*/ 2356545 h 2994099"/>
              <a:gd name="connsiteX8" fmla="*/ 3766930 w 6261652"/>
              <a:gd name="connsiteY8" fmla="*/ 2386362 h 2994099"/>
              <a:gd name="connsiteX9" fmla="*/ 3935895 w 6261652"/>
              <a:gd name="connsiteY9" fmla="*/ 2962832 h 2994099"/>
              <a:gd name="connsiteX10" fmla="*/ 4422913 w 6261652"/>
              <a:gd name="connsiteY10" fmla="*/ 1302997 h 2994099"/>
              <a:gd name="connsiteX11" fmla="*/ 4999383 w 6261652"/>
              <a:gd name="connsiteY11" fmla="*/ 587380 h 2994099"/>
              <a:gd name="connsiteX12" fmla="*/ 5645426 w 6261652"/>
              <a:gd name="connsiteY12" fmla="*/ 517806 h 2994099"/>
              <a:gd name="connsiteX13" fmla="*/ 6261652 w 6261652"/>
              <a:gd name="connsiteY13" fmla="*/ 835858 h 2994099"/>
              <a:gd name="connsiteX0" fmla="*/ 0 w 6261652"/>
              <a:gd name="connsiteY0" fmla="*/ 1064458 h 3154964"/>
              <a:gd name="connsiteX1" fmla="*/ 556591 w 6261652"/>
              <a:gd name="connsiteY1" fmla="*/ 547623 h 3154964"/>
              <a:gd name="connsiteX2" fmla="*/ 1222513 w 6261652"/>
              <a:gd name="connsiteY2" fmla="*/ 971 h 3154964"/>
              <a:gd name="connsiteX3" fmla="*/ 1401417 w 6261652"/>
              <a:gd name="connsiteY3" fmla="*/ 428353 h 3154964"/>
              <a:gd name="connsiteX4" fmla="*/ 1948069 w 6261652"/>
              <a:gd name="connsiteY4" fmla="*/ 945188 h 3154964"/>
              <a:gd name="connsiteX5" fmla="*/ 2544417 w 6261652"/>
              <a:gd name="connsiteY5" fmla="*/ 1829770 h 3154964"/>
              <a:gd name="connsiteX6" fmla="*/ 3448879 w 6261652"/>
              <a:gd name="connsiteY6" fmla="*/ 1790015 h 3154964"/>
              <a:gd name="connsiteX7" fmla="*/ 3339548 w 6261652"/>
              <a:gd name="connsiteY7" fmla="*/ 2356545 h 3154964"/>
              <a:gd name="connsiteX8" fmla="*/ 3766930 w 6261652"/>
              <a:gd name="connsiteY8" fmla="*/ 2386362 h 3154964"/>
              <a:gd name="connsiteX9" fmla="*/ 3935895 w 6261652"/>
              <a:gd name="connsiteY9" fmla="*/ 2962832 h 3154964"/>
              <a:gd name="connsiteX10" fmla="*/ 4303643 w 6261652"/>
              <a:gd name="connsiteY10" fmla="*/ 2952893 h 3154964"/>
              <a:gd name="connsiteX11" fmla="*/ 4999383 w 6261652"/>
              <a:gd name="connsiteY11" fmla="*/ 587380 h 3154964"/>
              <a:gd name="connsiteX12" fmla="*/ 5645426 w 6261652"/>
              <a:gd name="connsiteY12" fmla="*/ 517806 h 3154964"/>
              <a:gd name="connsiteX13" fmla="*/ 6261652 w 6261652"/>
              <a:gd name="connsiteY13" fmla="*/ 835858 h 3154964"/>
              <a:gd name="connsiteX0" fmla="*/ 0 w 5650241"/>
              <a:gd name="connsiteY0" fmla="*/ 1064458 h 3400153"/>
              <a:gd name="connsiteX1" fmla="*/ 556591 w 5650241"/>
              <a:gd name="connsiteY1" fmla="*/ 547623 h 3400153"/>
              <a:gd name="connsiteX2" fmla="*/ 1222513 w 5650241"/>
              <a:gd name="connsiteY2" fmla="*/ 971 h 3400153"/>
              <a:gd name="connsiteX3" fmla="*/ 1401417 w 5650241"/>
              <a:gd name="connsiteY3" fmla="*/ 428353 h 3400153"/>
              <a:gd name="connsiteX4" fmla="*/ 1948069 w 5650241"/>
              <a:gd name="connsiteY4" fmla="*/ 945188 h 3400153"/>
              <a:gd name="connsiteX5" fmla="*/ 2544417 w 5650241"/>
              <a:gd name="connsiteY5" fmla="*/ 1829770 h 3400153"/>
              <a:gd name="connsiteX6" fmla="*/ 3448879 w 5650241"/>
              <a:gd name="connsiteY6" fmla="*/ 1790015 h 3400153"/>
              <a:gd name="connsiteX7" fmla="*/ 3339548 w 5650241"/>
              <a:gd name="connsiteY7" fmla="*/ 2356545 h 3400153"/>
              <a:gd name="connsiteX8" fmla="*/ 3766930 w 5650241"/>
              <a:gd name="connsiteY8" fmla="*/ 2386362 h 3400153"/>
              <a:gd name="connsiteX9" fmla="*/ 3935895 w 5650241"/>
              <a:gd name="connsiteY9" fmla="*/ 2962832 h 3400153"/>
              <a:gd name="connsiteX10" fmla="*/ 4303643 w 5650241"/>
              <a:gd name="connsiteY10" fmla="*/ 2952893 h 3400153"/>
              <a:gd name="connsiteX11" fmla="*/ 4999383 w 5650241"/>
              <a:gd name="connsiteY11" fmla="*/ 587380 h 3400153"/>
              <a:gd name="connsiteX12" fmla="*/ 5645426 w 5650241"/>
              <a:gd name="connsiteY12" fmla="*/ 517806 h 3400153"/>
              <a:gd name="connsiteX13" fmla="*/ 4651513 w 5650241"/>
              <a:gd name="connsiteY13" fmla="*/ 3400153 h 3400153"/>
              <a:gd name="connsiteX0" fmla="*/ 0 w 5646202"/>
              <a:gd name="connsiteY0" fmla="*/ 1064458 h 3400153"/>
              <a:gd name="connsiteX1" fmla="*/ 556591 w 5646202"/>
              <a:gd name="connsiteY1" fmla="*/ 547623 h 3400153"/>
              <a:gd name="connsiteX2" fmla="*/ 1222513 w 5646202"/>
              <a:gd name="connsiteY2" fmla="*/ 971 h 3400153"/>
              <a:gd name="connsiteX3" fmla="*/ 1401417 w 5646202"/>
              <a:gd name="connsiteY3" fmla="*/ 428353 h 3400153"/>
              <a:gd name="connsiteX4" fmla="*/ 1948069 w 5646202"/>
              <a:gd name="connsiteY4" fmla="*/ 945188 h 3400153"/>
              <a:gd name="connsiteX5" fmla="*/ 2544417 w 5646202"/>
              <a:gd name="connsiteY5" fmla="*/ 1829770 h 3400153"/>
              <a:gd name="connsiteX6" fmla="*/ 3448879 w 5646202"/>
              <a:gd name="connsiteY6" fmla="*/ 1790015 h 3400153"/>
              <a:gd name="connsiteX7" fmla="*/ 3339548 w 5646202"/>
              <a:gd name="connsiteY7" fmla="*/ 2356545 h 3400153"/>
              <a:gd name="connsiteX8" fmla="*/ 3766930 w 5646202"/>
              <a:gd name="connsiteY8" fmla="*/ 2386362 h 3400153"/>
              <a:gd name="connsiteX9" fmla="*/ 3935895 w 5646202"/>
              <a:gd name="connsiteY9" fmla="*/ 2962832 h 3400153"/>
              <a:gd name="connsiteX10" fmla="*/ 4303643 w 5646202"/>
              <a:gd name="connsiteY10" fmla="*/ 2952893 h 3400153"/>
              <a:gd name="connsiteX11" fmla="*/ 4442791 w 5646202"/>
              <a:gd name="connsiteY11" fmla="*/ 3241127 h 3400153"/>
              <a:gd name="connsiteX12" fmla="*/ 5645426 w 5646202"/>
              <a:gd name="connsiteY12" fmla="*/ 517806 h 3400153"/>
              <a:gd name="connsiteX13" fmla="*/ 4651513 w 5646202"/>
              <a:gd name="connsiteY13" fmla="*/ 3400153 h 3400153"/>
              <a:gd name="connsiteX0" fmla="*/ 0 w 4651513"/>
              <a:gd name="connsiteY0" fmla="*/ 1064458 h 3400153"/>
              <a:gd name="connsiteX1" fmla="*/ 556591 w 4651513"/>
              <a:gd name="connsiteY1" fmla="*/ 547623 h 3400153"/>
              <a:gd name="connsiteX2" fmla="*/ 1222513 w 4651513"/>
              <a:gd name="connsiteY2" fmla="*/ 971 h 3400153"/>
              <a:gd name="connsiteX3" fmla="*/ 1401417 w 4651513"/>
              <a:gd name="connsiteY3" fmla="*/ 428353 h 3400153"/>
              <a:gd name="connsiteX4" fmla="*/ 1948069 w 4651513"/>
              <a:gd name="connsiteY4" fmla="*/ 945188 h 3400153"/>
              <a:gd name="connsiteX5" fmla="*/ 2544417 w 4651513"/>
              <a:gd name="connsiteY5" fmla="*/ 1829770 h 3400153"/>
              <a:gd name="connsiteX6" fmla="*/ 3448879 w 4651513"/>
              <a:gd name="connsiteY6" fmla="*/ 1790015 h 3400153"/>
              <a:gd name="connsiteX7" fmla="*/ 3339548 w 4651513"/>
              <a:gd name="connsiteY7" fmla="*/ 2356545 h 3400153"/>
              <a:gd name="connsiteX8" fmla="*/ 3766930 w 4651513"/>
              <a:gd name="connsiteY8" fmla="*/ 2386362 h 3400153"/>
              <a:gd name="connsiteX9" fmla="*/ 3935895 w 4651513"/>
              <a:gd name="connsiteY9" fmla="*/ 2962832 h 3400153"/>
              <a:gd name="connsiteX10" fmla="*/ 4303643 w 4651513"/>
              <a:gd name="connsiteY10" fmla="*/ 2952893 h 3400153"/>
              <a:gd name="connsiteX11" fmla="*/ 4442791 w 4651513"/>
              <a:gd name="connsiteY11" fmla="*/ 3241127 h 3400153"/>
              <a:gd name="connsiteX12" fmla="*/ 4621695 w 4651513"/>
              <a:gd name="connsiteY12" fmla="*/ 3241128 h 3400153"/>
              <a:gd name="connsiteX13" fmla="*/ 4651513 w 4651513"/>
              <a:gd name="connsiteY13" fmla="*/ 3400153 h 3400153"/>
              <a:gd name="connsiteX0" fmla="*/ 0 w 4651513"/>
              <a:gd name="connsiteY0" fmla="*/ 1064458 h 3400153"/>
              <a:gd name="connsiteX1" fmla="*/ 556591 w 4651513"/>
              <a:gd name="connsiteY1" fmla="*/ 547623 h 3400153"/>
              <a:gd name="connsiteX2" fmla="*/ 1222513 w 4651513"/>
              <a:gd name="connsiteY2" fmla="*/ 971 h 3400153"/>
              <a:gd name="connsiteX3" fmla="*/ 1401417 w 4651513"/>
              <a:gd name="connsiteY3" fmla="*/ 428353 h 3400153"/>
              <a:gd name="connsiteX4" fmla="*/ 1948069 w 4651513"/>
              <a:gd name="connsiteY4" fmla="*/ 945188 h 3400153"/>
              <a:gd name="connsiteX5" fmla="*/ 2544417 w 4651513"/>
              <a:gd name="connsiteY5" fmla="*/ 1829770 h 3400153"/>
              <a:gd name="connsiteX6" fmla="*/ 3448879 w 4651513"/>
              <a:gd name="connsiteY6" fmla="*/ 1790015 h 3400153"/>
              <a:gd name="connsiteX7" fmla="*/ 3339548 w 4651513"/>
              <a:gd name="connsiteY7" fmla="*/ 2356545 h 3400153"/>
              <a:gd name="connsiteX8" fmla="*/ 3766930 w 4651513"/>
              <a:gd name="connsiteY8" fmla="*/ 2386362 h 3400153"/>
              <a:gd name="connsiteX9" fmla="*/ 3677477 w 4651513"/>
              <a:gd name="connsiteY9" fmla="*/ 2942954 h 3400153"/>
              <a:gd name="connsiteX10" fmla="*/ 4303643 w 4651513"/>
              <a:gd name="connsiteY10" fmla="*/ 2952893 h 3400153"/>
              <a:gd name="connsiteX11" fmla="*/ 4442791 w 4651513"/>
              <a:gd name="connsiteY11" fmla="*/ 3241127 h 3400153"/>
              <a:gd name="connsiteX12" fmla="*/ 4621695 w 4651513"/>
              <a:gd name="connsiteY12" fmla="*/ 3241128 h 3400153"/>
              <a:gd name="connsiteX13" fmla="*/ 4651513 w 4651513"/>
              <a:gd name="connsiteY13" fmla="*/ 3400153 h 3400153"/>
              <a:gd name="connsiteX0" fmla="*/ 0 w 4651513"/>
              <a:gd name="connsiteY0" fmla="*/ 1064458 h 3400153"/>
              <a:gd name="connsiteX1" fmla="*/ 556591 w 4651513"/>
              <a:gd name="connsiteY1" fmla="*/ 547623 h 3400153"/>
              <a:gd name="connsiteX2" fmla="*/ 1222513 w 4651513"/>
              <a:gd name="connsiteY2" fmla="*/ 971 h 3400153"/>
              <a:gd name="connsiteX3" fmla="*/ 1401417 w 4651513"/>
              <a:gd name="connsiteY3" fmla="*/ 428353 h 3400153"/>
              <a:gd name="connsiteX4" fmla="*/ 1948069 w 4651513"/>
              <a:gd name="connsiteY4" fmla="*/ 945188 h 3400153"/>
              <a:gd name="connsiteX5" fmla="*/ 2544417 w 4651513"/>
              <a:gd name="connsiteY5" fmla="*/ 1829770 h 3400153"/>
              <a:gd name="connsiteX6" fmla="*/ 3448879 w 4651513"/>
              <a:gd name="connsiteY6" fmla="*/ 1790015 h 3400153"/>
              <a:gd name="connsiteX7" fmla="*/ 3339548 w 4651513"/>
              <a:gd name="connsiteY7" fmla="*/ 2356545 h 3400153"/>
              <a:gd name="connsiteX8" fmla="*/ 3766930 w 4651513"/>
              <a:gd name="connsiteY8" fmla="*/ 2386362 h 3400153"/>
              <a:gd name="connsiteX9" fmla="*/ 3677477 w 4651513"/>
              <a:gd name="connsiteY9" fmla="*/ 2942954 h 3400153"/>
              <a:gd name="connsiteX10" fmla="*/ 4452730 w 4651513"/>
              <a:gd name="connsiteY10" fmla="*/ 2843563 h 3400153"/>
              <a:gd name="connsiteX11" fmla="*/ 4442791 w 4651513"/>
              <a:gd name="connsiteY11" fmla="*/ 3241127 h 3400153"/>
              <a:gd name="connsiteX12" fmla="*/ 4621695 w 4651513"/>
              <a:gd name="connsiteY12" fmla="*/ 3241128 h 3400153"/>
              <a:gd name="connsiteX13" fmla="*/ 4651513 w 4651513"/>
              <a:gd name="connsiteY13" fmla="*/ 3400153 h 3400153"/>
              <a:gd name="connsiteX0" fmla="*/ 0 w 4651513"/>
              <a:gd name="connsiteY0" fmla="*/ 1064458 h 3400153"/>
              <a:gd name="connsiteX1" fmla="*/ 556591 w 4651513"/>
              <a:gd name="connsiteY1" fmla="*/ 547623 h 3400153"/>
              <a:gd name="connsiteX2" fmla="*/ 1222513 w 4651513"/>
              <a:gd name="connsiteY2" fmla="*/ 971 h 3400153"/>
              <a:gd name="connsiteX3" fmla="*/ 1401417 w 4651513"/>
              <a:gd name="connsiteY3" fmla="*/ 428353 h 3400153"/>
              <a:gd name="connsiteX4" fmla="*/ 1948069 w 4651513"/>
              <a:gd name="connsiteY4" fmla="*/ 945188 h 3400153"/>
              <a:gd name="connsiteX5" fmla="*/ 2544417 w 4651513"/>
              <a:gd name="connsiteY5" fmla="*/ 1829770 h 3400153"/>
              <a:gd name="connsiteX6" fmla="*/ 3448879 w 4651513"/>
              <a:gd name="connsiteY6" fmla="*/ 1790015 h 3400153"/>
              <a:gd name="connsiteX7" fmla="*/ 3220278 w 4651513"/>
              <a:gd name="connsiteY7" fmla="*/ 2277032 h 3400153"/>
              <a:gd name="connsiteX8" fmla="*/ 3766930 w 4651513"/>
              <a:gd name="connsiteY8" fmla="*/ 2386362 h 3400153"/>
              <a:gd name="connsiteX9" fmla="*/ 3677477 w 4651513"/>
              <a:gd name="connsiteY9" fmla="*/ 2942954 h 3400153"/>
              <a:gd name="connsiteX10" fmla="*/ 4452730 w 4651513"/>
              <a:gd name="connsiteY10" fmla="*/ 2843563 h 3400153"/>
              <a:gd name="connsiteX11" fmla="*/ 4442791 w 4651513"/>
              <a:gd name="connsiteY11" fmla="*/ 3241127 h 3400153"/>
              <a:gd name="connsiteX12" fmla="*/ 4621695 w 4651513"/>
              <a:gd name="connsiteY12" fmla="*/ 3241128 h 3400153"/>
              <a:gd name="connsiteX13" fmla="*/ 4651513 w 4651513"/>
              <a:gd name="connsiteY13" fmla="*/ 3400153 h 3400153"/>
              <a:gd name="connsiteX0" fmla="*/ 0 w 4651513"/>
              <a:gd name="connsiteY0" fmla="*/ 1064458 h 3400153"/>
              <a:gd name="connsiteX1" fmla="*/ 556591 w 4651513"/>
              <a:gd name="connsiteY1" fmla="*/ 547623 h 3400153"/>
              <a:gd name="connsiteX2" fmla="*/ 1222513 w 4651513"/>
              <a:gd name="connsiteY2" fmla="*/ 971 h 3400153"/>
              <a:gd name="connsiteX3" fmla="*/ 1401417 w 4651513"/>
              <a:gd name="connsiteY3" fmla="*/ 428353 h 3400153"/>
              <a:gd name="connsiteX4" fmla="*/ 1948069 w 4651513"/>
              <a:gd name="connsiteY4" fmla="*/ 945188 h 3400153"/>
              <a:gd name="connsiteX5" fmla="*/ 2544417 w 4651513"/>
              <a:gd name="connsiteY5" fmla="*/ 1829770 h 3400153"/>
              <a:gd name="connsiteX6" fmla="*/ 3448879 w 4651513"/>
              <a:gd name="connsiteY6" fmla="*/ 1790015 h 3400153"/>
              <a:gd name="connsiteX7" fmla="*/ 3220278 w 4651513"/>
              <a:gd name="connsiteY7" fmla="*/ 2277032 h 3400153"/>
              <a:gd name="connsiteX8" fmla="*/ 3786808 w 4651513"/>
              <a:gd name="connsiteY8" fmla="*/ 2326727 h 3400153"/>
              <a:gd name="connsiteX9" fmla="*/ 3677477 w 4651513"/>
              <a:gd name="connsiteY9" fmla="*/ 2942954 h 3400153"/>
              <a:gd name="connsiteX10" fmla="*/ 4452730 w 4651513"/>
              <a:gd name="connsiteY10" fmla="*/ 2843563 h 3400153"/>
              <a:gd name="connsiteX11" fmla="*/ 4442791 w 4651513"/>
              <a:gd name="connsiteY11" fmla="*/ 3241127 h 3400153"/>
              <a:gd name="connsiteX12" fmla="*/ 4621695 w 4651513"/>
              <a:gd name="connsiteY12" fmla="*/ 3241128 h 3400153"/>
              <a:gd name="connsiteX13" fmla="*/ 4651513 w 4651513"/>
              <a:gd name="connsiteY13" fmla="*/ 3400153 h 3400153"/>
              <a:gd name="connsiteX0" fmla="*/ 0 w 4651513"/>
              <a:gd name="connsiteY0" fmla="*/ 1064458 h 3400153"/>
              <a:gd name="connsiteX1" fmla="*/ 556591 w 4651513"/>
              <a:gd name="connsiteY1" fmla="*/ 547623 h 3400153"/>
              <a:gd name="connsiteX2" fmla="*/ 1222513 w 4651513"/>
              <a:gd name="connsiteY2" fmla="*/ 971 h 3400153"/>
              <a:gd name="connsiteX3" fmla="*/ 1401417 w 4651513"/>
              <a:gd name="connsiteY3" fmla="*/ 428353 h 3400153"/>
              <a:gd name="connsiteX4" fmla="*/ 1948069 w 4651513"/>
              <a:gd name="connsiteY4" fmla="*/ 945188 h 3400153"/>
              <a:gd name="connsiteX5" fmla="*/ 2544417 w 4651513"/>
              <a:gd name="connsiteY5" fmla="*/ 1829770 h 3400153"/>
              <a:gd name="connsiteX6" fmla="*/ 3448879 w 4651513"/>
              <a:gd name="connsiteY6" fmla="*/ 1790015 h 3400153"/>
              <a:gd name="connsiteX7" fmla="*/ 3220278 w 4651513"/>
              <a:gd name="connsiteY7" fmla="*/ 2277032 h 3400153"/>
              <a:gd name="connsiteX8" fmla="*/ 3786808 w 4651513"/>
              <a:gd name="connsiteY8" fmla="*/ 2326727 h 3400153"/>
              <a:gd name="connsiteX9" fmla="*/ 3498573 w 4651513"/>
              <a:gd name="connsiteY9" fmla="*/ 2624902 h 3400153"/>
              <a:gd name="connsiteX10" fmla="*/ 4452730 w 4651513"/>
              <a:gd name="connsiteY10" fmla="*/ 2843563 h 3400153"/>
              <a:gd name="connsiteX11" fmla="*/ 4442791 w 4651513"/>
              <a:gd name="connsiteY11" fmla="*/ 3241127 h 3400153"/>
              <a:gd name="connsiteX12" fmla="*/ 4621695 w 4651513"/>
              <a:gd name="connsiteY12" fmla="*/ 3241128 h 3400153"/>
              <a:gd name="connsiteX13" fmla="*/ 4651513 w 4651513"/>
              <a:gd name="connsiteY13" fmla="*/ 3400153 h 3400153"/>
              <a:gd name="connsiteX0" fmla="*/ 0 w 4651513"/>
              <a:gd name="connsiteY0" fmla="*/ 1064458 h 3400153"/>
              <a:gd name="connsiteX1" fmla="*/ 556591 w 4651513"/>
              <a:gd name="connsiteY1" fmla="*/ 547623 h 3400153"/>
              <a:gd name="connsiteX2" fmla="*/ 1222513 w 4651513"/>
              <a:gd name="connsiteY2" fmla="*/ 971 h 3400153"/>
              <a:gd name="connsiteX3" fmla="*/ 1401417 w 4651513"/>
              <a:gd name="connsiteY3" fmla="*/ 428353 h 3400153"/>
              <a:gd name="connsiteX4" fmla="*/ 1948069 w 4651513"/>
              <a:gd name="connsiteY4" fmla="*/ 945188 h 3400153"/>
              <a:gd name="connsiteX5" fmla="*/ 2544417 w 4651513"/>
              <a:gd name="connsiteY5" fmla="*/ 1829770 h 3400153"/>
              <a:gd name="connsiteX6" fmla="*/ 3448879 w 4651513"/>
              <a:gd name="connsiteY6" fmla="*/ 1790015 h 3400153"/>
              <a:gd name="connsiteX7" fmla="*/ 3220278 w 4651513"/>
              <a:gd name="connsiteY7" fmla="*/ 2277032 h 3400153"/>
              <a:gd name="connsiteX8" fmla="*/ 3786808 w 4651513"/>
              <a:gd name="connsiteY8" fmla="*/ 2326727 h 3400153"/>
              <a:gd name="connsiteX9" fmla="*/ 3498573 w 4651513"/>
              <a:gd name="connsiteY9" fmla="*/ 2624902 h 3400153"/>
              <a:gd name="connsiteX10" fmla="*/ 4194313 w 4651513"/>
              <a:gd name="connsiteY10" fmla="*/ 2863441 h 3400153"/>
              <a:gd name="connsiteX11" fmla="*/ 4442791 w 4651513"/>
              <a:gd name="connsiteY11" fmla="*/ 3241127 h 3400153"/>
              <a:gd name="connsiteX12" fmla="*/ 4621695 w 4651513"/>
              <a:gd name="connsiteY12" fmla="*/ 3241128 h 3400153"/>
              <a:gd name="connsiteX13" fmla="*/ 4651513 w 4651513"/>
              <a:gd name="connsiteY13" fmla="*/ 3400153 h 3400153"/>
              <a:gd name="connsiteX0" fmla="*/ 0 w 4651513"/>
              <a:gd name="connsiteY0" fmla="*/ 1064458 h 3400153"/>
              <a:gd name="connsiteX1" fmla="*/ 556591 w 4651513"/>
              <a:gd name="connsiteY1" fmla="*/ 547623 h 3400153"/>
              <a:gd name="connsiteX2" fmla="*/ 1222513 w 4651513"/>
              <a:gd name="connsiteY2" fmla="*/ 971 h 3400153"/>
              <a:gd name="connsiteX3" fmla="*/ 1401417 w 4651513"/>
              <a:gd name="connsiteY3" fmla="*/ 428353 h 3400153"/>
              <a:gd name="connsiteX4" fmla="*/ 1948069 w 4651513"/>
              <a:gd name="connsiteY4" fmla="*/ 945188 h 3400153"/>
              <a:gd name="connsiteX5" fmla="*/ 2544417 w 4651513"/>
              <a:gd name="connsiteY5" fmla="*/ 1829770 h 3400153"/>
              <a:gd name="connsiteX6" fmla="*/ 3448879 w 4651513"/>
              <a:gd name="connsiteY6" fmla="*/ 1790015 h 3400153"/>
              <a:gd name="connsiteX7" fmla="*/ 3220278 w 4651513"/>
              <a:gd name="connsiteY7" fmla="*/ 2277032 h 3400153"/>
              <a:gd name="connsiteX8" fmla="*/ 3786808 w 4651513"/>
              <a:gd name="connsiteY8" fmla="*/ 2326727 h 3400153"/>
              <a:gd name="connsiteX9" fmla="*/ 3498573 w 4651513"/>
              <a:gd name="connsiteY9" fmla="*/ 2624902 h 3400153"/>
              <a:gd name="connsiteX10" fmla="*/ 4194313 w 4651513"/>
              <a:gd name="connsiteY10" fmla="*/ 2863441 h 3400153"/>
              <a:gd name="connsiteX11" fmla="*/ 4353339 w 4651513"/>
              <a:gd name="connsiteY11" fmla="*/ 3241127 h 3400153"/>
              <a:gd name="connsiteX12" fmla="*/ 4621695 w 4651513"/>
              <a:gd name="connsiteY12" fmla="*/ 3241128 h 3400153"/>
              <a:gd name="connsiteX13" fmla="*/ 4651513 w 4651513"/>
              <a:gd name="connsiteY13" fmla="*/ 3400153 h 340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51513" h="3400153">
                <a:moveTo>
                  <a:pt x="0" y="1064458"/>
                </a:moveTo>
                <a:cubicBezTo>
                  <a:pt x="176419" y="894664"/>
                  <a:pt x="352839" y="724871"/>
                  <a:pt x="556591" y="547623"/>
                </a:cubicBezTo>
                <a:cubicBezTo>
                  <a:pt x="760343" y="370375"/>
                  <a:pt x="1081709" y="20849"/>
                  <a:pt x="1222513" y="971"/>
                </a:cubicBezTo>
                <a:cubicBezTo>
                  <a:pt x="1363317" y="-18907"/>
                  <a:pt x="1280491" y="270984"/>
                  <a:pt x="1401417" y="428353"/>
                </a:cubicBezTo>
                <a:cubicBezTo>
                  <a:pt x="1522343" y="585722"/>
                  <a:pt x="1757569" y="711619"/>
                  <a:pt x="1948069" y="945188"/>
                </a:cubicBezTo>
                <a:cubicBezTo>
                  <a:pt x="2138569" y="1178757"/>
                  <a:pt x="2304221" y="1867871"/>
                  <a:pt x="2544417" y="1829770"/>
                </a:cubicBezTo>
                <a:cubicBezTo>
                  <a:pt x="2784613" y="1791669"/>
                  <a:pt x="3336236" y="1715471"/>
                  <a:pt x="3448879" y="1790015"/>
                </a:cubicBezTo>
                <a:cubicBezTo>
                  <a:pt x="3561522" y="1864559"/>
                  <a:pt x="3163957" y="2187580"/>
                  <a:pt x="3220278" y="2277032"/>
                </a:cubicBezTo>
                <a:cubicBezTo>
                  <a:pt x="3276600" y="2366484"/>
                  <a:pt x="3740426" y="2268749"/>
                  <a:pt x="3786808" y="2326727"/>
                </a:cubicBezTo>
                <a:cubicBezTo>
                  <a:pt x="3833191" y="2384705"/>
                  <a:pt x="3430656" y="2535450"/>
                  <a:pt x="3498573" y="2624902"/>
                </a:cubicBezTo>
                <a:cubicBezTo>
                  <a:pt x="3566490" y="2714354"/>
                  <a:pt x="4051852" y="2760737"/>
                  <a:pt x="4194313" y="2863441"/>
                </a:cubicBezTo>
                <a:cubicBezTo>
                  <a:pt x="4336774" y="2966145"/>
                  <a:pt x="4282109" y="3178179"/>
                  <a:pt x="4353339" y="3241127"/>
                </a:cubicBezTo>
                <a:cubicBezTo>
                  <a:pt x="4424569" y="3304075"/>
                  <a:pt x="4572000" y="3214624"/>
                  <a:pt x="4621695" y="3241128"/>
                </a:cubicBezTo>
                <a:cubicBezTo>
                  <a:pt x="4671390" y="3267632"/>
                  <a:pt x="4533900" y="3338862"/>
                  <a:pt x="4651513" y="3400153"/>
                </a:cubicBezTo>
              </a:path>
            </a:pathLst>
          </a:cu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61722" tIns="30861" rIns="61722" bIns="30861" numCol="1" spcCol="0" rtlCol="0" fromWordArt="0" anchor="t" anchorCtr="0" forceAA="0" compatLnSpc="1">
            <a:prstTxWarp prst="textNoShape">
              <a:avLst/>
            </a:prstTxWarp>
            <a:noAutofit/>
          </a:bodyPr>
          <a:lstStyle/>
          <a:p>
            <a:pPr algn="ctr" defTabSz="617220" fontAlgn="base">
              <a:spcBef>
                <a:spcPct val="0"/>
              </a:spcBef>
              <a:spcAft>
                <a:spcPct val="0"/>
              </a:spcAft>
            </a:pPr>
            <a:endParaRPr lang="en-NZ" sz="2160">
              <a:solidFill>
                <a:srgbClr val="000000"/>
              </a:solidFill>
              <a:latin typeface="Gill Sans" pitchFamily="80" charset="0"/>
              <a:ea typeface="ヒラギノ角ゴ Pro W3" pitchFamily="80" charset="-128"/>
              <a:sym typeface="Gill Sans" pitchFamily="80" charset="0"/>
            </a:endParaRPr>
          </a:p>
        </p:txBody>
      </p:sp>
      <p:sp>
        <p:nvSpPr>
          <p:cNvPr id="15" name="TextBox 14"/>
          <p:cNvSpPr txBox="1"/>
          <p:nvPr/>
        </p:nvSpPr>
        <p:spPr>
          <a:xfrm>
            <a:off x="3240581" y="2960594"/>
            <a:ext cx="647934" cy="307777"/>
          </a:xfrm>
          <a:prstGeom prst="rect">
            <a:avLst/>
          </a:prstGeom>
          <a:noFill/>
        </p:spPr>
        <p:txBody>
          <a:bodyPr wrap="none" rtlCol="0">
            <a:spAutoFit/>
          </a:bodyPr>
          <a:lstStyle/>
          <a:p>
            <a:r>
              <a:rPr lang="en-US" sz="1400" dirty="0">
                <a:solidFill>
                  <a:srgbClr val="92D050"/>
                </a:solidFill>
              </a:rPr>
              <a:t>Actual</a:t>
            </a:r>
            <a:endParaRPr lang="en-NZ" sz="1400" dirty="0">
              <a:solidFill>
                <a:srgbClr val="92D050"/>
              </a:solidFill>
            </a:endParaRPr>
          </a:p>
        </p:txBody>
      </p:sp>
    </p:spTree>
    <p:extLst>
      <p:ext uri="{BB962C8B-B14F-4D97-AF65-F5344CB8AC3E}">
        <p14:creationId xmlns:p14="http://schemas.microsoft.com/office/powerpoint/2010/main" val="2996286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eaLnBrk="1" hangingPunct="1">
              <a:defRPr/>
            </a:pPr>
            <a:r>
              <a:rPr lang="en-US" dirty="0">
                <a:sym typeface="Gill Sans" charset="0"/>
              </a:rPr>
              <a:t>Scrum</a:t>
            </a:r>
          </a:p>
        </p:txBody>
      </p:sp>
      <p:grpSp>
        <p:nvGrpSpPr>
          <p:cNvPr id="16386" name="Group 2"/>
          <p:cNvGrpSpPr>
            <a:grpSpLocks/>
          </p:cNvGrpSpPr>
          <p:nvPr/>
        </p:nvGrpSpPr>
        <p:grpSpPr bwMode="auto">
          <a:xfrm>
            <a:off x="1563053" y="3591877"/>
            <a:ext cx="1131570" cy="420053"/>
            <a:chOff x="0" y="0"/>
            <a:chExt cx="1056" cy="392"/>
          </a:xfrm>
        </p:grpSpPr>
        <p:pic>
          <p:nvPicPr>
            <p:cNvPr id="266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63" name="Rectangle 4"/>
            <p:cNvSpPr>
              <a:spLocks/>
            </p:cNvSpPr>
            <p:nvPr/>
          </p:nvSpPr>
          <p:spPr bwMode="auto">
            <a:xfrm>
              <a:off x="335" y="123"/>
              <a:ext cx="6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Cancel</a:t>
              </a:r>
            </a:p>
          </p:txBody>
        </p:sp>
      </p:grpSp>
      <p:grpSp>
        <p:nvGrpSpPr>
          <p:cNvPr id="16389" name="Group 5"/>
          <p:cNvGrpSpPr>
            <a:grpSpLocks/>
          </p:cNvGrpSpPr>
          <p:nvPr/>
        </p:nvGrpSpPr>
        <p:grpSpPr bwMode="auto">
          <a:xfrm>
            <a:off x="1768793" y="3291840"/>
            <a:ext cx="1131570" cy="420053"/>
            <a:chOff x="0" y="0"/>
            <a:chExt cx="1056" cy="392"/>
          </a:xfrm>
        </p:grpSpPr>
        <p:pic>
          <p:nvPicPr>
            <p:cNvPr id="266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61" name="Rectangle 7"/>
            <p:cNvSpPr>
              <a:spLocks/>
            </p:cNvSpPr>
            <p:nvPr/>
          </p:nvSpPr>
          <p:spPr bwMode="auto">
            <a:xfrm>
              <a:off x="230" y="123"/>
              <a:ext cx="7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Gift wrap</a:t>
              </a:r>
            </a:p>
          </p:txBody>
        </p:sp>
      </p:grpSp>
      <p:grpSp>
        <p:nvGrpSpPr>
          <p:cNvPr id="16392" name="Group 8"/>
          <p:cNvGrpSpPr>
            <a:grpSpLocks/>
          </p:cNvGrpSpPr>
          <p:nvPr/>
        </p:nvGrpSpPr>
        <p:grpSpPr bwMode="auto">
          <a:xfrm>
            <a:off x="1563053" y="2983230"/>
            <a:ext cx="1131570" cy="420053"/>
            <a:chOff x="0" y="0"/>
            <a:chExt cx="1056" cy="392"/>
          </a:xfrm>
        </p:grpSpPr>
        <p:pic>
          <p:nvPicPr>
            <p:cNvPr id="266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9" name="Rectangle 10"/>
            <p:cNvSpPr>
              <a:spLocks/>
            </p:cNvSpPr>
            <p:nvPr/>
          </p:nvSpPr>
          <p:spPr bwMode="auto">
            <a:xfrm>
              <a:off x="331" y="123"/>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Return</a:t>
              </a:r>
            </a:p>
          </p:txBody>
        </p:sp>
      </p:grpSp>
      <p:grpSp>
        <p:nvGrpSpPr>
          <p:cNvPr id="16395" name="Group 11"/>
          <p:cNvGrpSpPr>
            <a:grpSpLocks/>
          </p:cNvGrpSpPr>
          <p:nvPr/>
        </p:nvGrpSpPr>
        <p:grpSpPr bwMode="auto">
          <a:xfrm>
            <a:off x="4263390" y="1268730"/>
            <a:ext cx="1911668" cy="1603058"/>
            <a:chOff x="0" y="0"/>
            <a:chExt cx="1784" cy="1496"/>
          </a:xfrm>
        </p:grpSpPr>
        <p:pic>
          <p:nvPicPr>
            <p:cNvPr id="2665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84"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7" name="Rectangle 13"/>
            <p:cNvSpPr>
              <a:spLocks/>
            </p:cNvSpPr>
            <p:nvPr/>
          </p:nvSpPr>
          <p:spPr bwMode="auto">
            <a:xfrm>
              <a:off x="403" y="375"/>
              <a:ext cx="88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Sprint</a:t>
              </a:r>
            </a:p>
            <a:p>
              <a:pPr eaLnBrk="1" hangingPunct="1"/>
              <a:r>
                <a:rPr lang="en-US" altLang="en-US" sz="1620">
                  <a:solidFill>
                    <a:schemeClr val="tx1"/>
                  </a:solidFill>
                </a:rPr>
                <a:t>2-4 weeks</a:t>
              </a:r>
            </a:p>
          </p:txBody>
        </p:sp>
      </p:grpSp>
      <p:grpSp>
        <p:nvGrpSpPr>
          <p:cNvPr id="16398" name="Group 14"/>
          <p:cNvGrpSpPr>
            <a:grpSpLocks/>
          </p:cNvGrpSpPr>
          <p:nvPr/>
        </p:nvGrpSpPr>
        <p:grpSpPr bwMode="auto">
          <a:xfrm>
            <a:off x="1854518" y="2103478"/>
            <a:ext cx="1131570" cy="674012"/>
            <a:chOff x="0" y="19"/>
            <a:chExt cx="1056" cy="629"/>
          </a:xfrm>
        </p:grpSpPr>
        <p:pic>
          <p:nvPicPr>
            <p:cNvPr id="2665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6"/>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4" name="Rectangle 16"/>
            <p:cNvSpPr>
              <a:spLocks/>
            </p:cNvSpPr>
            <p:nvPr/>
          </p:nvSpPr>
          <p:spPr bwMode="auto">
            <a:xfrm>
              <a:off x="331" y="379"/>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Return</a:t>
              </a:r>
            </a:p>
          </p:txBody>
        </p:sp>
        <p:sp>
          <p:nvSpPr>
            <p:cNvPr id="26655" name="Rectangle 17"/>
            <p:cNvSpPr>
              <a:spLocks/>
            </p:cNvSpPr>
            <p:nvPr/>
          </p:nvSpPr>
          <p:spPr bwMode="auto">
            <a:xfrm>
              <a:off x="115" y="19"/>
              <a:ext cx="9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Sprint goal</a:t>
              </a:r>
            </a:p>
          </p:txBody>
        </p:sp>
      </p:grpSp>
      <p:grpSp>
        <p:nvGrpSpPr>
          <p:cNvPr id="16402" name="Group 18"/>
          <p:cNvGrpSpPr>
            <a:grpSpLocks/>
          </p:cNvGrpSpPr>
          <p:nvPr/>
        </p:nvGrpSpPr>
        <p:grpSpPr bwMode="auto">
          <a:xfrm>
            <a:off x="3037522" y="2451735"/>
            <a:ext cx="1492687" cy="840105"/>
            <a:chOff x="0" y="0"/>
            <a:chExt cx="1393" cy="784"/>
          </a:xfrm>
        </p:grpSpPr>
        <p:pic>
          <p:nvPicPr>
            <p:cNvPr id="26651"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4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2" name="Rectangle 20"/>
            <p:cNvSpPr>
              <a:spLocks/>
            </p:cNvSpPr>
            <p:nvPr/>
          </p:nvSpPr>
          <p:spPr bwMode="auto">
            <a:xfrm>
              <a:off x="321" y="288"/>
              <a:ext cx="107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Sprint backlog</a:t>
              </a:r>
            </a:p>
          </p:txBody>
        </p:sp>
      </p:grpSp>
      <p:grpSp>
        <p:nvGrpSpPr>
          <p:cNvPr id="16405" name="Group 21"/>
          <p:cNvGrpSpPr>
            <a:grpSpLocks/>
          </p:cNvGrpSpPr>
          <p:nvPr/>
        </p:nvGrpSpPr>
        <p:grpSpPr bwMode="auto">
          <a:xfrm>
            <a:off x="6022896" y="2203132"/>
            <a:ext cx="1906444" cy="1174433"/>
            <a:chOff x="53" y="0"/>
            <a:chExt cx="1778" cy="1096"/>
          </a:xfrm>
        </p:grpSpPr>
        <p:pic>
          <p:nvPicPr>
            <p:cNvPr id="26649"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 y="0"/>
              <a:ext cx="92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50" name="Rectangle 23"/>
            <p:cNvSpPr>
              <a:spLocks/>
            </p:cNvSpPr>
            <p:nvPr/>
          </p:nvSpPr>
          <p:spPr bwMode="auto">
            <a:xfrm>
              <a:off x="53" y="631"/>
              <a:ext cx="177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Potentially shippable</a:t>
              </a:r>
            </a:p>
            <a:p>
              <a:pPr eaLnBrk="1" hangingPunct="1"/>
              <a:r>
                <a:rPr lang="en-US" altLang="en-US" sz="1620">
                  <a:solidFill>
                    <a:schemeClr val="tx1"/>
                  </a:solidFill>
                </a:rPr>
                <a:t>product increment</a:t>
              </a:r>
            </a:p>
          </p:txBody>
        </p:sp>
      </p:grpSp>
      <p:sp>
        <p:nvSpPr>
          <p:cNvPr id="26633" name="Rectangle 24"/>
          <p:cNvSpPr>
            <a:spLocks/>
          </p:cNvSpPr>
          <p:nvPr/>
        </p:nvSpPr>
        <p:spPr bwMode="auto">
          <a:xfrm>
            <a:off x="1993821" y="3985516"/>
            <a:ext cx="716543"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Product</a:t>
            </a:r>
          </a:p>
          <a:p>
            <a:pPr eaLnBrk="1" hangingPunct="1"/>
            <a:r>
              <a:rPr lang="en-US" altLang="en-US" sz="1620">
                <a:solidFill>
                  <a:schemeClr val="tx1"/>
                </a:solidFill>
              </a:rPr>
              <a:t>backlog</a:t>
            </a:r>
          </a:p>
        </p:txBody>
      </p:sp>
      <p:grpSp>
        <p:nvGrpSpPr>
          <p:cNvPr id="16409" name="Group 25"/>
          <p:cNvGrpSpPr>
            <a:grpSpLocks/>
          </p:cNvGrpSpPr>
          <p:nvPr/>
        </p:nvGrpSpPr>
        <p:grpSpPr bwMode="auto">
          <a:xfrm>
            <a:off x="3088958" y="3591877"/>
            <a:ext cx="1131570" cy="420053"/>
            <a:chOff x="0" y="0"/>
            <a:chExt cx="1056" cy="392"/>
          </a:xfrm>
        </p:grpSpPr>
        <p:pic>
          <p:nvPicPr>
            <p:cNvPr id="26647"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8" name="Rectangle 27"/>
            <p:cNvSpPr>
              <a:spLocks/>
            </p:cNvSpPr>
            <p:nvPr/>
          </p:nvSpPr>
          <p:spPr bwMode="auto">
            <a:xfrm>
              <a:off x="246" y="123"/>
              <a:ext cx="7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Coupons</a:t>
              </a:r>
            </a:p>
          </p:txBody>
        </p:sp>
      </p:grpSp>
      <p:grpSp>
        <p:nvGrpSpPr>
          <p:cNvPr id="16412" name="Group 28"/>
          <p:cNvGrpSpPr>
            <a:grpSpLocks/>
          </p:cNvGrpSpPr>
          <p:nvPr/>
        </p:nvGrpSpPr>
        <p:grpSpPr bwMode="auto">
          <a:xfrm>
            <a:off x="1563053" y="3591877"/>
            <a:ext cx="1131570" cy="420053"/>
            <a:chOff x="0" y="0"/>
            <a:chExt cx="1056" cy="392"/>
          </a:xfrm>
        </p:grpSpPr>
        <p:pic>
          <p:nvPicPr>
            <p:cNvPr id="26645"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6" name="Rectangle 30"/>
            <p:cNvSpPr>
              <a:spLocks/>
            </p:cNvSpPr>
            <p:nvPr/>
          </p:nvSpPr>
          <p:spPr bwMode="auto">
            <a:xfrm>
              <a:off x="230" y="123"/>
              <a:ext cx="7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Gift wrap</a:t>
              </a:r>
            </a:p>
          </p:txBody>
        </p:sp>
      </p:grpSp>
      <p:grpSp>
        <p:nvGrpSpPr>
          <p:cNvPr id="16415" name="Group 31"/>
          <p:cNvGrpSpPr>
            <a:grpSpLocks/>
          </p:cNvGrpSpPr>
          <p:nvPr/>
        </p:nvGrpSpPr>
        <p:grpSpPr bwMode="auto">
          <a:xfrm>
            <a:off x="1768793" y="3291840"/>
            <a:ext cx="1131570" cy="420053"/>
            <a:chOff x="0" y="0"/>
            <a:chExt cx="1056" cy="392"/>
          </a:xfrm>
        </p:grpSpPr>
        <p:pic>
          <p:nvPicPr>
            <p:cNvPr id="26643"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4" name="Rectangle 33"/>
            <p:cNvSpPr>
              <a:spLocks/>
            </p:cNvSpPr>
            <p:nvPr/>
          </p:nvSpPr>
          <p:spPr bwMode="auto">
            <a:xfrm>
              <a:off x="246" y="123"/>
              <a:ext cx="7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Coupons</a:t>
              </a:r>
            </a:p>
          </p:txBody>
        </p:sp>
      </p:grpSp>
      <p:grpSp>
        <p:nvGrpSpPr>
          <p:cNvPr id="16418" name="Group 34"/>
          <p:cNvGrpSpPr>
            <a:grpSpLocks/>
          </p:cNvGrpSpPr>
          <p:nvPr/>
        </p:nvGrpSpPr>
        <p:grpSpPr bwMode="auto">
          <a:xfrm>
            <a:off x="1563053" y="2983230"/>
            <a:ext cx="1131570" cy="420053"/>
            <a:chOff x="0" y="0"/>
            <a:chExt cx="1056" cy="392"/>
          </a:xfrm>
        </p:grpSpPr>
        <p:pic>
          <p:nvPicPr>
            <p:cNvPr id="26641"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5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2" name="Rectangle 36"/>
            <p:cNvSpPr>
              <a:spLocks/>
            </p:cNvSpPr>
            <p:nvPr/>
          </p:nvSpPr>
          <p:spPr bwMode="auto">
            <a:xfrm>
              <a:off x="335" y="123"/>
              <a:ext cx="6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Cancel</a:t>
              </a:r>
            </a:p>
          </p:txBody>
        </p:sp>
      </p:grpSp>
      <p:grpSp>
        <p:nvGrpSpPr>
          <p:cNvPr id="16421" name="Group 37"/>
          <p:cNvGrpSpPr>
            <a:grpSpLocks/>
          </p:cNvGrpSpPr>
          <p:nvPr/>
        </p:nvGrpSpPr>
        <p:grpSpPr bwMode="auto">
          <a:xfrm>
            <a:off x="4409122" y="594718"/>
            <a:ext cx="917258" cy="999767"/>
            <a:chOff x="0" y="19"/>
            <a:chExt cx="856" cy="933"/>
          </a:xfrm>
        </p:grpSpPr>
        <p:pic>
          <p:nvPicPr>
            <p:cNvPr id="26639"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64"/>
              <a:ext cx="856"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40" name="Rectangle 39"/>
            <p:cNvSpPr>
              <a:spLocks/>
            </p:cNvSpPr>
            <p:nvPr/>
          </p:nvSpPr>
          <p:spPr bwMode="auto">
            <a:xfrm>
              <a:off x="86" y="19"/>
              <a:ext cx="7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20">
                  <a:solidFill>
                    <a:schemeClr val="tx1"/>
                  </a:solidFill>
                </a:rPr>
                <a:t>24 hours</a:t>
              </a:r>
            </a:p>
          </p:txBody>
        </p:sp>
      </p:grpSp>
    </p:spTree>
    <p:extLst>
      <p:ext uri="{BB962C8B-B14F-4D97-AF65-F5344CB8AC3E}">
        <p14:creationId xmlns:p14="http://schemas.microsoft.com/office/powerpoint/2010/main" val="1649525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95"/>
                                        </p:tgtEl>
                                        <p:attrNameLst>
                                          <p:attrName>style.visibility</p:attrName>
                                        </p:attrNameLst>
                                      </p:cBhvr>
                                      <p:to>
                                        <p:strVal val="visible"/>
                                      </p:to>
                                    </p:set>
                                    <p:animEffect transition="in" filter="wipe(left)">
                                      <p:cBhvr>
                                        <p:cTn id="7" dur="500"/>
                                        <p:tgtEl>
                                          <p:spTgt spid="16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500"/>
                                        <p:tgtEl>
                                          <p:spTgt spid="16392"/>
                                        </p:tgtEl>
                                      </p:cBhvr>
                                    </p:animEffect>
                                    <p:set>
                                      <p:cBhvr>
                                        <p:cTn id="12" dur="1" fill="hold">
                                          <p:stCondLst>
                                            <p:cond delay="499"/>
                                          </p:stCondLst>
                                        </p:cTn>
                                        <p:tgtEl>
                                          <p:spTgt spid="16392"/>
                                        </p:tgtEl>
                                        <p:attrNameLst>
                                          <p:attrName>style.visibility</p:attrName>
                                        </p:attrNameLst>
                                      </p:cBhvr>
                                      <p:to>
                                        <p:strVal val="hidden"/>
                                      </p:to>
                                    </p:se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16398"/>
                                        </p:tgtEl>
                                        <p:attrNameLst>
                                          <p:attrName>style.visibility</p:attrName>
                                        </p:attrNameLst>
                                      </p:cBhvr>
                                      <p:to>
                                        <p:strVal val="visible"/>
                                      </p:to>
                                    </p:set>
                                    <p:animEffect transition="in" filter="fade">
                                      <p:cBhvr>
                                        <p:cTn id="16" dur="500"/>
                                        <p:tgtEl>
                                          <p:spTgt spid="163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6402"/>
                                        </p:tgtEl>
                                        <p:attrNameLst>
                                          <p:attrName>style.visibility</p:attrName>
                                        </p:attrNameLst>
                                      </p:cBhvr>
                                      <p:to>
                                        <p:strVal val="visible"/>
                                      </p:to>
                                    </p:set>
                                    <p:animEffect transition="in" filter="fade">
                                      <p:cBhvr>
                                        <p:cTn id="21" dur="500"/>
                                        <p:tgtEl>
                                          <p:spTgt spid="1640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16405"/>
                                        </p:tgtEl>
                                        <p:attrNameLst>
                                          <p:attrName>style.visibility</p:attrName>
                                        </p:attrNameLst>
                                      </p:cBhvr>
                                      <p:to>
                                        <p:strVal val="visible"/>
                                      </p:to>
                                    </p:set>
                                    <p:anim calcmode="lin" valueType="num">
                                      <p:cBhvr additive="base">
                                        <p:cTn id="26" dur="500" fill="hold"/>
                                        <p:tgtEl>
                                          <p:spTgt spid="16405"/>
                                        </p:tgtEl>
                                        <p:attrNameLst>
                                          <p:attrName>ppt_x</p:attrName>
                                        </p:attrNameLst>
                                      </p:cBhvr>
                                      <p:tavLst>
                                        <p:tav tm="0">
                                          <p:val>
                                            <p:strVal val="1+#ppt_w/2"/>
                                          </p:val>
                                        </p:tav>
                                        <p:tav tm="100000">
                                          <p:val>
                                            <p:strVal val="#ppt_x"/>
                                          </p:val>
                                        </p:tav>
                                      </p:tavLst>
                                    </p:anim>
                                    <p:anim calcmode="lin" valueType="num">
                                      <p:cBhvr additive="base">
                                        <p:cTn id="27" dur="500" fill="hold"/>
                                        <p:tgtEl>
                                          <p:spTgt spid="1640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16409"/>
                                        </p:tgtEl>
                                        <p:attrNameLst>
                                          <p:attrName>style.visibility</p:attrName>
                                        </p:attrNameLst>
                                      </p:cBhvr>
                                      <p:to>
                                        <p:strVal val="visible"/>
                                      </p:to>
                                    </p:set>
                                    <p:anim calcmode="lin" valueType="num">
                                      <p:cBhvr additive="base">
                                        <p:cTn id="32" dur="500" fill="hold"/>
                                        <p:tgtEl>
                                          <p:spTgt spid="16409"/>
                                        </p:tgtEl>
                                        <p:attrNameLst>
                                          <p:attrName>ppt_x</p:attrName>
                                        </p:attrNameLst>
                                      </p:cBhvr>
                                      <p:tavLst>
                                        <p:tav tm="0">
                                          <p:val>
                                            <p:strVal val="1+#ppt_w/2"/>
                                          </p:val>
                                        </p:tav>
                                        <p:tav tm="100000">
                                          <p:val>
                                            <p:strVal val="#ppt_x"/>
                                          </p:val>
                                        </p:tav>
                                      </p:tavLst>
                                    </p:anim>
                                    <p:anim calcmode="lin" valueType="num">
                                      <p:cBhvr additive="base">
                                        <p:cTn id="33" dur="500" fill="hold"/>
                                        <p:tgtEl>
                                          <p:spTgt spid="16409"/>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xit" presetSubtype="0" fill="hold" nodeType="clickEffect">
                                  <p:stCondLst>
                                    <p:cond delay="0"/>
                                  </p:stCondLst>
                                  <p:childTnLst>
                                    <p:animEffect transition="out" filter="fade">
                                      <p:cBhvr>
                                        <p:cTn id="37" dur="500"/>
                                        <p:tgtEl>
                                          <p:spTgt spid="16386"/>
                                        </p:tgtEl>
                                      </p:cBhvr>
                                    </p:animEffect>
                                    <p:set>
                                      <p:cBhvr>
                                        <p:cTn id="38" dur="1" fill="hold">
                                          <p:stCondLst>
                                            <p:cond delay="499"/>
                                          </p:stCondLst>
                                        </p:cTn>
                                        <p:tgtEl>
                                          <p:spTgt spid="16386"/>
                                        </p:tgtEl>
                                        <p:attrNameLst>
                                          <p:attrName>style.visibility</p:attrName>
                                        </p:attrNameLst>
                                      </p:cBhvr>
                                      <p:to>
                                        <p:strVal val="hidden"/>
                                      </p:to>
                                    </p:set>
                                  </p:childTnLst>
                                </p:cTn>
                              </p:par>
                            </p:childTnLst>
                          </p:cTn>
                        </p:par>
                        <p:par>
                          <p:cTn id="39" fill="hold" nodeType="afterGroup">
                            <p:stCondLst>
                              <p:cond delay="500"/>
                            </p:stCondLst>
                            <p:childTnLst>
                              <p:par>
                                <p:cTn id="40" presetID="10" presetClass="entr" presetSubtype="0" fill="hold" nodeType="afterEffect">
                                  <p:stCondLst>
                                    <p:cond delay="500"/>
                                  </p:stCondLst>
                                  <p:childTnLst>
                                    <p:set>
                                      <p:cBhvr>
                                        <p:cTn id="41" dur="1" fill="hold">
                                          <p:stCondLst>
                                            <p:cond delay="0"/>
                                          </p:stCondLst>
                                        </p:cTn>
                                        <p:tgtEl>
                                          <p:spTgt spid="16418"/>
                                        </p:tgtEl>
                                        <p:attrNameLst>
                                          <p:attrName>style.visibility</p:attrName>
                                        </p:attrNameLst>
                                      </p:cBhvr>
                                      <p:to>
                                        <p:strVal val="visible"/>
                                      </p:to>
                                    </p:set>
                                    <p:animEffect transition="in" filter="fade">
                                      <p:cBhvr>
                                        <p:cTn id="42" dur="500"/>
                                        <p:tgtEl>
                                          <p:spTgt spid="16418"/>
                                        </p:tgtEl>
                                      </p:cBhvr>
                                    </p:animEffect>
                                  </p:childTnLst>
                                </p:cTn>
                              </p:par>
                            </p:childTnLst>
                          </p:cTn>
                        </p:par>
                        <p:par>
                          <p:cTn id="43" fill="hold" nodeType="afterGroup">
                            <p:stCondLst>
                              <p:cond delay="1500"/>
                            </p:stCondLst>
                            <p:childTnLst>
                              <p:par>
                                <p:cTn id="44" presetID="10" presetClass="exit" presetSubtype="0" fill="hold" nodeType="afterEffect">
                                  <p:stCondLst>
                                    <p:cond delay="500"/>
                                  </p:stCondLst>
                                  <p:childTnLst>
                                    <p:animEffect transition="out" filter="fade">
                                      <p:cBhvr>
                                        <p:cTn id="45" dur="500"/>
                                        <p:tgtEl>
                                          <p:spTgt spid="16389"/>
                                        </p:tgtEl>
                                      </p:cBhvr>
                                    </p:animEffect>
                                    <p:set>
                                      <p:cBhvr>
                                        <p:cTn id="46" dur="1" fill="hold">
                                          <p:stCondLst>
                                            <p:cond delay="499"/>
                                          </p:stCondLst>
                                        </p:cTn>
                                        <p:tgtEl>
                                          <p:spTgt spid="16389"/>
                                        </p:tgtEl>
                                        <p:attrNameLst>
                                          <p:attrName>style.visibility</p:attrName>
                                        </p:attrNameLst>
                                      </p:cBhvr>
                                      <p:to>
                                        <p:strVal val="hidden"/>
                                      </p:to>
                                    </p:set>
                                  </p:childTnLst>
                                </p:cTn>
                              </p:par>
                            </p:childTnLst>
                          </p:cTn>
                        </p:par>
                        <p:par>
                          <p:cTn id="47" fill="hold" nodeType="afterGroup">
                            <p:stCondLst>
                              <p:cond delay="2500"/>
                            </p:stCondLst>
                            <p:childTnLst>
                              <p:par>
                                <p:cTn id="48" presetID="10" presetClass="entr" presetSubtype="0" fill="hold" nodeType="afterEffect">
                                  <p:stCondLst>
                                    <p:cond delay="500"/>
                                  </p:stCondLst>
                                  <p:childTnLst>
                                    <p:set>
                                      <p:cBhvr>
                                        <p:cTn id="49" dur="1" fill="hold">
                                          <p:stCondLst>
                                            <p:cond delay="0"/>
                                          </p:stCondLst>
                                        </p:cTn>
                                        <p:tgtEl>
                                          <p:spTgt spid="16412"/>
                                        </p:tgtEl>
                                        <p:attrNameLst>
                                          <p:attrName>style.visibility</p:attrName>
                                        </p:attrNameLst>
                                      </p:cBhvr>
                                      <p:to>
                                        <p:strVal val="visible"/>
                                      </p:to>
                                    </p:set>
                                    <p:animEffect transition="in" filter="fade">
                                      <p:cBhvr>
                                        <p:cTn id="50" dur="500"/>
                                        <p:tgtEl>
                                          <p:spTgt spid="16412"/>
                                        </p:tgtEl>
                                      </p:cBhvr>
                                    </p:animEffect>
                                  </p:childTnLst>
                                </p:cTn>
                              </p:par>
                            </p:childTnLst>
                          </p:cTn>
                        </p:par>
                        <p:par>
                          <p:cTn id="51" fill="hold" nodeType="afterGroup">
                            <p:stCondLst>
                              <p:cond delay="3500"/>
                            </p:stCondLst>
                            <p:childTnLst>
                              <p:par>
                                <p:cTn id="52" presetID="10" presetClass="exit" presetSubtype="0" fill="hold" nodeType="afterEffect">
                                  <p:stCondLst>
                                    <p:cond delay="500"/>
                                  </p:stCondLst>
                                  <p:childTnLst>
                                    <p:animEffect transition="out" filter="fade">
                                      <p:cBhvr>
                                        <p:cTn id="53" dur="500"/>
                                        <p:tgtEl>
                                          <p:spTgt spid="16409"/>
                                        </p:tgtEl>
                                      </p:cBhvr>
                                    </p:animEffect>
                                    <p:set>
                                      <p:cBhvr>
                                        <p:cTn id="54" dur="1" fill="hold">
                                          <p:stCondLst>
                                            <p:cond delay="499"/>
                                          </p:stCondLst>
                                        </p:cTn>
                                        <p:tgtEl>
                                          <p:spTgt spid="16409"/>
                                        </p:tgtEl>
                                        <p:attrNameLst>
                                          <p:attrName>style.visibility</p:attrName>
                                        </p:attrNameLst>
                                      </p:cBhvr>
                                      <p:to>
                                        <p:strVal val="hidden"/>
                                      </p:to>
                                    </p:set>
                                  </p:childTnLst>
                                </p:cTn>
                              </p:par>
                            </p:childTnLst>
                          </p:cTn>
                        </p:par>
                        <p:par>
                          <p:cTn id="55" fill="hold" nodeType="afterGroup">
                            <p:stCondLst>
                              <p:cond delay="4500"/>
                            </p:stCondLst>
                            <p:childTnLst>
                              <p:par>
                                <p:cTn id="56" presetID="10" presetClass="entr" presetSubtype="0" fill="hold" nodeType="afterEffect">
                                  <p:stCondLst>
                                    <p:cond delay="500"/>
                                  </p:stCondLst>
                                  <p:childTnLst>
                                    <p:set>
                                      <p:cBhvr>
                                        <p:cTn id="57" dur="1" fill="hold">
                                          <p:stCondLst>
                                            <p:cond delay="0"/>
                                          </p:stCondLst>
                                        </p:cTn>
                                        <p:tgtEl>
                                          <p:spTgt spid="16415"/>
                                        </p:tgtEl>
                                        <p:attrNameLst>
                                          <p:attrName>style.visibility</p:attrName>
                                        </p:attrNameLst>
                                      </p:cBhvr>
                                      <p:to>
                                        <p:strVal val="visible"/>
                                      </p:to>
                                    </p:set>
                                    <p:animEffect transition="in" filter="fade">
                                      <p:cBhvr>
                                        <p:cTn id="58" dur="500"/>
                                        <p:tgtEl>
                                          <p:spTgt spid="1641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16" fill="hold" nodeType="clickEffect">
                                  <p:stCondLst>
                                    <p:cond delay="0"/>
                                  </p:stCondLst>
                                  <p:childTnLst>
                                    <p:set>
                                      <p:cBhvr>
                                        <p:cTn id="62" dur="1" fill="hold">
                                          <p:stCondLst>
                                            <p:cond delay="0"/>
                                          </p:stCondLst>
                                        </p:cTn>
                                        <p:tgtEl>
                                          <p:spTgt spid="16421"/>
                                        </p:tgtEl>
                                        <p:attrNameLst>
                                          <p:attrName>style.visibility</p:attrName>
                                        </p:attrNameLst>
                                      </p:cBhvr>
                                      <p:to>
                                        <p:strVal val="visible"/>
                                      </p:to>
                                    </p:set>
                                    <p:anim calcmode="lin" valueType="num">
                                      <p:cBhvr>
                                        <p:cTn id="63" dur="500" fill="hold"/>
                                        <p:tgtEl>
                                          <p:spTgt spid="16421"/>
                                        </p:tgtEl>
                                        <p:attrNameLst>
                                          <p:attrName>ppt_w</p:attrName>
                                        </p:attrNameLst>
                                      </p:cBhvr>
                                      <p:tavLst>
                                        <p:tav tm="0">
                                          <p:val>
                                            <p:fltVal val="0"/>
                                          </p:val>
                                        </p:tav>
                                        <p:tav tm="100000">
                                          <p:val>
                                            <p:strVal val="#ppt_w"/>
                                          </p:val>
                                        </p:tav>
                                      </p:tavLst>
                                    </p:anim>
                                    <p:anim calcmode="lin" valueType="num">
                                      <p:cBhvr>
                                        <p:cTn id="64" dur="500" fill="hold"/>
                                        <p:tgtEl>
                                          <p:spTgt spid="164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defRPr/>
            </a:pPr>
            <a:r>
              <a:rPr lang="en-US">
                <a:sym typeface="Gill Sans" charset="0"/>
              </a:rPr>
              <a:t>Putting it all together</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443" y="1075849"/>
            <a:ext cx="6617970" cy="307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702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pPr>
              <a:defRPr/>
            </a:pPr>
            <a:r>
              <a:rPr lang="en-US">
                <a:sym typeface="Gill Sans" charset="0"/>
              </a:rPr>
              <a:t>Sprints</a:t>
            </a:r>
          </a:p>
        </p:txBody>
      </p:sp>
      <p:sp>
        <p:nvSpPr>
          <p:cNvPr id="17411" name="Rectangle 2"/>
          <p:cNvSpPr>
            <a:spLocks noGrp="1" noChangeArrowheads="1"/>
          </p:cNvSpPr>
          <p:nvPr>
            <p:ph type="body" idx="1"/>
          </p:nvPr>
        </p:nvSpPr>
        <p:spPr/>
        <p:txBody>
          <a:bodyPr/>
          <a:lstStyle/>
          <a:p>
            <a:r>
              <a:rPr lang="en-US" altLang="en-US" sz="1890" dirty="0"/>
              <a:t>Scrum projects make progress in a series of </a:t>
            </a:r>
            <a:r>
              <a:rPr lang="ja-JP" altLang="en-US" sz="1890" dirty="0"/>
              <a:t>“</a:t>
            </a:r>
            <a:r>
              <a:rPr lang="en-US" altLang="ja-JP" sz="1890" dirty="0"/>
              <a:t>sprints</a:t>
            </a:r>
            <a:r>
              <a:rPr lang="ja-JP" altLang="en-US" sz="1890" dirty="0"/>
              <a:t>”</a:t>
            </a:r>
            <a:endParaRPr lang="en-US" altLang="ja-JP" sz="1890" dirty="0"/>
          </a:p>
          <a:p>
            <a:pPr lvl="1"/>
            <a:r>
              <a:rPr lang="en-US" altLang="en-US" sz="1620" dirty="0"/>
              <a:t>Analogous to Extreme Programming iterations</a:t>
            </a:r>
          </a:p>
          <a:p>
            <a:endParaRPr lang="en-US" altLang="en-US" sz="1890" dirty="0"/>
          </a:p>
          <a:p>
            <a:r>
              <a:rPr lang="en-US" altLang="en-US" sz="1890" dirty="0"/>
              <a:t>Typical duration is 2–4 weeks or a calendar month at most</a:t>
            </a:r>
          </a:p>
          <a:p>
            <a:endParaRPr lang="en-US" altLang="en-US" sz="1890" dirty="0"/>
          </a:p>
          <a:p>
            <a:r>
              <a:rPr lang="en-US" altLang="en-US" sz="1890" dirty="0"/>
              <a:t>A constant duration leads to a better rhythm</a:t>
            </a:r>
          </a:p>
          <a:p>
            <a:endParaRPr lang="en-US" altLang="en-US" sz="1890" dirty="0"/>
          </a:p>
          <a:p>
            <a:r>
              <a:rPr lang="en-US" altLang="en-US" sz="1890" dirty="0"/>
              <a:t>Product is designed, coded, and tested during the sprint</a:t>
            </a:r>
          </a:p>
          <a:p>
            <a:endParaRPr lang="en-US" altLang="en-US" sz="1890" dirty="0"/>
          </a:p>
        </p:txBody>
      </p:sp>
    </p:spTree>
    <p:extLst>
      <p:ext uri="{BB962C8B-B14F-4D97-AF65-F5344CB8AC3E}">
        <p14:creationId xmlns:p14="http://schemas.microsoft.com/office/powerpoint/2010/main" val="1571340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323529" y="164609"/>
            <a:ext cx="8568952" cy="1183005"/>
          </a:xfrm>
        </p:spPr>
        <p:txBody>
          <a:bodyPr anchor="t"/>
          <a:lstStyle/>
          <a:p>
            <a:pPr eaLnBrk="1" hangingPunct="1">
              <a:lnSpc>
                <a:spcPct val="70000"/>
              </a:lnSpc>
              <a:defRPr/>
            </a:pPr>
            <a:r>
              <a:rPr lang="en-US" sz="4000" dirty="0">
                <a:sym typeface="Gill Sans" charset="0"/>
              </a:rPr>
              <a:t>Sequential vs. overlapping development</a:t>
            </a:r>
          </a:p>
        </p:txBody>
      </p:sp>
      <p:pic>
        <p:nvPicPr>
          <p:cNvPr id="327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3173" y="3711893"/>
            <a:ext cx="4221956" cy="672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1" name="Line 3"/>
          <p:cNvSpPr>
            <a:spLocks noChangeShapeType="1"/>
          </p:cNvSpPr>
          <p:nvPr/>
        </p:nvSpPr>
        <p:spPr bwMode="auto">
          <a:xfrm>
            <a:off x="2171700" y="1928813"/>
            <a:ext cx="493776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32772" name="Line 4"/>
          <p:cNvSpPr>
            <a:spLocks noChangeShapeType="1"/>
          </p:cNvSpPr>
          <p:nvPr/>
        </p:nvSpPr>
        <p:spPr bwMode="auto">
          <a:xfrm>
            <a:off x="2188845" y="4346258"/>
            <a:ext cx="493776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32773" name="Rectangle 5"/>
          <p:cNvSpPr>
            <a:spLocks/>
          </p:cNvSpPr>
          <p:nvPr/>
        </p:nvSpPr>
        <p:spPr bwMode="auto">
          <a:xfrm>
            <a:off x="2481063" y="4467360"/>
            <a:ext cx="3403283" cy="33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945">
                <a:solidFill>
                  <a:schemeClr val="tx1"/>
                </a:solidFill>
              </a:rPr>
              <a:t>Source: </a:t>
            </a:r>
            <a:r>
              <a:rPr lang="ja-JP" altLang="en-US" sz="945">
                <a:solidFill>
                  <a:schemeClr val="tx1"/>
                </a:solidFill>
              </a:rPr>
              <a:t>“</a:t>
            </a:r>
            <a:r>
              <a:rPr lang="en-US" altLang="ja-JP" sz="945">
                <a:solidFill>
                  <a:schemeClr val="tx1"/>
                </a:solidFill>
              </a:rPr>
              <a:t>The New New Product Development Game</a:t>
            </a:r>
            <a:r>
              <a:rPr lang="ja-JP" altLang="en-US" sz="945">
                <a:solidFill>
                  <a:schemeClr val="tx1"/>
                </a:solidFill>
              </a:rPr>
              <a:t>”</a:t>
            </a:r>
            <a:r>
              <a:rPr lang="en-US" altLang="ja-JP" sz="945">
                <a:solidFill>
                  <a:schemeClr val="tx1"/>
                </a:solidFill>
              </a:rPr>
              <a:t> by Takeuchi and Nonaka. </a:t>
            </a:r>
            <a:r>
              <a:rPr lang="en-US" altLang="ja-JP" sz="945" i="1">
                <a:solidFill>
                  <a:schemeClr val="tx1"/>
                </a:solidFill>
              </a:rPr>
              <a:t>Harvard Business Review,</a:t>
            </a:r>
            <a:r>
              <a:rPr lang="en-US" altLang="ja-JP" sz="945">
                <a:solidFill>
                  <a:schemeClr val="tx1"/>
                </a:solidFill>
              </a:rPr>
              <a:t> January 1986.</a:t>
            </a:r>
            <a:endParaRPr lang="en-US" altLang="en-US" sz="945">
              <a:solidFill>
                <a:schemeClr val="tx1"/>
              </a:solidFill>
            </a:endParaRPr>
          </a:p>
        </p:txBody>
      </p:sp>
      <p:sp>
        <p:nvSpPr>
          <p:cNvPr id="19462" name="AutoShape 6"/>
          <p:cNvSpPr>
            <a:spLocks/>
          </p:cNvSpPr>
          <p:nvPr/>
        </p:nvSpPr>
        <p:spPr bwMode="auto">
          <a:xfrm>
            <a:off x="2017395" y="2134552"/>
            <a:ext cx="2794635" cy="831533"/>
          </a:xfrm>
          <a:prstGeom prst="roundRect">
            <a:avLst>
              <a:gd name="adj" fmla="val 24741"/>
            </a:avLst>
          </a:prstGeom>
          <a:blipFill dpi="0" rotWithShape="0">
            <a:blip r:embed="rId4"/>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9463" name="AutoShape 7"/>
          <p:cNvSpPr>
            <a:spLocks/>
          </p:cNvSpPr>
          <p:nvPr/>
        </p:nvSpPr>
        <p:spPr bwMode="auto">
          <a:xfrm>
            <a:off x="4520565" y="2751772"/>
            <a:ext cx="2794635" cy="831533"/>
          </a:xfrm>
          <a:prstGeom prst="roundRect">
            <a:avLst>
              <a:gd name="adj" fmla="val 24741"/>
            </a:avLst>
          </a:prstGeom>
          <a:blipFill dpi="0" rotWithShape="0">
            <a:blip r:embed="rId5"/>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2776" name="Rectangle 8"/>
          <p:cNvSpPr>
            <a:spLocks/>
          </p:cNvSpPr>
          <p:nvPr/>
        </p:nvSpPr>
        <p:spPr bwMode="auto">
          <a:xfrm>
            <a:off x="2103120" y="2220278"/>
            <a:ext cx="2614613" cy="66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90" dirty="0">
                <a:solidFill>
                  <a:srgbClr val="FFFFFF"/>
                </a:solidFill>
              </a:rPr>
              <a:t>Rather than doing all of one thing at a time...</a:t>
            </a:r>
          </a:p>
        </p:txBody>
      </p:sp>
      <p:sp>
        <p:nvSpPr>
          <p:cNvPr id="32777" name="Rectangle 9"/>
          <p:cNvSpPr>
            <a:spLocks/>
          </p:cNvSpPr>
          <p:nvPr/>
        </p:nvSpPr>
        <p:spPr bwMode="auto">
          <a:xfrm>
            <a:off x="4554855" y="2837498"/>
            <a:ext cx="2717483" cy="66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90">
                <a:solidFill>
                  <a:srgbClr val="FFFFFF"/>
                </a:solidFill>
              </a:rPr>
              <a:t>...Scrum teams do a little of everything all the time</a:t>
            </a:r>
          </a:p>
        </p:txBody>
      </p:sp>
      <p:sp>
        <p:nvSpPr>
          <p:cNvPr id="32778" name="Rectangle 10"/>
          <p:cNvSpPr>
            <a:spLocks/>
          </p:cNvSpPr>
          <p:nvPr/>
        </p:nvSpPr>
        <p:spPr bwMode="auto">
          <a:xfrm>
            <a:off x="1640205" y="1320165"/>
            <a:ext cx="1328738" cy="402908"/>
          </a:xfrm>
          <a:prstGeom prst="rect">
            <a:avLst/>
          </a:prstGeom>
          <a:solidFill>
            <a:schemeClr val="accent1"/>
          </a:solidFill>
          <a:ln w="25400">
            <a:solidFill>
              <a:schemeClr val="tx1"/>
            </a:solidFill>
            <a:miter lim="800000"/>
            <a:headEnd/>
            <a:tailEnd/>
          </a:ln>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dirty="0">
                <a:solidFill>
                  <a:srgbClr val="FFFFFF"/>
                </a:solidFill>
                <a:latin typeface="+mn-lt"/>
              </a:rPr>
              <a:t>Requirements</a:t>
            </a:r>
          </a:p>
        </p:txBody>
      </p:sp>
      <p:sp>
        <p:nvSpPr>
          <p:cNvPr id="32779" name="Rectangle 11"/>
          <p:cNvSpPr>
            <a:spLocks/>
          </p:cNvSpPr>
          <p:nvPr/>
        </p:nvSpPr>
        <p:spPr bwMode="auto">
          <a:xfrm>
            <a:off x="3097530" y="1320165"/>
            <a:ext cx="1328738" cy="402908"/>
          </a:xfrm>
          <a:prstGeom prst="rect">
            <a:avLst/>
          </a:prstGeom>
          <a:solidFill>
            <a:srgbClr val="01FF01"/>
          </a:solidFill>
          <a:ln w="25400">
            <a:solidFill>
              <a:schemeClr val="tx1"/>
            </a:solidFill>
            <a:miter lim="800000"/>
            <a:headEnd/>
            <a:tailEnd/>
          </a:ln>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dirty="0">
                <a:solidFill>
                  <a:srgbClr val="FFFFFF"/>
                </a:solidFill>
                <a:latin typeface="+mn-lt"/>
              </a:rPr>
              <a:t>Design</a:t>
            </a:r>
          </a:p>
        </p:txBody>
      </p:sp>
      <p:sp>
        <p:nvSpPr>
          <p:cNvPr id="32780" name="Rectangle 12"/>
          <p:cNvSpPr>
            <a:spLocks/>
          </p:cNvSpPr>
          <p:nvPr/>
        </p:nvSpPr>
        <p:spPr bwMode="auto">
          <a:xfrm>
            <a:off x="4554855" y="1320165"/>
            <a:ext cx="1328738" cy="402908"/>
          </a:xfrm>
          <a:prstGeom prst="rect">
            <a:avLst/>
          </a:prstGeom>
          <a:solidFill>
            <a:srgbClr val="00CCFF"/>
          </a:solidFill>
          <a:ln w="25400">
            <a:solidFill>
              <a:schemeClr val="tx1"/>
            </a:solidFill>
            <a:miter lim="800000"/>
            <a:headEnd/>
            <a:tailEnd/>
          </a:ln>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a:solidFill>
                  <a:srgbClr val="FFFFFF"/>
                </a:solidFill>
                <a:latin typeface="+mn-lt"/>
              </a:rPr>
              <a:t>Code</a:t>
            </a:r>
          </a:p>
        </p:txBody>
      </p:sp>
      <p:sp>
        <p:nvSpPr>
          <p:cNvPr id="32781" name="Rectangle 13"/>
          <p:cNvSpPr>
            <a:spLocks/>
          </p:cNvSpPr>
          <p:nvPr/>
        </p:nvSpPr>
        <p:spPr bwMode="auto">
          <a:xfrm>
            <a:off x="6012180" y="1320165"/>
            <a:ext cx="1328738" cy="402908"/>
          </a:xfrm>
          <a:prstGeom prst="rect">
            <a:avLst/>
          </a:prstGeom>
          <a:solidFill>
            <a:srgbClr val="3366FF"/>
          </a:solidFill>
          <a:ln w="25400">
            <a:solidFill>
              <a:schemeClr val="tx1"/>
            </a:solidFill>
            <a:miter lim="800000"/>
            <a:headEnd/>
            <a:tailEnd/>
          </a:ln>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1620">
                <a:solidFill>
                  <a:srgbClr val="FFFFFF"/>
                </a:solidFill>
                <a:latin typeface="+mn-lt"/>
              </a:rPr>
              <a:t>Test</a:t>
            </a:r>
          </a:p>
        </p:txBody>
      </p:sp>
    </p:spTree>
    <p:extLst>
      <p:ext uri="{BB962C8B-B14F-4D97-AF65-F5344CB8AC3E}">
        <p14:creationId xmlns:p14="http://schemas.microsoft.com/office/powerpoint/2010/main" val="3193844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pPr eaLnBrk="1" hangingPunct="1">
              <a:defRPr/>
            </a:pPr>
            <a:r>
              <a:rPr lang="en-US">
                <a:sym typeface="Gill Sans" charset="0"/>
              </a:rPr>
              <a:t>No changes during a sprint</a:t>
            </a:r>
          </a:p>
        </p:txBody>
      </p:sp>
      <p:sp>
        <p:nvSpPr>
          <p:cNvPr id="19459" name="Rectangle 2"/>
          <p:cNvSpPr>
            <a:spLocks noGrp="1" noChangeArrowheads="1"/>
          </p:cNvSpPr>
          <p:nvPr>
            <p:ph type="body" idx="1"/>
          </p:nvPr>
        </p:nvSpPr>
        <p:spPr>
          <a:xfrm>
            <a:off x="1374457" y="3651885"/>
            <a:ext cx="6386513" cy="857250"/>
          </a:xfrm>
        </p:spPr>
        <p:txBody>
          <a:bodyPr/>
          <a:lstStyle/>
          <a:p>
            <a:pPr marL="171450" indent="0">
              <a:buNone/>
              <a:defRPr/>
            </a:pPr>
            <a:r>
              <a:rPr lang="en-US" sz="2400" dirty="0">
                <a:sym typeface="Gill Sans" charset="0"/>
              </a:rPr>
              <a:t>Plan sprint durations around how long you can commit to keeping change out of the sprint</a:t>
            </a:r>
          </a:p>
        </p:txBody>
      </p:sp>
      <p:grpSp>
        <p:nvGrpSpPr>
          <p:cNvPr id="34819" name="Group 4"/>
          <p:cNvGrpSpPr>
            <a:grpSpLocks/>
          </p:cNvGrpSpPr>
          <p:nvPr/>
        </p:nvGrpSpPr>
        <p:grpSpPr bwMode="auto">
          <a:xfrm>
            <a:off x="3028950" y="1269802"/>
            <a:ext cx="2683193" cy="2065973"/>
            <a:chOff x="0" y="0"/>
            <a:chExt cx="2504" cy="1927"/>
          </a:xfrm>
        </p:grpSpPr>
        <p:pic>
          <p:nvPicPr>
            <p:cNvPr id="34824"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504" cy="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25" name="Rectangle 6"/>
            <p:cNvSpPr>
              <a:spLocks/>
            </p:cNvSpPr>
            <p:nvPr/>
          </p:nvSpPr>
          <p:spPr bwMode="auto">
            <a:xfrm>
              <a:off x="224" y="254"/>
              <a:ext cx="2056" cy="1408"/>
            </a:xfrm>
            <a:prstGeom prst="rect">
              <a:avLst/>
            </a:prstGeom>
            <a:solidFill>
              <a:srgbClr val="FFFFFF"/>
            </a:solidFill>
            <a:ln w="9525">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34820" name="Group 7"/>
          <p:cNvGrpSpPr>
            <a:grpSpLocks/>
          </p:cNvGrpSpPr>
          <p:nvPr/>
        </p:nvGrpSpPr>
        <p:grpSpPr bwMode="auto">
          <a:xfrm>
            <a:off x="3677246" y="1568767"/>
            <a:ext cx="1391959" cy="1465898"/>
            <a:chOff x="0" y="0"/>
            <a:chExt cx="1298" cy="1368"/>
          </a:xfrm>
        </p:grpSpPr>
        <p:pic>
          <p:nvPicPr>
            <p:cNvPr id="3482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9"/>
              <a:ext cx="1298"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 y="0"/>
              <a:ext cx="623"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9462" name="AutoShape 16"/>
          <p:cNvSpPr>
            <a:spLocks noChangeArrowheads="1"/>
          </p:cNvSpPr>
          <p:nvPr/>
        </p:nvSpPr>
        <p:spPr bwMode="auto">
          <a:xfrm>
            <a:off x="1965960" y="1183005"/>
            <a:ext cx="1008341" cy="753309"/>
          </a:xfrm>
          <a:prstGeom prst="lightningBolt">
            <a:avLst/>
          </a:prstGeom>
          <a:solidFill>
            <a:srgbClr val="99CCFF"/>
          </a:solidFill>
          <a:ln w="9525">
            <a:solidFill>
              <a:srgbClr val="006CD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dirty="0">
                <a:latin typeface="Tahoma" charset="0"/>
                <a:ea typeface="ヒラギノ角ゴ Pro W3" charset="0"/>
                <a:cs typeface="ヒラギノ角ゴ Pro W3" charset="0"/>
                <a:sym typeface="Gill Sans" charset="0"/>
              </a:rPr>
              <a:t>Change</a:t>
            </a:r>
          </a:p>
        </p:txBody>
      </p:sp>
    </p:spTree>
    <p:extLst>
      <p:ext uri="{BB962C8B-B14F-4D97-AF65-F5344CB8AC3E}">
        <p14:creationId xmlns:p14="http://schemas.microsoft.com/office/powerpoint/2010/main" val="366511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 calcmode="lin" valueType="num">
                                      <p:cBhvr additive="base">
                                        <p:cTn id="7" dur="500" fill="hold"/>
                                        <p:tgtEl>
                                          <p:spTgt spid="19462"/>
                                        </p:tgtEl>
                                        <p:attrNameLst>
                                          <p:attrName>ppt_x</p:attrName>
                                        </p:attrNameLst>
                                      </p:cBhvr>
                                      <p:tavLst>
                                        <p:tav tm="0">
                                          <p:val>
                                            <p:strVal val="0-#ppt_w/2"/>
                                          </p:val>
                                        </p:tav>
                                        <p:tav tm="100000">
                                          <p:val>
                                            <p:strVal val="#ppt_x"/>
                                          </p:val>
                                        </p:tav>
                                      </p:tavLst>
                                    </p:anim>
                                    <p:anim calcmode="lin" valueType="num">
                                      <p:cBhvr additive="base">
                                        <p:cTn id="8" dur="500" fill="hold"/>
                                        <p:tgtEl>
                                          <p:spTgt spid="194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pPr eaLnBrk="1" hangingPunct="1"/>
            <a:r>
              <a:rPr lang="en-US" altLang="en-US" smtClean="0"/>
              <a:t>We</a:t>
            </a:r>
            <a:r>
              <a:rPr lang="ja-JP" altLang="en-US" smtClean="0"/>
              <a:t>’</a:t>
            </a:r>
            <a:r>
              <a:rPr lang="en-US" altLang="ja-JP" smtClean="0"/>
              <a:t>re losing the relay race</a:t>
            </a:r>
            <a:endParaRPr lang="en-US" altLang="en-US" smtClean="0"/>
          </a:p>
        </p:txBody>
      </p:sp>
      <p:grpSp>
        <p:nvGrpSpPr>
          <p:cNvPr id="10243" name="Group 3"/>
          <p:cNvGrpSpPr>
            <a:grpSpLocks/>
          </p:cNvGrpSpPr>
          <p:nvPr/>
        </p:nvGrpSpPr>
        <p:grpSpPr bwMode="auto">
          <a:xfrm>
            <a:off x="2077403" y="1148715"/>
            <a:ext cx="5246371" cy="2871788"/>
            <a:chOff x="0" y="0"/>
            <a:chExt cx="4896" cy="2680"/>
          </a:xfrm>
          <a:solidFill>
            <a:schemeClr val="accent4">
              <a:lumMod val="75000"/>
            </a:schemeClr>
          </a:solidFill>
        </p:grpSpPr>
        <p:sp>
          <p:nvSpPr>
            <p:cNvPr id="2" name="AutoShape 4"/>
            <p:cNvSpPr>
              <a:spLocks/>
            </p:cNvSpPr>
            <p:nvPr/>
          </p:nvSpPr>
          <p:spPr bwMode="auto">
            <a:xfrm>
              <a:off x="0" y="0"/>
              <a:ext cx="4896" cy="2680"/>
            </a:xfrm>
            <a:prstGeom prst="roundRect">
              <a:avLst>
                <a:gd name="adj" fmla="val 7162"/>
              </a:avLst>
            </a:prstGeom>
            <a:solidFill>
              <a:schemeClr val="accent1">
                <a:lumMod val="60000"/>
                <a:lumOff val="40000"/>
              </a:schemeClr>
            </a:solidFill>
            <a:ln w="25400">
              <a:solidFill>
                <a:schemeClr val="tx2"/>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7173" name="Rectangle 5"/>
            <p:cNvSpPr>
              <a:spLocks/>
            </p:cNvSpPr>
            <p:nvPr/>
          </p:nvSpPr>
          <p:spPr bwMode="auto">
            <a:xfrm>
              <a:off x="1942" y="2134"/>
              <a:ext cx="2648" cy="528"/>
            </a:xfrm>
            <a:prstGeom prst="rect">
              <a:avLst/>
            </a:prstGeom>
            <a:solidFill>
              <a:schemeClr val="accent1">
                <a:lumMod val="60000"/>
                <a:lumOff val="40000"/>
              </a:schemeClr>
            </a:solidFill>
            <a:ln>
              <a:noFill/>
            </a:ln>
            <a:extLst>
              <a:ext uri="{91240B29-F687-4f45-9708-019B960494DF}">
                <a14:hiddenLine xmlns="" xmlns:a14="http://schemas.microsoft.com/office/drawing/2010/main" w="25400">
                  <a:solidFill>
                    <a:schemeClr val="tx1"/>
                  </a:solidFill>
                  <a:miter lim="800000"/>
                  <a:headEnd/>
                  <a:tailEnd/>
                </a14:hiddenLine>
              </a:ext>
            </a:extLst>
          </p:spPr>
          <p:txBody>
            <a:bodyPr lIns="0" tIns="0" rIns="0" bIns="0" anchor="ctr"/>
            <a:lstStyle>
              <a:lvl1pPr marL="165100"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100" dirty="0" err="1">
                  <a:solidFill>
                    <a:schemeClr val="tx1"/>
                  </a:solidFill>
                  <a:latin typeface="+mn-lt"/>
                </a:rPr>
                <a:t>Hirotaka</a:t>
              </a:r>
              <a:r>
                <a:rPr lang="en-US" altLang="en-US" sz="1100" dirty="0">
                  <a:solidFill>
                    <a:schemeClr val="tx1"/>
                  </a:solidFill>
                  <a:latin typeface="+mn-lt"/>
                </a:rPr>
                <a:t> Takeuchi and </a:t>
              </a:r>
              <a:r>
                <a:rPr lang="en-US" altLang="en-US" sz="1100" dirty="0" err="1">
                  <a:solidFill>
                    <a:schemeClr val="tx1"/>
                  </a:solidFill>
                  <a:latin typeface="+mn-lt"/>
                </a:rPr>
                <a:t>Ikujiro</a:t>
              </a:r>
              <a:r>
                <a:rPr lang="en-US" altLang="en-US" sz="1100" dirty="0">
                  <a:solidFill>
                    <a:schemeClr val="tx1"/>
                  </a:solidFill>
                  <a:latin typeface="+mn-lt"/>
                </a:rPr>
                <a:t> </a:t>
              </a:r>
              <a:r>
                <a:rPr lang="en-US" altLang="en-US" sz="1100" dirty="0" err="1">
                  <a:solidFill>
                    <a:schemeClr val="tx1"/>
                  </a:solidFill>
                  <a:latin typeface="+mn-lt"/>
                </a:rPr>
                <a:t>Nonaka</a:t>
              </a:r>
              <a:r>
                <a:rPr lang="en-US" altLang="en-US" sz="1100" dirty="0">
                  <a:solidFill>
                    <a:schemeClr val="tx1"/>
                  </a:solidFill>
                  <a:latin typeface="+mn-lt"/>
                </a:rPr>
                <a:t>, </a:t>
              </a:r>
              <a:r>
                <a:rPr lang="en-US" altLang="ja-JP" sz="1100" dirty="0" smtClean="0">
                  <a:solidFill>
                    <a:schemeClr val="tx1"/>
                  </a:solidFill>
                  <a:latin typeface="+mn-lt"/>
                </a:rPr>
                <a:t>“The </a:t>
              </a:r>
              <a:r>
                <a:rPr lang="en-US" altLang="ja-JP" sz="1100" dirty="0">
                  <a:solidFill>
                    <a:schemeClr val="tx1"/>
                  </a:solidFill>
                  <a:latin typeface="+mn-lt"/>
                </a:rPr>
                <a:t>New </a:t>
              </a:r>
              <a:r>
                <a:rPr lang="en-US" altLang="ja-JP" sz="1100" dirty="0" err="1">
                  <a:solidFill>
                    <a:schemeClr val="tx1"/>
                  </a:solidFill>
                  <a:latin typeface="+mn-lt"/>
                </a:rPr>
                <a:t>New</a:t>
              </a:r>
              <a:r>
                <a:rPr lang="en-US" altLang="ja-JP" sz="1100" dirty="0">
                  <a:solidFill>
                    <a:schemeClr val="tx1"/>
                  </a:solidFill>
                  <a:latin typeface="+mn-lt"/>
                </a:rPr>
                <a:t> Product Development </a:t>
              </a:r>
              <a:r>
                <a:rPr lang="en-US" altLang="ja-JP" sz="1100" dirty="0" smtClean="0">
                  <a:solidFill>
                    <a:schemeClr val="tx1"/>
                  </a:solidFill>
                  <a:latin typeface="+mn-lt"/>
                </a:rPr>
                <a:t>Game”,  </a:t>
              </a:r>
              <a:r>
                <a:rPr lang="en-US" altLang="ja-JP" sz="1100" i="1" dirty="0">
                  <a:solidFill>
                    <a:schemeClr val="tx1"/>
                  </a:solidFill>
                  <a:latin typeface="+mn-lt"/>
                </a:rPr>
                <a:t>Harvard Business Review</a:t>
              </a:r>
              <a:r>
                <a:rPr lang="en-US" altLang="ja-JP" sz="1100" dirty="0">
                  <a:solidFill>
                    <a:schemeClr val="tx1"/>
                  </a:solidFill>
                  <a:latin typeface="+mn-lt"/>
                </a:rPr>
                <a:t>,</a:t>
              </a:r>
              <a:r>
                <a:rPr lang="en-US" altLang="ja-JP" sz="1100" dirty="0">
                  <a:solidFill>
                    <a:schemeClr val="tx1"/>
                  </a:solidFill>
                  <a:effectLst>
                    <a:outerShdw blurRad="38100" dist="38100" dir="2700000" algn="tl">
                      <a:srgbClr val="C0C0C0"/>
                    </a:outerShdw>
                  </a:effectLst>
                  <a:latin typeface="+mn-lt"/>
                </a:rPr>
                <a:t> </a:t>
              </a:r>
              <a:r>
                <a:rPr lang="en-US" altLang="ja-JP" sz="1100" dirty="0">
                  <a:solidFill>
                    <a:schemeClr val="tx1"/>
                  </a:solidFill>
                  <a:latin typeface="+mn-lt"/>
                </a:rPr>
                <a:t>January 1986.</a:t>
              </a:r>
              <a:endParaRPr lang="en-US" altLang="en-US" sz="1100" dirty="0">
                <a:solidFill>
                  <a:srgbClr val="FFFFFF"/>
                </a:solidFill>
                <a:latin typeface="+mn-lt"/>
              </a:endParaRPr>
            </a:p>
          </p:txBody>
        </p:sp>
        <p:sp>
          <p:nvSpPr>
            <p:cNvPr id="10246" name="AutoShape 6"/>
            <p:cNvSpPr>
              <a:spLocks/>
            </p:cNvSpPr>
            <p:nvPr/>
          </p:nvSpPr>
          <p:spPr bwMode="auto">
            <a:xfrm rot="10800000">
              <a:off x="4564" y="2374"/>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accent1">
                <a:lumMod val="60000"/>
                <a:lumOff val="40000"/>
              </a:schemeClr>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10247" name="AutoShape 7"/>
            <p:cNvSpPr>
              <a:spLocks/>
            </p:cNvSpPr>
            <p:nvPr/>
          </p:nvSpPr>
          <p:spPr bwMode="auto">
            <a:xfrm>
              <a:off x="1638" y="215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accent1">
                <a:lumMod val="60000"/>
                <a:lumOff val="40000"/>
              </a:schemeClr>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10248" name="Rectangle 8"/>
            <p:cNvSpPr>
              <a:spLocks/>
            </p:cNvSpPr>
            <p:nvPr/>
          </p:nvSpPr>
          <p:spPr bwMode="auto">
            <a:xfrm>
              <a:off x="4564" y="2150"/>
              <a:ext cx="312" cy="248"/>
            </a:xfrm>
            <a:prstGeom prst="rect">
              <a:avLst/>
            </a:prstGeom>
            <a:solidFill>
              <a:schemeClr val="accent1">
                <a:lumMod val="60000"/>
                <a:lumOff val="40000"/>
              </a:schemeClr>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10249" name="Rectangle 9"/>
            <p:cNvSpPr>
              <a:spLocks/>
            </p:cNvSpPr>
            <p:nvPr/>
          </p:nvSpPr>
          <p:spPr bwMode="auto">
            <a:xfrm>
              <a:off x="1638" y="2414"/>
              <a:ext cx="312" cy="248"/>
            </a:xfrm>
            <a:prstGeom prst="rect">
              <a:avLst/>
            </a:prstGeom>
            <a:solidFill>
              <a:schemeClr val="accent1">
                <a:lumMod val="60000"/>
                <a:lumOff val="40000"/>
              </a:schemeClr>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10250" name="Rectangle 10"/>
            <p:cNvSpPr>
              <a:spLocks/>
            </p:cNvSpPr>
            <p:nvPr/>
          </p:nvSpPr>
          <p:spPr bwMode="auto">
            <a:xfrm>
              <a:off x="78" y="74"/>
              <a:ext cx="4474" cy="1990"/>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ja-JP" altLang="en-US" sz="2000" dirty="0">
                  <a:solidFill>
                    <a:srgbClr val="FFFFFF"/>
                  </a:solidFill>
                  <a:latin typeface="+mn-lt"/>
                </a:rPr>
                <a:t>“</a:t>
              </a:r>
              <a:r>
                <a:rPr lang="en-US" altLang="ja-JP" sz="2000" dirty="0" smtClean="0">
                  <a:solidFill>
                    <a:srgbClr val="FFFFFF"/>
                  </a:solidFill>
                  <a:latin typeface="+mn-lt"/>
                </a:rPr>
                <a:t>The… ‘relay race’ approach </a:t>
              </a:r>
              <a:r>
                <a:rPr lang="en-US" altLang="ja-JP" sz="2000" dirty="0">
                  <a:solidFill>
                    <a:srgbClr val="FFFFFF"/>
                  </a:solidFill>
                  <a:latin typeface="+mn-lt"/>
                </a:rPr>
                <a:t>to product </a:t>
              </a:r>
              <a:r>
                <a:rPr lang="en-US" altLang="ja-JP" sz="2000" dirty="0" smtClean="0">
                  <a:solidFill>
                    <a:srgbClr val="FFFFFF"/>
                  </a:solidFill>
                  <a:latin typeface="+mn-lt"/>
                </a:rPr>
                <a:t>development… may </a:t>
              </a:r>
              <a:r>
                <a:rPr lang="en-US" altLang="ja-JP" sz="2000" dirty="0">
                  <a:solidFill>
                    <a:srgbClr val="FFFFFF"/>
                  </a:solidFill>
                  <a:latin typeface="+mn-lt"/>
                </a:rPr>
                <a:t>conflict with the goals of maximum speed and flexibility. </a:t>
              </a:r>
              <a:endParaRPr lang="en-US" altLang="ja-JP" sz="2000" dirty="0" smtClean="0">
                <a:solidFill>
                  <a:srgbClr val="FFFFFF"/>
                </a:solidFill>
                <a:latin typeface="+mn-lt"/>
              </a:endParaRPr>
            </a:p>
            <a:p>
              <a:pPr algn="l" eaLnBrk="1" hangingPunct="1"/>
              <a:r>
                <a:rPr lang="en-US" altLang="ja-JP" sz="2000" dirty="0" smtClean="0">
                  <a:solidFill>
                    <a:srgbClr val="FFFFFF"/>
                  </a:solidFill>
                  <a:latin typeface="+mn-lt"/>
                </a:rPr>
                <a:t>Instead </a:t>
              </a:r>
              <a:r>
                <a:rPr lang="en-US" altLang="ja-JP" sz="2000" dirty="0">
                  <a:solidFill>
                    <a:srgbClr val="FFFFFF"/>
                  </a:solidFill>
                  <a:latin typeface="+mn-lt"/>
                </a:rPr>
                <a:t>a </a:t>
              </a:r>
              <a:r>
                <a:rPr lang="en-US" altLang="ja-JP" sz="2000" dirty="0" smtClean="0">
                  <a:solidFill>
                    <a:srgbClr val="FFFFFF"/>
                  </a:solidFill>
                  <a:latin typeface="+mn-lt"/>
                </a:rPr>
                <a:t>holistic </a:t>
              </a:r>
              <a:r>
                <a:rPr lang="en-US" altLang="ja-JP" sz="2000" dirty="0">
                  <a:solidFill>
                    <a:srgbClr val="FFFFFF"/>
                  </a:solidFill>
                  <a:latin typeface="+mn-lt"/>
                </a:rPr>
                <a:t>or </a:t>
              </a:r>
              <a:r>
                <a:rPr lang="en-US" altLang="ja-JP" sz="2000" dirty="0" smtClean="0">
                  <a:solidFill>
                    <a:srgbClr val="FFFFFF"/>
                  </a:solidFill>
                  <a:latin typeface="+mn-lt"/>
                </a:rPr>
                <a:t>‘rugby’ approach - where </a:t>
              </a:r>
              <a:r>
                <a:rPr lang="en-US" altLang="ja-JP" sz="2000" dirty="0">
                  <a:solidFill>
                    <a:srgbClr val="FFFFFF"/>
                  </a:solidFill>
                  <a:latin typeface="+mn-lt"/>
                </a:rPr>
                <a:t>a team tries to go the distance as a unit, passing the ball back and </a:t>
              </a:r>
              <a:r>
                <a:rPr lang="en-US" altLang="ja-JP" sz="2000" dirty="0" smtClean="0">
                  <a:solidFill>
                    <a:srgbClr val="FFFFFF"/>
                  </a:solidFill>
                  <a:latin typeface="+mn-lt"/>
                </a:rPr>
                <a:t>forth - may </a:t>
              </a:r>
              <a:r>
                <a:rPr lang="en-US" altLang="ja-JP" sz="2000" dirty="0">
                  <a:solidFill>
                    <a:srgbClr val="FFFFFF"/>
                  </a:solidFill>
                  <a:latin typeface="+mn-lt"/>
                </a:rPr>
                <a:t>better serve </a:t>
              </a:r>
              <a:r>
                <a:rPr lang="en-US" altLang="ja-JP" sz="2000" dirty="0" smtClean="0">
                  <a:solidFill>
                    <a:srgbClr val="FFFFFF"/>
                  </a:solidFill>
                  <a:latin typeface="+mn-lt"/>
                </a:rPr>
                <a:t>today’s </a:t>
              </a:r>
              <a:r>
                <a:rPr lang="en-US" altLang="ja-JP" sz="2000" dirty="0">
                  <a:solidFill>
                    <a:srgbClr val="FFFFFF"/>
                  </a:solidFill>
                  <a:latin typeface="+mn-lt"/>
                </a:rPr>
                <a:t>competitive requirements.</a:t>
              </a:r>
              <a:r>
                <a:rPr lang="ja-JP" altLang="en-US" sz="2000" dirty="0">
                  <a:solidFill>
                    <a:srgbClr val="FFFFFF"/>
                  </a:solidFill>
                  <a:latin typeface="+mn-lt"/>
                </a:rPr>
                <a:t>”</a:t>
              </a:r>
              <a:endParaRPr lang="en-US" altLang="en-US" sz="2000" dirty="0">
                <a:solidFill>
                  <a:srgbClr val="FFFFFF"/>
                </a:solidFill>
                <a:latin typeface="+mn-lt"/>
              </a:endParaRPr>
            </a:p>
          </p:txBody>
        </p:sp>
      </p:grpSp>
    </p:spTree>
    <p:extLst>
      <p:ext uri="{BB962C8B-B14F-4D97-AF65-F5344CB8AC3E}">
        <p14:creationId xmlns:p14="http://schemas.microsoft.com/office/powerpoint/2010/main" val="2904924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58316"/>
            <a:ext cx="8229600" cy="857250"/>
          </a:xfrm>
        </p:spPr>
        <p:txBody>
          <a:bodyPr/>
          <a:lstStyle/>
          <a:p>
            <a:pPr eaLnBrk="1" hangingPunct="1">
              <a:defRPr/>
            </a:pPr>
            <a:r>
              <a:rPr lang="en-US" dirty="0">
                <a:sym typeface="Gill Sans" charset="0"/>
              </a:rPr>
              <a:t>Scrum framework</a:t>
            </a:r>
          </a:p>
        </p:txBody>
      </p:sp>
      <p:grpSp>
        <p:nvGrpSpPr>
          <p:cNvPr id="36866" name="Group 2"/>
          <p:cNvGrpSpPr>
            <a:grpSpLocks/>
          </p:cNvGrpSpPr>
          <p:nvPr/>
        </p:nvGrpSpPr>
        <p:grpSpPr bwMode="auto">
          <a:xfrm>
            <a:off x="1631633" y="850358"/>
            <a:ext cx="2794635" cy="1380173"/>
            <a:chOff x="0" y="0"/>
            <a:chExt cx="2608" cy="1288"/>
          </a:xfrm>
        </p:grpSpPr>
        <p:sp>
          <p:nvSpPr>
            <p:cNvPr id="21507" name="AutoShape 3"/>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6886" name="Rectangle 4"/>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Product owner</a:t>
              </a:r>
            </a:p>
            <a:p>
              <a:pPr algn="l" eaLnBrk="1" hangingPunct="1">
                <a:buClr>
                  <a:srgbClr val="FFFFFF"/>
                </a:buClr>
                <a:buSzPct val="125000"/>
                <a:buFont typeface="Gill Sans" pitchFamily="1" charset="0"/>
                <a:buChar char="•"/>
              </a:pPr>
              <a:r>
                <a:rPr lang="en-US" altLang="en-US" sz="1890" dirty="0" err="1">
                  <a:solidFill>
                    <a:srgbClr val="FFFFFF"/>
                  </a:solidFill>
                </a:rPr>
                <a:t>ScrumMaster</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Team</a:t>
              </a:r>
            </a:p>
          </p:txBody>
        </p:sp>
        <p:sp>
          <p:nvSpPr>
            <p:cNvPr id="36887"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8"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89"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90"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91"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92"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Roles</a:t>
              </a:r>
            </a:p>
          </p:txBody>
        </p:sp>
      </p:grpSp>
      <p:grpSp>
        <p:nvGrpSpPr>
          <p:cNvPr id="36867" name="Group 11"/>
          <p:cNvGrpSpPr>
            <a:grpSpLocks/>
          </p:cNvGrpSpPr>
          <p:nvPr/>
        </p:nvGrpSpPr>
        <p:grpSpPr bwMode="auto">
          <a:xfrm>
            <a:off x="3277553" y="1939066"/>
            <a:ext cx="2794635" cy="1705928"/>
            <a:chOff x="0" y="0"/>
            <a:chExt cx="2608" cy="1592"/>
          </a:xfrm>
        </p:grpSpPr>
        <p:sp>
          <p:nvSpPr>
            <p:cNvPr id="21516" name="AutoShape 12"/>
            <p:cNvSpPr>
              <a:spLocks/>
            </p:cNvSpPr>
            <p:nvPr/>
          </p:nvSpPr>
          <p:spPr bwMode="auto">
            <a:xfrm>
              <a:off x="8" y="0"/>
              <a:ext cx="2600" cy="1592"/>
            </a:xfrm>
            <a:prstGeom prst="roundRect">
              <a:avLst>
                <a:gd name="adj" fmla="val 12060"/>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6878"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Sprint planning</a:t>
              </a:r>
            </a:p>
            <a:p>
              <a:pPr algn="l" eaLnBrk="1" hangingPunct="1">
                <a:buClr>
                  <a:srgbClr val="FFFFFF"/>
                </a:buClr>
                <a:buSzPct val="125000"/>
                <a:buFont typeface="Gill Sans" pitchFamily="1" charset="0"/>
                <a:buChar char="•"/>
              </a:pPr>
              <a:r>
                <a:rPr lang="en-US" altLang="en-US" sz="1890" dirty="0">
                  <a:solidFill>
                    <a:srgbClr val="FFFFFF"/>
                  </a:solidFill>
                </a:rPr>
                <a:t>Sprint review</a:t>
              </a:r>
            </a:p>
            <a:p>
              <a:pPr algn="l" eaLnBrk="1" hangingPunct="1">
                <a:buClr>
                  <a:srgbClr val="FFFFFF"/>
                </a:buClr>
                <a:buSzPct val="125000"/>
                <a:buFont typeface="Gill Sans" pitchFamily="1" charset="0"/>
                <a:buChar char="•"/>
              </a:pPr>
              <a:r>
                <a:rPr lang="en-US" altLang="en-US" sz="1890" dirty="0">
                  <a:solidFill>
                    <a:srgbClr val="FFFFFF"/>
                  </a:solidFill>
                </a:rPr>
                <a:t>Sprint retrospective</a:t>
              </a:r>
            </a:p>
            <a:p>
              <a:pPr algn="l" eaLnBrk="1" hangingPunct="1">
                <a:buClr>
                  <a:srgbClr val="FFFFFF"/>
                </a:buClr>
                <a:buSzPct val="125000"/>
                <a:buFont typeface="Gill Sans" pitchFamily="1" charset="0"/>
                <a:buChar char="•"/>
              </a:pPr>
              <a:r>
                <a:rPr lang="en-US" altLang="en-US" sz="1890" dirty="0">
                  <a:solidFill>
                    <a:srgbClr val="FFFFFF"/>
                  </a:solidFill>
                </a:rPr>
                <a:t>Daily scrum meeting</a:t>
              </a:r>
            </a:p>
          </p:txBody>
        </p:sp>
        <p:sp>
          <p:nvSpPr>
            <p:cNvPr id="36879"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0"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81"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82"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3"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4"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Ceremonies</a:t>
              </a:r>
            </a:p>
          </p:txBody>
        </p:sp>
      </p:grpSp>
      <p:grpSp>
        <p:nvGrpSpPr>
          <p:cNvPr id="36868" name="Group 20"/>
          <p:cNvGrpSpPr>
            <a:grpSpLocks/>
          </p:cNvGrpSpPr>
          <p:nvPr/>
        </p:nvGrpSpPr>
        <p:grpSpPr bwMode="auto">
          <a:xfrm>
            <a:off x="4589145" y="3567841"/>
            <a:ext cx="2794635" cy="1380173"/>
            <a:chOff x="0" y="0"/>
            <a:chExt cx="2608" cy="1288"/>
          </a:xfrm>
        </p:grpSpPr>
        <p:sp>
          <p:nvSpPr>
            <p:cNvPr id="21525" name="AutoShape 21"/>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6870" name="Rectangle 22"/>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Product backlog</a:t>
              </a:r>
            </a:p>
            <a:p>
              <a:pPr algn="l" eaLnBrk="1" hangingPunct="1">
                <a:buClr>
                  <a:srgbClr val="FFFFFF"/>
                </a:buClr>
                <a:buSzPct val="125000"/>
                <a:buFont typeface="Gill Sans" pitchFamily="1" charset="0"/>
                <a:buChar char="•"/>
              </a:pPr>
              <a:r>
                <a:rPr lang="en-US" altLang="en-US" sz="1890" dirty="0">
                  <a:solidFill>
                    <a:srgbClr val="FFFFFF"/>
                  </a:solidFill>
                </a:rPr>
                <a:t>Sprint backlog</a:t>
              </a:r>
            </a:p>
            <a:p>
              <a:pPr algn="l" eaLnBrk="1" hangingPunct="1">
                <a:buClr>
                  <a:srgbClr val="FFFFFF"/>
                </a:buClr>
                <a:buSzPct val="125000"/>
                <a:buFont typeface="Gill Sans" pitchFamily="1" charset="0"/>
                <a:buChar char="•"/>
              </a:pPr>
              <a:r>
                <a:rPr lang="en-US" altLang="en-US" sz="1890" dirty="0" err="1">
                  <a:solidFill>
                    <a:srgbClr val="FFFFFF"/>
                  </a:solidFill>
                </a:rPr>
                <a:t>Burndown</a:t>
              </a:r>
              <a:r>
                <a:rPr lang="en-US" altLang="en-US" sz="1890" dirty="0">
                  <a:solidFill>
                    <a:srgbClr val="FFFFFF"/>
                  </a:solidFill>
                </a:rPr>
                <a:t> charts</a:t>
              </a:r>
            </a:p>
          </p:txBody>
        </p:sp>
        <p:sp>
          <p:nvSpPr>
            <p:cNvPr id="36871"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72"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73"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74"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75"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76" name="Rectangle 28"/>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Artifacts</a:t>
              </a:r>
            </a:p>
          </p:txBody>
        </p:sp>
      </p:grpSp>
    </p:spTree>
    <p:extLst>
      <p:ext uri="{BB962C8B-B14F-4D97-AF65-F5344CB8AC3E}">
        <p14:creationId xmlns:p14="http://schemas.microsoft.com/office/powerpoint/2010/main" val="1040896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End of Session 1</a:t>
            </a:r>
            <a:endParaRPr lang="en-NZ" dirty="0"/>
          </a:p>
        </p:txBody>
      </p:sp>
      <p:sp>
        <p:nvSpPr>
          <p:cNvPr id="5" name="Text Placeholder 4"/>
          <p:cNvSpPr>
            <a:spLocks noGrp="1"/>
          </p:cNvSpPr>
          <p:nvPr>
            <p:ph type="body" sz="quarter" idx="11"/>
          </p:nvPr>
        </p:nvSpPr>
        <p:spPr/>
        <p:txBody>
          <a:bodyPr/>
          <a:lstStyle/>
          <a:p>
            <a:endParaRPr lang="en-NZ"/>
          </a:p>
        </p:txBody>
      </p:sp>
    </p:spTree>
    <p:extLst>
      <p:ext uri="{BB962C8B-B14F-4D97-AF65-F5344CB8AC3E}">
        <p14:creationId xmlns:p14="http://schemas.microsoft.com/office/powerpoint/2010/main" val="1514557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therugbybowl.com/site/wp-content/uploads/2013/12/Rugby-Championships-Big-Hit.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596602"/>
            <a:ext cx="9144000" cy="643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711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hannagram.com/rugby/wp-content/uploads/2013/10/RWC_ABvRS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594"/>
            <a:ext cx="9144000" cy="5825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11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p:cNvSpPr>
          <p:nvPr/>
        </p:nvSpPr>
        <p:spPr bwMode="auto">
          <a:xfrm>
            <a:off x="1374458" y="462915"/>
            <a:ext cx="6343650" cy="4080510"/>
          </a:xfrm>
          <a:prstGeom prst="roundRect">
            <a:avLst>
              <a:gd name="adj" fmla="val 5042"/>
            </a:avLst>
          </a:prstGeom>
          <a:solidFill>
            <a:schemeClr val="accent1">
              <a:lumMod val="60000"/>
              <a:lumOff val="40000"/>
            </a:schemeClr>
          </a:solidFill>
          <a:ln w="50800">
            <a:solidFill>
              <a:schemeClr val="tx2"/>
            </a:solidFill>
            <a:round/>
            <a:headEnd/>
            <a:tailEnd/>
          </a:ln>
          <a:effectLst>
            <a:outerShdw blurRad="114300" dist="63500" dir="2700000" algn="ctr" rotWithShape="0">
              <a:schemeClr val="bg2">
                <a:alpha val="29999"/>
              </a:schemeClr>
            </a:outerShdw>
          </a:effectLst>
        </p:spPr>
        <p:txBody>
          <a:bodyPr/>
          <a:lstStyle/>
          <a:p>
            <a:pPr>
              <a:defRPr/>
            </a:pPr>
            <a:endParaRPr lang="en-US" sz="1215">
              <a:solidFill>
                <a:schemeClr val="bg1"/>
              </a:solidFill>
              <a:latin typeface="Gill Sans" pitchFamily="80" charset="0"/>
              <a:ea typeface="ヒラギノ角ゴ Pro W3" pitchFamily="80" charset="-128"/>
              <a:sym typeface="Gill Sans" pitchFamily="80" charset="0"/>
            </a:endParaRPr>
          </a:p>
        </p:txBody>
      </p:sp>
      <p:sp>
        <p:nvSpPr>
          <p:cNvPr id="12290" name="Rectangle 3"/>
          <p:cNvSpPr>
            <a:spLocks/>
          </p:cNvSpPr>
          <p:nvPr/>
        </p:nvSpPr>
        <p:spPr bwMode="auto">
          <a:xfrm>
            <a:off x="1537335" y="985838"/>
            <a:ext cx="6017895" cy="339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marL="225425" indent="-225425"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buSzPct val="125000"/>
              <a:buFont typeface="Gill Sans" pitchFamily="1" charset="0"/>
              <a:buChar char="•"/>
            </a:pPr>
            <a:r>
              <a:rPr lang="en-US" altLang="en-US" sz="1620" dirty="0">
                <a:solidFill>
                  <a:schemeClr val="bg1"/>
                </a:solidFill>
                <a:latin typeface="+mn-lt"/>
              </a:rPr>
              <a:t>Scrum is an agile process that allows us to focus on delivering the highest business value in the shortest time. </a:t>
            </a:r>
          </a:p>
          <a:p>
            <a:pPr algn="l" eaLnBrk="1" hangingPunct="1">
              <a:buSzPct val="125000"/>
              <a:buFont typeface="Gill Sans" pitchFamily="1" charset="0"/>
              <a:buChar char="•"/>
            </a:pPr>
            <a:endParaRPr lang="en-US" altLang="en-US" sz="1620" dirty="0">
              <a:solidFill>
                <a:schemeClr val="bg1"/>
              </a:solidFill>
              <a:latin typeface="+mn-lt"/>
            </a:endParaRPr>
          </a:p>
          <a:p>
            <a:pPr algn="l" eaLnBrk="1" hangingPunct="1">
              <a:buSzPct val="125000"/>
              <a:buFont typeface="Gill Sans" pitchFamily="1" charset="0"/>
              <a:buChar char="•"/>
            </a:pPr>
            <a:r>
              <a:rPr lang="en-US" altLang="en-US" sz="1620" dirty="0">
                <a:solidFill>
                  <a:schemeClr val="bg1"/>
                </a:solidFill>
                <a:latin typeface="+mn-lt"/>
              </a:rPr>
              <a:t>It allows us to rapidly and repeatedly inspect actual working software (every two weeks to one month).</a:t>
            </a:r>
          </a:p>
          <a:p>
            <a:pPr algn="l" eaLnBrk="1" hangingPunct="1">
              <a:buSzPct val="125000"/>
              <a:buFont typeface="Gill Sans" pitchFamily="1" charset="0"/>
              <a:buChar char="•"/>
            </a:pPr>
            <a:endParaRPr lang="en-US" altLang="en-US" sz="1620" dirty="0">
              <a:solidFill>
                <a:schemeClr val="bg1"/>
              </a:solidFill>
              <a:latin typeface="+mn-lt"/>
            </a:endParaRPr>
          </a:p>
          <a:p>
            <a:pPr algn="l" eaLnBrk="1" hangingPunct="1">
              <a:buSzPct val="125000"/>
              <a:buFont typeface="Gill Sans" pitchFamily="1" charset="0"/>
              <a:buChar char="•"/>
            </a:pPr>
            <a:r>
              <a:rPr lang="en-US" altLang="en-US" sz="1620" dirty="0">
                <a:solidFill>
                  <a:schemeClr val="bg1"/>
                </a:solidFill>
                <a:latin typeface="+mn-lt"/>
              </a:rPr>
              <a:t>The business sets the priorities. Teams self-organize to determine the best way to deliver the highest priority features. </a:t>
            </a:r>
          </a:p>
          <a:p>
            <a:pPr algn="l" eaLnBrk="1" hangingPunct="1">
              <a:buSzPct val="125000"/>
              <a:buFont typeface="Gill Sans" pitchFamily="1" charset="0"/>
              <a:buChar char="•"/>
            </a:pPr>
            <a:endParaRPr lang="en-US" altLang="en-US" sz="1620" dirty="0">
              <a:solidFill>
                <a:schemeClr val="bg1"/>
              </a:solidFill>
              <a:latin typeface="+mn-lt"/>
            </a:endParaRPr>
          </a:p>
          <a:p>
            <a:pPr algn="l" eaLnBrk="1" hangingPunct="1">
              <a:buSzPct val="125000"/>
              <a:buFont typeface="Gill Sans" pitchFamily="1" charset="0"/>
              <a:buChar char="•"/>
            </a:pPr>
            <a:r>
              <a:rPr lang="en-US" altLang="en-US" sz="1620" dirty="0">
                <a:solidFill>
                  <a:schemeClr val="bg1"/>
                </a:solidFill>
                <a:latin typeface="+mn-lt"/>
              </a:rPr>
              <a:t>Every two weeks to a month anyone can see real working software and decide to release it as is, or continue to enhance it for another sprint.</a:t>
            </a:r>
          </a:p>
        </p:txBody>
      </p:sp>
      <p:sp>
        <p:nvSpPr>
          <p:cNvPr id="12291" name="Rectangle 4"/>
          <p:cNvSpPr>
            <a:spLocks/>
          </p:cNvSpPr>
          <p:nvPr/>
        </p:nvSpPr>
        <p:spPr bwMode="auto">
          <a:xfrm>
            <a:off x="1691640" y="471487"/>
            <a:ext cx="2794635" cy="497205"/>
          </a:xfrm>
          <a:prstGeom prst="rect">
            <a:avLst/>
          </a:prstGeom>
          <a:solidFill>
            <a:schemeClr val="tx2"/>
          </a:solidFill>
          <a:ln>
            <a:noFill/>
          </a:ln>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12292" name="AutoShape 5"/>
          <p:cNvSpPr>
            <a:spLocks/>
          </p:cNvSpPr>
          <p:nvPr/>
        </p:nvSpPr>
        <p:spPr bwMode="auto">
          <a:xfrm rot="10800000">
            <a:off x="4460557" y="660083"/>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tx2"/>
          </a:solidFill>
          <a:ln>
            <a:noFill/>
          </a:ln>
          <a:extLst/>
        </p:spPr>
        <p:txBody>
          <a:bodyPr/>
          <a:lstStyle/>
          <a:p>
            <a:endParaRPr lang="en-NZ" sz="1215"/>
          </a:p>
        </p:txBody>
      </p:sp>
      <p:sp>
        <p:nvSpPr>
          <p:cNvPr id="12293" name="AutoShape 6"/>
          <p:cNvSpPr>
            <a:spLocks/>
          </p:cNvSpPr>
          <p:nvPr/>
        </p:nvSpPr>
        <p:spPr bwMode="auto">
          <a:xfrm>
            <a:off x="1365885" y="454342"/>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chemeClr val="tx2"/>
          </a:solidFill>
          <a:ln>
            <a:noFill/>
          </a:ln>
          <a:extLst/>
        </p:spPr>
        <p:txBody>
          <a:bodyPr/>
          <a:lstStyle/>
          <a:p>
            <a:endParaRPr lang="en-NZ" sz="1215"/>
          </a:p>
        </p:txBody>
      </p:sp>
      <p:sp>
        <p:nvSpPr>
          <p:cNvPr id="12294" name="Rectangle 7"/>
          <p:cNvSpPr>
            <a:spLocks/>
          </p:cNvSpPr>
          <p:nvPr/>
        </p:nvSpPr>
        <p:spPr bwMode="auto">
          <a:xfrm>
            <a:off x="1365885" y="754380"/>
            <a:ext cx="394335" cy="214313"/>
          </a:xfrm>
          <a:prstGeom prst="rect">
            <a:avLst/>
          </a:prstGeom>
          <a:solidFill>
            <a:schemeClr val="tx2"/>
          </a:solidFill>
          <a:ln>
            <a:noFill/>
          </a:ln>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12295" name="Rectangle 8"/>
          <p:cNvSpPr>
            <a:spLocks/>
          </p:cNvSpPr>
          <p:nvPr/>
        </p:nvSpPr>
        <p:spPr bwMode="auto">
          <a:xfrm>
            <a:off x="4400550" y="462915"/>
            <a:ext cx="394335" cy="222885"/>
          </a:xfrm>
          <a:prstGeom prst="rect">
            <a:avLst/>
          </a:prstGeom>
          <a:solidFill>
            <a:schemeClr val="tx2"/>
          </a:solidFill>
          <a:ln>
            <a:noFill/>
          </a:ln>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12296" name="Rectangle 9"/>
          <p:cNvSpPr>
            <a:spLocks/>
          </p:cNvSpPr>
          <p:nvPr/>
        </p:nvSpPr>
        <p:spPr bwMode="auto">
          <a:xfrm>
            <a:off x="1580197" y="471487"/>
            <a:ext cx="2940368" cy="471488"/>
          </a:xfrm>
          <a:prstGeom prst="rect">
            <a:avLst/>
          </a:prstGeom>
          <a:solidFill>
            <a:schemeClr val="tx2"/>
          </a:solidFill>
          <a:ln>
            <a:noFill/>
          </a:ln>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30">
                <a:solidFill>
                  <a:srgbClr val="FFFFFF"/>
                </a:solidFill>
              </a:rPr>
              <a:t>Scrum in 100 words</a:t>
            </a:r>
          </a:p>
        </p:txBody>
      </p:sp>
    </p:spTree>
    <p:extLst>
      <p:ext uri="{BB962C8B-B14F-4D97-AF65-F5344CB8AC3E}">
        <p14:creationId xmlns:p14="http://schemas.microsoft.com/office/powerpoint/2010/main" val="806217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187" y="3181469"/>
            <a:ext cx="1243013" cy="150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9" name="Rectangle 2"/>
          <p:cNvSpPr>
            <a:spLocks noGrp="1" noChangeArrowheads="1"/>
          </p:cNvSpPr>
          <p:nvPr>
            <p:ph type="title"/>
          </p:nvPr>
        </p:nvSpPr>
        <p:spPr/>
        <p:txBody>
          <a:bodyPr/>
          <a:lstStyle/>
          <a:p>
            <a:pPr eaLnBrk="1" hangingPunct="1">
              <a:defRPr/>
            </a:pPr>
            <a:r>
              <a:rPr lang="en-US">
                <a:sym typeface="Gill Sans" charset="0"/>
              </a:rPr>
              <a:t>Scrum origins</a:t>
            </a:r>
          </a:p>
        </p:txBody>
      </p:sp>
      <p:sp>
        <p:nvSpPr>
          <p:cNvPr id="9220" name="Rectangle 3"/>
          <p:cNvSpPr>
            <a:spLocks noGrp="1" noChangeArrowheads="1"/>
          </p:cNvSpPr>
          <p:nvPr>
            <p:ph type="body" idx="1"/>
          </p:nvPr>
        </p:nvSpPr>
        <p:spPr>
          <a:xfrm>
            <a:off x="683568" y="977230"/>
            <a:ext cx="5443270" cy="4114800"/>
          </a:xfrm>
        </p:spPr>
        <p:txBody>
          <a:bodyPr/>
          <a:lstStyle/>
          <a:p>
            <a:pPr marL="471488">
              <a:lnSpc>
                <a:spcPct val="80000"/>
              </a:lnSpc>
              <a:buFont typeface="Lucida Grande" charset="0"/>
              <a:buChar char="•"/>
              <a:defRPr/>
            </a:pPr>
            <a:r>
              <a:rPr lang="en-US" sz="1350" dirty="0">
                <a:sym typeface="Gill Sans" charset="0"/>
              </a:rPr>
              <a:t>Jeff Sutherland</a:t>
            </a:r>
          </a:p>
          <a:p>
            <a:pPr marL="702945" lvl="1">
              <a:lnSpc>
                <a:spcPct val="80000"/>
              </a:lnSpc>
              <a:spcBef>
                <a:spcPts val="878"/>
              </a:spcBef>
              <a:buFont typeface="Lucida Grande" charset="0"/>
              <a:buChar char="•"/>
              <a:defRPr/>
            </a:pPr>
            <a:r>
              <a:rPr lang="en-US" sz="1215" dirty="0">
                <a:sym typeface="Gill Sans" charset="0"/>
              </a:rPr>
              <a:t>Initial scrums at Easel Corp in 1993</a:t>
            </a:r>
          </a:p>
          <a:p>
            <a:pPr marL="702945" lvl="1">
              <a:lnSpc>
                <a:spcPct val="80000"/>
              </a:lnSpc>
              <a:spcBef>
                <a:spcPts val="878"/>
              </a:spcBef>
              <a:buFont typeface="Lucida Grande" charset="0"/>
              <a:buChar char="•"/>
              <a:defRPr/>
            </a:pPr>
            <a:r>
              <a:rPr lang="en-US" sz="1215" dirty="0">
                <a:sym typeface="Gill Sans" charset="0"/>
              </a:rPr>
              <a:t>IDX and 500+ people doing Scrum</a:t>
            </a:r>
          </a:p>
          <a:p>
            <a:pPr marL="471488">
              <a:lnSpc>
                <a:spcPct val="80000"/>
              </a:lnSpc>
              <a:spcBef>
                <a:spcPts val="878"/>
              </a:spcBef>
              <a:buFont typeface="Lucida Grande" charset="0"/>
              <a:buChar char="•"/>
              <a:defRPr/>
            </a:pPr>
            <a:endParaRPr lang="en-US" sz="1350" dirty="0">
              <a:sym typeface="Gill Sans" charset="0"/>
            </a:endParaRPr>
          </a:p>
          <a:p>
            <a:pPr marL="471488">
              <a:lnSpc>
                <a:spcPct val="80000"/>
              </a:lnSpc>
              <a:spcBef>
                <a:spcPts val="878"/>
              </a:spcBef>
              <a:buFont typeface="Lucida Grande" charset="0"/>
              <a:buChar char="•"/>
              <a:defRPr/>
            </a:pPr>
            <a:r>
              <a:rPr lang="en-US" sz="1350" dirty="0">
                <a:sym typeface="Gill Sans" charset="0"/>
              </a:rPr>
              <a:t>Ken </a:t>
            </a:r>
            <a:r>
              <a:rPr lang="en-US" sz="1350" dirty="0" err="1">
                <a:sym typeface="Gill Sans" charset="0"/>
              </a:rPr>
              <a:t>Schwaber</a:t>
            </a:r>
            <a:endParaRPr lang="en-US" sz="1350" dirty="0">
              <a:sym typeface="Gill Sans" charset="0"/>
            </a:endParaRPr>
          </a:p>
          <a:p>
            <a:pPr marL="702945" lvl="1">
              <a:lnSpc>
                <a:spcPct val="80000"/>
              </a:lnSpc>
              <a:spcBef>
                <a:spcPts val="878"/>
              </a:spcBef>
              <a:buFont typeface="Lucida Grande" charset="0"/>
              <a:buChar char="•"/>
              <a:defRPr/>
            </a:pPr>
            <a:r>
              <a:rPr lang="en-US" sz="1215" dirty="0">
                <a:sym typeface="Gill Sans" charset="0"/>
              </a:rPr>
              <a:t>ADM</a:t>
            </a:r>
          </a:p>
          <a:p>
            <a:pPr marL="702945" lvl="1">
              <a:lnSpc>
                <a:spcPct val="80000"/>
              </a:lnSpc>
              <a:spcBef>
                <a:spcPts val="878"/>
              </a:spcBef>
              <a:buFont typeface="Lucida Grande" charset="0"/>
              <a:buChar char="•"/>
              <a:defRPr/>
            </a:pPr>
            <a:r>
              <a:rPr lang="en-US" sz="1215" dirty="0">
                <a:sym typeface="Gill Sans" charset="0"/>
              </a:rPr>
              <a:t>Scrum presented at OOPSLA 95 with Sutherland</a:t>
            </a:r>
          </a:p>
          <a:p>
            <a:pPr marL="702945" lvl="1">
              <a:lnSpc>
                <a:spcPct val="80000"/>
              </a:lnSpc>
              <a:spcBef>
                <a:spcPts val="878"/>
              </a:spcBef>
              <a:buFont typeface="Lucida Grande" charset="0"/>
              <a:buChar char="•"/>
              <a:defRPr/>
            </a:pPr>
            <a:r>
              <a:rPr lang="en-US" sz="1215" dirty="0">
                <a:sym typeface="Gill Sans" charset="0"/>
              </a:rPr>
              <a:t>Author of three books on Scrum</a:t>
            </a:r>
          </a:p>
          <a:p>
            <a:pPr marL="471488">
              <a:lnSpc>
                <a:spcPct val="80000"/>
              </a:lnSpc>
              <a:spcBef>
                <a:spcPts val="878"/>
              </a:spcBef>
              <a:buFont typeface="Lucida Grande" charset="0"/>
              <a:buChar char="•"/>
              <a:defRPr/>
            </a:pPr>
            <a:endParaRPr lang="en-US" sz="1350" dirty="0">
              <a:sym typeface="Gill Sans" charset="0"/>
            </a:endParaRPr>
          </a:p>
          <a:p>
            <a:pPr marL="471488">
              <a:lnSpc>
                <a:spcPct val="80000"/>
              </a:lnSpc>
              <a:spcBef>
                <a:spcPts val="878"/>
              </a:spcBef>
              <a:buFont typeface="Lucida Grande" charset="0"/>
              <a:buChar char="•"/>
              <a:defRPr/>
            </a:pPr>
            <a:r>
              <a:rPr lang="en-US" sz="1350" dirty="0">
                <a:sym typeface="Gill Sans" charset="0"/>
              </a:rPr>
              <a:t>Mike </a:t>
            </a:r>
            <a:r>
              <a:rPr lang="en-US" sz="1350" dirty="0" err="1">
                <a:sym typeface="Gill Sans" charset="0"/>
              </a:rPr>
              <a:t>Beedle</a:t>
            </a:r>
            <a:endParaRPr lang="en-US" sz="1350" dirty="0">
              <a:sym typeface="Gill Sans" charset="0"/>
            </a:endParaRPr>
          </a:p>
          <a:p>
            <a:pPr marL="702945" lvl="1">
              <a:lnSpc>
                <a:spcPct val="80000"/>
              </a:lnSpc>
              <a:spcBef>
                <a:spcPts val="878"/>
              </a:spcBef>
              <a:buFont typeface="Lucida Grande" charset="0"/>
              <a:buChar char="•"/>
              <a:defRPr/>
            </a:pPr>
            <a:r>
              <a:rPr lang="en-US" sz="1215" dirty="0">
                <a:sym typeface="Gill Sans" charset="0"/>
              </a:rPr>
              <a:t>Scrum patterns in PLOPD4</a:t>
            </a:r>
          </a:p>
          <a:p>
            <a:pPr marL="471488">
              <a:lnSpc>
                <a:spcPct val="80000"/>
              </a:lnSpc>
              <a:spcBef>
                <a:spcPts val="878"/>
              </a:spcBef>
              <a:buFont typeface="Lucida Grande" charset="0"/>
              <a:buChar char="•"/>
              <a:defRPr/>
            </a:pPr>
            <a:endParaRPr lang="en-US" sz="1350" dirty="0">
              <a:sym typeface="Gill Sans" charset="0"/>
            </a:endParaRPr>
          </a:p>
          <a:p>
            <a:pPr marL="471488">
              <a:lnSpc>
                <a:spcPct val="80000"/>
              </a:lnSpc>
              <a:spcBef>
                <a:spcPts val="878"/>
              </a:spcBef>
              <a:buFont typeface="Lucida Grande" charset="0"/>
              <a:buChar char="•"/>
              <a:defRPr/>
            </a:pPr>
            <a:r>
              <a:rPr lang="en-US" sz="1350" dirty="0">
                <a:sym typeface="Gill Sans" charset="0"/>
              </a:rPr>
              <a:t>Ken </a:t>
            </a:r>
            <a:r>
              <a:rPr lang="en-US" sz="1350" dirty="0" err="1">
                <a:sym typeface="Gill Sans" charset="0"/>
              </a:rPr>
              <a:t>Schwaber</a:t>
            </a:r>
            <a:r>
              <a:rPr lang="en-US" sz="1350" dirty="0">
                <a:sym typeface="Gill Sans" charset="0"/>
              </a:rPr>
              <a:t> and Mike Cohn</a:t>
            </a:r>
          </a:p>
          <a:p>
            <a:pPr marL="702945" lvl="1">
              <a:lnSpc>
                <a:spcPct val="80000"/>
              </a:lnSpc>
              <a:spcBef>
                <a:spcPts val="878"/>
              </a:spcBef>
              <a:buFont typeface="Lucida Grande" charset="0"/>
              <a:buChar char="•"/>
              <a:defRPr/>
            </a:pPr>
            <a:r>
              <a:rPr lang="en-US" sz="1215" dirty="0">
                <a:sym typeface="Gill Sans" charset="0"/>
              </a:rPr>
              <a:t>Co-founded Scrum Alliance in 2002, initially within the Agile Alliance</a:t>
            </a:r>
          </a:p>
        </p:txBody>
      </p:sp>
      <p:pic>
        <p:nvPicPr>
          <p:cNvPr id="1434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5121" y="1754148"/>
            <a:ext cx="1080135" cy="161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1416" y="655796"/>
            <a:ext cx="1313736" cy="160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883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dirty="0">
                <a:sym typeface="Gill Sans" charset="0"/>
              </a:rPr>
              <a:t>Scrum has been used by:</a:t>
            </a:r>
          </a:p>
        </p:txBody>
      </p:sp>
      <p:sp>
        <p:nvSpPr>
          <p:cNvPr id="16386" name="Rectangle 2"/>
          <p:cNvSpPr>
            <a:spLocks/>
          </p:cNvSpPr>
          <p:nvPr/>
        </p:nvSpPr>
        <p:spPr bwMode="auto">
          <a:xfrm>
            <a:off x="1731288" y="1110679"/>
            <a:ext cx="1931619"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Microsoft</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Yahoo</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Google</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Electronic Arts</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High Moon Studios</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Lockheed Martin</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Philips</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Siemens</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Nokia</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Capital One</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BBC</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Intuit</a:t>
            </a:r>
          </a:p>
        </p:txBody>
      </p:sp>
      <p:sp>
        <p:nvSpPr>
          <p:cNvPr id="16387" name="Rectangle 3"/>
          <p:cNvSpPr>
            <a:spLocks/>
          </p:cNvSpPr>
          <p:nvPr/>
        </p:nvSpPr>
        <p:spPr bwMode="auto">
          <a:xfrm>
            <a:off x="4551641" y="1110679"/>
            <a:ext cx="2501454"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Intuit</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Nielsen Media</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First American Real Estate</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BMC Software</a:t>
            </a:r>
          </a:p>
          <a:p>
            <a:pPr marL="342900" indent="-342900" algn="l" eaLnBrk="1" hangingPunct="1">
              <a:buSzPct val="100000"/>
              <a:buFont typeface="Arial" panose="020B0604020202020204" pitchFamily="34" charset="0"/>
              <a:buChar char="•"/>
            </a:pPr>
            <a:r>
              <a:rPr lang="en-US" altLang="en-US" sz="1600" dirty="0" err="1">
                <a:solidFill>
                  <a:schemeClr val="tx1"/>
                </a:solidFill>
                <a:latin typeface="+mn-lt"/>
              </a:rPr>
              <a:t>Ipswitch</a:t>
            </a:r>
            <a:endParaRPr lang="en-US" altLang="en-US" sz="1600" dirty="0">
              <a:solidFill>
                <a:schemeClr val="tx1"/>
              </a:solidFill>
              <a:latin typeface="+mn-lt"/>
            </a:endParaRP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John Deere</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Lexis </a:t>
            </a:r>
            <a:r>
              <a:rPr lang="en-US" altLang="en-US" sz="1600" dirty="0" err="1">
                <a:solidFill>
                  <a:schemeClr val="tx1"/>
                </a:solidFill>
                <a:latin typeface="+mn-lt"/>
              </a:rPr>
              <a:t>Nexis</a:t>
            </a:r>
            <a:endParaRPr lang="en-US" altLang="en-US" sz="1600" dirty="0">
              <a:solidFill>
                <a:schemeClr val="tx1"/>
              </a:solidFill>
              <a:latin typeface="+mn-lt"/>
            </a:endParaRP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Sabre</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Salesforce.com</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Time Warner</a:t>
            </a:r>
          </a:p>
          <a:p>
            <a:pPr marL="342900" indent="-342900" algn="l" eaLnBrk="1" hangingPunct="1">
              <a:buSzPct val="100000"/>
              <a:buFont typeface="Arial" panose="020B0604020202020204" pitchFamily="34" charset="0"/>
              <a:buChar char="•"/>
            </a:pPr>
            <a:r>
              <a:rPr lang="en-US" altLang="en-US" sz="1600" dirty="0">
                <a:solidFill>
                  <a:schemeClr val="tx1"/>
                </a:solidFill>
                <a:latin typeface="+mn-lt"/>
              </a:rPr>
              <a:t>Turner Broadcasting</a:t>
            </a:r>
          </a:p>
          <a:p>
            <a:pPr marL="342900" indent="-342900" algn="l" eaLnBrk="1" hangingPunct="1">
              <a:buSzPct val="100000"/>
              <a:buFont typeface="Arial" panose="020B0604020202020204" pitchFamily="34" charset="0"/>
              <a:buChar char="•"/>
            </a:pPr>
            <a:r>
              <a:rPr lang="en-US" altLang="en-US" sz="1600" dirty="0" err="1">
                <a:solidFill>
                  <a:schemeClr val="tx1"/>
                </a:solidFill>
                <a:latin typeface="+mn-lt"/>
              </a:rPr>
              <a:t>Oce</a:t>
            </a:r>
            <a:endParaRPr lang="en-US" altLang="en-US" sz="1600" dirty="0">
              <a:solidFill>
                <a:schemeClr val="tx1"/>
              </a:solidFill>
              <a:latin typeface="+mn-lt"/>
            </a:endParaRPr>
          </a:p>
        </p:txBody>
      </p:sp>
    </p:spTree>
    <p:extLst>
      <p:ext uri="{BB962C8B-B14F-4D97-AF65-F5344CB8AC3E}">
        <p14:creationId xmlns:p14="http://schemas.microsoft.com/office/powerpoint/2010/main" val="4259974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pPr eaLnBrk="1" hangingPunct="1">
              <a:defRPr/>
            </a:pPr>
            <a:r>
              <a:rPr lang="en-US">
                <a:sym typeface="Gill Sans" charset="0"/>
              </a:rPr>
              <a:t>Scrum has been used for:</a:t>
            </a:r>
          </a:p>
        </p:txBody>
      </p:sp>
      <p:sp>
        <p:nvSpPr>
          <p:cNvPr id="11267" name="Rectangle 2"/>
          <p:cNvSpPr>
            <a:spLocks noGrp="1" noChangeArrowheads="1"/>
          </p:cNvSpPr>
          <p:nvPr>
            <p:ph type="body" idx="1"/>
          </p:nvPr>
        </p:nvSpPr>
        <p:spPr>
          <a:xfrm>
            <a:off x="1374457" y="1080135"/>
            <a:ext cx="3077528" cy="3429000"/>
          </a:xfrm>
        </p:spPr>
        <p:txBody>
          <a:bodyPr/>
          <a:lstStyle/>
          <a:p>
            <a:pPr marL="471488">
              <a:lnSpc>
                <a:spcPct val="80000"/>
              </a:lnSpc>
              <a:buFont typeface="Lucida Grande" charset="0"/>
              <a:buChar char="•"/>
              <a:defRPr/>
            </a:pPr>
            <a:r>
              <a:rPr lang="en-US" sz="1600" dirty="0">
                <a:sym typeface="Gill Sans" charset="0"/>
              </a:rPr>
              <a:t>Commercial software</a:t>
            </a:r>
          </a:p>
          <a:p>
            <a:pPr marL="471488">
              <a:lnSpc>
                <a:spcPct val="80000"/>
              </a:lnSpc>
              <a:spcBef>
                <a:spcPts val="878"/>
              </a:spcBef>
              <a:buFont typeface="Lucida Grande" charset="0"/>
              <a:buChar char="•"/>
              <a:defRPr/>
            </a:pPr>
            <a:r>
              <a:rPr lang="en-US" sz="1600" dirty="0">
                <a:sym typeface="Gill Sans" charset="0"/>
              </a:rPr>
              <a:t>In-house development</a:t>
            </a:r>
          </a:p>
          <a:p>
            <a:pPr marL="471488">
              <a:lnSpc>
                <a:spcPct val="80000"/>
              </a:lnSpc>
              <a:spcBef>
                <a:spcPts val="878"/>
              </a:spcBef>
              <a:buFont typeface="Lucida Grande" charset="0"/>
              <a:buChar char="•"/>
              <a:defRPr/>
            </a:pPr>
            <a:r>
              <a:rPr lang="en-US" sz="1600" dirty="0">
                <a:sym typeface="Gill Sans" charset="0"/>
              </a:rPr>
              <a:t>Contract development</a:t>
            </a:r>
          </a:p>
          <a:p>
            <a:pPr marL="471488">
              <a:lnSpc>
                <a:spcPct val="80000"/>
              </a:lnSpc>
              <a:spcBef>
                <a:spcPts val="878"/>
              </a:spcBef>
              <a:buFont typeface="Lucida Grande" charset="0"/>
              <a:buChar char="•"/>
              <a:defRPr/>
            </a:pPr>
            <a:r>
              <a:rPr lang="en-US" sz="1600" dirty="0">
                <a:sym typeface="Gill Sans" charset="0"/>
              </a:rPr>
              <a:t>Fixed-price projects</a:t>
            </a:r>
          </a:p>
          <a:p>
            <a:pPr marL="471488">
              <a:lnSpc>
                <a:spcPct val="80000"/>
              </a:lnSpc>
              <a:spcBef>
                <a:spcPts val="878"/>
              </a:spcBef>
              <a:buFont typeface="Lucida Grande" charset="0"/>
              <a:buChar char="•"/>
              <a:defRPr/>
            </a:pPr>
            <a:r>
              <a:rPr lang="en-US" sz="1600" dirty="0">
                <a:sym typeface="Gill Sans" charset="0"/>
              </a:rPr>
              <a:t>Financial applications</a:t>
            </a:r>
          </a:p>
          <a:p>
            <a:pPr marL="471488">
              <a:lnSpc>
                <a:spcPct val="80000"/>
              </a:lnSpc>
              <a:spcBef>
                <a:spcPts val="878"/>
              </a:spcBef>
              <a:buFont typeface="Lucida Grande" charset="0"/>
              <a:buChar char="•"/>
              <a:defRPr/>
            </a:pPr>
            <a:r>
              <a:rPr lang="en-US" sz="1600" dirty="0">
                <a:sym typeface="Gill Sans" charset="0"/>
              </a:rPr>
              <a:t>ISO 9001-certified applications</a:t>
            </a:r>
          </a:p>
          <a:p>
            <a:pPr marL="471488">
              <a:lnSpc>
                <a:spcPct val="80000"/>
              </a:lnSpc>
              <a:spcBef>
                <a:spcPts val="878"/>
              </a:spcBef>
              <a:buFont typeface="Lucida Grande" charset="0"/>
              <a:buChar char="•"/>
              <a:defRPr/>
            </a:pPr>
            <a:r>
              <a:rPr lang="en-US" sz="1600" dirty="0">
                <a:sym typeface="Gill Sans" charset="0"/>
              </a:rPr>
              <a:t>Embedded systems</a:t>
            </a:r>
          </a:p>
          <a:p>
            <a:pPr marL="471488">
              <a:lnSpc>
                <a:spcPct val="80000"/>
              </a:lnSpc>
              <a:spcBef>
                <a:spcPts val="878"/>
              </a:spcBef>
              <a:buFont typeface="Lucida Grande" charset="0"/>
              <a:buChar char="•"/>
              <a:defRPr/>
            </a:pPr>
            <a:r>
              <a:rPr lang="en-US" sz="1600" dirty="0">
                <a:sym typeface="Gill Sans" charset="0"/>
              </a:rPr>
              <a:t>24x7 systems with 99.999% uptime requirements</a:t>
            </a:r>
          </a:p>
          <a:p>
            <a:pPr marL="471488">
              <a:lnSpc>
                <a:spcPct val="80000"/>
              </a:lnSpc>
              <a:spcBef>
                <a:spcPts val="878"/>
              </a:spcBef>
              <a:buFont typeface="Lucida Grande" charset="0"/>
              <a:buChar char="•"/>
              <a:defRPr/>
            </a:pPr>
            <a:r>
              <a:rPr lang="en-US" sz="1600" dirty="0">
                <a:sym typeface="Gill Sans" charset="0"/>
              </a:rPr>
              <a:t>The Joint Strike Fighter</a:t>
            </a:r>
          </a:p>
        </p:txBody>
      </p:sp>
      <p:sp>
        <p:nvSpPr>
          <p:cNvPr id="18435" name="Rectangle 3"/>
          <p:cNvSpPr>
            <a:spLocks/>
          </p:cNvSpPr>
          <p:nvPr/>
        </p:nvSpPr>
        <p:spPr bwMode="auto">
          <a:xfrm>
            <a:off x="4563427" y="1080135"/>
            <a:ext cx="3077528" cy="3429000"/>
          </a:xfrm>
          <a:prstGeom prst="rect">
            <a:avLst/>
          </a:prstGeom>
          <a:extLst/>
        </p:spPr>
        <p:txBody>
          <a:bodyPr/>
          <a:lstStyle/>
          <a:p>
            <a:pPr marL="471488" indent="-228600">
              <a:lnSpc>
                <a:spcPct val="80000"/>
              </a:lnSpc>
              <a:spcBef>
                <a:spcPts val="1000"/>
              </a:spcBef>
              <a:buFont typeface="Lucida Grande" charset="0"/>
              <a:buChar char="•"/>
            </a:pPr>
            <a:r>
              <a:rPr lang="en-US" altLang="en-US" sz="1600" dirty="0"/>
              <a:t>Video game development</a:t>
            </a:r>
          </a:p>
          <a:p>
            <a:pPr marL="471488" indent="-228600">
              <a:lnSpc>
                <a:spcPct val="80000"/>
              </a:lnSpc>
              <a:spcBef>
                <a:spcPts val="1000"/>
              </a:spcBef>
              <a:buFont typeface="Lucida Grande" charset="0"/>
              <a:buChar char="•"/>
            </a:pPr>
            <a:r>
              <a:rPr lang="en-US" altLang="en-US" sz="1600" dirty="0"/>
              <a:t>FDA-approved, life-critical systems</a:t>
            </a:r>
          </a:p>
          <a:p>
            <a:pPr marL="471488" indent="-228600">
              <a:lnSpc>
                <a:spcPct val="80000"/>
              </a:lnSpc>
              <a:spcBef>
                <a:spcPts val="1000"/>
              </a:spcBef>
              <a:buFont typeface="Lucida Grande" charset="0"/>
              <a:buChar char="•"/>
            </a:pPr>
            <a:r>
              <a:rPr lang="en-US" altLang="en-US" sz="1600" dirty="0"/>
              <a:t>Satellite-control software</a:t>
            </a:r>
          </a:p>
          <a:p>
            <a:pPr marL="471488" indent="-228600">
              <a:lnSpc>
                <a:spcPct val="80000"/>
              </a:lnSpc>
              <a:spcBef>
                <a:spcPts val="1000"/>
              </a:spcBef>
              <a:buFont typeface="Lucida Grande" charset="0"/>
              <a:buChar char="•"/>
            </a:pPr>
            <a:r>
              <a:rPr lang="en-US" altLang="en-US" sz="1600" dirty="0"/>
              <a:t>Websites</a:t>
            </a:r>
          </a:p>
          <a:p>
            <a:pPr marL="471488" indent="-228600">
              <a:lnSpc>
                <a:spcPct val="80000"/>
              </a:lnSpc>
              <a:spcBef>
                <a:spcPts val="1000"/>
              </a:spcBef>
              <a:buFont typeface="Lucida Grande" charset="0"/>
              <a:buChar char="•"/>
            </a:pPr>
            <a:r>
              <a:rPr lang="en-US" altLang="en-US" sz="1600" dirty="0"/>
              <a:t>Handheld software</a:t>
            </a:r>
          </a:p>
          <a:p>
            <a:pPr marL="471488" indent="-228600">
              <a:lnSpc>
                <a:spcPct val="80000"/>
              </a:lnSpc>
              <a:spcBef>
                <a:spcPts val="1000"/>
              </a:spcBef>
              <a:buFont typeface="Lucida Grande" charset="0"/>
              <a:buChar char="•"/>
            </a:pPr>
            <a:r>
              <a:rPr lang="en-US" altLang="en-US" sz="1600" dirty="0"/>
              <a:t>Mobile phones</a:t>
            </a:r>
          </a:p>
          <a:p>
            <a:pPr marL="471488" indent="-228600">
              <a:lnSpc>
                <a:spcPct val="80000"/>
              </a:lnSpc>
              <a:spcBef>
                <a:spcPts val="1000"/>
              </a:spcBef>
              <a:buFont typeface="Lucida Grande" charset="0"/>
              <a:buChar char="•"/>
            </a:pPr>
            <a:r>
              <a:rPr lang="en-US" altLang="en-US" sz="1600" dirty="0"/>
              <a:t>Network switching applications</a:t>
            </a:r>
          </a:p>
          <a:p>
            <a:pPr marL="471488" indent="-228600">
              <a:lnSpc>
                <a:spcPct val="80000"/>
              </a:lnSpc>
              <a:spcBef>
                <a:spcPts val="1000"/>
              </a:spcBef>
              <a:buFont typeface="Lucida Grande" charset="0"/>
              <a:buChar char="•"/>
            </a:pPr>
            <a:r>
              <a:rPr lang="en-US" altLang="en-US" sz="1600" dirty="0"/>
              <a:t>ISV applications</a:t>
            </a:r>
          </a:p>
          <a:p>
            <a:pPr marL="471488" indent="-228600">
              <a:lnSpc>
                <a:spcPct val="80000"/>
              </a:lnSpc>
              <a:spcBef>
                <a:spcPts val="1000"/>
              </a:spcBef>
              <a:buFont typeface="Lucida Grande" charset="0"/>
              <a:buChar char="•"/>
            </a:pPr>
            <a:r>
              <a:rPr lang="en-US" altLang="en-US" sz="1600" dirty="0"/>
              <a:t>Some of the largest applications in use</a:t>
            </a:r>
          </a:p>
        </p:txBody>
      </p:sp>
    </p:spTree>
    <p:extLst>
      <p:ext uri="{BB962C8B-B14F-4D97-AF65-F5344CB8AC3E}">
        <p14:creationId xmlns:p14="http://schemas.microsoft.com/office/powerpoint/2010/main" val="458456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Niteco - Powerpoint 2015 (light template)</Template>
  <TotalTime>299</TotalTime>
  <Words>1238</Words>
  <Application>Microsoft Office PowerPoint</Application>
  <PresentationFormat>On-screen Show (16:9)</PresentationFormat>
  <Paragraphs>344</Paragraphs>
  <Slides>31</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ＭＳ Ｐゴシック</vt:lpstr>
      <vt:lpstr>Arial</vt:lpstr>
      <vt:lpstr>Calibri</vt:lpstr>
      <vt:lpstr>Century Gothic</vt:lpstr>
      <vt:lpstr>Franchise</vt:lpstr>
      <vt:lpstr>Gill Sans</vt:lpstr>
      <vt:lpstr>Lucida Grande</vt:lpstr>
      <vt:lpstr>Tahoma</vt:lpstr>
      <vt:lpstr>ヒラギノ角ゴ Pro W3</vt:lpstr>
      <vt:lpstr>Custom Design</vt:lpstr>
      <vt:lpstr>PowerPoint Presentation</vt:lpstr>
      <vt:lpstr>Guess which film I’m thinking of</vt:lpstr>
      <vt:lpstr>We’re losing the relay race</vt:lpstr>
      <vt:lpstr>PowerPoint Presentation</vt:lpstr>
      <vt:lpstr>PowerPoint Presentation</vt:lpstr>
      <vt:lpstr>PowerPoint Presentation</vt:lpstr>
      <vt:lpstr>Scrum origins</vt:lpstr>
      <vt:lpstr>Scrum has been used by:</vt:lpstr>
      <vt:lpstr>Scrum has been used for:</vt:lpstr>
      <vt:lpstr>Scrum Characteristics</vt:lpstr>
      <vt:lpstr>Inclusive Rules</vt:lpstr>
      <vt:lpstr>Inclusive Rules</vt:lpstr>
      <vt:lpstr>Inclusive Rules</vt:lpstr>
      <vt:lpstr>Generative Rules</vt:lpstr>
      <vt:lpstr>Generative Rules</vt:lpstr>
      <vt:lpstr>The Agile Manifesto - a statement of values</vt:lpstr>
      <vt:lpstr>Project noise level</vt:lpstr>
      <vt:lpstr>Project noise level</vt:lpstr>
      <vt:lpstr>Project noise level</vt:lpstr>
      <vt:lpstr>Project noise level</vt:lpstr>
      <vt:lpstr>Project noise level</vt:lpstr>
      <vt:lpstr>Exercise - Drawing</vt:lpstr>
      <vt:lpstr>Traditional Approach</vt:lpstr>
      <vt:lpstr>Agile Approach</vt:lpstr>
      <vt:lpstr>Scrum</vt:lpstr>
      <vt:lpstr>Putting it all together</vt:lpstr>
      <vt:lpstr>Sprints</vt:lpstr>
      <vt:lpstr>Sequential vs. overlapping development</vt:lpstr>
      <vt:lpstr>No changes during a sprint</vt:lpstr>
      <vt:lpstr>Scrum framework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dc:creator>
  <cp:lastModifiedBy>Brendan</cp:lastModifiedBy>
  <cp:revision>53</cp:revision>
  <dcterms:created xsi:type="dcterms:W3CDTF">2015-06-16T09:05:46Z</dcterms:created>
  <dcterms:modified xsi:type="dcterms:W3CDTF">2015-06-18T07:01:37Z</dcterms:modified>
</cp:coreProperties>
</file>