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AF1BC1B-1F35-4B38-859D-54A86FA99693}">
          <p14:sldIdLst>
            <p14:sldId id="257"/>
          </p14:sldIdLst>
        </p14:section>
      </p14:sectionLst>
    </p:ex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29" d="100"/>
          <a:sy n="29" d="100"/>
        </p:scale>
        <p:origin x="3261" y="-1341"/>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839888-6ABC-4666-9A8E-967ADD6D7EFA}"/>
              </a:ext>
            </a:extLst>
          </p:cNvPr>
          <p:cNvSpPr/>
          <p:nvPr userDrawn="1"/>
        </p:nvSpPr>
        <p:spPr>
          <a:xfrm>
            <a:off x="353963" y="0"/>
            <a:ext cx="32564437" cy="708660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5" name="Straight Connector 14">
            <a:extLst>
              <a:ext uri="{FF2B5EF4-FFF2-40B4-BE49-F238E27FC236}">
                <a16:creationId xmlns:a16="http://schemas.microsoft.com/office/drawing/2014/main" id="{31C3B013-6875-4CD1-8356-7D588F3F2119}"/>
              </a:ext>
            </a:extLst>
          </p:cNvPr>
          <p:cNvCxnSpPr>
            <a:cxnSpLocks/>
          </p:cNvCxnSpPr>
          <p:nvPr userDrawn="1"/>
        </p:nvCxnSpPr>
        <p:spPr>
          <a:xfrm flipV="1">
            <a:off x="121023" y="0"/>
            <a:ext cx="0" cy="7086600"/>
          </a:xfrm>
          <a:prstGeom prst="line">
            <a:avLst/>
          </a:prstGeom>
          <a:ln w="3810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9/4/2024</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93">
            <a:extLst>
              <a:ext uri="{FF2B5EF4-FFF2-40B4-BE49-F238E27FC236}">
                <a16:creationId xmlns:a16="http://schemas.microsoft.com/office/drawing/2014/main" id="{EE173966-256D-4F3A-8764-6A7D7D79FBE3}"/>
              </a:ext>
            </a:extLst>
          </p:cNvPr>
          <p:cNvSpPr txBox="1">
            <a:spLocks noChangeArrowheads="1"/>
          </p:cNvSpPr>
          <p:nvPr/>
        </p:nvSpPr>
        <p:spPr bwMode="auto">
          <a:xfrm>
            <a:off x="1003457" y="37987378"/>
            <a:ext cx="30897630" cy="5539978"/>
          </a:xfrm>
          <a:prstGeom prst="rect">
            <a:avLst/>
          </a:prstGeom>
          <a:solidFill>
            <a:schemeClr val="bg1"/>
          </a:solidFill>
          <a:ln w="12700">
            <a:solidFill>
              <a:schemeClr val="accent1">
                <a:lumMod val="75000"/>
              </a:schemeClr>
            </a:solidFill>
          </a:ln>
          <a:effectLst/>
        </p:spPr>
        <p:txBody>
          <a:bodyPr wrap="square" lIns="182880" tIns="182880" rIns="182880" bIns="182880" numCol="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eaLnBrk="1" hangingPunct="1"/>
            <a:r>
              <a:rPr lang="en-US" sz="3200" dirty="0">
                <a:latin typeface="Calibri" pitchFamily="34" charset="0"/>
              </a:rPr>
              <a:t>Deep learning and transfer learning models demonstrating the highest accuracy when various machine learning models were evaluated.</a:t>
            </a:r>
          </a:p>
          <a:p>
            <a:pPr lvl="1" eaLnBrk="1" hangingPunct="1"/>
            <a:r>
              <a:rPr lang="en-US" sz="3200" dirty="0">
                <a:latin typeface="Calibri" pitchFamily="34" charset="0"/>
              </a:rPr>
              <a:t>Advancing to image segmentation, applying to 40 smaller boxes of the big image, transfer learning showed promising results with 80% validation accuracy. </a:t>
            </a:r>
          </a:p>
          <a:p>
            <a:pPr lvl="1" eaLnBrk="1" hangingPunct="1"/>
            <a:endParaRPr lang="en-US" sz="3200" dirty="0">
              <a:latin typeface="Calibri" pitchFamily="34" charset="0"/>
            </a:endParaRPr>
          </a:p>
          <a:p>
            <a:pPr lvl="1" eaLnBrk="1" hangingPunct="1"/>
            <a:r>
              <a:rPr lang="en-US" sz="3200" b="1" dirty="0">
                <a:latin typeface="Calibri" pitchFamily="34" charset="0"/>
              </a:rPr>
              <a:t>Future works:</a:t>
            </a:r>
          </a:p>
          <a:p>
            <a:pPr marL="1200150" lvl="1" indent="-457200" eaLnBrk="1" hangingPunct="1">
              <a:buFont typeface="Arial" panose="020B0604020202020204" pitchFamily="34" charset="0"/>
              <a:buChar char="•"/>
            </a:pPr>
            <a:r>
              <a:rPr lang="en-US" sz="3200" dirty="0">
                <a:latin typeface="Calibri" pitchFamily="34" charset="0"/>
              </a:rPr>
              <a:t>Process all data to allow users to exclude cloud-contaminated regions, enhancing the accuracy of temperature measurements. </a:t>
            </a:r>
            <a:r>
              <a:rPr lang="en-US" sz="3200" dirty="0">
                <a:latin typeface="+mn-lt"/>
              </a:rPr>
              <a:t>This segmentation allows for a more detailed understanding of cloud presence, leading to more accurate temperature corrections.</a:t>
            </a:r>
          </a:p>
          <a:p>
            <a:pPr marL="1200150" lvl="1" indent="-457200" eaLnBrk="1" hangingPunct="1">
              <a:buFont typeface="Arial" panose="020B0604020202020204" pitchFamily="34" charset="0"/>
              <a:buChar char="•"/>
            </a:pPr>
            <a:r>
              <a:rPr lang="en-US" sz="3200" dirty="0">
                <a:latin typeface="Calibri" pitchFamily="34" charset="0"/>
              </a:rPr>
              <a:t>Develop a pipeline for future data processing and model updates.</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r>
              <a:rPr lang="en-US" sz="3200" dirty="0">
                <a:latin typeface="Calibri" pitchFamily="34" charset="0"/>
              </a:rPr>
              <a:t> </a:t>
            </a:r>
          </a:p>
          <a:p>
            <a:pPr eaLnBrk="1" hangingPunct="1"/>
            <a:r>
              <a:rPr lang="en-US" sz="3200" b="1" dirty="0">
                <a:latin typeface="Calibri" pitchFamily="34" charset="0"/>
              </a:rPr>
              <a:t>Acknowledgement:</a:t>
            </a:r>
            <a:r>
              <a:rPr lang="en-US" sz="3200" b="1" dirty="0">
                <a:solidFill>
                  <a:srgbClr val="FF0000"/>
                </a:solidFill>
                <a:latin typeface="Calibri" pitchFamily="34" charset="0"/>
              </a:rPr>
              <a:t> </a:t>
            </a:r>
            <a:r>
              <a:rPr lang="en-US" sz="2400" i="0" dirty="0">
                <a:solidFill>
                  <a:srgbClr val="242424"/>
                </a:solidFill>
                <a:effectLst/>
                <a:latin typeface="Aptos"/>
              </a:rPr>
              <a:t>The material is based upon work supported by the National Aeronautics and Space Administration under Contract Number 80GSFC18C0007. Any opinions, findings, and conclusions or recommendations expressed in this material are those of the author(s) and do not necessarily reflect the views of NASA.</a:t>
            </a:r>
            <a:endParaRPr lang="en-US" sz="3200" dirty="0">
              <a:solidFill>
                <a:srgbClr val="FF0000"/>
              </a:solidFill>
              <a:latin typeface="Calibri" pitchFamily="34" charset="0"/>
            </a:endParaRPr>
          </a:p>
        </p:txBody>
      </p:sp>
      <p:sp>
        <p:nvSpPr>
          <p:cNvPr id="27" name="Rectangle 26">
            <a:extLst>
              <a:ext uri="{FF2B5EF4-FFF2-40B4-BE49-F238E27FC236}">
                <a16:creationId xmlns:a16="http://schemas.microsoft.com/office/drawing/2014/main" id="{4C6180F3-7B4D-4BA0-A098-3CC2D16B2014}"/>
              </a:ext>
            </a:extLst>
          </p:cNvPr>
          <p:cNvSpPr/>
          <p:nvPr/>
        </p:nvSpPr>
        <p:spPr>
          <a:xfrm>
            <a:off x="1003457" y="37033200"/>
            <a:ext cx="30932266" cy="98418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r>
              <a:rPr lang="en-US" sz="6000" b="1" dirty="0">
                <a:solidFill>
                  <a:schemeClr val="accent3">
                    <a:lumMod val="20000"/>
                    <a:lumOff val="80000"/>
                  </a:schemeClr>
                </a:solidFill>
              </a:rPr>
              <a:t>Conclusions</a:t>
            </a:r>
          </a:p>
        </p:txBody>
      </p:sp>
      <p:sp>
        <p:nvSpPr>
          <p:cNvPr id="4" name="Text Box 122"/>
          <p:cNvSpPr txBox="1">
            <a:spLocks noChangeArrowheads="1"/>
          </p:cNvSpPr>
          <p:nvPr/>
        </p:nvSpPr>
        <p:spPr bwMode="auto">
          <a:xfrm>
            <a:off x="4734790" y="349779"/>
            <a:ext cx="2346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t>Enhancing Atmospheric Gravity Wave Studies through Advanced Cloud Classification and Segmentation in Satellite Infrared Imagery: A Contribution to the AWE Mission</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10200" y="4458848"/>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latin typeface="+mn-lt"/>
              </a:rPr>
              <a:t>Anh Phan, Dallin Tucker, P.-Dominique Pautet, Yucheng Zhao, </a:t>
            </a:r>
          </a:p>
          <a:p>
            <a:pPr algn="ctr" eaLnBrk="1" hangingPunct="1"/>
            <a:r>
              <a:rPr lang="en-US" sz="4800" dirty="0" err="1">
                <a:latin typeface="+mn-lt"/>
              </a:rPr>
              <a:t>Ludger</a:t>
            </a:r>
            <a:r>
              <a:rPr lang="en-US" sz="4800" dirty="0">
                <a:latin typeface="+mn-lt"/>
              </a:rPr>
              <a:t> </a:t>
            </a:r>
            <a:r>
              <a:rPr lang="en-US" sz="4800" dirty="0" err="1">
                <a:latin typeface="+mn-lt"/>
              </a:rPr>
              <a:t>Scherliess</a:t>
            </a:r>
            <a:r>
              <a:rPr lang="en-US" sz="4800" dirty="0">
                <a:latin typeface="+mn-lt"/>
              </a:rPr>
              <a:t>, and Mike J. Taylor </a:t>
            </a:r>
          </a:p>
          <a:p>
            <a:pPr algn="ctr" eaLnBrk="1" hangingPunct="1"/>
            <a:r>
              <a:rPr lang="en-US" sz="4800" dirty="0">
                <a:latin typeface="+mn-lt"/>
              </a:rPr>
              <a:t>Utah State University</a:t>
            </a:r>
          </a:p>
        </p:txBody>
      </p:sp>
      <p:sp>
        <p:nvSpPr>
          <p:cNvPr id="15" name="Text Box 194"/>
          <p:cNvSpPr txBox="1">
            <a:spLocks noChangeArrowheads="1"/>
          </p:cNvSpPr>
          <p:nvPr/>
        </p:nvSpPr>
        <p:spPr bwMode="auto">
          <a:xfrm>
            <a:off x="17084323" y="8437574"/>
            <a:ext cx="14691077" cy="1169550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eaLnBrk="1" hangingPunct="1"/>
            <a:r>
              <a:rPr lang="en-US" sz="3200" b="1" dirty="0">
                <a:latin typeface="Calibri" pitchFamily="34" charset="0"/>
              </a:rPr>
              <a:t>Procedure:</a:t>
            </a: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endParaRPr lang="en-US" sz="3200" dirty="0">
              <a:latin typeface="Calibri" pitchFamily="34" charset="0"/>
            </a:endParaRPr>
          </a:p>
          <a:p>
            <a:pPr lvl="1" eaLnBrk="1" hangingPunct="1"/>
            <a:r>
              <a:rPr lang="en-US" sz="3200" b="1" dirty="0">
                <a:latin typeface="Calibri" pitchFamily="34" charset="0"/>
              </a:rPr>
              <a:t>Results: </a:t>
            </a:r>
          </a:p>
          <a:p>
            <a:pPr marL="1200150" lvl="1" indent="-457200" eaLnBrk="1" hangingPunct="1">
              <a:buFont typeface="Arial" panose="020B0604020202020204" pitchFamily="34" charset="0"/>
              <a:buChar char="•"/>
            </a:pPr>
            <a:r>
              <a:rPr lang="en-US" sz="3200" dirty="0">
                <a:latin typeface="Calibri" pitchFamily="34" charset="0"/>
              </a:rPr>
              <a:t>Validation accuracy: 80%</a:t>
            </a:r>
          </a:p>
          <a:p>
            <a:pPr marL="1200150" lvl="1" indent="-457200" eaLnBrk="1" hangingPunct="1">
              <a:buFont typeface="Arial" panose="020B0604020202020204" pitchFamily="34" charset="0"/>
              <a:buChar char="•"/>
            </a:pPr>
            <a:r>
              <a:rPr lang="en-US" sz="3200" dirty="0">
                <a:latin typeface="Calibri" pitchFamily="34" charset="0"/>
              </a:rPr>
              <a:t>Visualization shown in Figure 3. </a:t>
            </a:r>
          </a:p>
        </p:txBody>
      </p:sp>
      <p:sp>
        <p:nvSpPr>
          <p:cNvPr id="33" name="Rectangle 32"/>
          <p:cNvSpPr/>
          <p:nvPr/>
        </p:nvSpPr>
        <p:spPr>
          <a:xfrm>
            <a:off x="993066" y="7543800"/>
            <a:ext cx="15189396"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993066" y="8508831"/>
            <a:ext cx="15189396" cy="1612749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eaLnBrk="1" hangingPunct="1"/>
            <a:r>
              <a:rPr lang="en-US" sz="3200" b="1" dirty="0">
                <a:latin typeface="+mn-lt"/>
              </a:rPr>
              <a:t>Objective: </a:t>
            </a:r>
          </a:p>
          <a:p>
            <a:pPr lvl="1" eaLnBrk="1" hangingPunct="1"/>
            <a:r>
              <a:rPr lang="en-US" sz="3200" dirty="0">
                <a:latin typeface="+mn-lt"/>
              </a:rPr>
              <a:t>Understanding how Earth's weather influences space weather by studying atmospheric gravity waves (AGWs).</a:t>
            </a:r>
          </a:p>
          <a:p>
            <a:pPr lvl="1" eaLnBrk="1" hangingPunct="1"/>
            <a:r>
              <a:rPr lang="en-US" sz="3200" dirty="0">
                <a:latin typeface="+mn-lt"/>
              </a:rPr>
              <a:t>Supported by NASA, the Atmospheric Waves Experiment (AWE) mission investigates the global distribution of AGWs, their seasonal variations, and their propagation through the upper atmosphere.</a:t>
            </a:r>
          </a:p>
          <a:p>
            <a:pPr lvl="1" eaLnBrk="1" hangingPunct="1"/>
            <a:endParaRPr lang="en-US" sz="3200" dirty="0">
              <a:latin typeface="+mn-lt"/>
            </a:endParaRPr>
          </a:p>
          <a:p>
            <a:pPr lvl="1" eaLnBrk="1" hangingPunct="1"/>
            <a:r>
              <a:rPr lang="en-US" sz="3200" b="1" dirty="0">
                <a:latin typeface="+mn-lt"/>
              </a:rPr>
              <a:t>Task: </a:t>
            </a:r>
          </a:p>
          <a:p>
            <a:pPr lvl="1" eaLnBrk="1" hangingPunct="1"/>
            <a:r>
              <a:rPr lang="en-US" sz="3200" dirty="0">
                <a:latin typeface="+mn-lt"/>
              </a:rPr>
              <a:t>Accurate and efficient classification of satellite infrared imagery into Cloud and Clear categories (see Figure 1) using machine learning (ML) is essential for ensuring the reliability of temperature measurements. We use segmentation to divide each image into smaller regions to reliably identify cloud-covered areas, enhancing the correction process of AGW temperature measurements.</a:t>
            </a:r>
          </a:p>
          <a:p>
            <a:pPr eaLnBrk="1" hangingPunct="1"/>
            <a:endParaRPr lang="en-US" sz="3200" dirty="0">
              <a:latin typeface="+mn-lt"/>
            </a:endParaRPr>
          </a:p>
          <a:p>
            <a:pPr eaLnBrk="1" hangingPunct="1"/>
            <a:r>
              <a:rPr lang="en-US" sz="3200" dirty="0">
                <a:latin typeface="Calibri" pitchFamily="34" charset="0"/>
              </a:rPr>
              <a:t>	</a:t>
            </a: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b="1" dirty="0">
              <a:latin typeface="+mn-lt"/>
            </a:endParaRPr>
          </a:p>
          <a:p>
            <a:pPr eaLnBrk="1" hangingPunct="1"/>
            <a:endParaRPr lang="en-US" sz="3200" b="1" dirty="0">
              <a:latin typeface="+mn-lt"/>
            </a:endParaRPr>
          </a:p>
          <a:p>
            <a:pPr lvl="1" eaLnBrk="1" hangingPunct="1"/>
            <a:r>
              <a:rPr lang="en-US" sz="3200" b="1" dirty="0">
                <a:latin typeface="+mn-lt"/>
              </a:rPr>
              <a:t>Scalability: </a:t>
            </a:r>
          </a:p>
          <a:p>
            <a:pPr lvl="1" eaLnBrk="1" hangingPunct="1"/>
            <a:r>
              <a:rPr lang="en-US" sz="3200" dirty="0">
                <a:latin typeface="+mn-lt"/>
              </a:rPr>
              <a:t>With millions of images captured over just a few months, manual categorization becomes nearly impossible. Our automated machine learning approach is critical for efficiently processing large datasets, ensuring rapid and accurate classification.</a:t>
            </a:r>
          </a:p>
          <a:p>
            <a:pPr lvl="1" eaLnBrk="1" hangingPunct="1"/>
            <a:endParaRPr lang="en-US" sz="3200" b="1" dirty="0">
              <a:latin typeface="+mn-lt"/>
            </a:endParaRPr>
          </a:p>
          <a:p>
            <a:pPr lvl="1" eaLnBrk="1" hangingPunct="1"/>
            <a:r>
              <a:rPr lang="en-US" sz="3200" b="1" dirty="0">
                <a:latin typeface="+mn-lt"/>
              </a:rPr>
              <a:t>Novelty: </a:t>
            </a:r>
          </a:p>
          <a:p>
            <a:pPr lvl="1" eaLnBrk="1" hangingPunct="1"/>
            <a:r>
              <a:rPr lang="en-US" sz="3200" dirty="0">
                <a:latin typeface="+mn-lt"/>
              </a:rPr>
              <a:t>Although machine learning models exist for ground-based airglow images, there are currently no models that handle both classification and segmentation of satellite-based airglow images.</a:t>
            </a:r>
            <a:endParaRPr lang="en-US" sz="3200" b="1" dirty="0">
              <a:latin typeface="+mn-lt"/>
            </a:endParaRPr>
          </a:p>
        </p:txBody>
      </p:sp>
      <p:sp>
        <p:nvSpPr>
          <p:cNvPr id="45" name="Rectangle 44"/>
          <p:cNvSpPr/>
          <p:nvPr/>
        </p:nvSpPr>
        <p:spPr>
          <a:xfrm>
            <a:off x="17084323" y="7543800"/>
            <a:ext cx="14691077"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Image Segmentation</a:t>
            </a:r>
          </a:p>
        </p:txBody>
      </p:sp>
      <p:sp>
        <p:nvSpPr>
          <p:cNvPr id="40" name="Text Box 180"/>
          <p:cNvSpPr txBox="1">
            <a:spLocks noChangeArrowheads="1"/>
          </p:cNvSpPr>
          <p:nvPr/>
        </p:nvSpPr>
        <p:spPr bwMode="auto">
          <a:xfrm>
            <a:off x="2367004" y="19151345"/>
            <a:ext cx="50904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1a.  </a:t>
            </a:r>
            <a:r>
              <a:rPr lang="en-US" sz="2400" dirty="0">
                <a:latin typeface="Calibri" pitchFamily="34" charset="0"/>
              </a:rPr>
              <a:t>Examples of cloud images.</a:t>
            </a:r>
          </a:p>
        </p:txBody>
      </p:sp>
      <p:pic>
        <p:nvPicPr>
          <p:cNvPr id="8" name="Picture 7">
            <a:extLst>
              <a:ext uri="{FF2B5EF4-FFF2-40B4-BE49-F238E27FC236}">
                <a16:creationId xmlns:a16="http://schemas.microsoft.com/office/drawing/2014/main" id="{6A9F0010-B213-4B23-87CF-0DF3B8235CD1}"/>
              </a:ext>
            </a:extLst>
          </p:cNvPr>
          <p:cNvPicPr>
            <a:picLocks noChangeAspect="1"/>
          </p:cNvPicPr>
          <p:nvPr/>
        </p:nvPicPr>
        <p:blipFill>
          <a:blip r:embed="rId2"/>
          <a:stretch>
            <a:fillRect/>
          </a:stretch>
        </p:blipFill>
        <p:spPr>
          <a:xfrm>
            <a:off x="18714861" y="9088957"/>
            <a:ext cx="11430000" cy="9201064"/>
          </a:xfrm>
          <a:prstGeom prst="rect">
            <a:avLst/>
          </a:prstGeom>
        </p:spPr>
      </p:pic>
      <p:pic>
        <p:nvPicPr>
          <p:cNvPr id="60" name="Picture 59">
            <a:extLst>
              <a:ext uri="{FF2B5EF4-FFF2-40B4-BE49-F238E27FC236}">
                <a16:creationId xmlns:a16="http://schemas.microsoft.com/office/drawing/2014/main" id="{A6755CFA-7EFF-4428-AE86-D66880478B1E}"/>
              </a:ext>
            </a:extLst>
          </p:cNvPr>
          <p:cNvPicPr>
            <a:picLocks noChangeAspect="1"/>
          </p:cNvPicPr>
          <p:nvPr/>
        </p:nvPicPr>
        <p:blipFill>
          <a:blip r:embed="rId3"/>
          <a:stretch>
            <a:fillRect/>
          </a:stretch>
        </p:blipFill>
        <p:spPr>
          <a:xfrm>
            <a:off x="1295400" y="15532043"/>
            <a:ext cx="3502935" cy="3510069"/>
          </a:xfrm>
          <a:prstGeom prst="rect">
            <a:avLst/>
          </a:prstGeom>
        </p:spPr>
      </p:pic>
      <p:pic>
        <p:nvPicPr>
          <p:cNvPr id="61" name="Picture 60">
            <a:extLst>
              <a:ext uri="{FF2B5EF4-FFF2-40B4-BE49-F238E27FC236}">
                <a16:creationId xmlns:a16="http://schemas.microsoft.com/office/drawing/2014/main" id="{A6DA4BBB-4E69-4A3E-81AF-BDEA711B025C}"/>
              </a:ext>
            </a:extLst>
          </p:cNvPr>
          <p:cNvPicPr>
            <a:picLocks noChangeAspect="1"/>
          </p:cNvPicPr>
          <p:nvPr/>
        </p:nvPicPr>
        <p:blipFill>
          <a:blip r:embed="rId4"/>
          <a:stretch>
            <a:fillRect/>
          </a:stretch>
        </p:blipFill>
        <p:spPr>
          <a:xfrm>
            <a:off x="4876800" y="15525228"/>
            <a:ext cx="3502935" cy="3502935"/>
          </a:xfrm>
          <a:prstGeom prst="rect">
            <a:avLst/>
          </a:prstGeom>
        </p:spPr>
      </p:pic>
      <p:pic>
        <p:nvPicPr>
          <p:cNvPr id="62" name="Picture 61">
            <a:extLst>
              <a:ext uri="{FF2B5EF4-FFF2-40B4-BE49-F238E27FC236}">
                <a16:creationId xmlns:a16="http://schemas.microsoft.com/office/drawing/2014/main" id="{E98608A6-2186-45AD-B7DD-FA5B15DF73CA}"/>
              </a:ext>
            </a:extLst>
          </p:cNvPr>
          <p:cNvPicPr>
            <a:picLocks noChangeAspect="1"/>
          </p:cNvPicPr>
          <p:nvPr/>
        </p:nvPicPr>
        <p:blipFill>
          <a:blip r:embed="rId5"/>
          <a:stretch>
            <a:fillRect/>
          </a:stretch>
        </p:blipFill>
        <p:spPr>
          <a:xfrm>
            <a:off x="8839200" y="15468600"/>
            <a:ext cx="3510069" cy="3539137"/>
          </a:xfrm>
          <a:prstGeom prst="rect">
            <a:avLst/>
          </a:prstGeom>
        </p:spPr>
      </p:pic>
      <p:pic>
        <p:nvPicPr>
          <p:cNvPr id="63" name="Picture 62">
            <a:extLst>
              <a:ext uri="{FF2B5EF4-FFF2-40B4-BE49-F238E27FC236}">
                <a16:creationId xmlns:a16="http://schemas.microsoft.com/office/drawing/2014/main" id="{65DF7173-DA0C-4A8A-AEFB-F8B52196F15A}"/>
              </a:ext>
            </a:extLst>
          </p:cNvPr>
          <p:cNvPicPr>
            <a:picLocks noChangeAspect="1"/>
          </p:cNvPicPr>
          <p:nvPr/>
        </p:nvPicPr>
        <p:blipFill>
          <a:blip r:embed="rId6"/>
          <a:stretch>
            <a:fillRect/>
          </a:stretch>
        </p:blipFill>
        <p:spPr>
          <a:xfrm>
            <a:off x="12420600" y="15476116"/>
            <a:ext cx="3510069" cy="3510069"/>
          </a:xfrm>
          <a:prstGeom prst="rect">
            <a:avLst/>
          </a:prstGeom>
        </p:spPr>
      </p:pic>
      <p:pic>
        <p:nvPicPr>
          <p:cNvPr id="1026" name="Picture 2">
            <a:extLst>
              <a:ext uri="{FF2B5EF4-FFF2-40B4-BE49-F238E27FC236}">
                <a16:creationId xmlns:a16="http://schemas.microsoft.com/office/drawing/2014/main" id="{DAA1C0A5-1B96-42E9-AD2A-08CFE1ADE5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4322" y="20650200"/>
            <a:ext cx="8442677" cy="8195941"/>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180">
            <a:extLst>
              <a:ext uri="{FF2B5EF4-FFF2-40B4-BE49-F238E27FC236}">
                <a16:creationId xmlns:a16="http://schemas.microsoft.com/office/drawing/2014/main" id="{E30F0656-ACA7-420F-80A5-4C95C8C2938A}"/>
              </a:ext>
            </a:extLst>
          </p:cNvPr>
          <p:cNvSpPr txBox="1">
            <a:spLocks noChangeArrowheads="1"/>
          </p:cNvSpPr>
          <p:nvPr/>
        </p:nvSpPr>
        <p:spPr bwMode="auto">
          <a:xfrm>
            <a:off x="9763479" y="19151345"/>
            <a:ext cx="4826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Figure 1b. </a:t>
            </a:r>
            <a:r>
              <a:rPr lang="en-US" sz="2400" dirty="0">
                <a:latin typeface="Calibri" pitchFamily="34" charset="0"/>
              </a:rPr>
              <a:t>Example of clear images.</a:t>
            </a:r>
          </a:p>
        </p:txBody>
      </p:sp>
      <p:sp>
        <p:nvSpPr>
          <p:cNvPr id="67" name="Rectangle 66">
            <a:extLst>
              <a:ext uri="{FF2B5EF4-FFF2-40B4-BE49-F238E27FC236}">
                <a16:creationId xmlns:a16="http://schemas.microsoft.com/office/drawing/2014/main" id="{C0F73F4B-D3F1-4AE7-B039-88C8E93D6002}"/>
              </a:ext>
            </a:extLst>
          </p:cNvPr>
          <p:cNvSpPr/>
          <p:nvPr/>
        </p:nvSpPr>
        <p:spPr>
          <a:xfrm>
            <a:off x="993066" y="24993600"/>
            <a:ext cx="15189395"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6000" b="1" dirty="0">
                <a:solidFill>
                  <a:schemeClr val="accent3">
                    <a:lumMod val="20000"/>
                    <a:lumOff val="80000"/>
                  </a:schemeClr>
                </a:solidFill>
              </a:rPr>
              <a:t>Machine Learning Models</a:t>
            </a:r>
          </a:p>
        </p:txBody>
      </p:sp>
      <p:sp>
        <p:nvSpPr>
          <p:cNvPr id="68" name="Text Box 190">
            <a:extLst>
              <a:ext uri="{FF2B5EF4-FFF2-40B4-BE49-F238E27FC236}">
                <a16:creationId xmlns:a16="http://schemas.microsoft.com/office/drawing/2014/main" id="{88C55CA8-62C7-4AAE-BBDA-731F751B4FF1}"/>
              </a:ext>
            </a:extLst>
          </p:cNvPr>
          <p:cNvSpPr txBox="1">
            <a:spLocks noChangeArrowheads="1"/>
          </p:cNvSpPr>
          <p:nvPr/>
        </p:nvSpPr>
        <p:spPr bwMode="auto">
          <a:xfrm>
            <a:off x="993066" y="25958631"/>
            <a:ext cx="15189395" cy="1071062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a:r>
              <a:rPr lang="en-US" sz="3200" dirty="0">
                <a:solidFill>
                  <a:schemeClr val="tx1"/>
                </a:solidFill>
                <a:latin typeface="+mn-lt"/>
              </a:rPr>
              <a:t>To determine the most effective model for cloud detection, we compared the </a:t>
            </a:r>
          </a:p>
          <a:p>
            <a:pPr lvl="1"/>
            <a:r>
              <a:rPr lang="en-US" sz="3200" dirty="0">
                <a:solidFill>
                  <a:schemeClr val="tx1"/>
                </a:solidFill>
                <a:latin typeface="+mn-lt"/>
              </a:rPr>
              <a:t>performance of several machine learning models:</a:t>
            </a:r>
            <a:endParaRPr lang="en-US" sz="3200" b="1" dirty="0">
              <a:solidFill>
                <a:schemeClr val="tx1"/>
              </a:solidFill>
              <a:latin typeface="+mn-lt"/>
              <a:cs typeface="Times New Roman" panose="02020603050405020304" pitchFamily="18" charset="0"/>
            </a:endParaRPr>
          </a:p>
          <a:p>
            <a:pPr lvl="1"/>
            <a:r>
              <a:rPr lang="en-US" sz="3200" b="1" dirty="0">
                <a:solidFill>
                  <a:schemeClr val="tx1">
                    <a:lumMod val="95000"/>
                    <a:lumOff val="5000"/>
                  </a:schemeClr>
                </a:solidFill>
                <a:latin typeface="+mn-lt"/>
                <a:cs typeface="Times New Roman" panose="02020603050405020304" pitchFamily="18" charset="0"/>
              </a:rPr>
              <a:t>Logistic Regression			</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Baseline Performance</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Accuracy: 72%	</a:t>
            </a:r>
          </a:p>
          <a:p>
            <a:pPr lvl="1" indent="0"/>
            <a:r>
              <a:rPr lang="en-US" sz="3200" b="1" dirty="0">
                <a:solidFill>
                  <a:schemeClr val="tx1">
                    <a:lumMod val="95000"/>
                    <a:lumOff val="5000"/>
                  </a:schemeClr>
                </a:solidFill>
                <a:latin typeface="+mn-lt"/>
                <a:cs typeface="Times New Roman" panose="02020603050405020304" pitchFamily="18" charset="0"/>
              </a:rPr>
              <a:t>	</a:t>
            </a:r>
          </a:p>
          <a:p>
            <a:pPr lvl="1"/>
            <a:r>
              <a:rPr kumimoji="0" lang="en-US" sz="3200" b="1"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Support Vector Machine (SVM)</a:t>
            </a:r>
          </a:p>
          <a:p>
            <a:pPr marL="1314450" lvl="1" indent="-571500" eaLnBrk="1" hangingPunct="1">
              <a:buFont typeface="Arial" panose="020B0604020202020204" pitchFamily="34" charset="0"/>
              <a:buChar char="•"/>
              <a:defRPr/>
            </a:pPr>
            <a:r>
              <a:rPr kumimoji="0" lang="en-US" sz="3200" b="0" i="0" u="none" strike="noStrike" kern="1200" cap="none" spc="0" normalizeH="0" baseline="0" noProof="0" dirty="0">
                <a:ln>
                  <a:noFill/>
                </a:ln>
                <a:solidFill>
                  <a:prstClr val="black"/>
                </a:solidFill>
                <a:effectLst/>
                <a:uLnTx/>
                <a:uFillTx/>
                <a:latin typeface="+mn-lt"/>
                <a:ea typeface="+mn-ea"/>
                <a:cs typeface="+mn-cs"/>
              </a:rPr>
              <a:t>Trying 18 different combinations of parameters</a:t>
            </a:r>
            <a:endParaRPr kumimoji="0" lang="en-US" sz="3200" b="1" i="0" u="none" strike="noStrike" kern="1200" cap="none" spc="0" normalizeH="0" baseline="0" noProof="0" dirty="0">
              <a:ln>
                <a:noFill/>
              </a:ln>
              <a:solidFill>
                <a:prstClr val="black"/>
              </a:solidFill>
              <a:effectLst/>
              <a:uLnTx/>
              <a:uFillTx/>
              <a:latin typeface="+mn-lt"/>
              <a:ea typeface="+mn-ea"/>
              <a:cs typeface="Times New Roman" panose="02020603050405020304" pitchFamily="18" charset="0"/>
            </a:endParaRPr>
          </a:p>
          <a:p>
            <a:pPr marL="1314450" lvl="1" indent="-571500" eaLnBrk="1" hangingPunct="1">
              <a:buFont typeface="Arial" panose="020B0604020202020204" pitchFamily="34" charset="0"/>
              <a:buChar char="•"/>
              <a:defRPr/>
            </a:pPr>
            <a:r>
              <a:rPr kumimoji="0" lang="en-US" sz="3200" b="0"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Accuracy: 77% for the best SVM model</a:t>
            </a:r>
          </a:p>
          <a:p>
            <a:pPr marL="1314450" lvl="1" indent="-571500" eaLnBrk="1" hangingPunct="1">
              <a:buFont typeface="Arial" panose="020B0604020202020204" pitchFamily="34" charset="0"/>
              <a:buChar char="•"/>
              <a:defRPr/>
            </a:pPr>
            <a:endParaRPr kumimoji="0" lang="en-US" sz="3200" b="1"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endParaRPr>
          </a:p>
          <a:p>
            <a:pPr lvl="1"/>
            <a:r>
              <a:rPr lang="en-US" sz="3200" b="1" dirty="0">
                <a:solidFill>
                  <a:schemeClr val="tx1">
                    <a:lumMod val="95000"/>
                    <a:lumOff val="5000"/>
                  </a:schemeClr>
                </a:solidFill>
                <a:latin typeface="+mn-lt"/>
                <a:cs typeface="Times New Roman" panose="02020603050405020304" pitchFamily="18" charset="0"/>
              </a:rPr>
              <a:t>Deep Learning	</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Using five different Convolutional Neuron Network (CNN) models</a:t>
            </a:r>
          </a:p>
          <a:p>
            <a:pPr marL="1314450" lvl="1" indent="-571500">
              <a:buFont typeface="Arial" panose="020B0604020202020204" pitchFamily="34" charset="0"/>
              <a:buChar char="•"/>
            </a:pPr>
            <a:r>
              <a:rPr lang="en-US" sz="3200" dirty="0">
                <a:solidFill>
                  <a:schemeClr val="tx1">
                    <a:lumMod val="95000"/>
                    <a:lumOff val="5000"/>
                  </a:schemeClr>
                </a:solidFill>
                <a:latin typeface="+mn-lt"/>
                <a:cs typeface="Times New Roman" panose="02020603050405020304" pitchFamily="18" charset="0"/>
              </a:rPr>
              <a:t>Accuracy: 85% for the best CNN model</a:t>
            </a:r>
            <a:endParaRPr lang="en-US" sz="3200" b="1" dirty="0">
              <a:solidFill>
                <a:schemeClr val="tx1">
                  <a:lumMod val="95000"/>
                  <a:lumOff val="5000"/>
                </a:schemeClr>
              </a:solidFill>
              <a:latin typeface="+mn-lt"/>
              <a:cs typeface="Times New Roman" panose="02020603050405020304" pitchFamily="18" charset="0"/>
            </a:endParaRPr>
          </a:p>
          <a:p>
            <a:pPr lvl="1"/>
            <a:endParaRPr lang="en-US" sz="3200" b="1" dirty="0">
              <a:solidFill>
                <a:schemeClr val="tx1">
                  <a:lumMod val="95000"/>
                  <a:lumOff val="5000"/>
                </a:schemeClr>
              </a:solidFill>
              <a:latin typeface="+mn-lt"/>
              <a:cs typeface="Times New Roman" panose="02020603050405020304" pitchFamily="18" charset="0"/>
            </a:endParaRPr>
          </a:p>
          <a:p>
            <a:pPr lvl="1"/>
            <a:r>
              <a:rPr lang="en-US" sz="3200" b="1" dirty="0">
                <a:solidFill>
                  <a:schemeClr val="tx1">
                    <a:lumMod val="95000"/>
                    <a:lumOff val="5000"/>
                  </a:schemeClr>
                </a:solidFill>
                <a:latin typeface="+mn-lt"/>
                <a:cs typeface="Times New Roman" panose="02020603050405020304" pitchFamily="18" charset="0"/>
              </a:rPr>
              <a:t>Transfer Learning using ResNet-50</a:t>
            </a:r>
          </a:p>
          <a:p>
            <a:pPr marL="1314450" lvl="1" indent="-571500">
              <a:buFont typeface="Arial" panose="020B0604020202020204" pitchFamily="34" charset="0"/>
              <a:buChar char="•"/>
            </a:pPr>
            <a:r>
              <a:rPr lang="en-US" sz="3200" dirty="0">
                <a:solidFill>
                  <a:schemeClr val="tx1"/>
                </a:solidFill>
                <a:latin typeface="+mn-lt"/>
              </a:rPr>
              <a:t>Adapting Pre-trained Models with ResNet-50</a:t>
            </a:r>
          </a:p>
          <a:p>
            <a:pPr marL="1314450" lvl="1" indent="-571500">
              <a:buFont typeface="Arial" panose="020B0604020202020204" pitchFamily="34" charset="0"/>
              <a:buChar char="•"/>
            </a:pPr>
            <a:r>
              <a:rPr lang="en-US" sz="3200" dirty="0">
                <a:solidFill>
                  <a:schemeClr val="tx1"/>
                </a:solidFill>
                <a:latin typeface="+mn-lt"/>
              </a:rPr>
              <a:t>Accuracy: 88%</a:t>
            </a:r>
          </a:p>
          <a:p>
            <a:pPr marL="1314450" lvl="1" indent="-571500">
              <a:buFont typeface="Arial" panose="020B0604020202020204" pitchFamily="34" charset="0"/>
              <a:buChar char="•"/>
            </a:pPr>
            <a:endParaRPr lang="en-US" sz="3200" dirty="0">
              <a:latin typeface="+mn-lt"/>
            </a:endParaRPr>
          </a:p>
          <a:p>
            <a:pPr lvl="1"/>
            <a:r>
              <a:rPr lang="en-US" sz="3200" dirty="0">
                <a:latin typeface="+mn-lt"/>
              </a:rPr>
              <a:t>Based on the success of using transfer learning model, we advanced to image segmentation. This involves segmenting each image into smaller rectangles and identifying cloud presence in each segment (See Figure 2).</a:t>
            </a:r>
          </a:p>
        </p:txBody>
      </p:sp>
      <p:pic>
        <p:nvPicPr>
          <p:cNvPr id="17" name="Picture 16">
            <a:extLst>
              <a:ext uri="{FF2B5EF4-FFF2-40B4-BE49-F238E27FC236}">
                <a16:creationId xmlns:a16="http://schemas.microsoft.com/office/drawing/2014/main" id="{16484E1F-BCBE-4FA5-9BDE-5A58684662A2}"/>
              </a:ext>
            </a:extLst>
          </p:cNvPr>
          <p:cNvPicPr>
            <a:picLocks noChangeAspect="1"/>
          </p:cNvPicPr>
          <p:nvPr/>
        </p:nvPicPr>
        <p:blipFill>
          <a:blip r:embed="rId8"/>
          <a:stretch>
            <a:fillRect/>
          </a:stretch>
        </p:blipFill>
        <p:spPr>
          <a:xfrm>
            <a:off x="23989340" y="28906439"/>
            <a:ext cx="7806114" cy="7666353"/>
          </a:xfrm>
          <a:prstGeom prst="rect">
            <a:avLst/>
          </a:prstGeom>
        </p:spPr>
      </p:pic>
      <p:pic>
        <p:nvPicPr>
          <p:cNvPr id="1033" name="Picture 9">
            <a:extLst>
              <a:ext uri="{FF2B5EF4-FFF2-40B4-BE49-F238E27FC236}">
                <a16:creationId xmlns:a16="http://schemas.microsoft.com/office/drawing/2014/main" id="{FF14FB17-68B9-4FD4-B2D8-A54F5DDE6F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18599" y="38946162"/>
            <a:ext cx="10941481" cy="25744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7BD01BE3-2B19-4E1A-B57D-EFC9D7357F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6739" y="1295400"/>
            <a:ext cx="4290008" cy="4328658"/>
          </a:xfrm>
          <a:prstGeom prst="rect">
            <a:avLst/>
          </a:prstGeom>
        </p:spPr>
      </p:pic>
      <p:pic>
        <p:nvPicPr>
          <p:cNvPr id="23" name="Picture 22">
            <a:extLst>
              <a:ext uri="{FF2B5EF4-FFF2-40B4-BE49-F238E27FC236}">
                <a16:creationId xmlns:a16="http://schemas.microsoft.com/office/drawing/2014/main" id="{E212B400-0D6C-46C6-A996-7369B649DE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615273" y="1295400"/>
            <a:ext cx="3541128" cy="4513966"/>
          </a:xfrm>
          <a:prstGeom prst="rect">
            <a:avLst/>
          </a:prstGeom>
        </p:spPr>
      </p:pic>
      <p:sp>
        <p:nvSpPr>
          <p:cNvPr id="75" name="Text Box 180">
            <a:extLst>
              <a:ext uri="{FF2B5EF4-FFF2-40B4-BE49-F238E27FC236}">
                <a16:creationId xmlns:a16="http://schemas.microsoft.com/office/drawing/2014/main" id="{DA5C3DBE-F24B-46D2-9827-8D69781E9726}"/>
              </a:ext>
            </a:extLst>
          </p:cNvPr>
          <p:cNvSpPr txBox="1">
            <a:spLocks noChangeArrowheads="1"/>
          </p:cNvSpPr>
          <p:nvPr/>
        </p:nvSpPr>
        <p:spPr bwMode="auto">
          <a:xfrm>
            <a:off x="25795873" y="21519826"/>
            <a:ext cx="56388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mn-lt"/>
              </a:rPr>
              <a:t>Figure 2. </a:t>
            </a:r>
            <a:r>
              <a:rPr lang="en-US" sz="2400" dirty="0">
                <a:latin typeface="+mn-lt"/>
              </a:rPr>
              <a:t>The images are segmented into 45 smaller boxes (15x3 grid). The 5 boxes on the right are excluded from the analysis due to insufficient pixel data. </a:t>
            </a:r>
          </a:p>
          <a:p>
            <a:pPr eaLnBrk="1" hangingPunct="1"/>
            <a:endParaRPr lang="en-US" sz="2400" dirty="0">
              <a:latin typeface="+mn-lt"/>
            </a:endParaRPr>
          </a:p>
          <a:p>
            <a:pPr eaLnBrk="1" hangingPunct="1"/>
            <a:r>
              <a:rPr lang="en-US" sz="2400" dirty="0">
                <a:latin typeface="+mn-lt"/>
              </a:rPr>
              <a:t>The machine learning model predicts cloud presence for boxes 0 to 8. These predictions are then propagated using the expected motion of the ISS, to adjacent boxes following the arrows, effectively extending the prediction across the image. </a:t>
            </a:r>
          </a:p>
          <a:p>
            <a:pPr eaLnBrk="1" hangingPunct="1"/>
            <a:endParaRPr lang="en-US" sz="2400" dirty="0">
              <a:latin typeface="+mn-lt"/>
            </a:endParaRPr>
          </a:p>
          <a:p>
            <a:pPr eaLnBrk="1" hangingPunct="1"/>
            <a:r>
              <a:rPr lang="en-US" sz="2400" dirty="0">
                <a:latin typeface="+mn-lt"/>
              </a:rPr>
              <a:t>For instance, the prediction for box 0 is extended to boxes 9, 12, 15, and 18.</a:t>
            </a:r>
          </a:p>
        </p:txBody>
      </p:sp>
      <p:sp>
        <p:nvSpPr>
          <p:cNvPr id="78" name="Text Box 180">
            <a:extLst>
              <a:ext uri="{FF2B5EF4-FFF2-40B4-BE49-F238E27FC236}">
                <a16:creationId xmlns:a16="http://schemas.microsoft.com/office/drawing/2014/main" id="{3176DB09-5914-420A-BEEA-E37BC3DD0FE8}"/>
              </a:ext>
            </a:extLst>
          </p:cNvPr>
          <p:cNvSpPr txBox="1">
            <a:spLocks noChangeArrowheads="1"/>
          </p:cNvSpPr>
          <p:nvPr/>
        </p:nvSpPr>
        <p:spPr bwMode="auto">
          <a:xfrm>
            <a:off x="17602200" y="30478188"/>
            <a:ext cx="56388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mn-lt"/>
              </a:rPr>
              <a:t>Figure 3. </a:t>
            </a:r>
            <a:r>
              <a:rPr lang="en-US" sz="2400" dirty="0">
                <a:latin typeface="+mn-lt"/>
              </a:rPr>
              <a:t>Segmentation of a single time frame from the satellite data, visualized using the custom tool. The predicted cloud regions are highlighted in blue. </a:t>
            </a:r>
          </a:p>
          <a:p>
            <a:pPr eaLnBrk="1" hangingPunct="1"/>
            <a:endParaRPr lang="en-US" sz="2400" dirty="0">
              <a:latin typeface="+mn-lt"/>
            </a:endParaRPr>
          </a:p>
          <a:p>
            <a:pPr eaLnBrk="1" hangingPunct="1"/>
            <a:r>
              <a:rPr lang="en-US" sz="2400" dirty="0">
                <a:latin typeface="+mn-lt"/>
              </a:rPr>
              <a:t>The tool also provides additional insights, including whether clouds are present in the center column of the image and the total count of cloud-affected boxes, as shown at the right lower corner of the image.</a:t>
            </a:r>
          </a:p>
        </p:txBody>
      </p:sp>
    </p:spTree>
    <p:extLst>
      <p:ext uri="{BB962C8B-B14F-4D97-AF65-F5344CB8AC3E}">
        <p14:creationId xmlns:p14="http://schemas.microsoft.com/office/powerpoint/2010/main" val="19715413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12509</TotalTime>
  <Words>695</Words>
  <Application>Microsoft Office PowerPoint</Application>
  <PresentationFormat>Custom</PresentationFormat>
  <Paragraphs>95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Dominique Pautet</cp:lastModifiedBy>
  <cp:revision>105</cp:revision>
  <cp:lastPrinted>2013-02-12T02:21:55Z</cp:lastPrinted>
  <dcterms:created xsi:type="dcterms:W3CDTF">2013-02-10T21:14:48Z</dcterms:created>
  <dcterms:modified xsi:type="dcterms:W3CDTF">2024-09-04T18:37:32Z</dcterms:modified>
</cp:coreProperties>
</file>