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2" r:id="rId17"/>
    <p:sldId id="271"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92" d="100"/>
          <a:sy n="92" d="100"/>
        </p:scale>
        <p:origin x="4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B59C-96B9-4225-9A9F-8230B293C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BED988-8777-420D-814C-0163C232F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496846-A41C-44DE-801B-34A9B3B233BE}"/>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5" name="Footer Placeholder 4">
            <a:extLst>
              <a:ext uri="{FF2B5EF4-FFF2-40B4-BE49-F238E27FC236}">
                <a16:creationId xmlns:a16="http://schemas.microsoft.com/office/drawing/2014/main" id="{4FA80985-4E55-4765-B59D-056775694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D7ECE-E2D7-48A3-86A4-1A88FB1CE78E}"/>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77042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A623-CA69-4EA8-8852-A74B52F278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D6895-AD1B-48C5-B4E8-580574740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54181-62DC-443C-BE17-5AFDC02AFAE9}"/>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5" name="Footer Placeholder 4">
            <a:extLst>
              <a:ext uri="{FF2B5EF4-FFF2-40B4-BE49-F238E27FC236}">
                <a16:creationId xmlns:a16="http://schemas.microsoft.com/office/drawing/2014/main" id="{108546B9-0A71-4EC5-955E-74375BE95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1B177-8D59-4DC1-A24F-60B07560F64F}"/>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208139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E5324-9243-46A1-B5C4-126DDD7944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EFFA6E-64EE-4B49-9553-3A5EA658A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A1CA1-E890-4DF8-8F9D-37C45CEE5DF4}"/>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5" name="Footer Placeholder 4">
            <a:extLst>
              <a:ext uri="{FF2B5EF4-FFF2-40B4-BE49-F238E27FC236}">
                <a16:creationId xmlns:a16="http://schemas.microsoft.com/office/drawing/2014/main" id="{785AB963-9365-46A2-95AF-4124C524C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86254-C945-4709-9DE8-4D15DA931616}"/>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401232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827E-9B47-49EC-BAA0-5F3D8E14E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0E332-B92F-4E4B-B967-E51966FDA9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03EB2-AEC4-4A1E-881F-DF7BE2668DB2}"/>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5" name="Footer Placeholder 4">
            <a:extLst>
              <a:ext uri="{FF2B5EF4-FFF2-40B4-BE49-F238E27FC236}">
                <a16:creationId xmlns:a16="http://schemas.microsoft.com/office/drawing/2014/main" id="{0E5BA528-8959-477C-8748-3328BD1B3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F6D4D-C95F-4FCD-A81C-795E3CC07B7F}"/>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37058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CADB-27D5-46A3-BDF1-85AAA6704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7D43F4-8B7D-40C5-B5B7-FF5380FFB8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32C7BF-3680-4B6B-8454-E3AB3836A082}"/>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5" name="Footer Placeholder 4">
            <a:extLst>
              <a:ext uri="{FF2B5EF4-FFF2-40B4-BE49-F238E27FC236}">
                <a16:creationId xmlns:a16="http://schemas.microsoft.com/office/drawing/2014/main" id="{01A57206-CF4C-4906-91A2-E0C9B5A6E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8ECF8-B351-449A-A92B-88EE35C6B257}"/>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88363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E8BF-8C10-4C23-827E-71F07F014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47F9D-08BE-46EA-B61A-CD059447D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3DE126-2DB1-4E2E-ACF4-93A9669A24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95FC1-3CDE-4D49-9084-6049F8D6F3F0}"/>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6" name="Footer Placeholder 5">
            <a:extLst>
              <a:ext uri="{FF2B5EF4-FFF2-40B4-BE49-F238E27FC236}">
                <a16:creationId xmlns:a16="http://schemas.microsoft.com/office/drawing/2014/main" id="{0E802E9E-3176-40FC-A1C3-ED284CDF9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66649-F107-4BF0-808F-EB38594B94D7}"/>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404979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F212-608B-4A8C-B0CF-7ACB8692A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66854A-0C8D-4132-821E-FF8F5524BC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9EFE2-6BE9-49F1-BDB0-3DE2830FF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DFA20E-E767-4509-AC86-48F543216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9B2B6B-F590-4E43-AEC1-4162C4098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C9CE0-3BE2-407A-AB27-D5D3F2F76457}"/>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8" name="Footer Placeholder 7">
            <a:extLst>
              <a:ext uri="{FF2B5EF4-FFF2-40B4-BE49-F238E27FC236}">
                <a16:creationId xmlns:a16="http://schemas.microsoft.com/office/drawing/2014/main" id="{7473BA95-3968-4215-A070-A6E112D9E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43BA0D-AA4D-4CD4-BCA6-C25DE7B11DA9}"/>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1393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AC86-1B29-4E57-9B83-36CC5FB94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6DF9F5-75F9-4632-82D0-C343721B5C27}"/>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4" name="Footer Placeholder 3">
            <a:extLst>
              <a:ext uri="{FF2B5EF4-FFF2-40B4-BE49-F238E27FC236}">
                <a16:creationId xmlns:a16="http://schemas.microsoft.com/office/drawing/2014/main" id="{899A9997-CC5D-4904-8CF6-C13E5A0225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018C5-A126-46A2-B57C-865826C86D9D}"/>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184338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B24CE-DDC8-4753-9219-007D1C4F503C}"/>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3" name="Footer Placeholder 2">
            <a:extLst>
              <a:ext uri="{FF2B5EF4-FFF2-40B4-BE49-F238E27FC236}">
                <a16:creationId xmlns:a16="http://schemas.microsoft.com/office/drawing/2014/main" id="{C82C56E7-EA9F-4417-B6AA-A8493EBEF8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8AA8F2-814D-4ED1-BD80-58E8ABC1F4F1}"/>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304820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7681-A6EA-463E-ADD1-C91FC858D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5112B2-CC7E-4E05-96FF-14B4ED594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18DA5F-00DE-46F7-B35B-D746E6421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948C2-3392-41C5-A04A-9026366D3E52}"/>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6" name="Footer Placeholder 5">
            <a:extLst>
              <a:ext uri="{FF2B5EF4-FFF2-40B4-BE49-F238E27FC236}">
                <a16:creationId xmlns:a16="http://schemas.microsoft.com/office/drawing/2014/main" id="{5DC5248A-9911-4F75-BE5E-CE98FD5D1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383E0-2FC6-489A-99FD-6B9A7C3E1CA1}"/>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175853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96A2-8081-4511-8578-62E6852F3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DC5AE-D872-49A2-9737-C4DD8851A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0DB8A-4CCC-472B-9FB7-3A4B67DEB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AAC6E-02D5-498A-9712-F89A8CD6BA70}"/>
              </a:ext>
            </a:extLst>
          </p:cNvPr>
          <p:cNvSpPr>
            <a:spLocks noGrp="1"/>
          </p:cNvSpPr>
          <p:nvPr>
            <p:ph type="dt" sz="half" idx="10"/>
          </p:nvPr>
        </p:nvSpPr>
        <p:spPr/>
        <p:txBody>
          <a:bodyPr/>
          <a:lstStyle/>
          <a:p>
            <a:fld id="{B3B43366-12B9-40E1-AEDC-52C887EF2900}" type="datetimeFigureOut">
              <a:rPr lang="en-US" smtClean="0"/>
              <a:t>9/20/2024</a:t>
            </a:fld>
            <a:endParaRPr lang="en-US"/>
          </a:p>
        </p:txBody>
      </p:sp>
      <p:sp>
        <p:nvSpPr>
          <p:cNvPr id="6" name="Footer Placeholder 5">
            <a:extLst>
              <a:ext uri="{FF2B5EF4-FFF2-40B4-BE49-F238E27FC236}">
                <a16:creationId xmlns:a16="http://schemas.microsoft.com/office/drawing/2014/main" id="{8D520482-1244-44E9-808D-4ABC5BF1A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54F0B-68B4-4A1A-9D40-E6CE717BF633}"/>
              </a:ext>
            </a:extLst>
          </p:cNvPr>
          <p:cNvSpPr>
            <a:spLocks noGrp="1"/>
          </p:cNvSpPr>
          <p:nvPr>
            <p:ph type="sldNum" sz="quarter" idx="12"/>
          </p:nvPr>
        </p:nvSpPr>
        <p:spPr/>
        <p:txBody>
          <a:bodyPr/>
          <a:lstStyle/>
          <a:p>
            <a:fld id="{47268566-4A51-4F9A-AAAB-226106346B72}" type="slidenum">
              <a:rPr lang="en-US" smtClean="0"/>
              <a:t>‹#›</a:t>
            </a:fld>
            <a:endParaRPr lang="en-US"/>
          </a:p>
        </p:txBody>
      </p:sp>
    </p:spTree>
    <p:extLst>
      <p:ext uri="{BB962C8B-B14F-4D97-AF65-F5344CB8AC3E}">
        <p14:creationId xmlns:p14="http://schemas.microsoft.com/office/powerpoint/2010/main" val="33317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A11269-1944-4719-BA68-E3E24A36A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1AC912-494F-4ACE-B2EB-93B8409556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EEBC7-F375-431F-BAB9-68CC66109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43366-12B9-40E1-AEDC-52C887EF2900}" type="datetimeFigureOut">
              <a:rPr lang="en-US" smtClean="0"/>
              <a:t>9/20/2024</a:t>
            </a:fld>
            <a:endParaRPr lang="en-US"/>
          </a:p>
        </p:txBody>
      </p:sp>
      <p:sp>
        <p:nvSpPr>
          <p:cNvPr id="5" name="Footer Placeholder 4">
            <a:extLst>
              <a:ext uri="{FF2B5EF4-FFF2-40B4-BE49-F238E27FC236}">
                <a16:creationId xmlns:a16="http://schemas.microsoft.com/office/drawing/2014/main" id="{A4C5A857-8D6F-4367-A11B-908A6FA2C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7120FD-AB3C-461D-AB4B-1F54FEA96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68566-4A51-4F9A-AAAB-226106346B72}" type="slidenum">
              <a:rPr lang="en-US" smtClean="0"/>
              <a:t>‹#›</a:t>
            </a:fld>
            <a:endParaRPr lang="en-US"/>
          </a:p>
        </p:txBody>
      </p:sp>
    </p:spTree>
    <p:extLst>
      <p:ext uri="{BB962C8B-B14F-4D97-AF65-F5344CB8AC3E}">
        <p14:creationId xmlns:p14="http://schemas.microsoft.com/office/powerpoint/2010/main" val="122020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FEF2-6453-4B84-9EDF-F79626047929}"/>
              </a:ext>
            </a:extLst>
          </p:cNvPr>
          <p:cNvSpPr>
            <a:spLocks noGrp="1"/>
          </p:cNvSpPr>
          <p:nvPr>
            <p:ph type="ctrTitle"/>
          </p:nvPr>
        </p:nvSpPr>
        <p:spPr>
          <a:xfrm>
            <a:off x="1093125" y="1122363"/>
            <a:ext cx="9850580" cy="2387600"/>
          </a:xfrm>
        </p:spPr>
        <p:txBody>
          <a:bodyPr>
            <a:noAutofit/>
          </a:bodyPr>
          <a:lstStyle/>
          <a:p>
            <a:r>
              <a:rPr lang="en-US" sz="4000" dirty="0"/>
              <a:t>Enhancing Atmospheric Gravity Wave Studies through Advanced Cloud Classification and Segmentation in Satellite Infrared Imagery: </a:t>
            </a:r>
            <a:br>
              <a:rPr lang="en-US" sz="4000" dirty="0"/>
            </a:br>
            <a:r>
              <a:rPr lang="en-US" sz="4000" dirty="0"/>
              <a:t>A Contribution to the AWE Mission</a:t>
            </a:r>
          </a:p>
        </p:txBody>
      </p:sp>
      <p:sp>
        <p:nvSpPr>
          <p:cNvPr id="3" name="Subtitle 2">
            <a:extLst>
              <a:ext uri="{FF2B5EF4-FFF2-40B4-BE49-F238E27FC236}">
                <a16:creationId xmlns:a16="http://schemas.microsoft.com/office/drawing/2014/main" id="{D355CDE1-0223-4A35-AAFC-8ED3E56FBC04}"/>
              </a:ext>
            </a:extLst>
          </p:cNvPr>
          <p:cNvSpPr>
            <a:spLocks noGrp="1"/>
          </p:cNvSpPr>
          <p:nvPr>
            <p:ph type="subTitle" idx="1"/>
          </p:nvPr>
        </p:nvSpPr>
        <p:spPr>
          <a:xfrm>
            <a:off x="1478280" y="4034300"/>
            <a:ext cx="9144000" cy="1655762"/>
          </a:xfrm>
        </p:spPr>
        <p:txBody>
          <a:bodyPr>
            <a:normAutofit/>
          </a:bodyPr>
          <a:lstStyle/>
          <a:p>
            <a:pPr algn="ctr" eaLnBrk="1" hangingPunct="1"/>
            <a:r>
              <a:rPr lang="en-US" sz="2400" u="sng" dirty="0">
                <a:latin typeface="+mn-lt"/>
              </a:rPr>
              <a:t>Anh Phan</a:t>
            </a:r>
            <a:r>
              <a:rPr lang="en-US" sz="2400" dirty="0">
                <a:latin typeface="+mn-lt"/>
              </a:rPr>
              <a:t>, Dallin Tucker, P.-Dominique Pautet, </a:t>
            </a:r>
          </a:p>
          <a:p>
            <a:pPr algn="ctr" eaLnBrk="1" hangingPunct="1"/>
            <a:r>
              <a:rPr lang="en-US" sz="2400" dirty="0">
                <a:latin typeface="+mn-lt"/>
              </a:rPr>
              <a:t>Yucheng Zhao, </a:t>
            </a:r>
            <a:r>
              <a:rPr lang="en-US" sz="2400" dirty="0" err="1">
                <a:latin typeface="+mn-lt"/>
              </a:rPr>
              <a:t>Ludger</a:t>
            </a:r>
            <a:r>
              <a:rPr lang="en-US" sz="2400" dirty="0">
                <a:latin typeface="+mn-lt"/>
              </a:rPr>
              <a:t> </a:t>
            </a:r>
            <a:r>
              <a:rPr lang="en-US" sz="2400" dirty="0" err="1">
                <a:latin typeface="+mn-lt"/>
              </a:rPr>
              <a:t>Scherliess</a:t>
            </a:r>
            <a:r>
              <a:rPr lang="en-US" sz="2400" dirty="0">
                <a:latin typeface="+mn-lt"/>
              </a:rPr>
              <a:t>, and Mike J. Taylor </a:t>
            </a:r>
          </a:p>
          <a:p>
            <a:pPr algn="ctr" eaLnBrk="1" hangingPunct="1"/>
            <a:r>
              <a:rPr lang="en-US" sz="2400" dirty="0">
                <a:latin typeface="+mn-lt"/>
              </a:rPr>
              <a:t>Utah State University</a:t>
            </a:r>
          </a:p>
          <a:p>
            <a:endParaRPr lang="en-US" dirty="0"/>
          </a:p>
        </p:txBody>
      </p:sp>
      <p:pic>
        <p:nvPicPr>
          <p:cNvPr id="4" name="Picture 3">
            <a:extLst>
              <a:ext uri="{FF2B5EF4-FFF2-40B4-BE49-F238E27FC236}">
                <a16:creationId xmlns:a16="http://schemas.microsoft.com/office/drawing/2014/main" id="{3363F1C4-73D8-4E86-BB2F-4344F040A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50" y="4276897"/>
            <a:ext cx="2315513" cy="2336375"/>
          </a:xfrm>
          <a:prstGeom prst="rect">
            <a:avLst/>
          </a:prstGeom>
        </p:spPr>
      </p:pic>
      <p:pic>
        <p:nvPicPr>
          <p:cNvPr id="9" name="Picture 8">
            <a:extLst>
              <a:ext uri="{FF2B5EF4-FFF2-40B4-BE49-F238E27FC236}">
                <a16:creationId xmlns:a16="http://schemas.microsoft.com/office/drawing/2014/main" id="{5BDAEDCE-96C3-4DD0-B8F9-0D747593E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1186" y="4276897"/>
            <a:ext cx="1673628" cy="2133416"/>
          </a:xfrm>
          <a:prstGeom prst="rect">
            <a:avLst/>
          </a:prstGeom>
        </p:spPr>
      </p:pic>
    </p:spTree>
    <p:extLst>
      <p:ext uri="{BB962C8B-B14F-4D97-AF65-F5344CB8AC3E}">
        <p14:creationId xmlns:p14="http://schemas.microsoft.com/office/powerpoint/2010/main" val="295449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EF47-DC8B-45D5-B9A0-C186314CE640}"/>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2F473FA3-E273-46C5-ABA7-513D13CACDFF}"/>
              </a:ext>
            </a:extLst>
          </p:cNvPr>
          <p:cNvSpPr>
            <a:spLocks noGrp="1"/>
          </p:cNvSpPr>
          <p:nvPr>
            <p:ph idx="1"/>
          </p:nvPr>
        </p:nvSpPr>
        <p:spPr/>
        <p:txBody>
          <a:bodyPr/>
          <a:lstStyle/>
          <a:p>
            <a:pPr lvl="1" eaLnBrk="1" hangingPunct="1"/>
            <a:r>
              <a:rPr lang="en-US" sz="2800" dirty="0">
                <a:latin typeface="Calibri" pitchFamily="34" charset="0"/>
              </a:rPr>
              <a:t>Deep learning and transfer learning models demonstrating the highest accuracy when various machine learning models were evaluated.</a:t>
            </a:r>
          </a:p>
          <a:p>
            <a:pPr lvl="1" eaLnBrk="1" hangingPunct="1"/>
            <a:r>
              <a:rPr lang="en-US" sz="2800" dirty="0">
                <a:latin typeface="Calibri" pitchFamily="34" charset="0"/>
              </a:rPr>
              <a:t>Advancing to image segmentation, applying to 40 smaller boxes of the big image, transfer learning showed promising results with 80% validation accuracy. </a:t>
            </a:r>
          </a:p>
          <a:p>
            <a:endParaRPr lang="en-US" b="1" dirty="0"/>
          </a:p>
        </p:txBody>
      </p:sp>
    </p:spTree>
    <p:extLst>
      <p:ext uri="{BB962C8B-B14F-4D97-AF65-F5344CB8AC3E}">
        <p14:creationId xmlns:p14="http://schemas.microsoft.com/office/powerpoint/2010/main" val="25853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C7B5-B61F-4043-8395-5729DC8D329A}"/>
              </a:ext>
            </a:extLst>
          </p:cNvPr>
          <p:cNvSpPr>
            <a:spLocks noGrp="1"/>
          </p:cNvSpPr>
          <p:nvPr>
            <p:ph type="title"/>
          </p:nvPr>
        </p:nvSpPr>
        <p:spPr/>
        <p:txBody>
          <a:bodyPr/>
          <a:lstStyle/>
          <a:p>
            <a:r>
              <a:rPr lang="en-US" dirty="0"/>
              <a:t>Future works</a:t>
            </a:r>
          </a:p>
        </p:txBody>
      </p:sp>
      <p:sp>
        <p:nvSpPr>
          <p:cNvPr id="3" name="Content Placeholder 2">
            <a:extLst>
              <a:ext uri="{FF2B5EF4-FFF2-40B4-BE49-F238E27FC236}">
                <a16:creationId xmlns:a16="http://schemas.microsoft.com/office/drawing/2014/main" id="{DE0A7C32-7EFD-4A15-A4D1-3689EA9149C2}"/>
              </a:ext>
            </a:extLst>
          </p:cNvPr>
          <p:cNvSpPr>
            <a:spLocks noGrp="1"/>
          </p:cNvSpPr>
          <p:nvPr>
            <p:ph idx="1"/>
          </p:nvPr>
        </p:nvSpPr>
        <p:spPr/>
        <p:txBody>
          <a:bodyPr/>
          <a:lstStyle/>
          <a:p>
            <a:r>
              <a:rPr lang="en-US" sz="2800" dirty="0">
                <a:latin typeface="Calibri" pitchFamily="34" charset="0"/>
              </a:rPr>
              <a:t>Process all data to allow users to exclude cloud-contaminated regions, enhancing the accuracy of temperature measurements. </a:t>
            </a:r>
            <a:r>
              <a:rPr lang="en-US" sz="2800" dirty="0">
                <a:latin typeface="+mn-lt"/>
              </a:rPr>
              <a:t>This segmentation allows for a more detailed understanding of cloud presence, leading to more accurate temperature corrections.</a:t>
            </a:r>
          </a:p>
          <a:p>
            <a:r>
              <a:rPr lang="en-US" sz="2800" dirty="0">
                <a:latin typeface="Calibri" pitchFamily="34" charset="0"/>
              </a:rPr>
              <a:t>Develop a pipeline for future data processing and model updates.</a:t>
            </a:r>
          </a:p>
          <a:p>
            <a:endParaRPr lang="en-US" dirty="0"/>
          </a:p>
        </p:txBody>
      </p:sp>
      <p:pic>
        <p:nvPicPr>
          <p:cNvPr id="4" name="Picture 9">
            <a:extLst>
              <a:ext uri="{FF2B5EF4-FFF2-40B4-BE49-F238E27FC236}">
                <a16:creationId xmlns:a16="http://schemas.microsoft.com/office/drawing/2014/main" id="{0165E81C-9F08-4786-9C09-BA972CB6F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159" y="4305279"/>
            <a:ext cx="8289862" cy="1950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94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9B7D-FC7E-4280-A254-C5AE4D88411A}"/>
              </a:ext>
            </a:extLst>
          </p:cNvPr>
          <p:cNvSpPr>
            <a:spLocks noGrp="1"/>
          </p:cNvSpPr>
          <p:nvPr>
            <p:ph type="title"/>
          </p:nvPr>
        </p:nvSpPr>
        <p:spPr/>
        <p:txBody>
          <a:bodyPr/>
          <a:lstStyle/>
          <a:p>
            <a:r>
              <a:rPr lang="en-US" sz="4400" dirty="0">
                <a:latin typeface="Calibri" pitchFamily="34" charset="0"/>
              </a:rPr>
              <a:t>Acknowledgement:</a:t>
            </a:r>
            <a:endParaRPr lang="en-US" dirty="0"/>
          </a:p>
        </p:txBody>
      </p:sp>
      <p:sp>
        <p:nvSpPr>
          <p:cNvPr id="3" name="Content Placeholder 2">
            <a:extLst>
              <a:ext uri="{FF2B5EF4-FFF2-40B4-BE49-F238E27FC236}">
                <a16:creationId xmlns:a16="http://schemas.microsoft.com/office/drawing/2014/main" id="{BA5FDBA6-43F4-4ED2-88C9-C18F37FEB900}"/>
              </a:ext>
            </a:extLst>
          </p:cNvPr>
          <p:cNvSpPr>
            <a:spLocks noGrp="1"/>
          </p:cNvSpPr>
          <p:nvPr>
            <p:ph idx="1"/>
          </p:nvPr>
        </p:nvSpPr>
        <p:spPr/>
        <p:txBody>
          <a:bodyPr/>
          <a:lstStyle/>
          <a:p>
            <a:pPr marL="0" indent="0">
              <a:buNone/>
            </a:pPr>
            <a:r>
              <a:rPr lang="en-US" sz="2800" i="0" dirty="0">
                <a:solidFill>
                  <a:srgbClr val="242424"/>
                </a:solidFill>
                <a:effectLst/>
                <a:latin typeface="Aptos"/>
              </a:rPr>
              <a:t>The material is based upon work supported by the National Aeronautics and Space Administration under Contract Number 80GSFC18C0007. Any opinions, findings, and conclusions or recommendations expressed in this material are those of the author(s) and do not necessarily reflect the views of NASA.</a:t>
            </a:r>
            <a:endParaRPr lang="en-US" dirty="0"/>
          </a:p>
        </p:txBody>
      </p:sp>
    </p:spTree>
    <p:extLst>
      <p:ext uri="{BB962C8B-B14F-4D97-AF65-F5344CB8AC3E}">
        <p14:creationId xmlns:p14="http://schemas.microsoft.com/office/powerpoint/2010/main" val="142007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1265-09E7-4E9C-BA22-E7304643029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A2F8582-9392-4103-AD88-D17F5F3C7D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727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9E99-5F9D-4E2B-9560-9484D2CACAA7}"/>
              </a:ext>
            </a:extLst>
          </p:cNvPr>
          <p:cNvSpPr>
            <a:spLocks noGrp="1"/>
          </p:cNvSpPr>
          <p:nvPr>
            <p:ph type="title"/>
          </p:nvPr>
        </p:nvSpPr>
        <p:spPr/>
        <p:txBody>
          <a:bodyPr/>
          <a:lstStyle/>
          <a:p>
            <a:r>
              <a:rPr lang="en-US" dirty="0"/>
              <a:t>Additional Slides</a:t>
            </a:r>
          </a:p>
        </p:txBody>
      </p:sp>
      <p:sp>
        <p:nvSpPr>
          <p:cNvPr id="5" name="Content Placeholder 4">
            <a:extLst>
              <a:ext uri="{FF2B5EF4-FFF2-40B4-BE49-F238E27FC236}">
                <a16:creationId xmlns:a16="http://schemas.microsoft.com/office/drawing/2014/main" id="{251EF992-84BA-401F-9660-5D30BE5DB1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064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1998-B48D-4D6F-87DF-8E55FBAF25A8}"/>
              </a:ext>
            </a:extLst>
          </p:cNvPr>
          <p:cNvSpPr>
            <a:spLocks noGrp="1"/>
          </p:cNvSpPr>
          <p:nvPr>
            <p:ph type="title"/>
          </p:nvPr>
        </p:nvSpPr>
        <p:spPr/>
        <p:txBody>
          <a:bodyPr/>
          <a:lstStyle/>
          <a:p>
            <a:r>
              <a:rPr lang="en-US" dirty="0"/>
              <a:t>Image Classification Data</a:t>
            </a:r>
          </a:p>
        </p:txBody>
      </p:sp>
      <p:sp>
        <p:nvSpPr>
          <p:cNvPr id="4" name="Content Placeholder 2">
            <a:extLst>
              <a:ext uri="{FF2B5EF4-FFF2-40B4-BE49-F238E27FC236}">
                <a16:creationId xmlns:a16="http://schemas.microsoft.com/office/drawing/2014/main" id="{DBED05FE-26B5-4264-A35E-3C875ADC0F61}"/>
              </a:ext>
            </a:extLst>
          </p:cNvPr>
          <p:cNvSpPr>
            <a:spLocks noGrp="1"/>
          </p:cNvSpPr>
          <p:nvPr>
            <p:ph idx="1"/>
          </p:nvPr>
        </p:nvSpPr>
        <p:spPr>
          <a:xfrm>
            <a:off x="838200" y="1825625"/>
            <a:ext cx="10515600" cy="1092673"/>
          </a:xfrm>
        </p:spPr>
        <p:txBody>
          <a:bodyPr/>
          <a:lstStyle/>
          <a:p>
            <a:pPr marL="0" indent="0">
              <a:buNone/>
            </a:pPr>
            <a:r>
              <a:rPr lang="en-US" dirty="0"/>
              <a:t>Data Overview</a:t>
            </a:r>
          </a:p>
          <a:p>
            <a:pPr lvl="1"/>
            <a:r>
              <a:rPr lang="en-US" dirty="0"/>
              <a:t>Data Source: Images from 15 satellite orbits on January 1st, 2024</a:t>
            </a:r>
          </a:p>
          <a:p>
            <a:endParaRPr lang="en-US" dirty="0"/>
          </a:p>
          <a:p>
            <a:endParaRPr lang="en-US" dirty="0"/>
          </a:p>
        </p:txBody>
      </p:sp>
      <p:pic>
        <p:nvPicPr>
          <p:cNvPr id="5" name="Picture 4">
            <a:extLst>
              <a:ext uri="{FF2B5EF4-FFF2-40B4-BE49-F238E27FC236}">
                <a16:creationId xmlns:a16="http://schemas.microsoft.com/office/drawing/2014/main" id="{A75DBB00-5FF1-4A81-837B-B9AABD4B0004}"/>
              </a:ext>
            </a:extLst>
          </p:cNvPr>
          <p:cNvPicPr>
            <a:picLocks noChangeAspect="1"/>
          </p:cNvPicPr>
          <p:nvPr/>
        </p:nvPicPr>
        <p:blipFill>
          <a:blip r:embed="rId2"/>
          <a:stretch>
            <a:fillRect/>
          </a:stretch>
        </p:blipFill>
        <p:spPr>
          <a:xfrm>
            <a:off x="916884" y="3026109"/>
            <a:ext cx="6328742" cy="3096466"/>
          </a:xfrm>
          <a:prstGeom prst="rect">
            <a:avLst/>
          </a:prstGeom>
        </p:spPr>
      </p:pic>
      <p:pic>
        <p:nvPicPr>
          <p:cNvPr id="6" name="Picture 5">
            <a:extLst>
              <a:ext uri="{FF2B5EF4-FFF2-40B4-BE49-F238E27FC236}">
                <a16:creationId xmlns:a16="http://schemas.microsoft.com/office/drawing/2014/main" id="{5FCE5E2E-B486-4A97-AD1A-99DFB0E95011}"/>
              </a:ext>
            </a:extLst>
          </p:cNvPr>
          <p:cNvPicPr>
            <a:picLocks noChangeAspect="1"/>
          </p:cNvPicPr>
          <p:nvPr/>
        </p:nvPicPr>
        <p:blipFill>
          <a:blip r:embed="rId3"/>
          <a:stretch>
            <a:fillRect/>
          </a:stretch>
        </p:blipFill>
        <p:spPr>
          <a:xfrm>
            <a:off x="7875804" y="2993774"/>
            <a:ext cx="2893244" cy="3128801"/>
          </a:xfrm>
          <a:prstGeom prst="rect">
            <a:avLst/>
          </a:prstGeom>
        </p:spPr>
      </p:pic>
    </p:spTree>
    <p:extLst>
      <p:ext uri="{BB962C8B-B14F-4D97-AF65-F5344CB8AC3E}">
        <p14:creationId xmlns:p14="http://schemas.microsoft.com/office/powerpoint/2010/main" val="219375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B126-03EA-4485-A09F-46B9E57EE6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7832F87-7550-4A32-8A52-F58B1F8981BE}"/>
              </a:ext>
            </a:extLst>
          </p:cNvPr>
          <p:cNvSpPr>
            <a:spLocks noGrp="1"/>
          </p:cNvSpPr>
          <p:nvPr>
            <p:ph idx="1"/>
          </p:nvPr>
        </p:nvSpPr>
        <p:spPr>
          <a:xfrm>
            <a:off x="838200" y="1848352"/>
            <a:ext cx="10515600" cy="4351338"/>
          </a:xfrm>
        </p:spPr>
        <p:txBody>
          <a:bodyPr/>
          <a:lstStyle/>
          <a:p>
            <a:endParaRPr lang="en-US" dirty="0"/>
          </a:p>
        </p:txBody>
      </p:sp>
      <p:pic>
        <p:nvPicPr>
          <p:cNvPr id="2053" name="Picture 88">
            <a:extLst>
              <a:ext uri="{FF2B5EF4-FFF2-40B4-BE49-F238E27FC236}">
                <a16:creationId xmlns:a16="http://schemas.microsoft.com/office/drawing/2014/main" id="{2995627A-1F51-4CE8-B810-A460D0738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6" y="651220"/>
            <a:ext cx="5937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89">
            <a:extLst>
              <a:ext uri="{FF2B5EF4-FFF2-40B4-BE49-F238E27FC236}">
                <a16:creationId xmlns:a16="http://schemas.microsoft.com/office/drawing/2014/main" id="{6688126E-3E44-4941-B965-C49F8F461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083" y="651220"/>
            <a:ext cx="5937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90">
            <a:extLst>
              <a:ext uri="{FF2B5EF4-FFF2-40B4-BE49-F238E27FC236}">
                <a16:creationId xmlns:a16="http://schemas.microsoft.com/office/drawing/2014/main" id="{9F4803CE-DE48-4DA0-844A-922CBB42C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06" y="2730156"/>
            <a:ext cx="5937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91">
            <a:extLst>
              <a:ext uri="{FF2B5EF4-FFF2-40B4-BE49-F238E27FC236}">
                <a16:creationId xmlns:a16="http://schemas.microsoft.com/office/drawing/2014/main" id="{14A9FE37-82DF-4957-8BE7-BD2F4F6AF2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7083" y="2730156"/>
            <a:ext cx="593725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92">
            <a:extLst>
              <a:ext uri="{FF2B5EF4-FFF2-40B4-BE49-F238E27FC236}">
                <a16:creationId xmlns:a16="http://schemas.microsoft.com/office/drawing/2014/main" id="{D5E734ED-B06C-42A6-963E-BB4018D806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06" y="4779016"/>
            <a:ext cx="5937250" cy="1981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a:extLst>
              <a:ext uri="{FF2B5EF4-FFF2-40B4-BE49-F238E27FC236}">
                <a16:creationId xmlns:a16="http://schemas.microsoft.com/office/drawing/2014/main" id="{BC25C103-AB33-434E-B791-2347D4A3A9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7">
            <a:extLst>
              <a:ext uri="{FF2B5EF4-FFF2-40B4-BE49-F238E27FC236}">
                <a16:creationId xmlns:a16="http://schemas.microsoft.com/office/drawing/2014/main" id="{17EE00A9-99FE-4350-9440-E9B81C7D216D}"/>
              </a:ext>
            </a:extLst>
          </p:cNvPr>
          <p:cNvSpPr>
            <a:spLocks noChangeArrowheads="1"/>
          </p:cNvSpPr>
          <p:nvPr/>
        </p:nvSpPr>
        <p:spPr bwMode="auto">
          <a:xfrm>
            <a:off x="0" y="10363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71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69BD-3132-4AB4-96CA-F8DDCC76ADFF}"/>
              </a:ext>
            </a:extLst>
          </p:cNvPr>
          <p:cNvSpPr>
            <a:spLocks noGrp="1"/>
          </p:cNvSpPr>
          <p:nvPr>
            <p:ph type="title"/>
          </p:nvPr>
        </p:nvSpPr>
        <p:spPr/>
        <p:txBody>
          <a:bodyPr/>
          <a:lstStyle/>
          <a:p>
            <a:r>
              <a:rPr lang="en-US" dirty="0"/>
              <a:t>Labelling</a:t>
            </a:r>
          </a:p>
        </p:txBody>
      </p:sp>
      <p:sp>
        <p:nvSpPr>
          <p:cNvPr id="3" name="Content Placeholder 2">
            <a:extLst>
              <a:ext uri="{FF2B5EF4-FFF2-40B4-BE49-F238E27FC236}">
                <a16:creationId xmlns:a16="http://schemas.microsoft.com/office/drawing/2014/main" id="{9E38373B-319F-4828-BBD9-DA49ED4CB860}"/>
              </a:ext>
            </a:extLst>
          </p:cNvPr>
          <p:cNvSpPr>
            <a:spLocks noGrp="1"/>
          </p:cNvSpPr>
          <p:nvPr>
            <p:ph idx="1"/>
          </p:nvPr>
        </p:nvSpPr>
        <p:spPr/>
        <p:txBody>
          <a:bodyPr/>
          <a:lstStyle/>
          <a:p>
            <a:endParaRPr lang="en-US" dirty="0"/>
          </a:p>
        </p:txBody>
      </p:sp>
      <p:pic>
        <p:nvPicPr>
          <p:cNvPr id="1027" name="Picture 60">
            <a:extLst>
              <a:ext uri="{FF2B5EF4-FFF2-40B4-BE49-F238E27FC236}">
                <a16:creationId xmlns:a16="http://schemas.microsoft.com/office/drawing/2014/main" id="{88770BC5-D912-44F8-A18B-F13329FB8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09" t="5591" r="25110" b="26027"/>
          <a:stretch>
            <a:fillRect/>
          </a:stretch>
        </p:blipFill>
        <p:spPr bwMode="auto">
          <a:xfrm>
            <a:off x="4184384" y="2267778"/>
            <a:ext cx="3081959" cy="32925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76">
            <a:extLst>
              <a:ext uri="{FF2B5EF4-FFF2-40B4-BE49-F238E27FC236}">
                <a16:creationId xmlns:a16="http://schemas.microsoft.com/office/drawing/2014/main" id="{A377025A-5606-4F94-B1BA-C1981EC0F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276" y="2267778"/>
            <a:ext cx="3133820" cy="329255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77">
            <a:extLst>
              <a:ext uri="{FF2B5EF4-FFF2-40B4-BE49-F238E27FC236}">
                <a16:creationId xmlns:a16="http://schemas.microsoft.com/office/drawing/2014/main" id="{80E57BFA-8B6B-4EF1-B8AC-6DBDE4EE8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2267778"/>
            <a:ext cx="3147391" cy="33145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98E844F-1203-481C-AAFE-9593741DF43A}"/>
              </a:ext>
            </a:extLst>
          </p:cNvPr>
          <p:cNvSpPr>
            <a:spLocks noChangeArrowheads="1"/>
          </p:cNvSpPr>
          <p:nvPr/>
        </p:nvSpPr>
        <p:spPr bwMode="auto">
          <a:xfrm>
            <a:off x="4437822" y="5019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8118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B33A-094F-4D8B-9AF8-C017EBA3B0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1D2B5E-C62C-4EBE-9EB9-4EFDA7BDEFF9}"/>
              </a:ext>
            </a:extLst>
          </p:cNvPr>
          <p:cNvSpPr>
            <a:spLocks noGrp="1"/>
          </p:cNvSpPr>
          <p:nvPr>
            <p:ph idx="1"/>
          </p:nvPr>
        </p:nvSpPr>
        <p:spPr/>
        <p:txBody>
          <a:bodyPr>
            <a:normAutofit fontScale="92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Verified that in the </a:t>
            </a:r>
            <a:r>
              <a:rPr lang="en-US" sz="2800" dirty="0" err="1">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NetCDF</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file, the variable </a:t>
            </a:r>
            <a:r>
              <a:rPr lang="en-US" sz="2800" b="1"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Radiance</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is saved as </a:t>
            </a:r>
            <a:r>
              <a:rPr lang="en-US" sz="1800"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Radiance(time,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y_along_track</a:t>
            </a:r>
            <a:r>
              <a:rPr lang="en-US" sz="1800"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x_cross_track</a:t>
            </a:r>
            <a:r>
              <a:rPr lang="en-US" sz="1800"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Mapped the boxes to a 2D array.</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Added two new dimensions: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y_box_along_track</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(size=3) and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x_box_cross_track</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(size=14).</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Included the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MLCloud</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variable with dimensions (</a:t>
            </a:r>
            <a:r>
              <a:rPr lang="en-US" sz="1800" dirty="0">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time</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y_box_along_track</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err="1">
                <a:solidFill>
                  <a:srgbClr val="242424"/>
                </a:solidFill>
                <a:effectLst/>
                <a:latin typeface="Courier New" panose="02070309020205020404" pitchFamily="49" charset="0"/>
                <a:ea typeface="Times New Roman" panose="02020603050405020304" pitchFamily="18" charset="0"/>
                <a:cs typeface="Times New Roman" panose="02020603050405020304" pitchFamily="18" charset="0"/>
              </a:rPr>
              <a:t>x_box_cross_track</a:t>
            </a: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solidFill>
                  <a:srgbClr val="242424"/>
                </a:solidFill>
                <a:effectLst/>
                <a:latin typeface="Calibri" panose="020F0502020204030204" pitchFamily="34" charset="0"/>
                <a:ea typeface="Times New Roman" panose="02020603050405020304" pitchFamily="18" charset="0"/>
                <a:cs typeface="Calibri" panose="020F0502020204030204" pitchFamily="34" charset="0"/>
              </a:rPr>
              <a:t>Updated the visualization script accordingly.</a:t>
            </a:r>
            <a:endParaRPr lang="en-US" sz="2400" dirty="0">
              <a:solidFill>
                <a:srgbClr val="242424"/>
              </a:solidFill>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800"/>
              </a:spcAft>
            </a:pP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boxes in the </a:t>
            </a:r>
            <a:r>
              <a:rPr lang="en-US" sz="2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NetCDF</a:t>
            </a:r>
            <a:r>
              <a:rPr lang="en-US"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file are now organized in the format </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x_box_cross_track</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y_box_along_track</a:t>
            </a: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202838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A18391-9340-45B8-AF86-625533ADF2D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8860" y="332960"/>
            <a:ext cx="6848062" cy="6192080"/>
          </a:xfrm>
          <a:prstGeom prst="rect">
            <a:avLst/>
          </a:prstGeom>
          <a:noFill/>
          <a:ln>
            <a:noFill/>
          </a:ln>
        </p:spPr>
      </p:pic>
    </p:spTree>
    <p:extLst>
      <p:ext uri="{BB962C8B-B14F-4D97-AF65-F5344CB8AC3E}">
        <p14:creationId xmlns:p14="http://schemas.microsoft.com/office/powerpoint/2010/main" val="331860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5767-B069-4E4D-B106-0A4D818B1AC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557149-817E-44A4-BBD4-EE0781334ADA}"/>
              </a:ext>
            </a:extLst>
          </p:cNvPr>
          <p:cNvSpPr>
            <a:spLocks noGrp="1"/>
          </p:cNvSpPr>
          <p:nvPr>
            <p:ph idx="1"/>
          </p:nvPr>
        </p:nvSpPr>
        <p:spPr/>
        <p:txBody>
          <a:bodyPr>
            <a:normAutofit/>
          </a:bodyPr>
          <a:lstStyle/>
          <a:p>
            <a:pPr marL="457200" lvl="1" indent="0" eaLnBrk="1" hangingPunct="1">
              <a:buNone/>
            </a:pPr>
            <a:r>
              <a:rPr lang="en-US" sz="2800" b="1" dirty="0">
                <a:latin typeface="+mn-lt"/>
              </a:rPr>
              <a:t>Objective: </a:t>
            </a:r>
          </a:p>
          <a:p>
            <a:pPr lvl="2"/>
            <a:r>
              <a:rPr lang="en-US" sz="2400" dirty="0">
                <a:latin typeface="+mn-lt"/>
              </a:rPr>
              <a:t>Understanding how Earth's weather influences space weather by studying atmospheric gravity waves (AGWs).</a:t>
            </a:r>
          </a:p>
          <a:p>
            <a:pPr lvl="2"/>
            <a:r>
              <a:rPr lang="en-US" sz="2400" dirty="0">
                <a:latin typeface="+mn-lt"/>
              </a:rPr>
              <a:t>Supported by NASA, the Atmospheric Waves Experiment (AWE) mission investigates the global distribution of AGWs, their seasonal variations, and their propagation through the upper atmosphere.</a:t>
            </a:r>
          </a:p>
          <a:p>
            <a:pPr lvl="1" eaLnBrk="1" hangingPunct="1"/>
            <a:endParaRPr lang="en-US" sz="2800" dirty="0">
              <a:latin typeface="+mn-lt"/>
            </a:endParaRPr>
          </a:p>
          <a:p>
            <a:pPr marL="0" indent="0">
              <a:buNone/>
            </a:pPr>
            <a:endParaRPr lang="en-US" dirty="0"/>
          </a:p>
        </p:txBody>
      </p:sp>
    </p:spTree>
    <p:extLst>
      <p:ext uri="{BB962C8B-B14F-4D97-AF65-F5344CB8AC3E}">
        <p14:creationId xmlns:p14="http://schemas.microsoft.com/office/powerpoint/2010/main" val="303878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F7985-BCE9-4B33-9E61-5B4E912771B0}"/>
              </a:ext>
            </a:extLst>
          </p:cNvPr>
          <p:cNvPicPr>
            <a:picLocks noChangeAspect="1"/>
          </p:cNvPicPr>
          <p:nvPr/>
        </p:nvPicPr>
        <p:blipFill>
          <a:blip r:embed="rId2"/>
          <a:stretch>
            <a:fillRect/>
          </a:stretch>
        </p:blipFill>
        <p:spPr>
          <a:xfrm>
            <a:off x="1565058" y="2576566"/>
            <a:ext cx="1078791" cy="2617157"/>
          </a:xfrm>
          <a:prstGeom prst="rect">
            <a:avLst/>
          </a:prstGeom>
        </p:spPr>
      </p:pic>
      <p:pic>
        <p:nvPicPr>
          <p:cNvPr id="7" name="Picture 6">
            <a:extLst>
              <a:ext uri="{FF2B5EF4-FFF2-40B4-BE49-F238E27FC236}">
                <a16:creationId xmlns:a16="http://schemas.microsoft.com/office/drawing/2014/main" id="{7784BED4-322F-41D4-8F3D-1A612E0204DC}"/>
              </a:ext>
            </a:extLst>
          </p:cNvPr>
          <p:cNvPicPr>
            <a:picLocks noChangeAspect="1"/>
          </p:cNvPicPr>
          <p:nvPr/>
        </p:nvPicPr>
        <p:blipFill>
          <a:blip r:embed="rId3"/>
          <a:stretch>
            <a:fillRect/>
          </a:stretch>
        </p:blipFill>
        <p:spPr>
          <a:xfrm>
            <a:off x="3226230" y="2538461"/>
            <a:ext cx="1194894" cy="2655858"/>
          </a:xfrm>
          <a:prstGeom prst="rect">
            <a:avLst/>
          </a:prstGeom>
        </p:spPr>
      </p:pic>
      <p:pic>
        <p:nvPicPr>
          <p:cNvPr id="9" name="Picture 8">
            <a:extLst>
              <a:ext uri="{FF2B5EF4-FFF2-40B4-BE49-F238E27FC236}">
                <a16:creationId xmlns:a16="http://schemas.microsoft.com/office/drawing/2014/main" id="{E1E5F129-E541-49D8-ABBA-B963BEA52ADA}"/>
              </a:ext>
            </a:extLst>
          </p:cNvPr>
          <p:cNvPicPr>
            <a:picLocks noChangeAspect="1"/>
          </p:cNvPicPr>
          <p:nvPr/>
        </p:nvPicPr>
        <p:blipFill>
          <a:blip r:embed="rId4"/>
          <a:stretch>
            <a:fillRect/>
          </a:stretch>
        </p:blipFill>
        <p:spPr>
          <a:xfrm>
            <a:off x="5080098" y="2542702"/>
            <a:ext cx="1015902" cy="2651021"/>
          </a:xfrm>
          <a:prstGeom prst="rect">
            <a:avLst/>
          </a:prstGeom>
        </p:spPr>
      </p:pic>
      <p:pic>
        <p:nvPicPr>
          <p:cNvPr id="11" name="Picture 10">
            <a:extLst>
              <a:ext uri="{FF2B5EF4-FFF2-40B4-BE49-F238E27FC236}">
                <a16:creationId xmlns:a16="http://schemas.microsoft.com/office/drawing/2014/main" id="{4E23AE2E-64BE-4873-B8A0-9B2020F10B55}"/>
              </a:ext>
            </a:extLst>
          </p:cNvPr>
          <p:cNvPicPr>
            <a:picLocks noChangeAspect="1"/>
          </p:cNvPicPr>
          <p:nvPr/>
        </p:nvPicPr>
        <p:blipFill>
          <a:blip r:embed="rId5"/>
          <a:stretch>
            <a:fillRect/>
          </a:stretch>
        </p:blipFill>
        <p:spPr>
          <a:xfrm>
            <a:off x="6661089" y="2576566"/>
            <a:ext cx="1364211" cy="2636508"/>
          </a:xfrm>
          <a:prstGeom prst="rect">
            <a:avLst/>
          </a:prstGeom>
        </p:spPr>
      </p:pic>
      <p:sp>
        <p:nvSpPr>
          <p:cNvPr id="14" name="Title 1">
            <a:extLst>
              <a:ext uri="{FF2B5EF4-FFF2-40B4-BE49-F238E27FC236}">
                <a16:creationId xmlns:a16="http://schemas.microsoft.com/office/drawing/2014/main" id="{C295745D-87EC-420E-A6A2-F10FAC6B31CB}"/>
              </a:ext>
            </a:extLst>
          </p:cNvPr>
          <p:cNvSpPr>
            <a:spLocks noGrp="1"/>
          </p:cNvSpPr>
          <p:nvPr>
            <p:ph type="title"/>
          </p:nvPr>
        </p:nvSpPr>
        <p:spPr>
          <a:xfrm>
            <a:off x="838200" y="365125"/>
            <a:ext cx="10515600" cy="1325563"/>
          </a:xfrm>
        </p:spPr>
        <p:txBody>
          <a:bodyPr/>
          <a:lstStyle/>
          <a:p>
            <a:r>
              <a:rPr lang="en-US" dirty="0"/>
              <a:t>Consecutive Frames</a:t>
            </a:r>
          </a:p>
        </p:txBody>
      </p:sp>
    </p:spTree>
    <p:extLst>
      <p:ext uri="{BB962C8B-B14F-4D97-AF65-F5344CB8AC3E}">
        <p14:creationId xmlns:p14="http://schemas.microsoft.com/office/powerpoint/2010/main" val="2544381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A38E-1D6E-44E9-9DBC-52916DDD15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01D0D9-589A-4D13-866A-97B7E492528E}"/>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69844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FAB0-A79A-40D4-A8C9-90A3771EB4F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31DE07E-F824-4F83-A551-F8E3124FA568}"/>
              </a:ext>
            </a:extLst>
          </p:cNvPr>
          <p:cNvSpPr>
            <a:spLocks noGrp="1"/>
          </p:cNvSpPr>
          <p:nvPr>
            <p:ph idx="1"/>
          </p:nvPr>
        </p:nvSpPr>
        <p:spPr/>
        <p:txBody>
          <a:bodyPr/>
          <a:lstStyle/>
          <a:p>
            <a:pPr marL="457200" lvl="1" indent="0" eaLnBrk="1" hangingPunct="1">
              <a:buNone/>
            </a:pPr>
            <a:r>
              <a:rPr lang="en-US" sz="2800" b="1" dirty="0">
                <a:latin typeface="+mn-lt"/>
              </a:rPr>
              <a:t>Task: </a:t>
            </a:r>
          </a:p>
          <a:p>
            <a:pPr lvl="2"/>
            <a:r>
              <a:rPr lang="en-US" sz="2400" dirty="0">
                <a:latin typeface="+mn-lt"/>
              </a:rPr>
              <a:t>Accurate and efficient classification of satellite infrared imagery into Cloud and Clear categories (see Figure 1) using machine learning (ML) is essential for ensuring the reliability of temperature measurements. </a:t>
            </a:r>
          </a:p>
          <a:p>
            <a:pPr lvl="2"/>
            <a:r>
              <a:rPr lang="en-US" sz="2400" dirty="0">
                <a:latin typeface="+mn-lt"/>
              </a:rPr>
              <a:t>We use segmentation to divide each image into smaller regions to reliably identify cloud-covered areas, enhancing the correction process of AGW temperature measurements.</a:t>
            </a:r>
          </a:p>
          <a:p>
            <a:endParaRPr lang="en-US" dirty="0"/>
          </a:p>
        </p:txBody>
      </p:sp>
      <p:pic>
        <p:nvPicPr>
          <p:cNvPr id="4" name="Picture 3">
            <a:extLst>
              <a:ext uri="{FF2B5EF4-FFF2-40B4-BE49-F238E27FC236}">
                <a16:creationId xmlns:a16="http://schemas.microsoft.com/office/drawing/2014/main" id="{8D8BF2BE-C231-47F8-B1D4-41052116A71B}"/>
              </a:ext>
            </a:extLst>
          </p:cNvPr>
          <p:cNvPicPr>
            <a:picLocks noChangeAspect="1"/>
          </p:cNvPicPr>
          <p:nvPr/>
        </p:nvPicPr>
        <p:blipFill>
          <a:blip r:embed="rId2"/>
          <a:stretch>
            <a:fillRect/>
          </a:stretch>
        </p:blipFill>
        <p:spPr>
          <a:xfrm>
            <a:off x="2170838" y="4414278"/>
            <a:ext cx="1693870" cy="1697318"/>
          </a:xfrm>
          <a:prstGeom prst="rect">
            <a:avLst/>
          </a:prstGeom>
        </p:spPr>
      </p:pic>
      <p:pic>
        <p:nvPicPr>
          <p:cNvPr id="5" name="Picture 4">
            <a:extLst>
              <a:ext uri="{FF2B5EF4-FFF2-40B4-BE49-F238E27FC236}">
                <a16:creationId xmlns:a16="http://schemas.microsoft.com/office/drawing/2014/main" id="{6F9CCA99-EEC2-481C-92A8-EC03F4C06F68}"/>
              </a:ext>
            </a:extLst>
          </p:cNvPr>
          <p:cNvPicPr>
            <a:picLocks noChangeAspect="1"/>
          </p:cNvPicPr>
          <p:nvPr/>
        </p:nvPicPr>
        <p:blipFill>
          <a:blip r:embed="rId3"/>
          <a:stretch>
            <a:fillRect/>
          </a:stretch>
        </p:blipFill>
        <p:spPr>
          <a:xfrm>
            <a:off x="3978178" y="4417728"/>
            <a:ext cx="1693868" cy="1693868"/>
          </a:xfrm>
          <a:prstGeom prst="rect">
            <a:avLst/>
          </a:prstGeom>
        </p:spPr>
      </p:pic>
      <p:pic>
        <p:nvPicPr>
          <p:cNvPr id="6" name="Picture 5">
            <a:extLst>
              <a:ext uri="{FF2B5EF4-FFF2-40B4-BE49-F238E27FC236}">
                <a16:creationId xmlns:a16="http://schemas.microsoft.com/office/drawing/2014/main" id="{AAACFB03-80EA-4DF6-A3F2-BC6749865066}"/>
              </a:ext>
            </a:extLst>
          </p:cNvPr>
          <p:cNvPicPr>
            <a:picLocks noChangeAspect="1"/>
          </p:cNvPicPr>
          <p:nvPr/>
        </p:nvPicPr>
        <p:blipFill>
          <a:blip r:embed="rId4"/>
          <a:stretch>
            <a:fillRect/>
          </a:stretch>
        </p:blipFill>
        <p:spPr>
          <a:xfrm>
            <a:off x="7168631" y="4416003"/>
            <a:ext cx="1697318" cy="1711374"/>
          </a:xfrm>
          <a:prstGeom prst="rect">
            <a:avLst/>
          </a:prstGeom>
        </p:spPr>
      </p:pic>
      <p:pic>
        <p:nvPicPr>
          <p:cNvPr id="7" name="Picture 6">
            <a:extLst>
              <a:ext uri="{FF2B5EF4-FFF2-40B4-BE49-F238E27FC236}">
                <a16:creationId xmlns:a16="http://schemas.microsoft.com/office/drawing/2014/main" id="{FDEDFA82-A7BF-4A12-8A58-BE698B7545B8}"/>
              </a:ext>
            </a:extLst>
          </p:cNvPr>
          <p:cNvPicPr>
            <a:picLocks noChangeAspect="1"/>
          </p:cNvPicPr>
          <p:nvPr/>
        </p:nvPicPr>
        <p:blipFill>
          <a:blip r:embed="rId5"/>
          <a:stretch>
            <a:fillRect/>
          </a:stretch>
        </p:blipFill>
        <p:spPr>
          <a:xfrm>
            <a:off x="8979419" y="4430059"/>
            <a:ext cx="1697318" cy="1697318"/>
          </a:xfrm>
          <a:prstGeom prst="rect">
            <a:avLst/>
          </a:prstGeom>
        </p:spPr>
      </p:pic>
      <p:sp>
        <p:nvSpPr>
          <p:cNvPr id="8" name="Text Box 180">
            <a:extLst>
              <a:ext uri="{FF2B5EF4-FFF2-40B4-BE49-F238E27FC236}">
                <a16:creationId xmlns:a16="http://schemas.microsoft.com/office/drawing/2014/main" id="{ABB42D11-C206-4371-9941-73810524BA4F}"/>
              </a:ext>
            </a:extLst>
          </p:cNvPr>
          <p:cNvSpPr txBox="1">
            <a:spLocks noChangeArrowheads="1"/>
          </p:cNvSpPr>
          <p:nvPr/>
        </p:nvSpPr>
        <p:spPr bwMode="auto">
          <a:xfrm>
            <a:off x="2272422" y="6176963"/>
            <a:ext cx="34115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latin typeface="Calibri" pitchFamily="34" charset="0"/>
              </a:rPr>
              <a:t>Figure 1a.  </a:t>
            </a:r>
            <a:r>
              <a:rPr lang="en-US" sz="1600" dirty="0">
                <a:latin typeface="Calibri" pitchFamily="34" charset="0"/>
              </a:rPr>
              <a:t>Examples of cloud images.</a:t>
            </a:r>
          </a:p>
        </p:txBody>
      </p:sp>
      <p:sp>
        <p:nvSpPr>
          <p:cNvPr id="9" name="Text Box 180">
            <a:extLst>
              <a:ext uri="{FF2B5EF4-FFF2-40B4-BE49-F238E27FC236}">
                <a16:creationId xmlns:a16="http://schemas.microsoft.com/office/drawing/2014/main" id="{AE5C7130-2CFB-4961-AEAD-9BD9DDCCD97C}"/>
              </a:ext>
            </a:extLst>
          </p:cNvPr>
          <p:cNvSpPr txBox="1">
            <a:spLocks noChangeArrowheads="1"/>
          </p:cNvSpPr>
          <p:nvPr/>
        </p:nvSpPr>
        <p:spPr bwMode="auto">
          <a:xfrm>
            <a:off x="7280461" y="6176963"/>
            <a:ext cx="3369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dirty="0">
                <a:latin typeface="Calibri" pitchFamily="34" charset="0"/>
              </a:rPr>
              <a:t>Figure 1b.  </a:t>
            </a:r>
            <a:r>
              <a:rPr lang="en-US" sz="1600" dirty="0">
                <a:latin typeface="Calibri" pitchFamily="34" charset="0"/>
              </a:rPr>
              <a:t>Examples of clear images.</a:t>
            </a:r>
          </a:p>
        </p:txBody>
      </p:sp>
    </p:spTree>
    <p:extLst>
      <p:ext uri="{BB962C8B-B14F-4D97-AF65-F5344CB8AC3E}">
        <p14:creationId xmlns:p14="http://schemas.microsoft.com/office/powerpoint/2010/main" val="177480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A88A-0E79-4D39-83DC-3B3BBBC085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2A2637F-D8A4-4E38-8020-F4B40730968D}"/>
              </a:ext>
            </a:extLst>
          </p:cNvPr>
          <p:cNvSpPr>
            <a:spLocks noGrp="1"/>
          </p:cNvSpPr>
          <p:nvPr>
            <p:ph idx="1"/>
          </p:nvPr>
        </p:nvSpPr>
        <p:spPr/>
        <p:txBody>
          <a:bodyPr/>
          <a:lstStyle/>
          <a:p>
            <a:pPr marL="457200" lvl="1" indent="0" eaLnBrk="1" hangingPunct="1">
              <a:buNone/>
            </a:pPr>
            <a:r>
              <a:rPr lang="en-US" sz="2800" b="1" dirty="0">
                <a:latin typeface="+mn-lt"/>
              </a:rPr>
              <a:t>Scalability: </a:t>
            </a:r>
          </a:p>
          <a:p>
            <a:pPr lvl="2"/>
            <a:r>
              <a:rPr lang="en-US" sz="2400" dirty="0">
                <a:latin typeface="+mn-lt"/>
              </a:rPr>
              <a:t>With millions of images captured over just a few months, manual categorization becomes nearly impossible. Our automated machine learning approach is critical for efficiently processing large datasets, ensuring rapid and accurate classification.</a:t>
            </a:r>
          </a:p>
          <a:p>
            <a:pPr lvl="2"/>
            <a:endParaRPr lang="en-US" sz="2800" b="1" dirty="0">
              <a:latin typeface="+mn-lt"/>
            </a:endParaRPr>
          </a:p>
          <a:p>
            <a:pPr marL="457200" lvl="1" indent="0" eaLnBrk="1" hangingPunct="1">
              <a:buNone/>
            </a:pPr>
            <a:r>
              <a:rPr lang="en-US" sz="2800" b="1" dirty="0">
                <a:latin typeface="+mn-lt"/>
              </a:rPr>
              <a:t>Novelty: </a:t>
            </a:r>
          </a:p>
          <a:p>
            <a:pPr lvl="2"/>
            <a:r>
              <a:rPr lang="en-US" sz="2400" dirty="0">
                <a:latin typeface="+mn-lt"/>
              </a:rPr>
              <a:t>Although machine learning models exist for ground-based airglow images, there are currently no models that handle both classification and segmentation of satellite-based airglow images.</a:t>
            </a:r>
            <a:endParaRPr lang="en-US" sz="2400" b="1" dirty="0">
              <a:latin typeface="+mn-lt"/>
            </a:endParaRPr>
          </a:p>
          <a:p>
            <a:endParaRPr lang="en-US" dirty="0"/>
          </a:p>
        </p:txBody>
      </p:sp>
    </p:spTree>
    <p:extLst>
      <p:ext uri="{BB962C8B-B14F-4D97-AF65-F5344CB8AC3E}">
        <p14:creationId xmlns:p14="http://schemas.microsoft.com/office/powerpoint/2010/main" val="146890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220E-E03E-44EC-BEF0-1CDF32ABF5B3}"/>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F1257832-B13B-4C7A-BC2A-7ED783314740}"/>
              </a:ext>
            </a:extLst>
          </p:cNvPr>
          <p:cNvSpPr>
            <a:spLocks noGrp="1"/>
          </p:cNvSpPr>
          <p:nvPr>
            <p:ph idx="1"/>
          </p:nvPr>
        </p:nvSpPr>
        <p:spPr/>
        <p:txBody>
          <a:bodyPr>
            <a:normAutofit fontScale="55000" lnSpcReduction="20000"/>
          </a:bodyPr>
          <a:lstStyle/>
          <a:p>
            <a:pPr marL="457200" lvl="1" indent="0">
              <a:buNone/>
            </a:pPr>
            <a:r>
              <a:rPr lang="en-US" sz="2800" dirty="0">
                <a:solidFill>
                  <a:schemeClr val="tx1"/>
                </a:solidFill>
                <a:latin typeface="+mn-lt"/>
              </a:rPr>
              <a:t>To determine the most effective model for cloud detection, we compared the performance of several machine learning models:</a:t>
            </a:r>
          </a:p>
          <a:p>
            <a:pPr marL="457200" lvl="1" indent="0">
              <a:buNone/>
            </a:pPr>
            <a:endParaRPr lang="en-US" sz="2800" b="1" dirty="0">
              <a:solidFill>
                <a:schemeClr val="tx1"/>
              </a:solidFill>
              <a:latin typeface="+mn-lt"/>
              <a:cs typeface="Times New Roman" panose="02020603050405020304" pitchFamily="18" charset="0"/>
            </a:endParaRPr>
          </a:p>
          <a:p>
            <a:pPr lvl="1"/>
            <a:r>
              <a:rPr lang="en-US" sz="2800" b="1" dirty="0">
                <a:solidFill>
                  <a:schemeClr val="tx1">
                    <a:lumMod val="95000"/>
                    <a:lumOff val="5000"/>
                  </a:schemeClr>
                </a:solidFill>
                <a:latin typeface="+mn-lt"/>
                <a:cs typeface="Times New Roman" panose="02020603050405020304" pitchFamily="18" charset="0"/>
              </a:rPr>
              <a:t>Logistic Regression			</a:t>
            </a:r>
          </a:p>
          <a:p>
            <a:pPr marL="742950" lvl="1" indent="0">
              <a:buNone/>
            </a:pPr>
            <a:r>
              <a:rPr lang="en-US" sz="2800" dirty="0">
                <a:solidFill>
                  <a:schemeClr val="tx1">
                    <a:lumMod val="95000"/>
                    <a:lumOff val="5000"/>
                  </a:schemeClr>
                </a:solidFill>
                <a:latin typeface="+mn-lt"/>
                <a:cs typeface="Times New Roman" panose="02020603050405020304" pitchFamily="18" charset="0"/>
              </a:rPr>
              <a:t>Baseline Performance</a:t>
            </a:r>
          </a:p>
          <a:p>
            <a:pPr marL="742950" lvl="1" indent="0">
              <a:buNone/>
            </a:pPr>
            <a:r>
              <a:rPr lang="en-US" sz="2800" dirty="0">
                <a:solidFill>
                  <a:schemeClr val="tx1">
                    <a:lumMod val="95000"/>
                    <a:lumOff val="5000"/>
                  </a:schemeClr>
                </a:solidFill>
                <a:latin typeface="+mn-lt"/>
                <a:cs typeface="Times New Roman" panose="02020603050405020304" pitchFamily="18" charset="0"/>
              </a:rPr>
              <a:t>Accuracy: 72%</a:t>
            </a:r>
          </a:p>
          <a:p>
            <a:pPr marL="742950" lvl="1" indent="0">
              <a:buNone/>
            </a:pPr>
            <a:r>
              <a:rPr lang="en-US" sz="2800" dirty="0">
                <a:solidFill>
                  <a:schemeClr val="tx1">
                    <a:lumMod val="95000"/>
                    <a:lumOff val="5000"/>
                  </a:schemeClr>
                </a:solidFill>
                <a:latin typeface="+mn-lt"/>
                <a:cs typeface="Times New Roman" panose="02020603050405020304" pitchFamily="18" charset="0"/>
              </a:rPr>
              <a:t>	</a:t>
            </a:r>
            <a:endParaRPr lang="en-US" sz="2800" b="1" dirty="0">
              <a:solidFill>
                <a:schemeClr val="tx1">
                  <a:lumMod val="95000"/>
                  <a:lumOff val="5000"/>
                </a:schemeClr>
              </a:solidFill>
              <a:latin typeface="+mn-lt"/>
              <a:cs typeface="Times New Roman" panose="02020603050405020304" pitchFamily="18" charset="0"/>
            </a:endParaRPr>
          </a:p>
          <a:p>
            <a:pPr lvl="1"/>
            <a:r>
              <a:rPr kumimoji="0" lang="en-US" sz="2800" b="1"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rPr>
              <a:t>Support Vector Machine (SVM)</a:t>
            </a:r>
          </a:p>
          <a:p>
            <a:pPr marL="742950" lvl="1" indent="0" eaLnBrk="1" hangingPunct="1">
              <a:buNone/>
              <a:defRPr/>
            </a:pPr>
            <a:r>
              <a:rPr kumimoji="0" lang="en-US" sz="2800" b="0" i="0" u="none" strike="noStrike" kern="1200" cap="none" spc="0" normalizeH="0" baseline="0" noProof="0" dirty="0">
                <a:ln>
                  <a:noFill/>
                </a:ln>
                <a:solidFill>
                  <a:prstClr val="black"/>
                </a:solidFill>
                <a:effectLst/>
                <a:uLnTx/>
                <a:uFillTx/>
                <a:latin typeface="+mn-lt"/>
                <a:ea typeface="+mn-ea"/>
                <a:cs typeface="+mn-cs"/>
              </a:rPr>
              <a:t>Trying 18 different combinations of parameters</a:t>
            </a:r>
            <a:endParaRPr lang="en-US" sz="2800" b="1" dirty="0">
              <a:solidFill>
                <a:prstClr val="black"/>
              </a:solidFill>
              <a:cs typeface="Times New Roman" panose="02020603050405020304" pitchFamily="18" charset="0"/>
            </a:endParaRPr>
          </a:p>
          <a:p>
            <a:pPr marL="742950" lvl="1" indent="0" eaLnBrk="1" hangingPunct="1">
              <a:buNone/>
              <a:defRPr/>
            </a:pPr>
            <a:r>
              <a:rPr kumimoji="0" lang="en-US" sz="2800" b="0"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rPr>
              <a:t>Accuracy: 77% for the best SVM model</a:t>
            </a:r>
          </a:p>
          <a:p>
            <a:pPr marL="742950" lvl="1" indent="0" eaLnBrk="1" hangingPunct="1">
              <a:buNone/>
              <a:defRPr/>
            </a:pPr>
            <a:endParaRPr kumimoji="0" lang="en-US" sz="2800" b="0" i="0" u="none" strike="noStrike" kern="1200" cap="none" spc="0" normalizeH="0" baseline="0" noProof="0" dirty="0">
              <a:ln>
                <a:noFill/>
              </a:ln>
              <a:solidFill>
                <a:prstClr val="black">
                  <a:lumMod val="95000"/>
                  <a:lumOff val="5000"/>
                </a:prstClr>
              </a:solidFill>
              <a:effectLst/>
              <a:uLnTx/>
              <a:uFillTx/>
              <a:latin typeface="+mn-lt"/>
              <a:ea typeface="+mn-ea"/>
              <a:cs typeface="Times New Roman" panose="02020603050405020304" pitchFamily="18" charset="0"/>
            </a:endParaRPr>
          </a:p>
          <a:p>
            <a:pPr lvl="1"/>
            <a:r>
              <a:rPr lang="en-US" sz="2800" b="1" dirty="0">
                <a:solidFill>
                  <a:schemeClr val="tx1">
                    <a:lumMod val="95000"/>
                    <a:lumOff val="5000"/>
                  </a:schemeClr>
                </a:solidFill>
                <a:latin typeface="+mn-lt"/>
                <a:cs typeface="Times New Roman" panose="02020603050405020304" pitchFamily="18" charset="0"/>
              </a:rPr>
              <a:t>Deep Learning	</a:t>
            </a:r>
          </a:p>
          <a:p>
            <a:pPr marL="742950" lvl="1" indent="0">
              <a:buNone/>
            </a:pPr>
            <a:r>
              <a:rPr lang="en-US" sz="2800" dirty="0">
                <a:solidFill>
                  <a:schemeClr val="tx1">
                    <a:lumMod val="95000"/>
                    <a:lumOff val="5000"/>
                  </a:schemeClr>
                </a:solidFill>
                <a:latin typeface="+mn-lt"/>
                <a:cs typeface="Times New Roman" panose="02020603050405020304" pitchFamily="18" charset="0"/>
              </a:rPr>
              <a:t>Using five different Convolutional Neuron Network (CNN) models</a:t>
            </a:r>
          </a:p>
          <a:p>
            <a:pPr marL="742950" lvl="1" indent="0">
              <a:buNone/>
            </a:pPr>
            <a:r>
              <a:rPr lang="en-US" sz="2800" dirty="0">
                <a:solidFill>
                  <a:schemeClr val="tx1">
                    <a:lumMod val="95000"/>
                    <a:lumOff val="5000"/>
                  </a:schemeClr>
                </a:solidFill>
                <a:latin typeface="+mn-lt"/>
                <a:cs typeface="Times New Roman" panose="02020603050405020304" pitchFamily="18" charset="0"/>
              </a:rPr>
              <a:t>Accuracy: 85% for the best CNN model</a:t>
            </a:r>
          </a:p>
          <a:p>
            <a:pPr marL="742950" lvl="1" indent="0">
              <a:buNone/>
            </a:pPr>
            <a:endParaRPr lang="en-US" sz="2800" b="1" dirty="0">
              <a:solidFill>
                <a:schemeClr val="tx1">
                  <a:lumMod val="95000"/>
                  <a:lumOff val="5000"/>
                </a:schemeClr>
              </a:solidFill>
              <a:latin typeface="+mn-lt"/>
              <a:cs typeface="Times New Roman" panose="02020603050405020304" pitchFamily="18" charset="0"/>
            </a:endParaRPr>
          </a:p>
          <a:p>
            <a:pPr lvl="1"/>
            <a:r>
              <a:rPr lang="en-US" sz="2800" b="1" dirty="0">
                <a:solidFill>
                  <a:schemeClr val="tx1">
                    <a:lumMod val="95000"/>
                    <a:lumOff val="5000"/>
                  </a:schemeClr>
                </a:solidFill>
                <a:latin typeface="+mn-lt"/>
                <a:cs typeface="Times New Roman" panose="02020603050405020304" pitchFamily="18" charset="0"/>
              </a:rPr>
              <a:t>Transfer Learning using ResNet-50</a:t>
            </a:r>
          </a:p>
          <a:p>
            <a:pPr marL="742950" lvl="1" indent="0">
              <a:buNone/>
            </a:pPr>
            <a:r>
              <a:rPr lang="en-US" sz="2800" dirty="0">
                <a:solidFill>
                  <a:schemeClr val="tx1"/>
                </a:solidFill>
                <a:latin typeface="+mn-lt"/>
              </a:rPr>
              <a:t>Adapting Pre-trained Models with ResNet-50</a:t>
            </a:r>
          </a:p>
          <a:p>
            <a:pPr marL="742950" lvl="1" indent="0">
              <a:buNone/>
            </a:pPr>
            <a:r>
              <a:rPr lang="en-US" sz="2800" dirty="0">
                <a:solidFill>
                  <a:schemeClr val="tx1"/>
                </a:solidFill>
                <a:latin typeface="+mn-lt"/>
              </a:rPr>
              <a:t>Accuracy: 88%</a:t>
            </a:r>
          </a:p>
          <a:p>
            <a:pPr marL="1314450" lvl="1" indent="-571500">
              <a:buFont typeface="Arial" panose="020B0604020202020204" pitchFamily="34" charset="0"/>
              <a:buChar char="•"/>
            </a:pPr>
            <a:endParaRPr lang="en-US" sz="2800" dirty="0">
              <a:latin typeface="+mn-lt"/>
            </a:endParaRPr>
          </a:p>
          <a:p>
            <a:pPr marL="0" indent="0">
              <a:buNone/>
            </a:pPr>
            <a:endParaRPr lang="en-US" dirty="0"/>
          </a:p>
        </p:txBody>
      </p:sp>
    </p:spTree>
    <p:extLst>
      <p:ext uri="{BB962C8B-B14F-4D97-AF65-F5344CB8AC3E}">
        <p14:creationId xmlns:p14="http://schemas.microsoft.com/office/powerpoint/2010/main" val="55740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A0E9-AE19-47B0-B091-CAEC578E4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E21EA-A49D-414D-A5C7-9006C9F32D19}"/>
              </a:ext>
            </a:extLst>
          </p:cNvPr>
          <p:cNvSpPr>
            <a:spLocks noGrp="1"/>
          </p:cNvSpPr>
          <p:nvPr>
            <p:ph idx="1"/>
          </p:nvPr>
        </p:nvSpPr>
        <p:spPr>
          <a:xfrm>
            <a:off x="838200" y="1825625"/>
            <a:ext cx="4166062" cy="4351338"/>
          </a:xfrm>
        </p:spPr>
        <p:txBody>
          <a:bodyPr/>
          <a:lstStyle/>
          <a:p>
            <a:r>
              <a:rPr lang="en-US" sz="2400" dirty="0">
                <a:latin typeface="+mn-lt"/>
              </a:rPr>
              <a:t>Based on the success of using transfer learning model, we advanced to image segmentation. </a:t>
            </a:r>
          </a:p>
          <a:p>
            <a:r>
              <a:rPr lang="en-US" sz="2400" dirty="0">
                <a:latin typeface="+mn-lt"/>
              </a:rPr>
              <a:t>This involves segmenting each image into smaller rectangles and identifying cloud presence in each segment.</a:t>
            </a:r>
          </a:p>
          <a:p>
            <a:endParaRPr lang="en-US" dirty="0"/>
          </a:p>
        </p:txBody>
      </p:sp>
      <p:pic>
        <p:nvPicPr>
          <p:cNvPr id="4" name="Picture 2">
            <a:extLst>
              <a:ext uri="{FF2B5EF4-FFF2-40B4-BE49-F238E27FC236}">
                <a16:creationId xmlns:a16="http://schemas.microsoft.com/office/drawing/2014/main" id="{96604231-BF2B-4D63-B16A-209BAC2C8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18" y="308008"/>
            <a:ext cx="6429897" cy="624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66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A0E9-AE19-47B0-B091-CAEC578E4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E21EA-A49D-414D-A5C7-9006C9F32D19}"/>
              </a:ext>
            </a:extLst>
          </p:cNvPr>
          <p:cNvSpPr>
            <a:spLocks noGrp="1"/>
          </p:cNvSpPr>
          <p:nvPr>
            <p:ph idx="1"/>
          </p:nvPr>
        </p:nvSpPr>
        <p:spPr>
          <a:xfrm>
            <a:off x="838200" y="1825625"/>
            <a:ext cx="4166062" cy="4351338"/>
          </a:xfrm>
        </p:spPr>
        <p:txBody>
          <a:bodyPr>
            <a:normAutofit fontScale="77500" lnSpcReduction="20000"/>
          </a:bodyPr>
          <a:lstStyle/>
          <a:p>
            <a:pPr eaLnBrk="1" hangingPunct="1"/>
            <a:r>
              <a:rPr lang="en-US" sz="2400" dirty="0">
                <a:latin typeface="+mn-lt"/>
              </a:rPr>
              <a:t>The images are segmented into 45 smaller boxes (15x3 grid). The 5 boxes on the right are excluded from the analysis due to insufficient pixel data. </a:t>
            </a:r>
          </a:p>
          <a:p>
            <a:pPr eaLnBrk="1" hangingPunct="1"/>
            <a:endParaRPr lang="en-US" sz="2400" dirty="0">
              <a:latin typeface="+mn-lt"/>
            </a:endParaRPr>
          </a:p>
          <a:p>
            <a:pPr eaLnBrk="1" hangingPunct="1"/>
            <a:r>
              <a:rPr lang="en-US" sz="2400" dirty="0">
                <a:latin typeface="+mn-lt"/>
              </a:rPr>
              <a:t>The machine learning model predicts cloud presence for boxes 0 to 8. These predictions are then propagated using the expected motion of the ISS, to adjacent boxes following the arrows, effectively extending the prediction across the image. </a:t>
            </a:r>
          </a:p>
          <a:p>
            <a:pPr eaLnBrk="1" hangingPunct="1"/>
            <a:endParaRPr lang="en-US" sz="2400" dirty="0">
              <a:latin typeface="+mn-lt"/>
            </a:endParaRPr>
          </a:p>
          <a:p>
            <a:pPr eaLnBrk="1" hangingPunct="1"/>
            <a:r>
              <a:rPr lang="en-US" sz="2400" dirty="0">
                <a:latin typeface="+mn-lt"/>
              </a:rPr>
              <a:t>For instance, the prediction for box 0 is extended to boxes 9, 12, 15, and 18.</a:t>
            </a:r>
          </a:p>
        </p:txBody>
      </p:sp>
      <p:pic>
        <p:nvPicPr>
          <p:cNvPr id="4" name="Picture 2">
            <a:extLst>
              <a:ext uri="{FF2B5EF4-FFF2-40B4-BE49-F238E27FC236}">
                <a16:creationId xmlns:a16="http://schemas.microsoft.com/office/drawing/2014/main" id="{96604231-BF2B-4D63-B16A-209BAC2C8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518" y="308008"/>
            <a:ext cx="6429897" cy="6241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99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4A36-B8AD-4884-B1FE-A055FF6550D0}"/>
              </a:ext>
            </a:extLst>
          </p:cNvPr>
          <p:cNvSpPr>
            <a:spLocks noGrp="1"/>
          </p:cNvSpPr>
          <p:nvPr>
            <p:ph type="title"/>
          </p:nvPr>
        </p:nvSpPr>
        <p:spPr/>
        <p:txBody>
          <a:bodyPr/>
          <a:lstStyle/>
          <a:p>
            <a:r>
              <a:rPr lang="en-US" dirty="0"/>
              <a:t>Procedure</a:t>
            </a:r>
          </a:p>
        </p:txBody>
      </p:sp>
      <p:pic>
        <p:nvPicPr>
          <p:cNvPr id="4" name="Content Placeholder 3">
            <a:extLst>
              <a:ext uri="{FF2B5EF4-FFF2-40B4-BE49-F238E27FC236}">
                <a16:creationId xmlns:a16="http://schemas.microsoft.com/office/drawing/2014/main" id="{70F61E62-B7B9-4141-8A67-0C2BADE1A011}"/>
              </a:ext>
            </a:extLst>
          </p:cNvPr>
          <p:cNvPicPr>
            <a:picLocks noGrp="1" noChangeAspect="1"/>
          </p:cNvPicPr>
          <p:nvPr>
            <p:ph idx="1"/>
          </p:nvPr>
        </p:nvPicPr>
        <p:blipFill>
          <a:blip r:embed="rId2"/>
          <a:stretch>
            <a:fillRect/>
          </a:stretch>
        </p:blipFill>
        <p:spPr>
          <a:xfrm>
            <a:off x="4677375" y="631536"/>
            <a:ext cx="6997233" cy="5744325"/>
          </a:xfrm>
          <a:prstGeom prst="rect">
            <a:avLst/>
          </a:prstGeom>
        </p:spPr>
      </p:pic>
      <p:sp>
        <p:nvSpPr>
          <p:cNvPr id="5" name="Content Placeholder 2">
            <a:extLst>
              <a:ext uri="{FF2B5EF4-FFF2-40B4-BE49-F238E27FC236}">
                <a16:creationId xmlns:a16="http://schemas.microsoft.com/office/drawing/2014/main" id="{422434B3-CEA0-4D1A-9052-A1C4EB496CF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14450" lvl="1" indent="-571500"/>
            <a:endParaRPr lang="en-US" sz="2800" dirty="0"/>
          </a:p>
          <a:p>
            <a:pPr marL="0" indent="0">
              <a:buFont typeface="Arial" panose="020B0604020202020204" pitchFamily="34" charset="0"/>
              <a:buNone/>
            </a:pPr>
            <a:endParaRPr lang="en-US" dirty="0"/>
          </a:p>
        </p:txBody>
      </p:sp>
      <p:sp>
        <p:nvSpPr>
          <p:cNvPr id="6" name="Content Placeholder 2">
            <a:extLst>
              <a:ext uri="{FF2B5EF4-FFF2-40B4-BE49-F238E27FC236}">
                <a16:creationId xmlns:a16="http://schemas.microsoft.com/office/drawing/2014/main" id="{78C76195-3D3F-4195-8C72-781D169696A4}"/>
              </a:ext>
            </a:extLst>
          </p:cNvPr>
          <p:cNvSpPr txBox="1">
            <a:spLocks/>
          </p:cNvSpPr>
          <p:nvPr/>
        </p:nvSpPr>
        <p:spPr>
          <a:xfrm>
            <a:off x="402515" y="4823313"/>
            <a:ext cx="4710545" cy="16874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0">
              <a:buNone/>
            </a:pPr>
            <a:endParaRPr lang="en-US" sz="2800" dirty="0"/>
          </a:p>
          <a:p>
            <a:pPr marL="285750" indent="0">
              <a:buNone/>
            </a:pPr>
            <a:r>
              <a:rPr lang="en-US" sz="2200" b="1" dirty="0"/>
              <a:t>Results:</a:t>
            </a:r>
          </a:p>
          <a:p>
            <a:pPr marL="285750" indent="0">
              <a:buNone/>
            </a:pPr>
            <a:r>
              <a:rPr lang="en-US" sz="2200" dirty="0"/>
              <a:t>	Validation accuracy: 80%</a:t>
            </a:r>
          </a:p>
          <a:p>
            <a:pPr marL="285750" indent="0">
              <a:buNone/>
            </a:pPr>
            <a:endParaRPr lang="en-US" sz="3200" dirty="0"/>
          </a:p>
          <a:p>
            <a:pPr marL="1314450" lvl="1" indent="-571500"/>
            <a:endParaRPr lang="en-US" sz="28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642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90FCF-FFD8-4B0B-8110-5CA4FAD12803}"/>
              </a:ext>
            </a:extLst>
          </p:cNvPr>
          <p:cNvSpPr>
            <a:spLocks noGrp="1"/>
          </p:cNvSpPr>
          <p:nvPr>
            <p:ph type="title"/>
          </p:nvPr>
        </p:nvSpPr>
        <p:spPr/>
        <p:txBody>
          <a:bodyPr/>
          <a:lstStyle/>
          <a:p>
            <a:r>
              <a:rPr lang="en-US" dirty="0"/>
              <a:t>Visualization</a:t>
            </a:r>
          </a:p>
        </p:txBody>
      </p:sp>
      <p:pic>
        <p:nvPicPr>
          <p:cNvPr id="4" name="Content Placeholder 3">
            <a:extLst>
              <a:ext uri="{FF2B5EF4-FFF2-40B4-BE49-F238E27FC236}">
                <a16:creationId xmlns:a16="http://schemas.microsoft.com/office/drawing/2014/main" id="{577ACADA-7CF9-466F-B758-1C5A08BD1422}"/>
              </a:ext>
            </a:extLst>
          </p:cNvPr>
          <p:cNvPicPr>
            <a:picLocks noGrp="1" noChangeAspect="1"/>
          </p:cNvPicPr>
          <p:nvPr>
            <p:ph idx="1"/>
          </p:nvPr>
        </p:nvPicPr>
        <p:blipFill>
          <a:blip r:embed="rId2"/>
          <a:stretch>
            <a:fillRect/>
          </a:stretch>
        </p:blipFill>
        <p:spPr>
          <a:xfrm>
            <a:off x="5785761" y="396502"/>
            <a:ext cx="5972592" cy="5981881"/>
          </a:xfrm>
          <a:prstGeom prst="rect">
            <a:avLst/>
          </a:prstGeom>
        </p:spPr>
      </p:pic>
      <p:sp>
        <p:nvSpPr>
          <p:cNvPr id="5" name="Content Placeholder 2">
            <a:extLst>
              <a:ext uri="{FF2B5EF4-FFF2-40B4-BE49-F238E27FC236}">
                <a16:creationId xmlns:a16="http://schemas.microsoft.com/office/drawing/2014/main" id="{9E5CFD7B-4ED1-41B4-A0BA-B18E8FEF60C6}"/>
              </a:ext>
            </a:extLst>
          </p:cNvPr>
          <p:cNvSpPr txBox="1">
            <a:spLocks/>
          </p:cNvSpPr>
          <p:nvPr/>
        </p:nvSpPr>
        <p:spPr>
          <a:xfrm>
            <a:off x="838200" y="1825625"/>
            <a:ext cx="4166062"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sz="2400" dirty="0">
                <a:latin typeface="+mn-lt"/>
              </a:rPr>
              <a:t>Segmentation of a single time frame from the satellite data, visualized using the custom tool. The predicted cloud regions are highlighted in blue. </a:t>
            </a:r>
          </a:p>
          <a:p>
            <a:pPr eaLnBrk="1" hangingPunct="1"/>
            <a:endParaRPr lang="en-US" sz="2400" dirty="0">
              <a:latin typeface="+mn-lt"/>
            </a:endParaRPr>
          </a:p>
          <a:p>
            <a:pPr marL="0" indent="0" eaLnBrk="1" hangingPunct="1">
              <a:buNone/>
            </a:pPr>
            <a:r>
              <a:rPr lang="en-US" sz="2400" dirty="0">
                <a:latin typeface="+mn-lt"/>
              </a:rPr>
              <a:t>The tool also provides additional insights, including whether clouds are present in the center column of the image and the total count of cloud-affected boxes, as shown at the right lower corner of the image.</a:t>
            </a:r>
          </a:p>
        </p:txBody>
      </p:sp>
    </p:spTree>
    <p:extLst>
      <p:ext uri="{BB962C8B-B14F-4D97-AF65-F5344CB8AC3E}">
        <p14:creationId xmlns:p14="http://schemas.microsoft.com/office/powerpoint/2010/main" val="1277655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4330</TotalTime>
  <Words>832</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Calibri</vt:lpstr>
      <vt:lpstr>Calibri Light</vt:lpstr>
      <vt:lpstr>Courier New</vt:lpstr>
      <vt:lpstr>Symbol</vt:lpstr>
      <vt:lpstr>Office Theme</vt:lpstr>
      <vt:lpstr>Enhancing Atmospheric Gravity Wave Studies through Advanced Cloud Classification and Segmentation in Satellite Infrared Imagery:  A Contribution to the AWE Mission</vt:lpstr>
      <vt:lpstr>Introduction</vt:lpstr>
      <vt:lpstr>Introduction</vt:lpstr>
      <vt:lpstr>Introduction</vt:lpstr>
      <vt:lpstr>Machine Learning Models</vt:lpstr>
      <vt:lpstr>PowerPoint Presentation</vt:lpstr>
      <vt:lpstr>PowerPoint Presentation</vt:lpstr>
      <vt:lpstr>Procedure</vt:lpstr>
      <vt:lpstr>Visualization</vt:lpstr>
      <vt:lpstr>Conclusions</vt:lpstr>
      <vt:lpstr>Future works</vt:lpstr>
      <vt:lpstr>Acknowledgement:</vt:lpstr>
      <vt:lpstr>Thank you!</vt:lpstr>
      <vt:lpstr>Additional Slides</vt:lpstr>
      <vt:lpstr>Image Classification Data</vt:lpstr>
      <vt:lpstr>PowerPoint Presentation</vt:lpstr>
      <vt:lpstr>Labelling</vt:lpstr>
      <vt:lpstr>PowerPoint Presentation</vt:lpstr>
      <vt:lpstr>PowerPoint Presentation</vt:lpstr>
      <vt:lpstr>Consecutive Frames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Atmospheric Gravity Wave Studies through Advanced Cloud Classification and Segmentation in Satellite Infrared Imagery:  A Contribution to the AWE Mission</dc:title>
  <dc:creator>Dominique Pautet</dc:creator>
  <cp:lastModifiedBy>Dominique Pautet</cp:lastModifiedBy>
  <cp:revision>11</cp:revision>
  <dcterms:created xsi:type="dcterms:W3CDTF">2024-09-16T18:16:27Z</dcterms:created>
  <dcterms:modified xsi:type="dcterms:W3CDTF">2024-09-20T19:56:38Z</dcterms:modified>
</cp:coreProperties>
</file>