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32918400" cy="438912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4629" autoAdjust="0"/>
  </p:normalViewPr>
  <p:slideViewPr>
    <p:cSldViewPr>
      <p:cViewPr>
        <p:scale>
          <a:sx n="20" d="100"/>
          <a:sy n="20" d="100"/>
        </p:scale>
        <p:origin x="2177" y="36"/>
      </p:cViewPr>
      <p:guideLst>
        <p:guide orient="horz" pos="13824"/>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20040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329184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38404800"/>
            <a:ext cx="329184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Placeholders</a:t>
            </a:r>
            <a:r>
              <a:rPr sz="9600" dirty="0">
                <a:solidFill>
                  <a:srgbClr val="7F7F7F"/>
                </a:solidFill>
                <a:latin typeface="Calibri" pitchFamily="34" charset="0"/>
                <a:cs typeface="Calibri" panose="020F0502020204030204" pitchFamily="34" charset="0"/>
              </a:rPr>
              <a:t>:</a:t>
            </a: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a:solidFill>
                  <a:srgbClr val="7F7F7F"/>
                </a:solidFill>
                <a:latin typeface="Calibri" pitchFamily="34" charset="0"/>
                <a:cs typeface="Calibri" panose="020F0502020204030204" pitchFamily="34" charset="0"/>
              </a:rPr>
              <a:t>various elements included</a:t>
            </a:r>
            <a:r>
              <a:rPr sz="6600" dirty="0">
                <a:solidFill>
                  <a:srgbClr val="7F7F7F"/>
                </a:solidFill>
                <a:latin typeface="Calibri" pitchFamily="34" charset="0"/>
                <a:cs typeface="Calibri" panose="020F0502020204030204" pitchFamily="34" charset="0"/>
              </a:rPr>
              <a:t> in this </a:t>
            </a:r>
            <a:r>
              <a:rPr lang="en-US" sz="6600" dirty="0">
                <a:solidFill>
                  <a:srgbClr val="7F7F7F"/>
                </a:solidFill>
                <a:latin typeface="Calibri" pitchFamily="34" charset="0"/>
                <a:cs typeface="Calibri" panose="020F0502020204030204" pitchFamily="34" charset="0"/>
              </a:rPr>
              <a:t>poster are ones</a:t>
            </a:r>
            <a:r>
              <a:rPr lang="en-US" sz="6600" baseline="0" dirty="0">
                <a:solidFill>
                  <a:srgbClr val="7F7F7F"/>
                </a:solidFill>
                <a:latin typeface="Calibri" pitchFamily="34" charset="0"/>
                <a:cs typeface="Calibri" panose="020F0502020204030204" pitchFamily="34" charset="0"/>
              </a:rPr>
              <a:t> we often see in medical, research, and scientific posters.</a:t>
            </a:r>
            <a:r>
              <a:rPr sz="6600" dirty="0">
                <a:solidFill>
                  <a:srgbClr val="7F7F7F"/>
                </a:solidFill>
                <a:latin typeface="Calibri" pitchFamily="34" charset="0"/>
                <a:cs typeface="Calibri" panose="020F0502020204030204" pitchFamily="34" charset="0"/>
              </a:rPr>
              <a:t> </a:t>
            </a:r>
            <a:r>
              <a:rPr lang="en-US" sz="6600" dirty="0">
                <a:solidFill>
                  <a:srgbClr val="7F7F7F"/>
                </a:solidFill>
                <a:latin typeface="Calibri" pitchFamily="34" charset="0"/>
                <a:cs typeface="Calibri" panose="020F0502020204030204" pitchFamily="34" charset="0"/>
              </a:rPr>
              <a:t>Feel</a:t>
            </a:r>
            <a:r>
              <a:rPr lang="en-US" sz="66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Image</a:t>
            </a:r>
            <a:r>
              <a:rPr lang="en-US" sz="9600" baseline="0" dirty="0">
                <a:solidFill>
                  <a:srgbClr val="7F7F7F"/>
                </a:solidFill>
                <a:latin typeface="Calibri" pitchFamily="34" charset="0"/>
                <a:cs typeface="Calibri" panose="020F0502020204030204" pitchFamily="34" charset="0"/>
              </a:rPr>
              <a:t> Quality</a:t>
            </a:r>
            <a:r>
              <a:rPr lang="en-US" sz="96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a:solidFill>
                  <a:srgbClr val="7F7F7F"/>
                </a:solidFill>
                <a:latin typeface="Calibri" pitchFamily="34" charset="0"/>
                <a:cs typeface="Calibri" panose="020F0502020204030204" pitchFamily="34" charset="0"/>
              </a:rPr>
              <a:t>Insert, Picture</a:t>
            </a:r>
            <a:r>
              <a:rPr lang="en-US" sz="66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a:solidFill>
                  <a:srgbClr val="7F7F7F"/>
                </a:solidFill>
                <a:latin typeface="Calibri" pitchFamily="34" charset="0"/>
                <a:cs typeface="Calibri" panose="020F0502020204030204" pitchFamily="34" charset="0"/>
              </a:rPr>
              <a:t>150-200 pixels per inch in their final printed size</a:t>
            </a:r>
            <a:r>
              <a:rPr lang="en-US" sz="6600" dirty="0">
                <a:solidFill>
                  <a:srgbClr val="7F7F7F"/>
                </a:solidFill>
                <a:latin typeface="Calibri" pitchFamily="34" charset="0"/>
                <a:cs typeface="Calibri" panose="020F0502020204030204" pitchFamily="34" charset="0"/>
              </a:rPr>
              <a:t>. For instance, a 1600 x 1200 pixel</a:t>
            </a:r>
            <a:r>
              <a:rPr lang="en-US" sz="6600" baseline="0" dirty="0">
                <a:solidFill>
                  <a:srgbClr val="7F7F7F"/>
                </a:solidFill>
                <a:latin typeface="Calibri" pitchFamily="34" charset="0"/>
                <a:cs typeface="Calibri" panose="020F0502020204030204" pitchFamily="34" charset="0"/>
              </a:rPr>
              <a:t> photo will usually look fine up to </a:t>
            </a:r>
            <a:r>
              <a:rPr lang="en-US" sz="66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br>
              <a:rPr lang="en-US" sz="4800" dirty="0">
                <a:solidFill>
                  <a:srgbClr val="7F7F7F"/>
                </a:solidFill>
                <a:latin typeface="Calibri" pitchFamily="34" charset="0"/>
                <a:cs typeface="Calibri" panose="020F0502020204030204" pitchFamily="34" charset="0"/>
              </a:rPr>
            </a:br>
            <a:r>
              <a:rPr lang="en-US" sz="48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3832800" y="0"/>
            <a:ext cx="12801600" cy="438912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Change</a:t>
              </a:r>
              <a:r>
                <a:rPr lang="en-US" sz="9600" baseline="0" dirty="0">
                  <a:solidFill>
                    <a:schemeClr val="bg1">
                      <a:lumMod val="50000"/>
                    </a:schemeClr>
                  </a:solidFill>
                  <a:latin typeface="Calibri" pitchFamily="34" charset="0"/>
                  <a:cs typeface="Calibri" panose="020F0502020204030204" pitchFamily="34" charset="0"/>
                </a:rPr>
                <a:t> Color Theme</a:t>
              </a:r>
              <a:r>
                <a:rPr lang="en-US" sz="9600" dirty="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a:solidFill>
                    <a:schemeClr val="bg1">
                      <a:lumMod val="50000"/>
                    </a:schemeClr>
                  </a:solidFill>
                  <a:latin typeface="Calibri" pitchFamily="34" charset="0"/>
                  <a:cs typeface="Calibri" panose="020F0502020204030204" pitchFamily="34" charset="0"/>
                </a:rPr>
                <a:t>Design</a:t>
              </a:r>
              <a:r>
                <a:rPr lang="en-US" sz="6600" baseline="0" dirty="0">
                  <a:solidFill>
                    <a:schemeClr val="bg1">
                      <a:lumMod val="50000"/>
                    </a:schemeClr>
                  </a:solidFill>
                  <a:latin typeface="Calibri" pitchFamily="34" charset="0"/>
                  <a:cs typeface="Calibri" panose="020F0502020204030204" pitchFamily="34" charset="0"/>
                </a:rPr>
                <a:t> tab, then select the </a:t>
              </a:r>
              <a:r>
                <a:rPr lang="en-US" sz="6600" b="1" baseline="0" dirty="0">
                  <a:solidFill>
                    <a:schemeClr val="bg1">
                      <a:lumMod val="50000"/>
                    </a:schemeClr>
                  </a:solidFill>
                  <a:latin typeface="Calibri" pitchFamily="34" charset="0"/>
                  <a:cs typeface="Calibri" panose="020F0502020204030204" pitchFamily="34" charset="0"/>
                </a:rPr>
                <a:t>Colors</a:t>
              </a:r>
              <a:r>
                <a:rPr lang="en-US" sz="66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Once your poster file is ready, visit</a:t>
              </a:r>
              <a:r>
                <a:rPr lang="en-US" sz="6600" baseline="0" dirty="0">
                  <a:solidFill>
                    <a:schemeClr val="bg1">
                      <a:lumMod val="50000"/>
                    </a:schemeClr>
                  </a:solidFill>
                  <a:latin typeface="Calibri" pitchFamily="34" charset="0"/>
                  <a:cs typeface="Calibri" panose="020F0502020204030204" pitchFamily="34" charset="0"/>
                </a:rPr>
                <a:t> </a:t>
              </a:r>
              <a:r>
                <a:rPr lang="en-US" sz="6600" b="1" baseline="0" dirty="0">
                  <a:solidFill>
                    <a:schemeClr val="bg1">
                      <a:lumMod val="50000"/>
                    </a:schemeClr>
                  </a:solidFill>
                  <a:latin typeface="Calibri" pitchFamily="34" charset="0"/>
                  <a:cs typeface="Calibri" panose="020F0502020204030204" pitchFamily="34" charset="0"/>
                </a:rPr>
                <a:t>www.genigraphics.com</a:t>
              </a:r>
              <a:r>
                <a:rPr lang="en-US" sz="66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a:solidFill>
                    <a:schemeClr val="bg1">
                      <a:lumMod val="50000"/>
                    </a:schemeClr>
                  </a:solidFill>
                  <a:latin typeface="Calibri" pitchFamily="34" charset="0"/>
                  <a:cs typeface="Calibri" panose="020F0502020204030204" pitchFamily="34" charset="0"/>
                </a:rPr>
                <a:t>US and Canada:  1-800-790-4001</a:t>
              </a:r>
              <a:br>
                <a:rPr lang="en-US" sz="6600" baseline="0" dirty="0">
                  <a:solidFill>
                    <a:schemeClr val="bg1">
                      <a:lumMod val="50000"/>
                    </a:schemeClr>
                  </a:solidFill>
                  <a:latin typeface="Calibri" pitchFamily="34" charset="0"/>
                  <a:cs typeface="Calibri" panose="020F0502020204030204" pitchFamily="34" charset="0"/>
                </a:rPr>
              </a:br>
              <a:r>
                <a:rPr lang="en-US" sz="66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800" dirty="0">
                  <a:solidFill>
                    <a:schemeClr val="bg1">
                      <a:lumMod val="50000"/>
                    </a:schemeClr>
                  </a:solidFill>
                  <a:latin typeface="Calibri" pitchFamily="34" charset="0"/>
                  <a:cs typeface="Calibri" panose="020F0502020204030204" pitchFamily="34" charset="0"/>
                </a:rPr>
              </a:br>
              <a:r>
                <a:rPr lang="en-US" sz="48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782765" y="43476672"/>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t>8/27/2024</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eg"/><Relationship Id="rId7" Type="http://schemas.openxmlformats.org/officeDocument/2006/relationships/image" Target="../media/image8.jp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648200" y="-248930"/>
            <a:ext cx="23469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a:t>Enhancing Atmospheric Gravity Wave Studies through Advanced Cloud Classification and Segmentation in Satellite Infrared Imagery: A Contribution to the AWE Mission</a:t>
            </a:r>
            <a:endParaRPr lang="en-US" sz="80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486400" y="32004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mn-lt"/>
              </a:rPr>
              <a:t>Anh Phan, Dallin Tucker, P.-Dominique Pautet, Yucheng Zhao, </a:t>
            </a:r>
          </a:p>
          <a:p>
            <a:pPr algn="ctr" eaLnBrk="1" hangingPunct="1"/>
            <a:r>
              <a:rPr lang="en-US" sz="4800" dirty="0" err="1">
                <a:solidFill>
                  <a:schemeClr val="accent3">
                    <a:lumMod val="20000"/>
                    <a:lumOff val="80000"/>
                  </a:schemeClr>
                </a:solidFill>
                <a:latin typeface="+mn-lt"/>
              </a:rPr>
              <a:t>Ludger</a:t>
            </a:r>
            <a:r>
              <a:rPr lang="en-US" sz="4800" dirty="0">
                <a:solidFill>
                  <a:schemeClr val="accent3">
                    <a:lumMod val="20000"/>
                    <a:lumOff val="80000"/>
                  </a:schemeClr>
                </a:solidFill>
                <a:latin typeface="+mn-lt"/>
              </a:rPr>
              <a:t> </a:t>
            </a:r>
            <a:r>
              <a:rPr lang="en-US" sz="4800" dirty="0" err="1">
                <a:solidFill>
                  <a:schemeClr val="accent3">
                    <a:lumMod val="20000"/>
                    <a:lumOff val="80000"/>
                  </a:schemeClr>
                </a:solidFill>
                <a:latin typeface="+mn-lt"/>
              </a:rPr>
              <a:t>Scherliess</a:t>
            </a:r>
            <a:r>
              <a:rPr lang="en-US" sz="4800" dirty="0">
                <a:solidFill>
                  <a:schemeClr val="accent3">
                    <a:lumMod val="20000"/>
                    <a:lumOff val="80000"/>
                  </a:schemeClr>
                </a:solidFill>
                <a:latin typeface="+mn-lt"/>
              </a:rPr>
              <a:t>, and Mike Taylor </a:t>
            </a:r>
          </a:p>
          <a:p>
            <a:pPr algn="ctr" eaLnBrk="1" hangingPunct="1"/>
            <a:r>
              <a:rPr lang="en-US" sz="4800" dirty="0">
                <a:solidFill>
                  <a:schemeClr val="accent3">
                    <a:lumMod val="20000"/>
                    <a:lumOff val="80000"/>
                  </a:schemeClr>
                </a:solidFill>
                <a:latin typeface="+mn-lt"/>
              </a:rPr>
              <a:t>Utah State University</a:t>
            </a:r>
          </a:p>
        </p:txBody>
      </p:sp>
      <p:sp>
        <p:nvSpPr>
          <p:cNvPr id="24" name="TextBox 23"/>
          <p:cNvSpPr txBox="1"/>
          <p:nvPr/>
        </p:nvSpPr>
        <p:spPr>
          <a:xfrm>
            <a:off x="1828800" y="40050719"/>
            <a:ext cx="14173200" cy="2651760"/>
          </a:xfrm>
          <a:prstGeom prst="rect">
            <a:avLst/>
          </a:prstGeom>
          <a:solidFill>
            <a:schemeClr val="accent1">
              <a:lumMod val="40000"/>
              <a:lumOff val="60000"/>
            </a:schemeClr>
          </a:solidFill>
        </p:spPr>
        <p:txBody>
          <a:bodyPr wrap="none" rtlCol="0">
            <a:spAutoFit/>
          </a:bodyPr>
          <a:lstStyle/>
          <a:p>
            <a:r>
              <a:rPr lang="en-US" sz="3200" dirty="0"/>
              <a:t>&lt;your name&gt;</a:t>
            </a:r>
          </a:p>
          <a:p>
            <a:r>
              <a:rPr lang="en-US" sz="3200" dirty="0"/>
              <a:t>&lt;your organization&gt;</a:t>
            </a:r>
          </a:p>
          <a:p>
            <a:r>
              <a:rPr lang="en-US" sz="3200" dirty="0"/>
              <a:t>Email:</a:t>
            </a:r>
          </a:p>
          <a:p>
            <a:r>
              <a:rPr lang="en-US" sz="3200" dirty="0"/>
              <a:t>Website:</a:t>
            </a:r>
          </a:p>
          <a:p>
            <a:r>
              <a:rPr lang="en-US" sz="3200" dirty="0"/>
              <a:t>Phone:</a:t>
            </a:r>
          </a:p>
        </p:txBody>
      </p:sp>
      <p:sp>
        <p:nvSpPr>
          <p:cNvPr id="25" name="TextBox 24"/>
          <p:cNvSpPr txBox="1"/>
          <p:nvPr/>
        </p:nvSpPr>
        <p:spPr>
          <a:xfrm>
            <a:off x="1828800" y="38862000"/>
            <a:ext cx="2638671" cy="1015663"/>
          </a:xfrm>
          <a:prstGeom prst="rect">
            <a:avLst/>
          </a:prstGeom>
          <a:noFill/>
        </p:spPr>
        <p:txBody>
          <a:bodyPr wrap="none" rtlCol="0">
            <a:spAutoFit/>
          </a:bodyPr>
          <a:lstStyle/>
          <a:p>
            <a:r>
              <a:rPr lang="en-US" sz="6000" b="1" dirty="0"/>
              <a:t>Contact</a:t>
            </a:r>
          </a:p>
        </p:txBody>
      </p:sp>
      <p:sp>
        <p:nvSpPr>
          <p:cNvPr id="26" name="TextBox 25"/>
          <p:cNvSpPr txBox="1"/>
          <p:nvPr/>
        </p:nvSpPr>
        <p:spPr>
          <a:xfrm>
            <a:off x="16916400" y="40050719"/>
            <a:ext cx="14173200" cy="2926080"/>
          </a:xfrm>
          <a:prstGeom prst="rect">
            <a:avLst/>
          </a:prstGeom>
          <a:noFill/>
        </p:spPr>
        <p:txBody>
          <a:bodyPr wrap="square" tIns="91440" bIns="91440" numCol="1" spcCol="457200" rtlCol="0">
            <a:noAutofit/>
          </a:bodyPr>
          <a:lstStyle/>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endParaRPr lang="en-US" sz="1800" dirty="0"/>
          </a:p>
        </p:txBody>
      </p:sp>
      <p:sp>
        <p:nvSpPr>
          <p:cNvPr id="27" name="TextBox 26"/>
          <p:cNvSpPr txBox="1"/>
          <p:nvPr/>
        </p:nvSpPr>
        <p:spPr>
          <a:xfrm>
            <a:off x="16916400" y="38862000"/>
            <a:ext cx="3689793" cy="1015663"/>
          </a:xfrm>
          <a:prstGeom prst="rect">
            <a:avLst/>
          </a:prstGeom>
          <a:noFill/>
        </p:spPr>
        <p:txBody>
          <a:bodyPr wrap="none" rtlCol="0">
            <a:spAutoFit/>
          </a:bodyPr>
          <a:lstStyle/>
          <a:p>
            <a:r>
              <a:rPr lang="en-US" sz="6000" b="1" dirty="0"/>
              <a:t>References</a:t>
            </a:r>
          </a:p>
        </p:txBody>
      </p:sp>
      <p:sp>
        <p:nvSpPr>
          <p:cNvPr id="10" name="Text Box 189"/>
          <p:cNvSpPr txBox="1">
            <a:spLocks noChangeArrowheads="1"/>
          </p:cNvSpPr>
          <p:nvPr/>
        </p:nvSpPr>
        <p:spPr bwMode="auto">
          <a:xfrm>
            <a:off x="-14173200" y="9067800"/>
            <a:ext cx="14173200" cy="6278642"/>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Abstract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4 feet away on a 48x36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2" name="Rectangle 31"/>
          <p:cNvSpPr/>
          <p:nvPr/>
        </p:nvSpPr>
        <p:spPr>
          <a:xfrm>
            <a:off x="-14173200" y="8153400"/>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a:solidFill>
                  <a:schemeClr val="accent3">
                    <a:lumMod val="20000"/>
                    <a:lumOff val="80000"/>
                  </a:schemeClr>
                </a:solidFill>
              </a:rPr>
              <a:t>Abstract</a:t>
            </a:r>
          </a:p>
        </p:txBody>
      </p:sp>
      <p:sp>
        <p:nvSpPr>
          <p:cNvPr id="15" name="Text Box 194"/>
          <p:cNvSpPr txBox="1">
            <a:spLocks noChangeArrowheads="1"/>
          </p:cNvSpPr>
          <p:nvPr/>
        </p:nvSpPr>
        <p:spPr bwMode="auto">
          <a:xfrm>
            <a:off x="16916400" y="7086600"/>
            <a:ext cx="14173200" cy="11695509"/>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p:txBody>
      </p:sp>
      <p:sp>
        <p:nvSpPr>
          <p:cNvPr id="33" name="Rectangle 32"/>
          <p:cNvSpPr/>
          <p:nvPr/>
        </p:nvSpPr>
        <p:spPr>
          <a:xfrm>
            <a:off x="1796716" y="6172200"/>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796716" y="30396180"/>
            <a:ext cx="14173200" cy="7755969"/>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Methods and Materials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4 feet away on a 48x36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p:txBody>
      </p:sp>
      <p:sp>
        <p:nvSpPr>
          <p:cNvPr id="34" name="Rectangle 33"/>
          <p:cNvSpPr/>
          <p:nvPr/>
        </p:nvSpPr>
        <p:spPr>
          <a:xfrm>
            <a:off x="1796716" y="29481780"/>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16948486" y="21541977"/>
            <a:ext cx="14173200" cy="6771084"/>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b="1" dirty="0">
                <a:solidFill>
                  <a:schemeClr val="tx1"/>
                </a:solidFill>
              </a:rPr>
              <a:t>Creating a Pipeline</a:t>
            </a:r>
            <a:endParaRPr lang="en-US" sz="3200" dirty="0">
              <a:solidFill>
                <a:schemeClr val="tx1"/>
              </a:solidFill>
            </a:endParaRPr>
          </a:p>
          <a:p>
            <a:r>
              <a:rPr lang="en-US" sz="3200" dirty="0">
                <a:solidFill>
                  <a:schemeClr val="tx1"/>
                </a:solidFill>
              </a:rPr>
              <a:t>Develop a pipeline for future data processing and model updates.</a:t>
            </a:r>
          </a:p>
          <a:p>
            <a:pPr marL="571500" indent="-571500">
              <a:buFont typeface="Arial" panose="020B0604020202020204" pitchFamily="34" charset="0"/>
              <a:buChar char="•"/>
            </a:pPr>
            <a:endParaRPr lang="en-US" sz="3200" dirty="0">
              <a:solidFill>
                <a:schemeClr val="tx1"/>
              </a:solidFill>
            </a:endParaRPr>
          </a:p>
          <a:p>
            <a:pPr marL="571500" indent="-571500">
              <a:buFont typeface="Arial" panose="020B0604020202020204" pitchFamily="34" charset="0"/>
              <a:buChar char="•"/>
            </a:pPr>
            <a:endParaRPr lang="en-US" sz="3200" dirty="0">
              <a:solidFill>
                <a:schemeClr val="tx1"/>
              </a:solidFill>
            </a:endParaRPr>
          </a:p>
          <a:p>
            <a:pPr marL="571500" indent="-571500">
              <a:buFont typeface="Arial" panose="020B0604020202020204" pitchFamily="34" charset="0"/>
              <a:buChar char="•"/>
            </a:pPr>
            <a:endParaRPr lang="en-US" sz="3200" dirty="0">
              <a:solidFill>
                <a:schemeClr val="tx1"/>
              </a:solidFill>
            </a:endParaRPr>
          </a:p>
          <a:p>
            <a:pPr marL="571500" indent="-571500">
              <a:buFont typeface="Arial" panose="020B0604020202020204" pitchFamily="34" charset="0"/>
              <a:buChar char="•"/>
            </a:pPr>
            <a:endParaRPr lang="en-US" sz="3200" dirty="0">
              <a:solidFill>
                <a:schemeClr val="tx1"/>
              </a:solidFill>
            </a:endParaRPr>
          </a:p>
          <a:p>
            <a:pPr marL="571500" indent="-571500">
              <a:buFont typeface="Arial" panose="020B0604020202020204" pitchFamily="34" charset="0"/>
              <a:buChar char="•"/>
            </a:pPr>
            <a:endParaRPr lang="en-US" sz="3200" dirty="0">
              <a:solidFill>
                <a:schemeClr val="tx1"/>
              </a:solidFill>
            </a:endParaRPr>
          </a:p>
          <a:p>
            <a:pPr marL="571500" indent="-571500">
              <a:buFont typeface="Arial" panose="020B0604020202020204" pitchFamily="34" charset="0"/>
              <a:buChar char="•"/>
            </a:pPr>
            <a:endParaRPr lang="en-US" sz="3200" dirty="0">
              <a:solidFill>
                <a:schemeClr val="tx1"/>
              </a:solidFill>
            </a:endParaRPr>
          </a:p>
          <a:p>
            <a:pPr marL="571500" indent="-571500">
              <a:buFont typeface="Arial" panose="020B0604020202020204" pitchFamily="34" charset="0"/>
              <a:buChar char="•"/>
            </a:pPr>
            <a:endParaRPr lang="en-US" sz="3200" dirty="0">
              <a:solidFill>
                <a:schemeClr val="tx1"/>
              </a:solidFill>
            </a:endParaRPr>
          </a:p>
          <a:p>
            <a:pPr marL="571500" indent="-571500">
              <a:buFont typeface="Arial" panose="020B0604020202020204" pitchFamily="34" charset="0"/>
              <a:buChar char="•"/>
            </a:pPr>
            <a:endParaRPr lang="en-US" sz="3200" dirty="0">
              <a:solidFill>
                <a:schemeClr val="tx1"/>
              </a:solidFill>
            </a:endParaRP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endParaRPr lang="en-US" sz="3200" dirty="0">
              <a:solidFill>
                <a:schemeClr val="tx1"/>
              </a:solidFill>
            </a:endParaRPr>
          </a:p>
          <a:p>
            <a:pPr marL="571500" indent="-571500">
              <a:buFont typeface="Arial" panose="020B0604020202020204" pitchFamily="34" charset="0"/>
              <a:buChar char="•"/>
            </a:pPr>
            <a:endParaRPr lang="en-US" sz="3200" dirty="0">
              <a:solidFill>
                <a:schemeClr val="tx1"/>
              </a:solidFill>
            </a:endParaRPr>
          </a:p>
        </p:txBody>
      </p:sp>
      <p:sp>
        <p:nvSpPr>
          <p:cNvPr id="35" name="Rectangle 34"/>
          <p:cNvSpPr/>
          <p:nvPr/>
        </p:nvSpPr>
        <p:spPr>
          <a:xfrm>
            <a:off x="16948486" y="20627577"/>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Future Directions</a:t>
            </a:r>
          </a:p>
        </p:txBody>
      </p:sp>
      <p:sp>
        <p:nvSpPr>
          <p:cNvPr id="14" name="Text Box 193"/>
          <p:cNvSpPr txBox="1">
            <a:spLocks noChangeArrowheads="1"/>
          </p:cNvSpPr>
          <p:nvPr/>
        </p:nvSpPr>
        <p:spPr bwMode="auto">
          <a:xfrm>
            <a:off x="16916400" y="34501455"/>
            <a:ext cx="14173200" cy="3323987"/>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p:txBody>
      </p:sp>
      <p:sp>
        <p:nvSpPr>
          <p:cNvPr id="36" name="Rectangle 35"/>
          <p:cNvSpPr/>
          <p:nvPr/>
        </p:nvSpPr>
        <p:spPr>
          <a:xfrm>
            <a:off x="16916400" y="33585912"/>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796716" y="7086600"/>
            <a:ext cx="14173200" cy="22036802"/>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Objective: </a:t>
            </a:r>
          </a:p>
          <a:p>
            <a:pPr eaLnBrk="1" hangingPunct="1"/>
            <a:r>
              <a:rPr lang="en-US" sz="3200" dirty="0">
                <a:latin typeface="+mn-lt"/>
              </a:rPr>
              <a:t>Understanding how Earth's weather influences space weather through the study of atmospheric gravity waves (AGWs).</a:t>
            </a:r>
          </a:p>
          <a:p>
            <a:pPr eaLnBrk="1" hangingPunct="1"/>
            <a:r>
              <a:rPr lang="en-US" sz="3200" dirty="0">
                <a:latin typeface="+mn-lt"/>
              </a:rPr>
              <a:t>The Atmospheric Waves Experiment (AWE) mission, supported by NASA, investigates the global distribution of AGWs, their seasonal variations, and their movement through the upper atmosphere.</a:t>
            </a:r>
          </a:p>
          <a:p>
            <a:pPr eaLnBrk="1" hangingPunct="1"/>
            <a:endParaRPr lang="en-US" sz="3200" dirty="0">
              <a:latin typeface="+mn-lt"/>
            </a:endParaRPr>
          </a:p>
          <a:p>
            <a:pPr eaLnBrk="1" hangingPunct="1"/>
            <a:r>
              <a:rPr lang="en-US" sz="3200" b="1" dirty="0">
                <a:latin typeface="+mn-lt"/>
              </a:rPr>
              <a:t>Task: </a:t>
            </a:r>
          </a:p>
          <a:p>
            <a:pPr eaLnBrk="1" hangingPunct="1"/>
            <a:r>
              <a:rPr lang="en-US" sz="3200" dirty="0">
                <a:latin typeface="+mn-lt"/>
              </a:rPr>
              <a:t>Accurate classification of satellite infrared imagery into Cloud and Clear categories is essential for ensuring the reliability of temperature measurements. With the addition of image segmentation, we now divide each image into smaller regions to precisely identify cloud-covered areas, enhancing the correction process of AGW temperature measurements.</a:t>
            </a:r>
          </a:p>
          <a:p>
            <a:pPr eaLnBrk="1" hangingPunct="1"/>
            <a:endParaRPr lang="en-US" sz="3200" dirty="0">
              <a:latin typeface="+mn-lt"/>
            </a:endParaRPr>
          </a:p>
          <a:p>
            <a:pPr eaLnBrk="1" hangingPunct="1"/>
            <a:r>
              <a:rPr lang="en-US" sz="3200" dirty="0">
                <a:latin typeface="+mn-lt"/>
              </a:rPr>
              <a:t>Example Images</a:t>
            </a:r>
          </a:p>
          <a:p>
            <a:pPr eaLnBrk="1" hangingPunct="1"/>
            <a:r>
              <a:rPr lang="en-US" sz="3200" dirty="0">
                <a:latin typeface="Calibri" pitchFamily="34" charset="0"/>
              </a:rPr>
              <a:t>Cloud Images	                             Clear Images</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b="1" dirty="0">
              <a:latin typeface="+mn-lt"/>
            </a:endParaRPr>
          </a:p>
          <a:p>
            <a:pPr eaLnBrk="1" hangingPunct="1"/>
            <a:r>
              <a:rPr lang="en-US" sz="3200" b="1" dirty="0">
                <a:latin typeface="+mn-lt"/>
              </a:rPr>
              <a:t>Scalability: </a:t>
            </a:r>
          </a:p>
          <a:p>
            <a:pPr eaLnBrk="1" hangingPunct="1"/>
            <a:r>
              <a:rPr lang="en-US" sz="3200" dirty="0">
                <a:latin typeface="+mn-lt"/>
              </a:rPr>
              <a:t>With millions of images captured in a few months, manual categorization is nearly impossible. Our automated machine learning approach is critical for efficiently processing large datasets, ensuring rapid and accurate classification.</a:t>
            </a:r>
          </a:p>
          <a:p>
            <a:pPr eaLnBrk="1" hangingPunct="1"/>
            <a:endParaRPr lang="en-US" sz="3200" b="1" dirty="0">
              <a:latin typeface="+mn-lt"/>
            </a:endParaRPr>
          </a:p>
          <a:p>
            <a:pPr eaLnBrk="1" hangingPunct="1"/>
            <a:r>
              <a:rPr lang="en-US" sz="3200" b="1" dirty="0">
                <a:latin typeface="+mn-lt"/>
              </a:rPr>
              <a:t>Novelty: </a:t>
            </a:r>
          </a:p>
          <a:p>
            <a:pPr eaLnBrk="1" hangingPunct="1"/>
            <a:r>
              <a:rPr lang="en-US" sz="3200" dirty="0">
                <a:latin typeface="+mn-lt"/>
              </a:rPr>
              <a:t>While there are existing models for ground-based airglow images, there are currently no models for satellite-based airglow images.</a:t>
            </a:r>
            <a:endParaRPr lang="en-US" sz="3200" b="1" dirty="0">
              <a:latin typeface="+mn-lt"/>
            </a:endParaRPr>
          </a:p>
          <a:p>
            <a:pPr eaLnBrk="1" hangingPunct="1"/>
            <a:endParaRPr lang="en-US" sz="3200" b="1" dirty="0">
              <a:latin typeface="+mn-lt"/>
            </a:endParaRPr>
          </a:p>
          <a:p>
            <a:pPr eaLnBrk="1" hangingPunct="1"/>
            <a:r>
              <a:rPr lang="en-US" sz="3200" b="1" dirty="0">
                <a:latin typeface="+mn-lt"/>
              </a:rPr>
              <a:t>Previous Results: </a:t>
            </a:r>
          </a:p>
          <a:p>
            <a:pPr eaLnBrk="1" hangingPunct="1"/>
            <a:r>
              <a:rPr lang="en-US" sz="3200" dirty="0">
                <a:latin typeface="+mn-lt"/>
              </a:rPr>
              <a:t>In previous work presented at CEDAR, machine learning models, specifically transfer learning using ResNet-50, were applied to classify satellite infrared imagery into 'Cloud' and 'Clear' categories, achieving 88% accuracy.</a:t>
            </a:r>
          </a:p>
          <a:p>
            <a:pPr eaLnBrk="1" hangingPunct="1"/>
            <a:endParaRPr lang="en-US" sz="3200" dirty="0">
              <a:latin typeface="+mn-lt"/>
            </a:endParaRPr>
          </a:p>
          <a:p>
            <a:pPr eaLnBrk="1" hangingPunct="1"/>
            <a:r>
              <a:rPr lang="en-US" sz="3200" b="1" dirty="0">
                <a:latin typeface="+mn-lt"/>
              </a:rPr>
              <a:t>Current Focus: </a:t>
            </a:r>
            <a:r>
              <a:rPr lang="en-US" sz="3200" dirty="0">
                <a:latin typeface="+mn-lt"/>
              </a:rPr>
              <a:t>Building on this success, we have advanced to image segmentation. This involves dividing each image into multiple smaller rectangles and identifying cloud presence in each segment. This segmentation allows for a more granular understanding of cloud interference in satellite measurements and leads to more accurate atmospheric data processing.</a:t>
            </a:r>
          </a:p>
        </p:txBody>
      </p:sp>
      <p:sp>
        <p:nvSpPr>
          <p:cNvPr id="45" name="Rectangle 44"/>
          <p:cNvSpPr/>
          <p:nvPr/>
        </p:nvSpPr>
        <p:spPr>
          <a:xfrm>
            <a:off x="16916400" y="6172200"/>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Procedure</a:t>
            </a:r>
          </a:p>
        </p:txBody>
      </p:sp>
      <p:sp>
        <p:nvSpPr>
          <p:cNvPr id="53" name="Text Box 180"/>
          <p:cNvSpPr txBox="1">
            <a:spLocks noChangeArrowheads="1"/>
          </p:cNvSpPr>
          <p:nvPr/>
        </p:nvSpPr>
        <p:spPr bwMode="auto">
          <a:xfrm>
            <a:off x="-10134600" y="42240814"/>
            <a:ext cx="37828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sp>
        <p:nvSpPr>
          <p:cNvPr id="30" name="Rectangle 265"/>
          <p:cNvSpPr>
            <a:spLocks noChangeAspect="1" noChangeArrowheads="1"/>
          </p:cNvSpPr>
          <p:nvPr/>
        </p:nvSpPr>
        <p:spPr bwMode="auto">
          <a:xfrm>
            <a:off x="914400" y="1554480"/>
            <a:ext cx="2923773" cy="2194560"/>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000" b="1" dirty="0">
                <a:latin typeface="Calibri" pitchFamily="34" charset="0"/>
              </a:rPr>
              <a:t>REPLACE THIS BOX WITH YOUR ORGANIZATION’S</a:t>
            </a:r>
          </a:p>
          <a:p>
            <a:pPr algn="ctr" defTabSz="4022725"/>
            <a:r>
              <a:rPr lang="en-US" sz="2000" b="1" dirty="0">
                <a:latin typeface="Calibri" pitchFamily="34" charset="0"/>
              </a:rPr>
              <a:t>HIGH RESOLUTION LOGO</a:t>
            </a:r>
          </a:p>
        </p:txBody>
      </p:sp>
      <p:sp>
        <p:nvSpPr>
          <p:cNvPr id="31" name="Rectangle 265"/>
          <p:cNvSpPr>
            <a:spLocks noChangeAspect="1" noChangeArrowheads="1"/>
          </p:cNvSpPr>
          <p:nvPr/>
        </p:nvSpPr>
        <p:spPr bwMode="auto">
          <a:xfrm>
            <a:off x="29077920" y="1554480"/>
            <a:ext cx="2923774" cy="2194560"/>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000" b="1" dirty="0">
                <a:latin typeface="Calibri" pitchFamily="34" charset="0"/>
              </a:rPr>
              <a:t>REPLACE THIS BOX WITH YOUR ORGANIZATION’S</a:t>
            </a:r>
          </a:p>
          <a:p>
            <a:pPr algn="ctr" defTabSz="4022725"/>
            <a:r>
              <a:rPr lang="en-US" sz="2000" b="1" dirty="0">
                <a:latin typeface="Calibri" pitchFamily="34" charset="0"/>
              </a:rPr>
              <a:t>HIGH RESOLUTION LOGO</a:t>
            </a:r>
          </a:p>
        </p:txBody>
      </p:sp>
      <p:pic>
        <p:nvPicPr>
          <p:cNvPr id="38"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9400" y="29870400"/>
            <a:ext cx="3511296" cy="2926080"/>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7352" y="29870400"/>
            <a:ext cx="3511296" cy="292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180"/>
          <p:cNvSpPr txBox="1">
            <a:spLocks noChangeArrowheads="1"/>
          </p:cNvSpPr>
          <p:nvPr/>
        </p:nvSpPr>
        <p:spPr bwMode="auto">
          <a:xfrm>
            <a:off x="18135600" y="32918400"/>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1.</a:t>
            </a:r>
            <a:r>
              <a:rPr lang="en-US" sz="2000" dirty="0">
                <a:latin typeface="Calibri" pitchFamily="34" charset="0"/>
              </a:rPr>
              <a:t> Label in 20pt Calibri.</a:t>
            </a:r>
          </a:p>
        </p:txBody>
      </p:sp>
      <p:sp>
        <p:nvSpPr>
          <p:cNvPr id="41" name="Text Box 181"/>
          <p:cNvSpPr txBox="1">
            <a:spLocks noChangeArrowheads="1"/>
          </p:cNvSpPr>
          <p:nvPr/>
        </p:nvSpPr>
        <p:spPr bwMode="auto">
          <a:xfrm>
            <a:off x="22326600" y="32918400"/>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2.</a:t>
            </a:r>
            <a:r>
              <a:rPr lang="en-US" sz="2000" dirty="0">
                <a:latin typeface="Calibri" pitchFamily="34" charset="0"/>
              </a:rPr>
              <a:t> Label in 20pt Calibri.</a:t>
            </a:r>
          </a:p>
        </p:txBody>
      </p:sp>
      <p:pic>
        <p:nvPicPr>
          <p:cNvPr id="42" name="Picture 41"/>
          <p:cNvPicPr>
            <a:picLocks noChangeAspect="1"/>
          </p:cNvPicPr>
          <p:nvPr/>
        </p:nvPicPr>
        <p:blipFill rotWithShape="1">
          <a:blip r:embed="rId5">
            <a:extLst>
              <a:ext uri="{28A0092B-C50C-407E-A947-70E740481C1C}">
                <a14:useLocalDpi xmlns:a14="http://schemas.microsoft.com/office/drawing/2010/main" val="0"/>
              </a:ext>
            </a:extLst>
          </a:blip>
          <a:srcRect r="20125"/>
          <a:stretch/>
        </p:blipFill>
        <p:spPr>
          <a:xfrm>
            <a:off x="26435304" y="29870400"/>
            <a:ext cx="3511296" cy="2926080"/>
          </a:xfrm>
          <a:prstGeom prst="rect">
            <a:avLst/>
          </a:prstGeom>
          <a:ln>
            <a:solidFill>
              <a:schemeClr val="tx2">
                <a:lumMod val="50000"/>
              </a:schemeClr>
            </a:solidFill>
          </a:ln>
        </p:spPr>
      </p:pic>
      <p:sp>
        <p:nvSpPr>
          <p:cNvPr id="43" name="Text Box 181"/>
          <p:cNvSpPr txBox="1">
            <a:spLocks noChangeArrowheads="1"/>
          </p:cNvSpPr>
          <p:nvPr/>
        </p:nvSpPr>
        <p:spPr bwMode="auto">
          <a:xfrm>
            <a:off x="26506011" y="32918400"/>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3.</a:t>
            </a:r>
            <a:r>
              <a:rPr lang="en-US" sz="2000" dirty="0">
                <a:latin typeface="Calibri" pitchFamily="34" charset="0"/>
              </a:rPr>
              <a:t> Label in 20pt Calibri.</a:t>
            </a:r>
          </a:p>
        </p:txBody>
      </p:sp>
      <p:pic>
        <p:nvPicPr>
          <p:cNvPr id="8" name="Picture 7">
            <a:extLst>
              <a:ext uri="{FF2B5EF4-FFF2-40B4-BE49-F238E27FC236}">
                <a16:creationId xmlns:a16="http://schemas.microsoft.com/office/drawing/2014/main" id="{6A9F0010-B213-4B23-87CF-0DF3B8235CD1}"/>
              </a:ext>
            </a:extLst>
          </p:cNvPr>
          <p:cNvPicPr>
            <a:picLocks noChangeAspect="1"/>
          </p:cNvPicPr>
          <p:nvPr/>
        </p:nvPicPr>
        <p:blipFill>
          <a:blip r:embed="rId6"/>
          <a:stretch>
            <a:fillRect/>
          </a:stretch>
        </p:blipFill>
        <p:spPr>
          <a:xfrm>
            <a:off x="17221200" y="7269332"/>
            <a:ext cx="13607612" cy="11171068"/>
          </a:xfrm>
          <a:prstGeom prst="rect">
            <a:avLst/>
          </a:prstGeom>
        </p:spPr>
      </p:pic>
      <p:pic>
        <p:nvPicPr>
          <p:cNvPr id="60" name="Picture 59">
            <a:extLst>
              <a:ext uri="{FF2B5EF4-FFF2-40B4-BE49-F238E27FC236}">
                <a16:creationId xmlns:a16="http://schemas.microsoft.com/office/drawing/2014/main" id="{A6755CFA-7EFF-4428-AE86-D66880478B1E}"/>
              </a:ext>
            </a:extLst>
          </p:cNvPr>
          <p:cNvPicPr>
            <a:picLocks noChangeAspect="1"/>
          </p:cNvPicPr>
          <p:nvPr/>
        </p:nvPicPr>
        <p:blipFill>
          <a:blip r:embed="rId7"/>
          <a:stretch>
            <a:fillRect/>
          </a:stretch>
        </p:blipFill>
        <p:spPr>
          <a:xfrm>
            <a:off x="1964857" y="15195045"/>
            <a:ext cx="3301136" cy="3307859"/>
          </a:xfrm>
          <a:prstGeom prst="rect">
            <a:avLst/>
          </a:prstGeom>
        </p:spPr>
      </p:pic>
      <p:pic>
        <p:nvPicPr>
          <p:cNvPr id="61" name="Picture 60">
            <a:extLst>
              <a:ext uri="{FF2B5EF4-FFF2-40B4-BE49-F238E27FC236}">
                <a16:creationId xmlns:a16="http://schemas.microsoft.com/office/drawing/2014/main" id="{A6DA4BBB-4E69-4A3E-81AF-BDEA711B025C}"/>
              </a:ext>
            </a:extLst>
          </p:cNvPr>
          <p:cNvPicPr>
            <a:picLocks noChangeAspect="1"/>
          </p:cNvPicPr>
          <p:nvPr/>
        </p:nvPicPr>
        <p:blipFill>
          <a:blip r:embed="rId8"/>
          <a:stretch>
            <a:fillRect/>
          </a:stretch>
        </p:blipFill>
        <p:spPr>
          <a:xfrm>
            <a:off x="5385664" y="15188230"/>
            <a:ext cx="3301136" cy="3301136"/>
          </a:xfrm>
          <a:prstGeom prst="rect">
            <a:avLst/>
          </a:prstGeom>
        </p:spPr>
      </p:pic>
      <p:pic>
        <p:nvPicPr>
          <p:cNvPr id="62" name="Picture 61">
            <a:extLst>
              <a:ext uri="{FF2B5EF4-FFF2-40B4-BE49-F238E27FC236}">
                <a16:creationId xmlns:a16="http://schemas.microsoft.com/office/drawing/2014/main" id="{E98608A6-2186-45AD-B7DD-FA5B15DF73CA}"/>
              </a:ext>
            </a:extLst>
          </p:cNvPr>
          <p:cNvPicPr>
            <a:picLocks noChangeAspect="1"/>
          </p:cNvPicPr>
          <p:nvPr/>
        </p:nvPicPr>
        <p:blipFill>
          <a:blip r:embed="rId9"/>
          <a:stretch>
            <a:fillRect/>
          </a:stretch>
        </p:blipFill>
        <p:spPr>
          <a:xfrm>
            <a:off x="9051425" y="15169278"/>
            <a:ext cx="3307859" cy="3335252"/>
          </a:xfrm>
          <a:prstGeom prst="rect">
            <a:avLst/>
          </a:prstGeom>
        </p:spPr>
      </p:pic>
      <p:pic>
        <p:nvPicPr>
          <p:cNvPr id="63" name="Picture 62">
            <a:extLst>
              <a:ext uri="{FF2B5EF4-FFF2-40B4-BE49-F238E27FC236}">
                <a16:creationId xmlns:a16="http://schemas.microsoft.com/office/drawing/2014/main" id="{65DF7173-DA0C-4A8A-AEFB-F8B52196F15A}"/>
              </a:ext>
            </a:extLst>
          </p:cNvPr>
          <p:cNvPicPr>
            <a:picLocks noChangeAspect="1"/>
          </p:cNvPicPr>
          <p:nvPr/>
        </p:nvPicPr>
        <p:blipFill>
          <a:blip r:embed="rId10"/>
          <a:stretch>
            <a:fillRect/>
          </a:stretch>
        </p:blipFill>
        <p:spPr>
          <a:xfrm>
            <a:off x="12481917" y="15195044"/>
            <a:ext cx="3307859" cy="3307859"/>
          </a:xfrm>
          <a:prstGeom prst="rect">
            <a:avLst/>
          </a:prstGeom>
        </p:spPr>
      </p:pic>
      <p:pic>
        <p:nvPicPr>
          <p:cNvPr id="64" name="Picture 63">
            <a:extLst>
              <a:ext uri="{FF2B5EF4-FFF2-40B4-BE49-F238E27FC236}">
                <a16:creationId xmlns:a16="http://schemas.microsoft.com/office/drawing/2014/main" id="{1670B524-8576-48B2-AE05-80A312015576}"/>
              </a:ext>
            </a:extLst>
          </p:cNvPr>
          <p:cNvPicPr>
            <a:picLocks noChangeAspect="1"/>
          </p:cNvPicPr>
          <p:nvPr/>
        </p:nvPicPr>
        <p:blipFill>
          <a:blip r:embed="rId11"/>
          <a:stretch>
            <a:fillRect/>
          </a:stretch>
        </p:blipFill>
        <p:spPr>
          <a:xfrm>
            <a:off x="19226415" y="22750244"/>
            <a:ext cx="9482806" cy="5532510"/>
          </a:xfrm>
          <a:prstGeom prst="rect">
            <a:avLst/>
          </a:prstGeom>
        </p:spPr>
      </p:pic>
      <p:pic>
        <p:nvPicPr>
          <p:cNvPr id="1026" name="Picture 2">
            <a:extLst>
              <a:ext uri="{FF2B5EF4-FFF2-40B4-BE49-F238E27FC236}">
                <a16:creationId xmlns:a16="http://schemas.microsoft.com/office/drawing/2014/main" id="{DAA1C0A5-1B96-42E9-AD2A-08CFE1ADE54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4857" y="30522942"/>
            <a:ext cx="7496175" cy="727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54132"/>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6602</TotalTime>
  <Words>750</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Dominique Pautet</cp:lastModifiedBy>
  <cp:revision>75</cp:revision>
  <cp:lastPrinted>2013-02-12T02:21:55Z</cp:lastPrinted>
  <dcterms:created xsi:type="dcterms:W3CDTF">2013-02-10T21:14:48Z</dcterms:created>
  <dcterms:modified xsi:type="dcterms:W3CDTF">2024-08-30T19:48:36Z</dcterms:modified>
</cp:coreProperties>
</file>