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6" r:id="rId5"/>
    <p:sldId id="289" r:id="rId6"/>
    <p:sldId id="293" r:id="rId7"/>
    <p:sldId id="263" r:id="rId8"/>
    <p:sldId id="258" r:id="rId9"/>
    <p:sldId id="259" r:id="rId10"/>
    <p:sldId id="265" r:id="rId11"/>
    <p:sldId id="266" r:id="rId12"/>
    <p:sldId id="267" r:id="rId13"/>
    <p:sldId id="280" r:id="rId14"/>
    <p:sldId id="294" r:id="rId15"/>
    <p:sldId id="295" r:id="rId16"/>
    <p:sldId id="296" r:id="rId17"/>
    <p:sldId id="308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99" r:id="rId34"/>
    <p:sldId id="264" r:id="rId35"/>
    <p:sldId id="269" r:id="rId36"/>
    <p:sldId id="281" r:id="rId37"/>
    <p:sldId id="2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22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DA29-F73C-4D89-B140-4082CDA607E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D574-FD56-451B-B344-E0DE5C7A8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D574-FD56-451B-B344-E0DE5C7A8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spring.datasource.validationQuery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SELECT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ddl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 (create, create-drop, update): with "update" the database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schema will be automatically updated accordingly to java entities found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the project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spring.jpa.hibernate.ddl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-auto = validate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D574-FD56-451B-B344-E0DE5C7A8A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consider branch</a:t>
            </a:r>
            <a:r>
              <a:rPr lang="en-US" baseline="0" dirty="0" smtClean="0"/>
              <a:t> (master or feature,…), HEAD as pointers on a tree</a:t>
            </a:r>
          </a:p>
          <a:p>
            <a:r>
              <a:rPr lang="en-US" baseline="0" dirty="0" smtClean="0"/>
              <a:t>Checkout: move the pointers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D574-FD56-451B-B344-E0DE5C7A8A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D574-FD56-451B-B344-E0DE5C7A8A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0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1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3362" y="1888177"/>
            <a:ext cx="8178140" cy="252612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362" y="4690804"/>
            <a:ext cx="8178140" cy="100935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002" y="5296394"/>
            <a:ext cx="1631547" cy="1209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4" y="-60278"/>
            <a:ext cx="2434666" cy="27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b="49164"/>
          <a:stretch/>
        </p:blipFill>
        <p:spPr>
          <a:xfrm>
            <a:off x="0" y="-9939"/>
            <a:ext cx="12189976" cy="302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7620"/>
            <a:ext cx="10515600" cy="4476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61901" cy="551910"/>
          </a:xfrm>
          <a:prstGeom prst="rect">
            <a:avLst/>
          </a:prstGeom>
        </p:spPr>
      </p:pic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484188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5" hasCustomPrompt="1"/>
          </p:nvPr>
        </p:nvSpPr>
        <p:spPr>
          <a:xfrm>
            <a:off x="3366534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6288640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9220683" y="3344702"/>
            <a:ext cx="2549525" cy="10771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84188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3366535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288640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9220683" y="4695342"/>
            <a:ext cx="2549525" cy="582337"/>
          </a:xfrm>
        </p:spPr>
        <p:txBody>
          <a:bodyPr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vi-VN" dirty="0"/>
              <a:t>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484188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3366534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6288640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9220683" y="5312651"/>
            <a:ext cx="2549525" cy="111283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vi-VN"/>
              <a:t>Click to add short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67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46465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0900"/>
            <a:ext cx="5157787" cy="395190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20900"/>
            <a:ext cx="5183188" cy="395190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61901" cy="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">
    <p:bg>
      <p:bgPr>
        <a:blipFill dpi="0" rotWithShape="1">
          <a:blip r:embed="rId2">
            <a:lum/>
          </a:blip>
          <a:srcRect/>
          <a:stretch>
            <a:fillRect l="-1000" t="-5000" r="3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73" y="0"/>
            <a:ext cx="6076355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86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62" y="0"/>
            <a:ext cx="607635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44943" y="0"/>
            <a:ext cx="9470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7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tatement 3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62" y="0"/>
            <a:ext cx="607635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943" y="0"/>
            <a:ext cx="9470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7238999" y="1958748"/>
            <a:ext cx="3113315" cy="3201081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741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6464"/>
            <a:ext cx="10515600" cy="5492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61901" cy="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0825"/>
            <a:ext cx="10515600" cy="600075"/>
          </a:xfr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 baseline="0"/>
            </a:lvl1pPr>
          </a:lstStyle>
          <a:p>
            <a:pPr lvl="0" algn="ctr"/>
            <a:r>
              <a:rPr lang="vi-VN" dirty="0"/>
              <a:t>CLICK TO EDIT TITLE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36383"/>
              </p:ext>
            </p:extLst>
          </p:nvPr>
        </p:nvGraphicFramePr>
        <p:xfrm>
          <a:off x="0" y="939800"/>
          <a:ext cx="12192000" cy="591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5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9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22299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073399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5113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79497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438983" y="15001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622299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3073399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55113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79497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10438983" y="4446546"/>
            <a:ext cx="1169233" cy="109963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</a:t>
            </a:r>
            <a:r>
              <a:rPr lang="vi-VN" dirty="0"/>
              <a:t>con </a:t>
            </a:r>
            <a:r>
              <a:rPr lang="en-US" dirty="0"/>
              <a:t>H</a:t>
            </a:r>
            <a:r>
              <a:rPr lang="vi-VN" dirty="0"/>
              <a:t>ere</a:t>
            </a:r>
          </a:p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32" y="939800"/>
            <a:ext cx="575492" cy="330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91" y="939800"/>
            <a:ext cx="575492" cy="330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538" y="3886200"/>
            <a:ext cx="575492" cy="330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64" y="3886200"/>
            <a:ext cx="575492" cy="330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886200"/>
            <a:ext cx="575492" cy="330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65515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03500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0414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4798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9969084" y="2894682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65515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603500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0414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4798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69084" y="5833825"/>
            <a:ext cx="2082800" cy="338554"/>
          </a:xfrm>
          <a:noFill/>
        </p:spPr>
        <p:txBody>
          <a:bodyPr wrap="square" rtlCol="0" anchor="t">
            <a:spAutoFit/>
          </a:bodyPr>
          <a:lstStyle>
            <a:lvl1pPr>
              <a:defRPr lang="en-US" sz="1600" b="1" dirty="0"/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942972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title+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9"/>
            <a:ext cx="4979504" cy="6867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858000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 dirty="0"/>
              <a:t>background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37946" y="987425"/>
            <a:ext cx="569205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 dirty="0"/>
              <a:t>Click to edit </a:t>
            </a:r>
            <a:r>
              <a:rPr lang="en-US" dirty="0"/>
              <a:t>name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3102" y="1192297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Place white icon inside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46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5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-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9"/>
            <a:ext cx="4979504" cy="68679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3" y="1465300"/>
            <a:ext cx="5910943" cy="48048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11629" y="1465299"/>
            <a:ext cx="4003529" cy="480487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Heading line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 b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dirty="0"/>
              <a:t>Click to edit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5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-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097348"/>
            <a:ext cx="11190514" cy="28323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27"/>
            <a:ext cx="961901" cy="551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58" y="6117675"/>
            <a:ext cx="1068091" cy="73038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11629" y="5007429"/>
            <a:ext cx="11190514" cy="150812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4507593"/>
            <a:ext cx="1119051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dirty="0"/>
              <a:t>Click to edit heading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0678"/>
            <a:ext cx="10515600" cy="8272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620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'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0"/>
            <a:ext cx="4324350" cy="685800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 dirty="0"/>
              <a:t>Insert profile photo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Full name here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Title or position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8732" y="2305878"/>
            <a:ext cx="6588868" cy="4082222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51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6446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9788" y="1655099"/>
            <a:ext cx="4494212" cy="3327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9788" y="1670486"/>
            <a:ext cx="4494212" cy="370840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4015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4015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vi-VN" dirty="0"/>
              <a:t>Click to add title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2624" y="1371741"/>
            <a:ext cx="4989513" cy="19203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1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536" y="109727"/>
            <a:ext cx="6049264" cy="57057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666988" y="121538"/>
            <a:ext cx="3403092" cy="338366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53988" y="121539"/>
            <a:ext cx="2305812" cy="33836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53988" y="3645408"/>
            <a:ext cx="5816092" cy="30845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Place picture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7536" y="5933660"/>
            <a:ext cx="6049264" cy="796323"/>
          </a:xfrm>
          <a:noFill/>
          <a:ln>
            <a:noFill/>
          </a:ln>
        </p:spPr>
        <p:txBody>
          <a:bodyPr lIns="180000" rIns="180000" anchor="ctr">
            <a:normAutofit/>
          </a:bodyPr>
          <a:lstStyle>
            <a:lvl1pPr marL="0" indent="0">
              <a:lnSpc>
                <a:spcPts val="17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vi-VN" dirty="0"/>
              <a:t>aption (optional)</a:t>
            </a:r>
          </a:p>
        </p:txBody>
      </p:sp>
    </p:spTree>
    <p:extLst>
      <p:ext uri="{BB962C8B-B14F-4D97-AF65-F5344CB8AC3E}">
        <p14:creationId xmlns:p14="http://schemas.microsoft.com/office/powerpoint/2010/main" val="3876061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594" y="6007748"/>
            <a:ext cx="12192594" cy="663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78" y="5993537"/>
            <a:ext cx="749013" cy="746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88" y="6117684"/>
            <a:ext cx="523965" cy="426276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119224" y="6169991"/>
            <a:ext cx="156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Type of Service:  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7099966" y="6169325"/>
            <a:ext cx="113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rPr>
              <a:t>Technology</a:t>
            </a:r>
            <a:r>
              <a:rPr lang="vi-VN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rPr>
              <a:t>:</a:t>
            </a:r>
            <a:endParaRPr lang="en-US" sz="1400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2542610" y="5907080"/>
            <a:ext cx="3722599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Service name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8182675" y="5907081"/>
            <a:ext cx="3519468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65830" y="1415512"/>
            <a:ext cx="11136312" cy="76202"/>
          </a:xfrm>
          <a:prstGeom prst="rect">
            <a:avLst/>
          </a:prstGeom>
          <a:solidFill>
            <a:schemeClr val="tx2">
              <a:lumMod val="75000"/>
              <a:alpha val="16000"/>
            </a:schemeClr>
          </a:solidFill>
          <a:ln>
            <a:noFill/>
          </a:ln>
          <a:effectLst>
            <a:outerShdw dist="23000" dir="5400000" sx="1000" sy="1000" rotWithShape="0">
              <a:schemeClr val="tx1">
                <a:alpha val="7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894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788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682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5766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4708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365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2591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153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 hasCustomPrompt="1"/>
          </p:nvPr>
        </p:nvSpPr>
        <p:spPr>
          <a:xfrm>
            <a:off x="598488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857" y="333164"/>
            <a:ext cx="1306285" cy="968706"/>
          </a:xfrm>
          <a:prstGeom prst="rect">
            <a:avLst/>
          </a:prstGeom>
        </p:spPr>
      </p:pic>
      <p:sp>
        <p:nvSpPr>
          <p:cNvPr id="44" name="Picture Placeholder 41"/>
          <p:cNvSpPr>
            <a:spLocks noGrp="1"/>
          </p:cNvSpPr>
          <p:nvPr>
            <p:ph type="pic" sz="quarter" idx="14" hasCustomPrompt="1"/>
          </p:nvPr>
        </p:nvSpPr>
        <p:spPr>
          <a:xfrm>
            <a:off x="2355243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5985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The Challenge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559850" y="3757651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Results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56583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Who are...?</a:t>
            </a:r>
            <a:endParaRPr lang="en-US" dirty="0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565830" y="3768908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Solutions &amp; Benefits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651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65598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6559850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64622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064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594" y="6007748"/>
            <a:ext cx="12192594" cy="663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61901" cy="5519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88" y="6117684"/>
            <a:ext cx="523965" cy="426276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559850" y="6121142"/>
            <a:ext cx="589471" cy="436821"/>
            <a:chOff x="17613851" y="12084498"/>
            <a:chExt cx="1305921" cy="967739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13851" y="12084498"/>
              <a:ext cx="891274" cy="89127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01500" y="12633965"/>
              <a:ext cx="418272" cy="418272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 userDrawn="1"/>
        </p:nvSpPr>
        <p:spPr>
          <a:xfrm>
            <a:off x="1119224" y="6169991"/>
            <a:ext cx="156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Type of Service:  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7173706" y="616932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chemeClr val="bg1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rPr>
              <a:t>Function:</a:t>
            </a:r>
            <a:endParaRPr lang="en-US" sz="1400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2542610" y="5907080"/>
            <a:ext cx="3722599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Service name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8064691" y="5907081"/>
            <a:ext cx="3637452" cy="83327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65830" y="1415512"/>
            <a:ext cx="11136312" cy="76202"/>
          </a:xfrm>
          <a:prstGeom prst="rect">
            <a:avLst/>
          </a:prstGeom>
          <a:solidFill>
            <a:schemeClr val="tx2">
              <a:lumMod val="75000"/>
              <a:alpha val="16000"/>
            </a:schemeClr>
          </a:solidFill>
          <a:ln>
            <a:noFill/>
          </a:ln>
          <a:effectLst>
            <a:outerShdw dist="23000" dir="5400000" sx="1000" sy="1000" rotWithShape="0">
              <a:schemeClr val="tx1">
                <a:alpha val="7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894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788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682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5766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4708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3650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2591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1533" algn="l" defTabSz="1218940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 hasCustomPrompt="1"/>
          </p:nvPr>
        </p:nvSpPr>
        <p:spPr>
          <a:xfrm>
            <a:off x="598488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857" y="333164"/>
            <a:ext cx="1306285" cy="968706"/>
          </a:xfrm>
          <a:prstGeom prst="rect">
            <a:avLst/>
          </a:prstGeom>
        </p:spPr>
      </p:pic>
      <p:sp>
        <p:nvSpPr>
          <p:cNvPr id="44" name="Picture Placeholder 41"/>
          <p:cNvSpPr>
            <a:spLocks noGrp="1"/>
          </p:cNvSpPr>
          <p:nvPr>
            <p:ph type="pic" sz="quarter" idx="14" hasCustomPrompt="1"/>
          </p:nvPr>
        </p:nvSpPr>
        <p:spPr>
          <a:xfrm>
            <a:off x="2355243" y="252440"/>
            <a:ext cx="1604355" cy="9037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vi-VN" dirty="0"/>
              <a:t>Client logo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5985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The Challenge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559850" y="3757651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Results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565830" y="1676400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Who are...?</a:t>
            </a:r>
            <a:endParaRPr lang="en-US" dirty="0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565830" y="3768908"/>
            <a:ext cx="5142292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 dirty="0"/>
              <a:t>Solutions &amp; Benefits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651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6559850" y="2308225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6559850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64622" y="4406526"/>
            <a:ext cx="5143500" cy="12080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236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bg>
      <p:bgPr>
        <a:solidFill>
          <a:srgbClr val="EC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12192000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7650" y="2705239"/>
            <a:ext cx="407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chemeClr val="accent4"/>
                </a:solidFill>
              </a:rPr>
              <a:t>THANK YOU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650" y="3584654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2"/>
                </a:solidFill>
              </a:rPr>
              <a:t>www.nashtechglobal.com</a:t>
            </a:r>
          </a:p>
        </p:txBody>
      </p:sp>
    </p:spTree>
    <p:extLst>
      <p:ext uri="{BB962C8B-B14F-4D97-AF65-F5344CB8AC3E}">
        <p14:creationId xmlns:p14="http://schemas.microsoft.com/office/powerpoint/2010/main" val="2330280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798-E058-4E98-977A-B956C0A8147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5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798-E058-4E98-977A-B956C0A8147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blipFill dpi="0" rotWithShape="1">
          <a:blip r:embed="rId2">
            <a:lum/>
          </a:blip>
          <a:srcRect/>
          <a:stretch>
            <a:fillRect t="-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bg>
      <p:bgPr>
        <a:blipFill dpi="0" rotWithShape="1">
          <a:blip r:embed="rId2">
            <a:lum/>
          </a:blip>
          <a:srcRect/>
          <a:stretch>
            <a:fillRect l="-4000" t="-4000" r="-4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bg>
      <p:bgPr>
        <a:blipFill dpi="0" rotWithShape="1">
          <a:blip r:embed="rId2">
            <a:lum/>
          </a:blip>
          <a:srcRect/>
          <a:stretch>
            <a:fillRect t="-2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5">
    <p:bg>
      <p:bgPr>
        <a:blipFill dpi="0" rotWithShape="1">
          <a:blip r:embed="rId2">
            <a:lum/>
          </a:blip>
          <a:srcRect/>
          <a:stretch>
            <a:fillRect l="-2000" t="-9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6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50296"/>
            <a:ext cx="12192000" cy="20077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06" y="4850296"/>
            <a:ext cx="10515600" cy="1043609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2145" y="5991398"/>
            <a:ext cx="10515600" cy="717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296"/>
            <a:ext cx="961901" cy="55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31" y="135151"/>
            <a:ext cx="1261427" cy="93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752802"/>
            <a:ext cx="12192000" cy="97493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7990"/>
            <a:ext cx="10515600" cy="538696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vi-VN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33061"/>
            <a:ext cx="10515600" cy="5043902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"/>
            <a:ext cx="961901" cy="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A798-E058-4E98-977A-B956C0A8147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1" r:id="rId25"/>
    <p:sldLayoutId id="2147483690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120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LucidaGrande" charset="0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LucidaGrande" charset="0"/>
        <a:buChar char="◇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LucidaGrande" charset="0"/>
        <a:buChar char="-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www.atlassian.com/git/tutorials/what-is-git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tlassian.com/git/tutorials/comparing-workflow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Trang – SSE </a:t>
            </a:r>
            <a:r>
              <a:rPr lang="en-US" smtClean="0"/>
              <a:t>– Jul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Common features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</a:p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repository and a </a:t>
            </a:r>
            <a:r>
              <a:rPr lang="en-US" dirty="0" err="1"/>
              <a:t>Git</a:t>
            </a:r>
            <a:r>
              <a:rPr lang="en-US" dirty="0"/>
              <a:t> client: BitBucket and SourceTree</a:t>
            </a:r>
            <a:endParaRPr lang="en-US" dirty="0" smtClean="0"/>
          </a:p>
          <a:p>
            <a:r>
              <a:rPr lang="en-US" dirty="0" smtClean="0"/>
              <a:t>Common strategies</a:t>
            </a:r>
          </a:p>
        </p:txBody>
      </p:sp>
    </p:spTree>
    <p:extLst>
      <p:ext uri="{BB962C8B-B14F-4D97-AF65-F5344CB8AC3E}">
        <p14:creationId xmlns:p14="http://schemas.microsoft.com/office/powerpoint/2010/main" val="10023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8623" y="1933665"/>
            <a:ext cx="79947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Distributed</a:t>
            </a:r>
          </a:p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Version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Control System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26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59540"/>
            <a:ext cx="96107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3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local repository:</a:t>
            </a:r>
          </a:p>
          <a:p>
            <a:pPr lvl="1"/>
            <a:r>
              <a:rPr lang="en-US" dirty="0"/>
              <a:t>Checkout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/>
              <a:t>&amp; Commit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Modify source tree: rebase, merge, stash, reset, revert, cherry-pick</a:t>
            </a:r>
          </a:p>
          <a:p>
            <a:pPr lvl="1"/>
            <a:r>
              <a:rPr lang="en-US" dirty="0"/>
              <a:t>Permanently mark historical points: tag</a:t>
            </a:r>
          </a:p>
          <a:p>
            <a:r>
              <a:rPr lang="en-US" dirty="0"/>
              <a:t>Working with remote repository</a:t>
            </a:r>
          </a:p>
          <a:p>
            <a:pPr lvl="1"/>
            <a:r>
              <a:rPr lang="en-US" dirty="0"/>
              <a:t>Clone</a:t>
            </a:r>
          </a:p>
          <a:p>
            <a:pPr lvl="1"/>
            <a:r>
              <a:rPr lang="en-US" dirty="0"/>
              <a:t>Fetch, pull, pull --rebase</a:t>
            </a:r>
          </a:p>
          <a:p>
            <a:pPr lvl="1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6385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Checkout: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15" y="1649265"/>
            <a:ext cx="5285132" cy="49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&amp; Commit changes: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/ Staging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branch: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2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source tree: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rebase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rebase -</a:t>
            </a:r>
            <a:r>
              <a:rPr lang="en-US" dirty="0" err="1" smtClean="0"/>
              <a:t>i</a:t>
            </a:r>
            <a:r>
              <a:rPr lang="en-US" dirty="0" smtClean="0"/>
              <a:t>: pick, change order, edit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stash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reset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cherry-pick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Permanently mark historical points: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Copy remote repository to local: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8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local repository from remote repository: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= fetch +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--rebase = fetch + 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3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features: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Push local repository to remote repository: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 – how to use </a:t>
            </a:r>
            <a:r>
              <a:rPr lang="en-US" dirty="0" err="1" smtClean="0"/>
              <a:t>Git</a:t>
            </a:r>
            <a:r>
              <a:rPr lang="en-US" dirty="0" smtClean="0"/>
              <a:t> (in a specific project)</a:t>
            </a:r>
          </a:p>
          <a:p>
            <a:r>
              <a:rPr lang="en-US" dirty="0"/>
              <a:t>B</a:t>
            </a:r>
            <a:r>
              <a:rPr lang="en-US" dirty="0" smtClean="0"/>
              <a:t>ased on project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workflows: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Feature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3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workflows: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Developers work on their local repositories</a:t>
            </a:r>
          </a:p>
          <a:p>
            <a:pPr marL="514350" indent="-514350">
              <a:buAutoNum type="arabicPeriod"/>
            </a:pPr>
            <a:r>
              <a:rPr lang="en-US" dirty="0" smtClean="0"/>
              <a:t>Developers, if needed, rebase / merge their work into origin/master branch</a:t>
            </a:r>
          </a:p>
          <a:p>
            <a:pPr marL="514350" indent="-514350">
              <a:buAutoNum type="arabicPeriod"/>
            </a:pPr>
            <a:r>
              <a:rPr lang="en-US" dirty="0" smtClean="0"/>
              <a:t>Developers push their work to origin/master</a:t>
            </a:r>
          </a:p>
        </p:txBody>
      </p:sp>
    </p:spTree>
    <p:extLst>
      <p:ext uri="{BB962C8B-B14F-4D97-AF65-F5344CB8AC3E}">
        <p14:creationId xmlns:p14="http://schemas.microsoft.com/office/powerpoint/2010/main" val="170275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workflows: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Transitioning </a:t>
            </a:r>
            <a:r>
              <a:rPr lang="en-US" dirty="0"/>
              <a:t>teams off of </a:t>
            </a:r>
            <a:r>
              <a:rPr lang="en-US" dirty="0" smtClean="0"/>
              <a:t>SVN</a:t>
            </a:r>
          </a:p>
          <a:p>
            <a:r>
              <a:rPr lang="en-US" dirty="0" smtClean="0"/>
              <a:t>For </a:t>
            </a:r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354795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workflows: 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Developers develops features on branches</a:t>
            </a:r>
          </a:p>
          <a:p>
            <a:pPr marL="514350" indent="-514350">
              <a:buAutoNum type="arabicPeriod"/>
            </a:pPr>
            <a:r>
              <a:rPr lang="en-US" dirty="0" smtClean="0"/>
              <a:t>Developers can push their work to central repository for backup</a:t>
            </a:r>
          </a:p>
          <a:p>
            <a:pPr marL="514350" indent="-514350">
              <a:buAutoNum type="arabicPeriod"/>
            </a:pPr>
            <a:r>
              <a:rPr lang="en-US" dirty="0" smtClean="0"/>
              <a:t>Feature branch will be merged/rebased into master branch after being finished.</a:t>
            </a:r>
          </a:p>
        </p:txBody>
      </p:sp>
    </p:spTree>
    <p:extLst>
      <p:ext uri="{BB962C8B-B14F-4D97-AF65-F5344CB8AC3E}">
        <p14:creationId xmlns:p14="http://schemas.microsoft.com/office/powerpoint/2010/main" val="256772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workflows: Feature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never contains broken code</a:t>
            </a:r>
          </a:p>
          <a:p>
            <a:r>
              <a:rPr lang="en-US" dirty="0" smtClean="0"/>
              <a:t>Promotes </a:t>
            </a:r>
            <a:r>
              <a:rPr lang="en-US" dirty="0"/>
              <a:t>collaboration with team </a:t>
            </a:r>
            <a:r>
              <a:rPr lang="en-US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8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workflows</a:t>
            </a:r>
            <a:r>
              <a:rPr lang="en-US" dirty="0" smtClean="0"/>
              <a:t>: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Gitflows</a:t>
            </a:r>
            <a:r>
              <a:rPr lang="en-US" dirty="0" smtClean="0"/>
              <a:t>, Forking</a:t>
            </a:r>
          </a:p>
          <a:p>
            <a:r>
              <a:rPr lang="en-US" dirty="0" smtClean="0"/>
              <a:t>Pull requests: not a basic </a:t>
            </a:r>
            <a:r>
              <a:rPr lang="en-US" dirty="0" err="1" smtClean="0"/>
              <a:t>Git</a:t>
            </a:r>
            <a:r>
              <a:rPr lang="en-US" dirty="0" smtClean="0"/>
              <a:t>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repositories </a:t>
            </a:r>
            <a:r>
              <a:rPr lang="en-US" dirty="0"/>
              <a:t>and </a:t>
            </a:r>
            <a:r>
              <a:rPr lang="en-US" dirty="0" err="1" smtClean="0"/>
              <a:t>Git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,… </a:t>
            </a:r>
            <a:r>
              <a:rPr lang="en-US" dirty="0" err="1" smtClean="0"/>
              <a:t>Git</a:t>
            </a:r>
            <a:r>
              <a:rPr lang="en-US" dirty="0" smtClean="0"/>
              <a:t> repositories personal hosting</a:t>
            </a:r>
          </a:p>
          <a:p>
            <a:r>
              <a:rPr lang="en-US" dirty="0" smtClean="0">
                <a:hlinkClick r:id="rId3"/>
              </a:rPr>
              <a:t>SourceTree</a:t>
            </a:r>
            <a:r>
              <a:rPr lang="en-US" dirty="0" smtClean="0"/>
              <a:t>, Tortoise </a:t>
            </a:r>
            <a:r>
              <a:rPr lang="en-US" dirty="0" err="1" smtClean="0"/>
              <a:t>Git</a:t>
            </a:r>
            <a:r>
              <a:rPr lang="en-US" dirty="0" smtClean="0"/>
              <a:t>, bash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have to learn some main concepts before joining in the workshop.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</a:t>
            </a:r>
            <a:r>
              <a:rPr lang="en-US" dirty="0" smtClean="0"/>
              <a:t>System: </a:t>
            </a:r>
            <a:r>
              <a:rPr lang="en-US" dirty="0" smtClean="0">
                <a:hlinkClick r:id="rId2"/>
              </a:rPr>
              <a:t>introduction</a:t>
            </a:r>
            <a:endParaRPr lang="en-US" dirty="0" smtClean="0"/>
          </a:p>
          <a:p>
            <a:r>
              <a:rPr lang="en-US" dirty="0" smtClean="0"/>
              <a:t>Visualized basic </a:t>
            </a:r>
            <a:r>
              <a:rPr lang="en-US" dirty="0" err="1" smtClean="0"/>
              <a:t>Git</a:t>
            </a:r>
            <a:r>
              <a:rPr lang="en-US" dirty="0" smtClean="0"/>
              <a:t> features: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 lvl="1"/>
            <a:r>
              <a:rPr lang="en-US" dirty="0" smtClean="0"/>
              <a:t>Working with local repository:</a:t>
            </a:r>
          </a:p>
          <a:p>
            <a:pPr lvl="2"/>
            <a:r>
              <a:rPr lang="en-US" dirty="0" smtClean="0"/>
              <a:t>Add &amp; Commit changes</a:t>
            </a:r>
          </a:p>
          <a:p>
            <a:pPr lvl="2"/>
            <a:r>
              <a:rPr lang="en-US" dirty="0" smtClean="0"/>
              <a:t>Checkout</a:t>
            </a:r>
          </a:p>
          <a:p>
            <a:pPr lvl="2"/>
            <a:r>
              <a:rPr lang="en-US" dirty="0" smtClean="0"/>
              <a:t>Branch</a:t>
            </a:r>
          </a:p>
          <a:p>
            <a:pPr lvl="2"/>
            <a:r>
              <a:rPr lang="en-US" dirty="0" smtClean="0"/>
              <a:t>Modify source tree: rebase, merge, stash, reset, revert, cherry-pick</a:t>
            </a:r>
          </a:p>
          <a:p>
            <a:pPr lvl="2"/>
            <a:r>
              <a:rPr lang="en-US" dirty="0" smtClean="0"/>
              <a:t>Permanently </a:t>
            </a:r>
            <a:r>
              <a:rPr lang="en-US" dirty="0"/>
              <a:t>mark historical </a:t>
            </a:r>
            <a:r>
              <a:rPr lang="en-US" dirty="0" smtClean="0"/>
              <a:t>points: tag</a:t>
            </a:r>
          </a:p>
          <a:p>
            <a:pPr lvl="1"/>
            <a:r>
              <a:rPr lang="en-US" dirty="0" smtClean="0"/>
              <a:t>Working with remote repository</a:t>
            </a:r>
          </a:p>
          <a:p>
            <a:pPr lvl="2"/>
            <a:r>
              <a:rPr lang="en-US" dirty="0" smtClean="0"/>
              <a:t>Clone</a:t>
            </a:r>
          </a:p>
          <a:p>
            <a:pPr lvl="2"/>
            <a:r>
              <a:rPr lang="en-US" dirty="0" smtClean="0"/>
              <a:t>Fetch, pull, pull --rebase</a:t>
            </a:r>
          </a:p>
          <a:p>
            <a:pPr lvl="2"/>
            <a:r>
              <a:rPr lang="en-US" dirty="0" smtClean="0"/>
              <a:t>Push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workflows: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3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files / folder: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Resolve conflict: how to read a conflicting file</a:t>
            </a:r>
          </a:p>
          <a:p>
            <a:r>
              <a:rPr lang="en-US" dirty="0" smtClean="0"/>
              <a:t>Have to add &amp; commit changes (</a:t>
            </a:r>
            <a:r>
              <a:rPr lang="en-US" dirty="0" err="1" smtClean="0"/>
              <a:t>eg</a:t>
            </a:r>
            <a:r>
              <a:rPr lang="en-US" dirty="0" smtClean="0"/>
              <a:t>. fixing bugs) while working on something else: stash &amp; stash pop</a:t>
            </a:r>
          </a:p>
          <a:p>
            <a:r>
              <a:rPr lang="en-US" dirty="0" smtClean="0"/>
              <a:t>Change file name: </a:t>
            </a:r>
            <a:r>
              <a:rPr lang="en-US" dirty="0" err="1" smtClean="0"/>
              <a:t>git</a:t>
            </a:r>
            <a:r>
              <a:rPr lang="en-US" dirty="0" smtClean="0"/>
              <a:t> mv</a:t>
            </a:r>
          </a:p>
          <a:p>
            <a:r>
              <a:rPr lang="en-US" dirty="0" smtClean="0"/>
              <a:t>Modify commits (content &amp; comment): </a:t>
            </a:r>
            <a:r>
              <a:rPr lang="en-US" dirty="0" err="1" smtClean="0"/>
              <a:t>git</a:t>
            </a:r>
            <a:r>
              <a:rPr lang="en-US" dirty="0" smtClean="0"/>
              <a:t> rebase –I</a:t>
            </a:r>
          </a:p>
          <a:p>
            <a:r>
              <a:rPr lang="en-US" dirty="0" smtClean="0"/>
              <a:t>Modify </a:t>
            </a:r>
            <a:r>
              <a:rPr lang="en-US" dirty="0"/>
              <a:t>commit metadata (date):  </a:t>
            </a:r>
            <a:r>
              <a:rPr lang="en-US" dirty="0" err="1"/>
              <a:t>git</a:t>
            </a:r>
            <a:r>
              <a:rPr lang="en-US" dirty="0"/>
              <a:t> commit --amend --</a:t>
            </a:r>
            <a:r>
              <a:rPr lang="en-US" dirty="0" smtClean="0"/>
              <a:t>date=1987</a:t>
            </a:r>
          </a:p>
          <a:p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365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5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Course overview</a:t>
            </a:r>
          </a:p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Course o</a:t>
            </a:r>
            <a:r>
              <a:rPr lang="en-US" dirty="0" smtClean="0"/>
              <a:t>bjectives</a:t>
            </a:r>
            <a:endParaRPr lang="en-US" dirty="0"/>
          </a:p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Main contents</a:t>
            </a:r>
          </a:p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Q&amp;A</a:t>
            </a:r>
          </a:p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Exercise</a:t>
            </a:r>
            <a:endParaRPr lang="en-US" dirty="0"/>
          </a:p>
          <a:p>
            <a:pPr marL="914400" lvl="1" indent="-854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42840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features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  <a:p>
            <a:r>
              <a:rPr lang="en-US" dirty="0" smtClean="0"/>
              <a:t>Practice in common </a:t>
            </a:r>
            <a:r>
              <a:rPr lang="en-US" dirty="0" err="1" smtClean="0"/>
              <a:t>Git</a:t>
            </a:r>
            <a:r>
              <a:rPr lang="en-US" dirty="0" smtClean="0"/>
              <a:t> strategies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Git</a:t>
            </a:r>
            <a:r>
              <a:rPr lang="en-US" dirty="0" smtClean="0"/>
              <a:t> client application and </a:t>
            </a:r>
            <a:r>
              <a:rPr lang="en-US" dirty="0" err="1" smtClean="0"/>
              <a:t>Git</a:t>
            </a:r>
            <a:r>
              <a:rPr lang="en-US" dirty="0" smtClean="0"/>
              <a:t> repository: SourceTree, BitBucket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Trainees know common features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Trainees understand </a:t>
            </a:r>
            <a:r>
              <a:rPr lang="en-US" dirty="0" err="1" smtClean="0"/>
              <a:t>Git</a:t>
            </a:r>
            <a:r>
              <a:rPr lang="en-US" dirty="0" smtClean="0"/>
              <a:t> features by practicing on some strategies with BitBucket and SourceTree</a:t>
            </a:r>
          </a:p>
          <a:p>
            <a:r>
              <a:rPr lang="en-US" dirty="0" smtClean="0"/>
              <a:t>Trainees understand every </a:t>
            </a:r>
            <a:r>
              <a:rPr lang="en-US" dirty="0" err="1" smtClean="0"/>
              <a:t>Git</a:t>
            </a:r>
            <a:r>
              <a:rPr lang="en-US" dirty="0" smtClean="0"/>
              <a:t> workflows</a:t>
            </a:r>
          </a:p>
          <a:p>
            <a:r>
              <a:rPr lang="en-US" dirty="0" smtClean="0"/>
              <a:t>Trainees can use </a:t>
            </a:r>
            <a:r>
              <a:rPr lang="en-US" dirty="0" err="1" smtClean="0"/>
              <a:t>Git</a:t>
            </a:r>
            <a:r>
              <a:rPr lang="en-US" dirty="0" smtClean="0"/>
              <a:t> in an actual project without further guidance.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shTech-presentation">
  <a:themeElements>
    <a:clrScheme name="NashTech-defaultcolor">
      <a:dk1>
        <a:srgbClr val="323232"/>
      </a:dk1>
      <a:lt1>
        <a:srgbClr val="FFFFFF"/>
      </a:lt1>
      <a:dk2>
        <a:srgbClr val="6B5188"/>
      </a:dk2>
      <a:lt2>
        <a:srgbClr val="F26E32"/>
      </a:lt2>
      <a:accent1>
        <a:srgbClr val="EBEBEB"/>
      </a:accent1>
      <a:accent2>
        <a:srgbClr val="6D829F"/>
      </a:accent2>
      <a:accent3>
        <a:srgbClr val="7DB4D0"/>
      </a:accent3>
      <a:accent4>
        <a:srgbClr val="CB2236"/>
      </a:accent4>
      <a:accent5>
        <a:srgbClr val="8EB63E"/>
      </a:accent5>
      <a:accent6>
        <a:srgbClr val="F9DB5B"/>
      </a:accent6>
      <a:hlink>
        <a:srgbClr val="CB2236"/>
      </a:hlink>
      <a:folHlink>
        <a:srgbClr val="6F71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F7ACF41-CC6B-4F2F-8FBC-276E123F87B1}" vid="{C2710A67-23B3-4227-B9AF-0FFE8817AE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E6E379757D964AA0CE700605AB5B88" ma:contentTypeVersion="0" ma:contentTypeDescription="Create a new document." ma:contentTypeScope="" ma:versionID="ab46dc70a7c3f2b84ae622e6947b23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AFD7F3-1349-44AA-8660-2B04D08AB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3E7016-B4F4-4D1F-8E6D-9189F324AB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B22DDF-562F-4A03-AD8B-53EFB6640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NashTech Powerpoint template</Template>
  <TotalTime>4832</TotalTime>
  <Words>674</Words>
  <Application>Microsoft Office PowerPoint</Application>
  <PresentationFormat>Widescreen</PresentationFormat>
  <Paragraphs>140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LucidaGrande</vt:lpstr>
      <vt:lpstr>NashTech-presentation</vt:lpstr>
      <vt:lpstr>Git for Java</vt:lpstr>
      <vt:lpstr>Preparation</vt:lpstr>
      <vt:lpstr>Preparations</vt:lpstr>
      <vt:lpstr>Agenda</vt:lpstr>
      <vt:lpstr>Course overview</vt:lpstr>
      <vt:lpstr>Course overview</vt:lpstr>
      <vt:lpstr>Course Objectives</vt:lpstr>
      <vt:lpstr>Objectives</vt:lpstr>
      <vt:lpstr>Main contents</vt:lpstr>
      <vt:lpstr>Index </vt:lpstr>
      <vt:lpstr>What is Git?</vt:lpstr>
      <vt:lpstr>What is Git?</vt:lpstr>
      <vt:lpstr>Common features</vt:lpstr>
      <vt:lpstr>Common features: Local repository</vt:lpstr>
      <vt:lpstr>Common features: Local repository</vt:lpstr>
      <vt:lpstr>Common features: Local repository</vt:lpstr>
      <vt:lpstr>Common features: Local repository</vt:lpstr>
      <vt:lpstr>Common features: Local repository</vt:lpstr>
      <vt:lpstr>Common features: Remote repository</vt:lpstr>
      <vt:lpstr>Common features: Remote repository</vt:lpstr>
      <vt:lpstr>Common features: Remote repository</vt:lpstr>
      <vt:lpstr>Git workflows</vt:lpstr>
      <vt:lpstr>Git workflows</vt:lpstr>
      <vt:lpstr>Git workflows: Centralized</vt:lpstr>
      <vt:lpstr>Git workflows: Centralized</vt:lpstr>
      <vt:lpstr>Git workflows: Feature branch</vt:lpstr>
      <vt:lpstr>Git workflows: Feature branch</vt:lpstr>
      <vt:lpstr>Git workflows: others</vt:lpstr>
      <vt:lpstr>Git repositories and Git clients</vt:lpstr>
      <vt:lpstr>Common strategies</vt:lpstr>
      <vt:lpstr>Q&amp;A</vt:lpstr>
      <vt:lpstr>Exercise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Anh Vu Khanh Mai</dc:creator>
  <cp:lastModifiedBy>Trang Le Thi Thuy 1</cp:lastModifiedBy>
  <cp:revision>303</cp:revision>
  <dcterms:created xsi:type="dcterms:W3CDTF">2016-10-27T10:47:53Z</dcterms:created>
  <dcterms:modified xsi:type="dcterms:W3CDTF">2018-07-02T08:59:58Z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0x01010014E6E379757D964AA0CE700605AB5B88</vt:lpwstr>
  </property>
</Properties>
</file>